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9" r:id="rId4"/>
    <p:sldId id="274" r:id="rId5"/>
    <p:sldId id="258" r:id="rId6"/>
    <p:sldId id="270" r:id="rId7"/>
    <p:sldId id="271" r:id="rId8"/>
    <p:sldId id="273" r:id="rId9"/>
    <p:sldId id="275" r:id="rId10"/>
    <p:sldId id="288" r:id="rId11"/>
    <p:sldId id="289" r:id="rId12"/>
    <p:sldId id="291" r:id="rId13"/>
    <p:sldId id="276" r:id="rId14"/>
    <p:sldId id="283" r:id="rId15"/>
    <p:sldId id="284" r:id="rId16"/>
    <p:sldId id="286" r:id="rId17"/>
    <p:sldId id="294" r:id="rId18"/>
    <p:sldId id="296" r:id="rId19"/>
    <p:sldId id="297" r:id="rId20"/>
    <p:sldId id="298" r:id="rId21"/>
    <p:sldId id="299" r:id="rId22"/>
    <p:sldId id="300" r:id="rId23"/>
    <p:sldId id="302" r:id="rId24"/>
    <p:sldId id="301" r:id="rId25"/>
    <p:sldId id="303" r:id="rId26"/>
    <p:sldId id="304" r:id="rId27"/>
    <p:sldId id="305" r:id="rId28"/>
    <p:sldId id="306" r:id="rId29"/>
    <p:sldId id="309" r:id="rId30"/>
    <p:sldId id="307" r:id="rId31"/>
    <p:sldId id="308" r:id="rId32"/>
    <p:sldId id="310" r:id="rId33"/>
    <p:sldId id="261" r:id="rId34"/>
    <p:sldId id="262" r:id="rId35"/>
    <p:sldId id="264" r:id="rId36"/>
    <p:sldId id="265" r:id="rId37"/>
    <p:sldId id="267" r:id="rId38"/>
    <p:sldId id="311" r:id="rId39"/>
  </p:sldIdLst>
  <p:sldSz cx="9144000" cy="6858000" type="screen4x3"/>
  <p:notesSz cx="6997700" cy="9283700"/>
  <p:embeddedFontLst>
    <p:embeddedFont>
      <p:font typeface="Tahoma" pitchFamily="34" charset="0"/>
      <p:regular r:id="rId41"/>
      <p:bold r:id="rId4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63987" y="0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8563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63987" y="8818563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535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963987" y="8818563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36</a:t>
            </a:fld>
            <a:endParaRPr lang="en-US"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963987" y="8818563"/>
            <a:ext cx="3032124" cy="463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37</a:t>
            </a:fld>
            <a:endParaRPr lang="en-US"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22903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30723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45564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4" cy="4176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733800" y="2135188"/>
            <a:ext cx="5181600" cy="1827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733800" y="4038600"/>
            <a:ext cx="5176837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0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indent="-158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28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362200" y="6248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8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048000" y="304800"/>
            <a:ext cx="4648199" cy="693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5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158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038724" y="2295525"/>
            <a:ext cx="5867400" cy="1733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495424" y="638175"/>
            <a:ext cx="5867400" cy="5048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5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158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5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indent="-158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ahoma"/>
              <a:buNone/>
              <a:defRPr sz="2000"/>
            </a:lvl1pPr>
            <a:lvl2pPr marL="457200" indent="0" rtl="0">
              <a:spcBef>
                <a:spcPts val="0"/>
              </a:spcBef>
              <a:buFont typeface="Tahoma"/>
              <a:buNone/>
              <a:defRPr sz="1800"/>
            </a:lvl2pPr>
            <a:lvl3pPr marL="914400" indent="0" rtl="0">
              <a:spcBef>
                <a:spcPts val="0"/>
              </a:spcBef>
              <a:buFont typeface="Tahoma"/>
              <a:buNone/>
              <a:defRPr sz="1600"/>
            </a:lvl3pPr>
            <a:lvl4pPr marL="1371600" indent="0" rtl="0">
              <a:spcBef>
                <a:spcPts val="0"/>
              </a:spcBef>
              <a:buFont typeface="Tahoma"/>
              <a:buNone/>
              <a:defRPr sz="1400"/>
            </a:lvl4pPr>
            <a:lvl5pPr marL="1828800" indent="0" rtl="0">
              <a:spcBef>
                <a:spcPts val="0"/>
              </a:spcBef>
              <a:buFont typeface="Tahoma"/>
              <a:buNone/>
              <a:defRPr sz="1400"/>
            </a:lvl5pPr>
            <a:lvl6pPr marL="2286000" indent="0" rtl="0">
              <a:spcBef>
                <a:spcPts val="0"/>
              </a:spcBef>
              <a:buFont typeface="Tahoma"/>
              <a:buNone/>
              <a:defRPr sz="1400"/>
            </a:lvl6pPr>
            <a:lvl7pPr marL="2743200" indent="0" rtl="0">
              <a:spcBef>
                <a:spcPts val="0"/>
              </a:spcBef>
              <a:buFont typeface="Tahoma"/>
              <a:buNone/>
              <a:defRPr sz="1400"/>
            </a:lvl7pPr>
            <a:lvl8pPr marL="3200400" indent="0" rtl="0">
              <a:spcBef>
                <a:spcPts val="0"/>
              </a:spcBef>
              <a:buFont typeface="Tahoma"/>
              <a:buNone/>
              <a:defRPr sz="1400"/>
            </a:lvl8pPr>
            <a:lvl9pPr marL="3657600" indent="0" rtl="0">
              <a:spcBef>
                <a:spcPts val="0"/>
              </a:spcBef>
              <a:buFont typeface="Tahoma"/>
              <a:buNone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33909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448300" y="1447800"/>
            <a:ext cx="33909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ahoma"/>
              <a:buNone/>
              <a:defRPr sz="2400" b="1"/>
            </a:lvl1pPr>
            <a:lvl2pPr marL="457200" indent="0" rtl="0">
              <a:spcBef>
                <a:spcPts val="0"/>
              </a:spcBef>
              <a:buFont typeface="Tahoma"/>
              <a:buNone/>
              <a:defRPr sz="2000" b="1"/>
            </a:lvl2pPr>
            <a:lvl3pPr marL="914400" indent="0" rtl="0">
              <a:spcBef>
                <a:spcPts val="0"/>
              </a:spcBef>
              <a:buFont typeface="Tahoma"/>
              <a:buNone/>
              <a:defRPr sz="1800" b="1"/>
            </a:lvl3pPr>
            <a:lvl4pPr marL="1371600" indent="0" rtl="0">
              <a:spcBef>
                <a:spcPts val="0"/>
              </a:spcBef>
              <a:buFont typeface="Tahoma"/>
              <a:buNone/>
              <a:defRPr sz="1600" b="1"/>
            </a:lvl4pPr>
            <a:lvl5pPr marL="1828800" indent="0" rtl="0">
              <a:spcBef>
                <a:spcPts val="0"/>
              </a:spcBef>
              <a:buFont typeface="Tahoma"/>
              <a:buNone/>
              <a:defRPr sz="1600" b="1"/>
            </a:lvl5pPr>
            <a:lvl6pPr marL="2286000" indent="0" rtl="0">
              <a:spcBef>
                <a:spcPts val="0"/>
              </a:spcBef>
              <a:buFont typeface="Tahoma"/>
              <a:buNone/>
              <a:defRPr sz="1600" b="1"/>
            </a:lvl6pPr>
            <a:lvl7pPr marL="2743200" indent="0" rtl="0">
              <a:spcBef>
                <a:spcPts val="0"/>
              </a:spcBef>
              <a:buFont typeface="Tahoma"/>
              <a:buNone/>
              <a:defRPr sz="1600" b="1"/>
            </a:lvl7pPr>
            <a:lvl8pPr marL="3200400" indent="0" rtl="0">
              <a:spcBef>
                <a:spcPts val="0"/>
              </a:spcBef>
              <a:buFont typeface="Tahoma"/>
              <a:buNone/>
              <a:defRPr sz="1600" b="1"/>
            </a:lvl8pPr>
            <a:lvl9pPr marL="3657600" indent="0" rtl="0">
              <a:spcBef>
                <a:spcPts val="0"/>
              </a:spcBef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ahoma"/>
              <a:buNone/>
              <a:defRPr sz="2400" b="1"/>
            </a:lvl1pPr>
            <a:lvl2pPr marL="457200" indent="0" rtl="0">
              <a:spcBef>
                <a:spcPts val="0"/>
              </a:spcBef>
              <a:buFont typeface="Tahoma"/>
              <a:buNone/>
              <a:defRPr sz="2000" b="1"/>
            </a:lvl2pPr>
            <a:lvl3pPr marL="914400" indent="0" rtl="0">
              <a:spcBef>
                <a:spcPts val="0"/>
              </a:spcBef>
              <a:buFont typeface="Tahoma"/>
              <a:buNone/>
              <a:defRPr sz="1800" b="1"/>
            </a:lvl3pPr>
            <a:lvl4pPr marL="1371600" indent="0" rtl="0">
              <a:spcBef>
                <a:spcPts val="0"/>
              </a:spcBef>
              <a:buFont typeface="Tahoma"/>
              <a:buNone/>
              <a:defRPr sz="1600" b="1"/>
            </a:lvl4pPr>
            <a:lvl5pPr marL="1828800" indent="0" rtl="0">
              <a:spcBef>
                <a:spcPts val="0"/>
              </a:spcBef>
              <a:buFont typeface="Tahoma"/>
              <a:buNone/>
              <a:defRPr sz="1600" b="1"/>
            </a:lvl5pPr>
            <a:lvl6pPr marL="2286000" indent="0" rtl="0">
              <a:spcBef>
                <a:spcPts val="0"/>
              </a:spcBef>
              <a:buFont typeface="Tahoma"/>
              <a:buNone/>
              <a:defRPr sz="1600" b="1"/>
            </a:lvl6pPr>
            <a:lvl7pPr marL="2743200" indent="0" rtl="0">
              <a:spcBef>
                <a:spcPts val="0"/>
              </a:spcBef>
              <a:buFont typeface="Tahoma"/>
              <a:buNone/>
              <a:defRPr sz="1600" b="1"/>
            </a:lvl7pPr>
            <a:lvl8pPr marL="3200400" indent="0" rtl="0">
              <a:spcBef>
                <a:spcPts val="0"/>
              </a:spcBef>
              <a:buFont typeface="Tahoma"/>
              <a:buNone/>
              <a:defRPr sz="1600" b="1"/>
            </a:lvl8pPr>
            <a:lvl9pPr marL="3657600" indent="0" rtl="0">
              <a:spcBef>
                <a:spcPts val="0"/>
              </a:spcBef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ahoma"/>
              <a:buNone/>
              <a:defRPr sz="1400"/>
            </a:lvl1pPr>
            <a:lvl2pPr marL="457200" indent="0" rtl="0">
              <a:spcBef>
                <a:spcPts val="0"/>
              </a:spcBef>
              <a:buFont typeface="Tahoma"/>
              <a:buNone/>
              <a:defRPr sz="1200"/>
            </a:lvl2pPr>
            <a:lvl3pPr marL="914400" indent="0" rtl="0">
              <a:spcBef>
                <a:spcPts val="0"/>
              </a:spcBef>
              <a:buFont typeface="Tahoma"/>
              <a:buNone/>
              <a:defRPr sz="1000"/>
            </a:lvl3pPr>
            <a:lvl4pPr marL="1371600" indent="0" rtl="0">
              <a:spcBef>
                <a:spcPts val="0"/>
              </a:spcBef>
              <a:buFont typeface="Tahoma"/>
              <a:buNone/>
              <a:defRPr sz="900"/>
            </a:lvl4pPr>
            <a:lvl5pPr marL="1828800" indent="0" rtl="0">
              <a:spcBef>
                <a:spcPts val="0"/>
              </a:spcBef>
              <a:buFont typeface="Tahoma"/>
              <a:buNone/>
              <a:defRPr sz="900"/>
            </a:lvl5pPr>
            <a:lvl6pPr marL="2286000" indent="0" rtl="0">
              <a:spcBef>
                <a:spcPts val="0"/>
              </a:spcBef>
              <a:buFont typeface="Tahoma"/>
              <a:buNone/>
              <a:defRPr sz="900"/>
            </a:lvl6pPr>
            <a:lvl7pPr marL="2743200" indent="0" rtl="0">
              <a:spcBef>
                <a:spcPts val="0"/>
              </a:spcBef>
              <a:buFont typeface="Tahoma"/>
              <a:buNone/>
              <a:defRPr sz="900"/>
            </a:lvl7pPr>
            <a:lvl8pPr marL="3200400" indent="0" rtl="0">
              <a:spcBef>
                <a:spcPts val="0"/>
              </a:spcBef>
              <a:buFont typeface="Tahoma"/>
              <a:buNone/>
              <a:defRPr sz="900"/>
            </a:lvl8pPr>
            <a:lvl9pPr marL="3657600" indent="0" rtl="0">
              <a:spcBef>
                <a:spcPts val="0"/>
              </a:spcBef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defRPr sz="38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32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ahoma"/>
              <a:buNone/>
              <a:defRPr sz="1400"/>
            </a:lvl1pPr>
            <a:lvl2pPr marL="457200" indent="0" rtl="0">
              <a:spcBef>
                <a:spcPts val="0"/>
              </a:spcBef>
              <a:buFont typeface="Tahoma"/>
              <a:buNone/>
              <a:defRPr sz="1200"/>
            </a:lvl2pPr>
            <a:lvl3pPr marL="914400" indent="0" rtl="0">
              <a:spcBef>
                <a:spcPts val="0"/>
              </a:spcBef>
              <a:buFont typeface="Tahoma"/>
              <a:buNone/>
              <a:defRPr sz="1000"/>
            </a:lvl3pPr>
            <a:lvl4pPr marL="1371600" indent="0" rtl="0">
              <a:spcBef>
                <a:spcPts val="0"/>
              </a:spcBef>
              <a:buFont typeface="Tahoma"/>
              <a:buNone/>
              <a:defRPr sz="900"/>
            </a:lvl4pPr>
            <a:lvl5pPr marL="1828800" indent="0" rtl="0">
              <a:spcBef>
                <a:spcPts val="0"/>
              </a:spcBef>
              <a:buFont typeface="Tahoma"/>
              <a:buNone/>
              <a:defRPr sz="900"/>
            </a:lvl5pPr>
            <a:lvl6pPr marL="2286000" indent="0" rtl="0">
              <a:spcBef>
                <a:spcPts val="0"/>
              </a:spcBef>
              <a:buFont typeface="Tahoma"/>
              <a:buNone/>
              <a:defRPr sz="900"/>
            </a:lvl6pPr>
            <a:lvl7pPr marL="2743200" indent="0" rtl="0">
              <a:spcBef>
                <a:spcPts val="0"/>
              </a:spcBef>
              <a:buFont typeface="Tahoma"/>
              <a:buNone/>
              <a:defRPr sz="900"/>
            </a:lvl7pPr>
            <a:lvl8pPr marL="3200400" indent="0" rtl="0">
              <a:spcBef>
                <a:spcPts val="0"/>
              </a:spcBef>
              <a:buFont typeface="Tahoma"/>
              <a:buNone/>
              <a:defRPr sz="900"/>
            </a:lvl8pPr>
            <a:lvl9pPr marL="3657600" indent="0" rtl="0">
              <a:spcBef>
                <a:spcPts val="0"/>
              </a:spcBef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5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indent="-158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•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–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indent="-101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Char char="»"/>
              <a:defRPr sz="2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hideepika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rmala.sundararaman@gmail.com" TargetMode="External"/><Relationship Id="rId4" Type="http://schemas.openxmlformats.org/officeDocument/2006/relationships/hyperlink" Target="mailto:amohasin.0808@gmail.com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733800" y="2135188"/>
            <a:ext cx="5181600" cy="1827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 dirty="0" err="1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HospitalQ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733800" y="4038600"/>
            <a:ext cx="5176837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Business Plan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2900" y="62980"/>
            <a:ext cx="1181100" cy="10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-&gt;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Loaded data into HDFS</a:t>
            </a:r>
          </a:p>
          <a:p>
            <a:pPr lvl="1"/>
            <a:r>
              <a:rPr lang="en-US" sz="1400" dirty="0" err="1"/>
              <a:t>hadoop</a:t>
            </a:r>
            <a:r>
              <a:rPr lang="en-US" sz="1400" dirty="0"/>
              <a:t> fs –put /home/</a:t>
            </a:r>
            <a:r>
              <a:rPr lang="en-US" sz="1400" dirty="0" err="1"/>
              <a:t>cloudera</a:t>
            </a:r>
            <a:r>
              <a:rPr lang="en-US" sz="1400" dirty="0"/>
              <a:t>/</a:t>
            </a:r>
            <a:r>
              <a:rPr lang="en-US" sz="1400" dirty="0" err="1"/>
              <a:t>hospitalq</a:t>
            </a:r>
            <a:r>
              <a:rPr lang="en-US" sz="1400" dirty="0"/>
              <a:t>/</a:t>
            </a:r>
            <a:r>
              <a:rPr lang="en-US" sz="1400" dirty="0" err="1"/>
              <a:t>datafiles</a:t>
            </a:r>
            <a:r>
              <a:rPr lang="en-US" sz="1400" dirty="0"/>
              <a:t>/hospitalinfo.csv /user/</a:t>
            </a:r>
            <a:r>
              <a:rPr lang="en-US" sz="1400" dirty="0" err="1"/>
              <a:t>cloudera</a:t>
            </a:r>
            <a:r>
              <a:rPr lang="en-US" sz="1400" dirty="0"/>
              <a:t>/</a:t>
            </a:r>
            <a:r>
              <a:rPr lang="en-US" sz="1400" dirty="0" err="1"/>
              <a:t>hospitalq</a:t>
            </a:r>
            <a:r>
              <a:rPr lang="en-US" sz="1400" dirty="0"/>
              <a:t>/</a:t>
            </a:r>
            <a:r>
              <a:rPr lang="en-US" sz="1400" dirty="0" err="1"/>
              <a:t>datafiles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Created table in HDFS using Hive</a:t>
            </a:r>
          </a:p>
          <a:p>
            <a:pPr lvl="1"/>
            <a:r>
              <a:rPr lang="en-US" sz="1400" dirty="0"/>
              <a:t>create table </a:t>
            </a:r>
            <a:r>
              <a:rPr lang="en-US" sz="1400" dirty="0" err="1"/>
              <a:t>hospitalmaster</a:t>
            </a:r>
            <a:r>
              <a:rPr lang="en-US" sz="1400" dirty="0"/>
              <a:t> (</a:t>
            </a:r>
            <a:r>
              <a:rPr lang="en-US" sz="1400" dirty="0" err="1"/>
              <a:t>providerID</a:t>
            </a:r>
            <a:r>
              <a:rPr lang="en-US" sz="1400" dirty="0"/>
              <a:t> </a:t>
            </a:r>
            <a:r>
              <a:rPr lang="en-US" sz="1400" dirty="0" err="1"/>
              <a:t>string,hospitalName</a:t>
            </a:r>
            <a:r>
              <a:rPr lang="en-US" sz="1400" dirty="0"/>
              <a:t> </a:t>
            </a:r>
            <a:r>
              <a:rPr lang="en-US" sz="1400" dirty="0" err="1"/>
              <a:t>string,streetName</a:t>
            </a:r>
            <a:r>
              <a:rPr lang="en-US" sz="1400" dirty="0"/>
              <a:t> </a:t>
            </a:r>
            <a:r>
              <a:rPr lang="en-US" sz="1400" dirty="0" err="1"/>
              <a:t>string,city</a:t>
            </a:r>
            <a:r>
              <a:rPr lang="en-US" sz="1400" dirty="0"/>
              <a:t> </a:t>
            </a:r>
            <a:r>
              <a:rPr lang="en-US" sz="1400" dirty="0" err="1"/>
              <a:t>string,state</a:t>
            </a:r>
            <a:r>
              <a:rPr lang="en-US" sz="1400" dirty="0"/>
              <a:t> </a:t>
            </a:r>
            <a:r>
              <a:rPr lang="en-US" sz="1400" dirty="0" err="1"/>
              <a:t>string,zipcode</a:t>
            </a:r>
            <a:r>
              <a:rPr lang="en-US" sz="1400" dirty="0"/>
              <a:t> </a:t>
            </a:r>
            <a:r>
              <a:rPr lang="en-US" sz="1400" dirty="0" err="1"/>
              <a:t>string,countyName</a:t>
            </a:r>
            <a:r>
              <a:rPr lang="en-US" sz="1400" dirty="0"/>
              <a:t> </a:t>
            </a:r>
            <a:r>
              <a:rPr lang="en-US" sz="1400" dirty="0" err="1"/>
              <a:t>string,phoneNumber</a:t>
            </a:r>
            <a:r>
              <a:rPr lang="en-US" sz="1400" dirty="0"/>
              <a:t> </a:t>
            </a:r>
            <a:r>
              <a:rPr lang="en-US" sz="1400" dirty="0" err="1"/>
              <a:t>string,hospitalType</a:t>
            </a:r>
            <a:r>
              <a:rPr lang="en-US" sz="1400" dirty="0"/>
              <a:t> </a:t>
            </a:r>
            <a:r>
              <a:rPr lang="en-US" sz="1400" dirty="0" err="1"/>
              <a:t>string,hospitalownership</a:t>
            </a:r>
            <a:r>
              <a:rPr lang="en-US" sz="1400" dirty="0"/>
              <a:t> string, </a:t>
            </a:r>
            <a:r>
              <a:rPr lang="en-US" sz="1400" dirty="0" err="1"/>
              <a:t>emergencyServices</a:t>
            </a:r>
            <a:r>
              <a:rPr lang="en-US" sz="1400" dirty="0"/>
              <a:t> string) row format delimited fields terminated by </a:t>
            </a:r>
            <a:r>
              <a:rPr lang="en-US" sz="1400" dirty="0" smtClean="0"/>
              <a:t>",";</a:t>
            </a:r>
            <a:endParaRPr lang="en-US" dirty="0" smtClean="0"/>
          </a:p>
          <a:p>
            <a:r>
              <a:rPr lang="en-US" dirty="0" smtClean="0"/>
              <a:t>Loaded HDFS Files into Hive</a:t>
            </a:r>
          </a:p>
          <a:p>
            <a:pPr lvl="1"/>
            <a:r>
              <a:rPr lang="en-US" sz="1200" dirty="0"/>
              <a:t>LOAD DATA INPATH '/user/</a:t>
            </a:r>
            <a:r>
              <a:rPr lang="en-US" sz="1200" dirty="0" err="1"/>
              <a:t>cloudera</a:t>
            </a:r>
            <a:r>
              <a:rPr lang="en-US" sz="1200" dirty="0"/>
              <a:t>/</a:t>
            </a:r>
            <a:r>
              <a:rPr lang="en-US" sz="1200" dirty="0" err="1"/>
              <a:t>hospitalq</a:t>
            </a:r>
            <a:r>
              <a:rPr lang="en-US" sz="1200" dirty="0"/>
              <a:t>/</a:t>
            </a:r>
            <a:r>
              <a:rPr lang="en-US" sz="1200" dirty="0" err="1"/>
              <a:t>datafiles</a:t>
            </a:r>
            <a:r>
              <a:rPr lang="en-US" sz="1200" dirty="0"/>
              <a:t>/hospitalinfo.csv' OVERWRITE INTO TABLE </a:t>
            </a:r>
            <a:r>
              <a:rPr lang="en-US" sz="1200" dirty="0" err="1"/>
              <a:t>hospitalmaster</a:t>
            </a:r>
            <a:r>
              <a:rPr lang="en-US" sz="1200" dirty="0" smtClean="0"/>
              <a:t>;</a:t>
            </a:r>
          </a:p>
          <a:p>
            <a:pPr lvl="1"/>
            <a:endParaRPr lang="en-US" sz="1200" dirty="0"/>
          </a:p>
          <a:p>
            <a:pPr lvl="1"/>
            <a:endParaRPr lang="en-US" dirty="0" smtClean="0"/>
          </a:p>
          <a:p>
            <a:pPr marL="127000" indent="0">
              <a:buNone/>
            </a:pPr>
            <a:endParaRPr lang="en-US" dirty="0" smtClean="0"/>
          </a:p>
          <a:p>
            <a:pPr marL="469900" indent="-342900">
              <a:buAutoNum type="arabicPeriod"/>
            </a:pPr>
            <a:endParaRPr lang="en-US" sz="1400" dirty="0"/>
          </a:p>
          <a:p>
            <a:pPr marL="1270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sdeepika\Desktop\Presentation Images\downloa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6625" y="0"/>
            <a:ext cx="2107375" cy="145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81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from 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1092" y="1468582"/>
            <a:ext cx="7342908" cy="5389418"/>
          </a:xfrm>
          <a:prstGeom prst="rect">
            <a:avLst/>
          </a:prstGeom>
        </p:spPr>
      </p:pic>
      <p:pic>
        <p:nvPicPr>
          <p:cNvPr id="5" name="Picture 4" descr="C:\Users\sdeepika\Desktop\Presentation Images\downloa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9891" y="-1"/>
            <a:ext cx="1704109" cy="138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4158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Input Process -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 smtClean="0"/>
              <a:t>MYSql</a:t>
            </a:r>
            <a:r>
              <a:rPr lang="en-US" dirty="0" smtClean="0"/>
              <a:t> data into HDFS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dirty="0"/>
              <a:t>import  --connect </a:t>
            </a:r>
            <a:r>
              <a:rPr lang="en-US" sz="1400" dirty="0" err="1"/>
              <a:t>jdbc:mysql</a:t>
            </a:r>
            <a:r>
              <a:rPr lang="en-US" sz="1400" dirty="0"/>
              <a:t>://localhost/sep2015class --username </a:t>
            </a:r>
            <a:r>
              <a:rPr lang="en-US" sz="1400" dirty="0" err="1"/>
              <a:t>sdeepika</a:t>
            </a:r>
            <a:r>
              <a:rPr lang="en-US" sz="1400" dirty="0"/>
              <a:t> --password 12345 --table hospital -m 1 --target-</a:t>
            </a:r>
            <a:r>
              <a:rPr lang="en-US" sz="1400" dirty="0" err="1"/>
              <a:t>dir</a:t>
            </a:r>
            <a:r>
              <a:rPr lang="en-US" sz="1400" dirty="0"/>
              <a:t> /user/</a:t>
            </a:r>
            <a:r>
              <a:rPr lang="en-US" sz="1400" dirty="0" err="1"/>
              <a:t>cloudera</a:t>
            </a:r>
            <a:r>
              <a:rPr lang="en-US" sz="1400" dirty="0"/>
              <a:t>/</a:t>
            </a:r>
            <a:r>
              <a:rPr lang="en-US" sz="1400" dirty="0" err="1"/>
              <a:t>deepika</a:t>
            </a:r>
            <a:r>
              <a:rPr lang="en-US" sz="1400" dirty="0"/>
              <a:t> ;</a:t>
            </a:r>
          </a:p>
          <a:p>
            <a:r>
              <a:rPr lang="en-US" dirty="0" smtClean="0"/>
              <a:t>Moving </a:t>
            </a:r>
            <a:r>
              <a:rPr lang="en-US" dirty="0" err="1" smtClean="0"/>
              <a:t>MYSql</a:t>
            </a:r>
            <a:r>
              <a:rPr lang="en-US" dirty="0" smtClean="0"/>
              <a:t> data into Hive directly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sz="1400" dirty="0" err="1"/>
              <a:t>sqoop</a:t>
            </a:r>
            <a:r>
              <a:rPr lang="en-US" sz="1400" dirty="0"/>
              <a:t> import  --connect </a:t>
            </a:r>
            <a:r>
              <a:rPr lang="en-US" sz="1400" dirty="0" err="1"/>
              <a:t>jdbc:mysql</a:t>
            </a:r>
            <a:r>
              <a:rPr lang="en-US" sz="1400" dirty="0"/>
              <a:t>://localhost/sep2015class --username </a:t>
            </a:r>
            <a:r>
              <a:rPr lang="en-US" sz="1400" dirty="0" err="1"/>
              <a:t>sdeepika</a:t>
            </a:r>
            <a:r>
              <a:rPr lang="en-US" sz="1400" dirty="0"/>
              <a:t> --password 12345 --table hospital -m 1 --hive-import --hive-table </a:t>
            </a:r>
            <a:r>
              <a:rPr lang="en-US" sz="1400" dirty="0" err="1"/>
              <a:t>hospitalDB.hospital</a:t>
            </a:r>
            <a:r>
              <a:rPr lang="en-US" sz="1400" dirty="0"/>
              <a:t>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6626" name="Picture 2" descr="http://sqoop.apache.org/images/sqoop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4738255"/>
            <a:ext cx="7315200" cy="1161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8086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Datasets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n-US" b="1" dirty="0" smtClean="0"/>
              <a:t>Description</a:t>
            </a:r>
            <a:endParaRPr lang="en-US" b="1" dirty="0"/>
          </a:p>
          <a:p>
            <a:pPr fontAlgn="base"/>
            <a:r>
              <a:rPr lang="en-US" dirty="0"/>
              <a:t>Hive database</a:t>
            </a:r>
          </a:p>
          <a:p>
            <a:pPr lvl="1" fontAlgn="base"/>
            <a:r>
              <a:rPr lang="en-US" dirty="0" err="1"/>
              <a:t>hospitalmaster</a:t>
            </a:r>
            <a:endParaRPr lang="en-US" dirty="0"/>
          </a:p>
          <a:p>
            <a:pPr lvl="1" fontAlgn="base"/>
            <a:r>
              <a:rPr lang="en-US" dirty="0" err="1"/>
              <a:t>hospitalcompare</a:t>
            </a:r>
            <a:endParaRPr lang="en-US" dirty="0"/>
          </a:p>
          <a:p>
            <a:pPr lvl="1" fontAlgn="base"/>
            <a:r>
              <a:rPr lang="en-US" dirty="0" err="1"/>
              <a:t>hospitalopvolume</a:t>
            </a:r>
            <a:endParaRPr lang="en-US" dirty="0"/>
          </a:p>
          <a:p>
            <a:pPr lvl="1" fontAlgn="base"/>
            <a:r>
              <a:rPr lang="en-US" dirty="0" err="1"/>
              <a:t>hospitalreadmit</a:t>
            </a:r>
            <a:endParaRPr lang="en-US" dirty="0"/>
          </a:p>
          <a:p>
            <a:pPr lvl="1" fontAlgn="base"/>
            <a:r>
              <a:rPr lang="en-US" dirty="0" err="1" smtClean="0"/>
              <a:t>hospitaltimelyeffectivecare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9280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8855" y="1295400"/>
            <a:ext cx="6934199" cy="5230091"/>
          </a:xfrm>
        </p:spPr>
        <p:txBody>
          <a:bodyPr/>
          <a:lstStyle/>
          <a:p>
            <a:r>
              <a:rPr lang="en-US" dirty="0" smtClean="0"/>
              <a:t>Pig is </a:t>
            </a:r>
            <a:r>
              <a:rPr lang="en-US" dirty="0"/>
              <a:t>a platform to </a:t>
            </a:r>
            <a:r>
              <a:rPr lang="en-US" dirty="0" smtClean="0"/>
              <a:t>for analyzing large datasets using a high-level and expressive language called Pig</a:t>
            </a:r>
            <a:r>
              <a:rPr lang="en-US" dirty="0"/>
              <a:t>	</a:t>
            </a:r>
            <a:r>
              <a:rPr lang="en-US" dirty="0" smtClean="0"/>
              <a:t>Latin which enables</a:t>
            </a:r>
            <a:r>
              <a:rPr lang="en-US" dirty="0"/>
              <a:t> </a:t>
            </a:r>
            <a:r>
              <a:rPr lang="en-US" dirty="0" smtClean="0"/>
              <a:t>users</a:t>
            </a:r>
            <a:r>
              <a:rPr lang="en-US" dirty="0"/>
              <a:t>	</a:t>
            </a:r>
            <a:r>
              <a:rPr lang="en-US" dirty="0" smtClean="0"/>
              <a:t>to describe data-processing steps.</a:t>
            </a:r>
          </a:p>
          <a:p>
            <a:r>
              <a:rPr lang="en-US" dirty="0"/>
              <a:t>The </a:t>
            </a:r>
            <a:r>
              <a:rPr lang="en-US" dirty="0" smtClean="0"/>
              <a:t>Pig compiler </a:t>
            </a:r>
            <a:r>
              <a:rPr lang="en-US" dirty="0"/>
              <a:t>converts </a:t>
            </a:r>
            <a:r>
              <a:rPr lang="en-US" dirty="0" smtClean="0"/>
              <a:t>these steps </a:t>
            </a:r>
            <a:r>
              <a:rPr lang="en-US" dirty="0"/>
              <a:t>into a series of MapReduce programs that are executed in the Hadoop platform.	</a:t>
            </a:r>
            <a:endParaRPr lang="en-US" dirty="0" smtClean="0"/>
          </a:p>
          <a:p>
            <a:r>
              <a:rPr lang="en-US" dirty="0" smtClean="0"/>
              <a:t>Pig </a:t>
            </a:r>
            <a:r>
              <a:rPr lang="en-US" dirty="0" smtClean="0"/>
              <a:t>is used to do complex processing making it ideal for three categories of Big Data Jobs:</a:t>
            </a:r>
          </a:p>
          <a:p>
            <a:pPr lvl="1"/>
            <a:r>
              <a:rPr lang="en-US" dirty="0" smtClean="0"/>
              <a:t>Extract-transform-load (ETL) data pipelines,</a:t>
            </a:r>
          </a:p>
          <a:p>
            <a:pPr lvl="1"/>
            <a:r>
              <a:rPr lang="en-US" dirty="0" smtClean="0"/>
              <a:t>Research on raw data, and </a:t>
            </a:r>
          </a:p>
          <a:p>
            <a:pPr lvl="1"/>
            <a:r>
              <a:rPr lang="en-US" dirty="0" smtClean="0"/>
              <a:t>Iterative data processing</a:t>
            </a:r>
            <a:endParaRPr lang="en-US" dirty="0"/>
          </a:p>
        </p:txBody>
      </p:sp>
      <p:pic>
        <p:nvPicPr>
          <p:cNvPr id="23554" name="Picture 2" descr="https://www.mapr.com/sites/default/files/pig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9443" y="1340427"/>
            <a:ext cx="2867025" cy="341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31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using </a:t>
            </a:r>
            <a:r>
              <a:rPr lang="en-US" dirty="0" smtClean="0"/>
              <a:t>Pig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smtClean="0"/>
              <a:t>&gt; pig</a:t>
            </a:r>
            <a:endParaRPr lang="en-US" dirty="0"/>
          </a:p>
          <a:p>
            <a:pPr marL="127000" indent="0">
              <a:buNone/>
            </a:pPr>
            <a:r>
              <a:rPr lang="en-US" dirty="0"/>
              <a:t>grunt&gt; </a:t>
            </a:r>
            <a:r>
              <a:rPr lang="en-US" dirty="0" err="1"/>
              <a:t>HMaster</a:t>
            </a:r>
            <a:r>
              <a:rPr lang="en-US" dirty="0"/>
              <a:t> = LOAD '/user/hive/warehouse/</a:t>
            </a:r>
            <a:r>
              <a:rPr lang="en-US" dirty="0" err="1"/>
              <a:t>healthq.db</a:t>
            </a:r>
            <a:r>
              <a:rPr lang="en-US" dirty="0"/>
              <a:t>/</a:t>
            </a:r>
            <a:r>
              <a:rPr lang="en-US" dirty="0" err="1"/>
              <a:t>hospitalmaster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providerID:chararray</a:t>
            </a:r>
            <a:r>
              <a:rPr lang="en-US" dirty="0"/>
              <a:t>, hospitalName:chararray,streetName:chararray,city:chararray,state:chararray,zipcode:chararray,countyName:chararray,phoneNumber:chararray,hospitalType:chararray,hospitalownership:chararray,emergencyServices:chararray);</a:t>
            </a:r>
          </a:p>
          <a:p>
            <a:pPr marL="127000" indent="0">
              <a:buNone/>
            </a:pPr>
            <a:r>
              <a:rPr lang="en-US" dirty="0"/>
              <a:t>dump </a:t>
            </a:r>
            <a:r>
              <a:rPr lang="en-US" dirty="0" err="1"/>
              <a:t>HMaster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9219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Pig </a:t>
            </a:r>
            <a:r>
              <a:rPr lang="en-US" dirty="0" smtClean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smtClean="0"/>
              <a:t>Finding </a:t>
            </a:r>
            <a:r>
              <a:rPr lang="en-US" dirty="0"/>
              <a:t>out if given a zip code (75087) which hospitals have emergency services:</a:t>
            </a:r>
          </a:p>
          <a:p>
            <a:pPr marL="127000" indent="0">
              <a:buNone/>
            </a:pPr>
            <a:r>
              <a:rPr lang="en-US" dirty="0" err="1" smtClean="0"/>
              <a:t>zipResult</a:t>
            </a:r>
            <a:r>
              <a:rPr lang="en-US" dirty="0" smtClean="0"/>
              <a:t> </a:t>
            </a:r>
            <a:r>
              <a:rPr lang="en-US" dirty="0"/>
              <a:t>= FILTER </a:t>
            </a:r>
            <a:r>
              <a:rPr lang="en-US" dirty="0" err="1"/>
              <a:t>HMaster</a:t>
            </a:r>
            <a:r>
              <a:rPr lang="en-US" dirty="0"/>
              <a:t> by </a:t>
            </a:r>
            <a:r>
              <a:rPr lang="en-US" dirty="0" err="1"/>
              <a:t>zipcode</a:t>
            </a:r>
            <a:r>
              <a:rPr lang="en-US" dirty="0"/>
              <a:t> =='75087' AND </a:t>
            </a:r>
            <a:r>
              <a:rPr lang="en-US" dirty="0" err="1"/>
              <a:t>emergencyServices</a:t>
            </a:r>
            <a:r>
              <a:rPr lang="en-US" dirty="0"/>
              <a:t> == 'Yes'; </a:t>
            </a:r>
            <a:endParaRPr lang="en-US" dirty="0" smtClean="0"/>
          </a:p>
          <a:p>
            <a:pPr marL="127000" indent="0">
              <a:buNone/>
            </a:pPr>
            <a:r>
              <a:rPr lang="en-US" dirty="0"/>
              <a:t>dump </a:t>
            </a:r>
            <a:r>
              <a:rPr lang="en-US" dirty="0" err="1"/>
              <a:t>zipResult</a:t>
            </a:r>
            <a:r>
              <a:rPr lang="en-US" dirty="0"/>
              <a:t>;</a:t>
            </a:r>
          </a:p>
          <a:p>
            <a:pPr marL="127000" indent="0">
              <a:buNone/>
            </a:pPr>
            <a:r>
              <a:rPr lang="en-US" dirty="0"/>
              <a:t>(670097,BAYLOR EMERGENCY MEDICAL CENTER,1975 ALPHA STE 100,ROCKWALL,TX,</a:t>
            </a:r>
            <a:r>
              <a:rPr lang="en-US" b="1" dirty="0"/>
              <a:t>75087</a:t>
            </a:r>
            <a:r>
              <a:rPr lang="en-US" dirty="0"/>
              <a:t>,ROCKWALL,2142946200,Acute Care </a:t>
            </a:r>
            <a:r>
              <a:rPr lang="en-US" dirty="0" err="1"/>
              <a:t>Hospitals,Proprietary,</a:t>
            </a:r>
            <a:r>
              <a:rPr lang="en-US" b="1" dirty="0" err="1"/>
              <a:t>Yes</a:t>
            </a:r>
            <a:r>
              <a:rPr lang="en-US" dirty="0"/>
              <a:t>)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7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Mohasin</a:t>
            </a:r>
            <a:r>
              <a:rPr lang="en-US" dirty="0" smtClean="0"/>
              <a:t> B.E, M.S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1447800"/>
            <a:ext cx="6934199" cy="5160818"/>
          </a:xfrm>
        </p:spPr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Graduate in Computer Science at Wright State University, Ohio.</a:t>
            </a:r>
          </a:p>
          <a:p>
            <a:r>
              <a:rPr lang="en-US" dirty="0" smtClean="0"/>
              <a:t>Highly motivated young professional and a skilled Software Engineer endeavoring to engage in a creative career.</a:t>
            </a:r>
          </a:p>
          <a:p>
            <a:r>
              <a:rPr lang="en-US" dirty="0" smtClean="0"/>
              <a:t>Proficient in Object Oriented Programming, Structure Query Language, and Software Development Cycle </a:t>
            </a:r>
            <a:r>
              <a:rPr lang="en-US" dirty="0" smtClean="0"/>
              <a:t>methodologies.</a:t>
            </a:r>
            <a:endParaRPr lang="en-US" dirty="0" smtClean="0"/>
          </a:p>
          <a:p>
            <a:r>
              <a:rPr lang="en-US" dirty="0" smtClean="0"/>
              <a:t>Passionate about learning </a:t>
            </a:r>
            <a:r>
              <a:rPr lang="en-US" dirty="0" smtClean="0"/>
              <a:t>Data Mining, Cloud Computing, and new </a:t>
            </a:r>
            <a:r>
              <a:rPr lang="en-US" dirty="0" smtClean="0"/>
              <a:t>technologies have landed me </a:t>
            </a:r>
            <a:r>
              <a:rPr lang="en-US" dirty="0" smtClean="0"/>
              <a:t>at Big Data, </a:t>
            </a:r>
            <a:r>
              <a:rPr lang="en-US" dirty="0" smtClean="0"/>
              <a:t>were I have dedicated my time on </a:t>
            </a:r>
            <a:r>
              <a:rPr lang="en-US" dirty="0" smtClean="0"/>
              <a:t>playing around with Hadoop Components.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F:\E Drive\Photo Gallery\Photos\Scanned Copies\Mohas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14945" cy="3425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42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Architecture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>
              <a:buNone/>
            </a:pPr>
            <a:r>
              <a:rPr lang="en-US" dirty="0" smtClean="0"/>
              <a:t>                    Clusters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734560" y="3718560"/>
            <a:ext cx="1117600" cy="9347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704080" y="2153920"/>
            <a:ext cx="1148080" cy="9347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– DB(</a:t>
            </a:r>
            <a:r>
              <a:rPr lang="en-US" dirty="0" err="1" smtClean="0"/>
              <a:t>Sqoop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2540000" y="3068320"/>
            <a:ext cx="955040" cy="660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CSV(Pig)</a:t>
            </a:r>
            <a:endParaRPr lang="en-US" dirty="0"/>
          </a:p>
        </p:txBody>
      </p:sp>
      <p:sp>
        <p:nvSpPr>
          <p:cNvPr id="10" name="Explosion 2 9"/>
          <p:cNvSpPr/>
          <p:nvPr/>
        </p:nvSpPr>
        <p:spPr>
          <a:xfrm>
            <a:off x="6959600" y="2773680"/>
            <a:ext cx="1920240" cy="863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Stream(Flume)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775200" y="5090160"/>
            <a:ext cx="107696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QlikView</a:t>
            </a:r>
            <a:r>
              <a:rPr lang="en-US" dirty="0" smtClean="0"/>
              <a:t>/Tableau to display output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7548880" y="4216400"/>
            <a:ext cx="254000" cy="233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721600" y="4094480"/>
            <a:ext cx="254000" cy="233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569200" y="4013200"/>
            <a:ext cx="254000" cy="233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874000" y="4145280"/>
            <a:ext cx="254000" cy="233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27120" y="2590800"/>
            <a:ext cx="1402080" cy="1605280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5628640" y="2636520"/>
            <a:ext cx="1290320" cy="1437640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 flipH="1">
            <a:off x="5003801" y="3190243"/>
            <a:ext cx="594357" cy="411480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6200000" flipH="1">
            <a:off x="5069841" y="4668523"/>
            <a:ext cx="401320" cy="411480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5862320" y="4206240"/>
            <a:ext cx="1645920" cy="172720"/>
          </a:xfrm>
          <a:prstGeom prst="left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86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528" y="1136073"/>
            <a:ext cx="7218218" cy="5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106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Mission Statement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0" i="0" u="none" strike="noStrike" cap="none" baseline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Domain </a:t>
            </a:r>
            <a:r>
              <a:rPr lang="en-US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Health Care:-</a:t>
            </a:r>
            <a:endParaRPr lang="en-US" b="0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1111"/>
              <a:buFont typeface="Wingdings" panose="05000000000000000000" pitchFamily="2" charset="2"/>
              <a:buChar char="q"/>
            </a:pPr>
            <a:r>
              <a:rPr lang="en-US" dirty="0"/>
              <a:t>When planning a dinner out don’t you check yelp and other websites to find the best restaurant? </a:t>
            </a:r>
            <a:endParaRPr lang="en-US" dirty="0" smtClean="0"/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1111"/>
              <a:buFont typeface="Wingdings" panose="05000000000000000000" pitchFamily="2" charset="2"/>
              <a:buChar char="q"/>
            </a:pPr>
            <a:r>
              <a:rPr lang="en-US" dirty="0" smtClean="0"/>
              <a:t>Similarly, shouldn’t </a:t>
            </a:r>
            <a:r>
              <a:rPr lang="en-US" dirty="0"/>
              <a:t>you </a:t>
            </a:r>
            <a:r>
              <a:rPr lang="en-US" dirty="0" smtClean="0"/>
              <a:t>do the same to </a:t>
            </a:r>
            <a:r>
              <a:rPr lang="en-US" dirty="0"/>
              <a:t>check the quality of the hospitals you rely on when you need medical care? </a:t>
            </a:r>
            <a:endParaRPr lang="en-US" dirty="0" smtClean="0"/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1111"/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an emergency, your </a:t>
            </a:r>
            <a:r>
              <a:rPr lang="en-US" dirty="0" smtClean="0"/>
              <a:t>situation </a:t>
            </a:r>
            <a:r>
              <a:rPr lang="en-US" dirty="0"/>
              <a:t>may depend on getting to the nearest </a:t>
            </a:r>
            <a:r>
              <a:rPr lang="en-US" dirty="0" smtClean="0"/>
              <a:t>hospital.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1111"/>
              <a:buFont typeface="Wingdings" panose="05000000000000000000" pitchFamily="2" charset="2"/>
              <a:buChar char="q"/>
            </a:pPr>
            <a:r>
              <a:rPr lang="en-US" dirty="0" smtClean="0"/>
              <a:t>So our team mission is to help provide the customers for their solutions </a:t>
            </a:r>
            <a:r>
              <a:rPr lang="en-US" dirty="0"/>
              <a:t>- Hospital </a:t>
            </a:r>
            <a:r>
              <a:rPr lang="en-US" dirty="0" smtClean="0"/>
              <a:t>Info in one click.</a:t>
            </a:r>
            <a:endParaRPr lang="en-US" dirty="0"/>
          </a:p>
          <a:p>
            <a:pPr marL="457200" marR="0" lvl="1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Flume (Streaming Data)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for efficiently collecting, aggregating, and moving large amounts of streaming data into Hadoop Distributed File System (HDFS)</a:t>
            </a:r>
          </a:p>
          <a:p>
            <a:r>
              <a:rPr lang="en-US" dirty="0" smtClean="0"/>
              <a:t>Architecture is simple with source, channel, and distribution</a:t>
            </a:r>
          </a:p>
          <a:p>
            <a:r>
              <a:rPr lang="en-US" dirty="0" smtClean="0"/>
              <a:t>Internal components include flume configuration, weblogs from were the data being populated, and HDFS</a:t>
            </a:r>
            <a:endParaRPr lang="en-US" dirty="0"/>
          </a:p>
        </p:txBody>
      </p:sp>
      <p:pic>
        <p:nvPicPr>
          <p:cNvPr id="4098" name="Picture 2" descr="https://flume.apache.org/_static/flum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909" y="5238749"/>
            <a:ext cx="1619250" cy="161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 Architecture</a:t>
            </a:r>
            <a:endParaRPr lang="en-US" dirty="0"/>
          </a:p>
        </p:txBody>
      </p:sp>
      <p:pic>
        <p:nvPicPr>
          <p:cNvPr id="3076" name="Picture 4" descr="http://blog.cloudera.com/wp-content/uploads/2012/10/f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527" y="1343891"/>
            <a:ext cx="7384473" cy="5514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idea is to get live stream data using keywords like sick, flu, hospital, emergency, health center, cold, fever, and add any related health conditions</a:t>
            </a:r>
          </a:p>
          <a:p>
            <a:r>
              <a:rPr lang="en-US" dirty="0" smtClean="0"/>
              <a:t>Streaming this live data directly into HDFS, then to make the data valuable by processing through other components of Big Data like </a:t>
            </a:r>
            <a:r>
              <a:rPr lang="en-US" dirty="0" err="1" smtClean="0"/>
              <a:t>MapReduce</a:t>
            </a:r>
            <a:r>
              <a:rPr lang="en-US" dirty="0" smtClean="0"/>
              <a:t>, Pig, Hive, </a:t>
            </a:r>
            <a:r>
              <a:rPr lang="en-US" dirty="0" err="1" smtClean="0"/>
              <a:t>Hbase</a:t>
            </a:r>
            <a:r>
              <a:rPr lang="en-US" dirty="0" smtClean="0"/>
              <a:t>, Spark, and other technologies</a:t>
            </a:r>
          </a:p>
          <a:p>
            <a:r>
              <a:rPr lang="en-US" dirty="0" smtClean="0"/>
              <a:t>Applications: Consuming twitter API for building mobile applications, prediction analysis, behavioral patterns of a person, and actionable intelligence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382" y="228600"/>
            <a:ext cx="7065817" cy="1066799"/>
          </a:xfrm>
        </p:spPr>
        <p:txBody>
          <a:bodyPr/>
          <a:lstStyle/>
          <a:p>
            <a:r>
              <a:rPr lang="en-US" dirty="0" smtClean="0"/>
              <a:t>Twitter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7964" y="1447800"/>
            <a:ext cx="7426036" cy="4648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7346" name="Picture 2" descr="C:\Users\User\Desktop\Hospital Compare Data\ScreenShot\TwitterDat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5673" y="1223962"/>
            <a:ext cx="7398328" cy="563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2" y="228600"/>
            <a:ext cx="7398327" cy="1066799"/>
          </a:xfrm>
        </p:spPr>
        <p:txBody>
          <a:bodyPr/>
          <a:lstStyle/>
          <a:p>
            <a:r>
              <a:rPr lang="en-US" dirty="0" smtClean="0"/>
              <a:t>Twitter Data</a:t>
            </a:r>
            <a:endParaRPr lang="en-US" dirty="0"/>
          </a:p>
        </p:txBody>
      </p:sp>
      <p:pic>
        <p:nvPicPr>
          <p:cNvPr id="1025" name="Picture 1" descr="C:\Users\User\Desktop\Hospital Compare Data\ScreenShot\Twitter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5674" y="1223963"/>
            <a:ext cx="7398326" cy="563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2" y="228600"/>
            <a:ext cx="7398327" cy="1066799"/>
          </a:xfrm>
        </p:spPr>
        <p:txBody>
          <a:bodyPr/>
          <a:lstStyle/>
          <a:p>
            <a:r>
              <a:rPr lang="en-US" dirty="0" smtClean="0"/>
              <a:t>JSON (Semi-structured)</a:t>
            </a:r>
            <a:endParaRPr lang="en-US" dirty="0"/>
          </a:p>
        </p:txBody>
      </p:sp>
      <p:pic>
        <p:nvPicPr>
          <p:cNvPr id="58370" name="Picture 2" descr="C:\Users\User\Desktop\Hospital Compare Data\ScreenShot\Twit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528" y="1304924"/>
            <a:ext cx="7384472" cy="5553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err="1" smtClean="0"/>
              <a:t>Devanand</a:t>
            </a:r>
            <a:r>
              <a:rPr lang="en-US" dirty="0" smtClean="0"/>
              <a:t> </a:t>
            </a:r>
            <a:r>
              <a:rPr lang="en-US" dirty="0" err="1" smtClean="0"/>
              <a:t>Jayapaul</a:t>
            </a:r>
            <a:endParaRPr lang="en-US" dirty="0" smtClean="0"/>
          </a:p>
          <a:p>
            <a:r>
              <a:rPr lang="en-US" sz="2000" dirty="0" smtClean="0"/>
              <a:t>Have worked as a Business Analyst in multiple domains.</a:t>
            </a:r>
          </a:p>
          <a:p>
            <a:r>
              <a:rPr lang="en-US" sz="2000" dirty="0" smtClean="0"/>
              <a:t>Have got vast experience in dealing with clients as a business development manager.</a:t>
            </a:r>
          </a:p>
          <a:p>
            <a:r>
              <a:rPr lang="en-US" sz="2000" dirty="0" smtClean="0"/>
              <a:t>Right now pursuing Master’s in Information Systems at Stratford University.</a:t>
            </a:r>
          </a:p>
          <a:p>
            <a:r>
              <a:rPr lang="en-US" sz="2000" dirty="0" smtClean="0"/>
              <a:t>Passion to work on MS Access, Oracle, MySQL, MS SQL Server and turning that passion into </a:t>
            </a:r>
            <a:r>
              <a:rPr lang="en-US" sz="2000" dirty="0" err="1" smtClean="0"/>
              <a:t>BigData</a:t>
            </a:r>
            <a:r>
              <a:rPr lang="en-US" sz="2000" dirty="0" smtClean="0"/>
              <a:t> – Hadoop technology.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0675" y="0"/>
            <a:ext cx="1896198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237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Data Analytics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n-US" dirty="0" smtClean="0"/>
              <a:t>Software </a:t>
            </a:r>
            <a:r>
              <a:rPr lang="en-US" dirty="0" smtClean="0"/>
              <a:t>Used:</a:t>
            </a:r>
          </a:p>
          <a:p>
            <a:pPr marL="127000" indent="0">
              <a:buNone/>
            </a:pPr>
            <a:r>
              <a:rPr lang="en-US" dirty="0" err="1" smtClean="0"/>
              <a:t>Qlikview</a:t>
            </a:r>
            <a:r>
              <a:rPr lang="en-US" dirty="0" smtClean="0"/>
              <a:t> </a:t>
            </a:r>
          </a:p>
          <a:p>
            <a:r>
              <a:rPr lang="en-US" dirty="0" err="1"/>
              <a:t>QlikView</a:t>
            </a:r>
            <a:r>
              <a:rPr lang="en-US" dirty="0"/>
              <a:t> is the most flexible Business Intelligence platform for turning data into knowledge. </a:t>
            </a:r>
            <a:endParaRPr lang="en-US" dirty="0" smtClean="0"/>
          </a:p>
          <a:p>
            <a:r>
              <a:rPr lang="en-US" dirty="0" smtClean="0"/>
              <a:t>It enables the </a:t>
            </a:r>
            <a:r>
              <a:rPr lang="en-US" dirty="0"/>
              <a:t>users to easily consolidate, search, and visually </a:t>
            </a:r>
            <a:r>
              <a:rPr lang="en-US" dirty="0" err="1"/>
              <a:t>analyse</a:t>
            </a:r>
            <a:r>
              <a:rPr lang="en-US" dirty="0"/>
              <a:t> all their data for unprecedented business </a:t>
            </a:r>
            <a:r>
              <a:rPr lang="en-US" dirty="0" smtClean="0"/>
              <a:t>insight.</a:t>
            </a:r>
          </a:p>
          <a:p>
            <a:r>
              <a:rPr lang="en-US" dirty="0"/>
              <a:t>Effective decision-making is based on having the right information available and easy accessible.</a:t>
            </a:r>
          </a:p>
        </p:txBody>
      </p:sp>
    </p:spTree>
    <p:extLst>
      <p:ext uri="{BB962C8B-B14F-4D97-AF65-F5344CB8AC3E}">
        <p14:creationId xmlns:p14="http://schemas.microsoft.com/office/powerpoint/2010/main" xmlns="" val="2990878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4513" y="1"/>
            <a:ext cx="7329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3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5938" y="0"/>
            <a:ext cx="73580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Project Summary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HospitalQ</a:t>
            </a:r>
            <a:r>
              <a:rPr lang="en-US" dirty="0" smtClean="0"/>
              <a:t> will </a:t>
            </a:r>
            <a:r>
              <a:rPr lang="en-US" dirty="0"/>
              <a:t>provide users an invaluable information about </a:t>
            </a:r>
            <a:r>
              <a:rPr lang="en-US" dirty="0" smtClean="0"/>
              <a:t>hospitals nearby </a:t>
            </a:r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Hospitals not just nearby but the specialty &amp; </a:t>
            </a:r>
            <a:r>
              <a:rPr lang="en-US" dirty="0"/>
              <a:t>best care and treatment for their condition. </a:t>
            </a: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Provide reports that show </a:t>
            </a:r>
            <a:r>
              <a:rPr lang="en-US" dirty="0"/>
              <a:t>how well these hospitals treat certain </a:t>
            </a:r>
            <a:r>
              <a:rPr lang="en-US" dirty="0" smtClean="0"/>
              <a:t>conditions. </a:t>
            </a:r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When your life is at risk we are here to help you make the most informed decision.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259" y="0"/>
            <a:ext cx="734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38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225" y="0"/>
            <a:ext cx="734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406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38" y="0"/>
            <a:ext cx="73580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Help the patient to get better medical service.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Very fast response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Finger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tip information to everyone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Best Hospitals in a particular area for the particular condition as well can be easily identified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endParaRPr lang="en-US" sz="2000" b="0" i="0" u="none" strike="noStrike" cap="none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endParaRPr lang="en-US" sz="2000" b="0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 smtClean="0"/>
              <a:t>BigData</a:t>
            </a: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Technologies</a:t>
            </a:r>
            <a:r>
              <a:rPr lang="en-US" sz="3800" b="0" i="0" u="none" strike="noStrike" cap="none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Used</a:t>
            </a: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err="1" smtClean="0"/>
              <a:t>QlikView</a:t>
            </a: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/Tableau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Flume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HDFS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Hive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err="1" smtClean="0"/>
              <a:t>MapReduce</a:t>
            </a:r>
            <a:endParaRPr lang="en-US" dirty="0" smtClean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err="1" smtClean="0"/>
              <a:t>MySQL</a:t>
            </a:r>
            <a:endParaRPr lang="en-US" dirty="0" smtClean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PIG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Sqoop</a:t>
            </a:r>
            <a:endParaRPr lang="en-US" baseline="0" dirty="0" smtClean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Solr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endParaRPr lang="en-US" sz="2000" b="0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Resource Requirements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Datasets from </a:t>
            </a:r>
          </a:p>
          <a:p>
            <a:pPr lvl="1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data.medicare.gov</a:t>
            </a:r>
          </a:p>
          <a:p>
            <a:pPr lvl="1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Data.gov</a:t>
            </a:r>
          </a:p>
          <a:p>
            <a:pPr lvl="1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cdc.gov</a:t>
            </a:r>
          </a:p>
          <a:p>
            <a:pPr lvl="1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Twitter data</a:t>
            </a:r>
          </a:p>
          <a:p>
            <a:pPr lvl="1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Other possible resources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endParaRPr lang="en-US" sz="2000" b="0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Key Issues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Understanding Big Data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ew technologies to be learnt &amp; understand well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Study on Health Care Industry</a:t>
            </a:r>
            <a:endParaRPr lang="en-US" sz="2000" b="0" i="0" u="none" strike="noStrike" cap="none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SOLR, D3JS requires training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dirty="0" smtClean="0"/>
              <a:t>Live streaming data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Availability of our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team members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</a:pPr>
            <a:endParaRPr lang="en-US" sz="2000" b="0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Contact Us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buSzPct val="100000"/>
              <a:buNone/>
            </a:pPr>
            <a:r>
              <a:rPr lang="en-US" sz="2400" dirty="0" smtClean="0">
                <a:hlinkClick r:id="rId3"/>
              </a:rPr>
              <a:t/>
            </a:r>
            <a:br>
              <a:rPr lang="en-US" sz="2400" dirty="0" smtClean="0">
                <a:hlinkClick r:id="rId3"/>
              </a:rPr>
            </a:br>
            <a:r>
              <a:rPr lang="en-US" sz="2400" dirty="0" err="1" smtClean="0"/>
              <a:t>Deepika</a:t>
            </a:r>
            <a:r>
              <a:rPr lang="en-US" sz="2400" dirty="0" smtClean="0"/>
              <a:t> S: </a:t>
            </a:r>
            <a:r>
              <a:rPr lang="en-US" sz="2400" dirty="0" err="1" smtClean="0">
                <a:hlinkClick r:id="rId3"/>
              </a:rPr>
              <a:t>deepika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S: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hideepika@gmail.com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Mohasin</a:t>
            </a:r>
            <a:r>
              <a:rPr lang="en-US" sz="2400" dirty="0" smtClean="0"/>
              <a:t> A: </a:t>
            </a:r>
            <a:r>
              <a:rPr lang="en-US" sz="2400" dirty="0" smtClean="0">
                <a:hlinkClick r:id="rId4"/>
              </a:rPr>
              <a:t>amohasin.0808@gmail.com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Nirmala</a:t>
            </a:r>
            <a:r>
              <a:rPr lang="en-US" sz="2400" dirty="0" smtClean="0"/>
              <a:t> S: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nirmala.sundararaman@gmail.com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Devanand</a:t>
            </a:r>
            <a:r>
              <a:rPr lang="en-US" sz="2400" dirty="0" smtClean="0"/>
              <a:t> J: </a:t>
            </a:r>
            <a:r>
              <a:rPr lang="en-US" sz="2400" dirty="0" smtClean="0">
                <a:hlinkClick r:id="rId4"/>
              </a:rPr>
              <a:t>devanandjayapaulusa@gmail.com</a:t>
            </a:r>
            <a:endParaRPr lang="en-US" sz="2400" dirty="0" smtClean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cdn.makeuseof.com/wp-content/uploads/2012/07/Question.png?873c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556" y="1316183"/>
            <a:ext cx="7367443" cy="4599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800" dirty="0" smtClean="0"/>
              <a:t>Nirmala </a:t>
            </a:r>
            <a:r>
              <a:rPr lang="en-US" sz="1800" dirty="0" err="1" smtClean="0"/>
              <a:t>Sundararaman</a:t>
            </a:r>
            <a:endParaRPr lang="en-US" sz="1800" dirty="0" smtClean="0"/>
          </a:p>
          <a:p>
            <a:r>
              <a:rPr lang="en-US" sz="1800" dirty="0" smtClean="0"/>
              <a:t>Software Engineer with over 10 years of experience in software development in object-oriented and web development technologies and databases. </a:t>
            </a:r>
            <a:r>
              <a:rPr lang="en-US" sz="1800" dirty="0"/>
              <a:t>Highly proficient in </a:t>
            </a:r>
            <a:r>
              <a:rPr lang="en-US" sz="1800" dirty="0" smtClean="0"/>
              <a:t>all areas of software development cycle.</a:t>
            </a:r>
          </a:p>
          <a:p>
            <a:r>
              <a:rPr lang="en-US" sz="1800" dirty="0" smtClean="0"/>
              <a:t>Currently, Lead developer developing web applications using J2EE skills and struts framework in a treaty compliance project. Her responsibilities include requirement analysis, software and database design, implementation, testing and deployment to production.</a:t>
            </a:r>
          </a:p>
          <a:p>
            <a:r>
              <a:rPr lang="en-US" sz="1800" dirty="0"/>
              <a:t>Truly amazed how large volume of data can </a:t>
            </a:r>
            <a:r>
              <a:rPr lang="en-US" sz="1800" dirty="0" smtClean="0"/>
              <a:t>be processed </a:t>
            </a:r>
            <a:r>
              <a:rPr lang="en-US" sz="1800" dirty="0"/>
              <a:t>so quickly. Would love to work in </a:t>
            </a:r>
            <a:r>
              <a:rPr lang="en-US" sz="1800" dirty="0" smtClean="0"/>
              <a:t>projects </a:t>
            </a:r>
            <a:r>
              <a:rPr lang="en-US" sz="1800" dirty="0"/>
              <a:t>using </a:t>
            </a:r>
            <a:r>
              <a:rPr lang="en-US" sz="1800" dirty="0" err="1"/>
              <a:t>BigData</a:t>
            </a:r>
            <a:r>
              <a:rPr lang="en-US" sz="1800" dirty="0"/>
              <a:t> – Hadoop technology.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0083" y="0"/>
            <a:ext cx="1899138" cy="28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Team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/>
              <a:t>Deepika</a:t>
            </a:r>
            <a:r>
              <a:rPr lang="en-US" dirty="0"/>
              <a:t> </a:t>
            </a:r>
            <a:r>
              <a:rPr lang="en-US" dirty="0" smtClean="0"/>
              <a:t> - Hive, </a:t>
            </a:r>
            <a:r>
              <a:rPr lang="en-US" dirty="0" err="1" smtClean="0"/>
              <a:t>Sqoop</a:t>
            </a:r>
            <a:r>
              <a:rPr lang="en-US" dirty="0" smtClean="0"/>
              <a:t> </a:t>
            </a:r>
          </a:p>
          <a:p>
            <a:pPr lvl="0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  <a:p>
            <a:pPr lvl="0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Nirmala – Pig, </a:t>
            </a:r>
            <a:r>
              <a:rPr lang="en-US" dirty="0" smtClean="0"/>
              <a:t>Hive</a:t>
            </a:r>
            <a:endParaRPr lang="en-US" dirty="0"/>
          </a:p>
          <a:p>
            <a:pPr lvl="0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  <a:p>
            <a:pPr lvl="0" indent="-34290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Mohasin – Flume, </a:t>
            </a:r>
            <a:r>
              <a:rPr lang="en-US" dirty="0" err="1" smtClean="0"/>
              <a:t>Sqoop</a:t>
            </a:r>
            <a:endParaRPr lang="en-US" dirty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 smtClean="0"/>
              <a:t>Devanand</a:t>
            </a:r>
            <a:r>
              <a:rPr lang="en-US" dirty="0" smtClean="0"/>
              <a:t> – Pig, </a:t>
            </a:r>
            <a:r>
              <a:rPr lang="en-US" dirty="0" err="1" smtClean="0"/>
              <a:t>QlikView</a:t>
            </a: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err="1" smtClean="0"/>
              <a:t>Deepika</a:t>
            </a:r>
            <a:r>
              <a:rPr lang="en-US" dirty="0" smtClean="0"/>
              <a:t> S</a:t>
            </a:r>
            <a:r>
              <a:rPr lang="en-US" dirty="0" smtClean="0"/>
              <a:t>. Pandian</a:t>
            </a:r>
          </a:p>
          <a:p>
            <a:r>
              <a:rPr lang="en-US" sz="1800" dirty="0"/>
              <a:t>Proven track record as </a:t>
            </a:r>
            <a:r>
              <a:rPr lang="en-US" sz="1800" dirty="0" smtClean="0"/>
              <a:t>a Manager &amp; Team Lead, have </a:t>
            </a:r>
            <a:r>
              <a:rPr lang="en-US" sz="1800" dirty="0"/>
              <a:t>developed and deployed </a:t>
            </a:r>
            <a:r>
              <a:rPr lang="en-US" sz="1800" dirty="0" smtClean="0"/>
              <a:t>various </a:t>
            </a:r>
            <a:r>
              <a:rPr lang="en-US" sz="1800" dirty="0"/>
              <a:t>complex database applications over </a:t>
            </a:r>
            <a:r>
              <a:rPr lang="en-US" sz="1800" dirty="0" smtClean="0"/>
              <a:t>Eighteen years for multiple </a:t>
            </a:r>
            <a:r>
              <a:rPr lang="en-US" sz="1800" dirty="0"/>
              <a:t>companies. Highly proficient in Requirements Development</a:t>
            </a:r>
            <a:r>
              <a:rPr lang="en-US" sz="1800" dirty="0" smtClean="0"/>
              <a:t>, </a:t>
            </a:r>
            <a:r>
              <a:rPr lang="en-US" sz="1800" dirty="0"/>
              <a:t>Object-Oriented Design and Analysis within the full life cycle of the software design </a:t>
            </a:r>
            <a:r>
              <a:rPr lang="en-US" sz="1800" dirty="0" smtClean="0"/>
              <a:t>process.</a:t>
            </a:r>
          </a:p>
          <a:p>
            <a:r>
              <a:rPr lang="en-US" sz="1800" dirty="0" smtClean="0"/>
              <a:t>Right now architecting </a:t>
            </a:r>
            <a:r>
              <a:rPr lang="en-US" sz="1800" dirty="0"/>
              <a:t>and implementing enterprise </a:t>
            </a:r>
            <a:r>
              <a:rPr lang="en-US" sz="1800" dirty="0" smtClean="0"/>
              <a:t>level network </a:t>
            </a:r>
            <a:r>
              <a:rPr lang="en-US" sz="1800" dirty="0"/>
              <a:t>penetration testing and vulnerability management/remediation of military and civilian government </a:t>
            </a:r>
            <a:r>
              <a:rPr lang="en-US" sz="1800" dirty="0" smtClean="0"/>
              <a:t>networks.</a:t>
            </a:r>
          </a:p>
          <a:p>
            <a:r>
              <a:rPr lang="en-US" sz="1800" dirty="0" smtClean="0"/>
              <a:t>Have lots of passion to work with various Databases, started with Visual </a:t>
            </a:r>
            <a:r>
              <a:rPr lang="en-US" sz="1800" dirty="0" err="1" smtClean="0"/>
              <a:t>Foxpro</a:t>
            </a:r>
            <a:r>
              <a:rPr lang="en-US" sz="1800" dirty="0" smtClean="0"/>
              <a:t>, MS Access, Oracle, MySQL, MS SQL Server, SQLite and now turning that passion into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– Hadoop technology.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9919" y="0"/>
            <a:ext cx="1905000" cy="2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4036" y="1551709"/>
            <a:ext cx="4849091" cy="336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0364" y="273050"/>
            <a:ext cx="6816436" cy="5853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 (Traditional Resources)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236" y="2092405"/>
            <a:ext cx="1456776" cy="1385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5219" y="3394364"/>
            <a:ext cx="2122235" cy="1311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7817" y="1745766"/>
            <a:ext cx="1697637" cy="13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36617" y="2185239"/>
            <a:ext cx="6896793" cy="4021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"/>
            <a:ext cx="6858000" cy="5853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 </a:t>
            </a:r>
            <a:r>
              <a:rPr lang="en-US" dirty="0" smtClean="0"/>
              <a:t>(Unstructured/Big Data)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036619" y="1465580"/>
            <a:ext cx="6885708" cy="4691063"/>
          </a:xfrm>
        </p:spPr>
        <p:txBody>
          <a:bodyPr/>
          <a:lstStyle/>
          <a:p>
            <a:r>
              <a:rPr lang="en-US" sz="2000" dirty="0" smtClean="0"/>
              <a:t>Various</a:t>
            </a:r>
            <a:r>
              <a:rPr lang="en-US" sz="2000" dirty="0" smtClean="0"/>
              <a:t> </a:t>
            </a:r>
            <a:r>
              <a:rPr lang="en-US" sz="2000" dirty="0" smtClean="0"/>
              <a:t>Big Data </a:t>
            </a:r>
            <a:r>
              <a:rPr lang="en-US" sz="2000" dirty="0" smtClean="0"/>
              <a:t>Resources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9709" y="5095147"/>
            <a:ext cx="867480" cy="86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663" y="5006663"/>
            <a:ext cx="1101160" cy="110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1520" y="5077783"/>
            <a:ext cx="845680" cy="845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9010" y="2457505"/>
            <a:ext cx="778510" cy="778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7724" y="3712314"/>
            <a:ext cx="750430" cy="750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7117" y="3466322"/>
            <a:ext cx="671550" cy="6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510" y="2385900"/>
            <a:ext cx="821550" cy="821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4802" y="2571002"/>
            <a:ext cx="752475" cy="752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5410" y="4236330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7881" y="3355527"/>
            <a:ext cx="743100" cy="743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2990" y="2681540"/>
            <a:ext cx="525910" cy="5259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3441" y="4254000"/>
            <a:ext cx="435600" cy="43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2501" y="3385159"/>
            <a:ext cx="671550" cy="671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5981" y="4260046"/>
            <a:ext cx="484590" cy="4845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5410" y="2439090"/>
            <a:ext cx="547210" cy="5472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7273" y="3558253"/>
            <a:ext cx="872957" cy="5039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5993" y="5026506"/>
            <a:ext cx="870763" cy="6640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0115" y="3946045"/>
            <a:ext cx="577570" cy="382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9034" y="5111543"/>
            <a:ext cx="967089" cy="5415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4263" y="2333587"/>
            <a:ext cx="832973" cy="6239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8210" y="4306092"/>
            <a:ext cx="956920" cy="5358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3199" y="3297820"/>
            <a:ext cx="931402" cy="5215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9550" y="4517245"/>
            <a:ext cx="1247814" cy="4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7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69341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Input </a:t>
            </a:r>
            <a:r>
              <a:rPr lang="en-US" sz="3800" b="0" i="0" u="none" strike="noStrike" cap="none" baseline="0" dirty="0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lang="en-US" sz="3800" b="0" i="0" u="none" strike="noStrike" cap="none" baseline="0" dirty="0" err="1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HospitalQ</a:t>
            </a:r>
            <a:endParaRPr lang="en-US" sz="3800" b="0" i="0" u="none" strike="noStrike" cap="none" baseline="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905000" y="1447800"/>
            <a:ext cx="69341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CSV Files – using Hive</a:t>
            </a:r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MySQL –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Live Stream (</a:t>
            </a:r>
            <a:r>
              <a:rPr lang="en-US" dirty="0" smtClean="0"/>
              <a:t>Twitter Data) </a:t>
            </a:r>
            <a:r>
              <a:rPr lang="en-US" dirty="0" smtClean="0"/>
              <a:t>- Flume</a:t>
            </a:r>
          </a:p>
          <a:p>
            <a:pPr lvl="2" indent="-3429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indent="-3429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indent="-342900">
              <a:spcBef>
                <a:spcPts val="0"/>
              </a:spcBef>
              <a:buFontTx/>
              <a:buChar char="-"/>
            </a:pPr>
            <a:endParaRPr lang="en-US" dirty="0"/>
          </a:p>
          <a:p>
            <a:pPr indent="-342900">
              <a:spcBef>
                <a:spcPts val="0"/>
              </a:spcBef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3511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1110</Words>
  <Application>Microsoft Office PowerPoint</Application>
  <PresentationFormat>On-screen Show (4:3)</PresentationFormat>
  <Paragraphs>160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Tahoma</vt:lpstr>
      <vt:lpstr>Wingdings</vt:lpstr>
      <vt:lpstr>Courier New</vt:lpstr>
      <vt:lpstr>Business plan presentation</vt:lpstr>
      <vt:lpstr>HospitalQ</vt:lpstr>
      <vt:lpstr>Mission Statement</vt:lpstr>
      <vt:lpstr>Project Summary</vt:lpstr>
      <vt:lpstr>Slide 4</vt:lpstr>
      <vt:lpstr>The Team</vt:lpstr>
      <vt:lpstr>Slide 6</vt:lpstr>
      <vt:lpstr>Slide 7</vt:lpstr>
      <vt:lpstr>Slide 8</vt:lpstr>
      <vt:lpstr>Input for HospitalQ</vt:lpstr>
      <vt:lpstr>Input -&gt; Process</vt:lpstr>
      <vt:lpstr>Sample output from Hive</vt:lpstr>
      <vt:lpstr>Another Input Process - Sqoop</vt:lpstr>
      <vt:lpstr>Datasets</vt:lpstr>
      <vt:lpstr>Apache Pig</vt:lpstr>
      <vt:lpstr>Loading data using Pig Storage</vt:lpstr>
      <vt:lpstr>Sample Pig Script</vt:lpstr>
      <vt:lpstr>Mohasin B.E, M.S</vt:lpstr>
      <vt:lpstr>Design Architecture 1</vt:lpstr>
      <vt:lpstr>Design Architecture 2</vt:lpstr>
      <vt:lpstr>Apache Flume (Streaming Data)</vt:lpstr>
      <vt:lpstr>Flume Architecture</vt:lpstr>
      <vt:lpstr>Twitter Data</vt:lpstr>
      <vt:lpstr>Twitter Data</vt:lpstr>
      <vt:lpstr>Twitter Data</vt:lpstr>
      <vt:lpstr>JSON (Semi-structured)</vt:lpstr>
      <vt:lpstr>Slide 26</vt:lpstr>
      <vt:lpstr>Data Analytics</vt:lpstr>
      <vt:lpstr>Slide 28</vt:lpstr>
      <vt:lpstr>Slide 29</vt:lpstr>
      <vt:lpstr>Slide 30</vt:lpstr>
      <vt:lpstr>Slide 31</vt:lpstr>
      <vt:lpstr>Slide 32</vt:lpstr>
      <vt:lpstr>Value</vt:lpstr>
      <vt:lpstr>BigData Technologies Used </vt:lpstr>
      <vt:lpstr>Resource Requirements</vt:lpstr>
      <vt:lpstr>Key Issues</vt:lpstr>
      <vt:lpstr>Contact Us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Power2Power</dc:title>
  <dc:creator>sdeepika</dc:creator>
  <cp:lastModifiedBy>User</cp:lastModifiedBy>
  <cp:revision>46</cp:revision>
  <dcterms:modified xsi:type="dcterms:W3CDTF">2015-10-26T22:58:25Z</dcterms:modified>
</cp:coreProperties>
</file>