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video/unknown"/>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2"/>
  </p:notesMasterIdLst>
  <p:sldIdLst>
    <p:sldId id="256" r:id="rId2"/>
    <p:sldId id="257" r:id="rId3"/>
    <p:sldId id="262" r:id="rId4"/>
    <p:sldId id="295" r:id="rId5"/>
    <p:sldId id="297" r:id="rId6"/>
    <p:sldId id="377" r:id="rId7"/>
    <p:sldId id="378" r:id="rId8"/>
    <p:sldId id="388" r:id="rId9"/>
    <p:sldId id="387" r:id="rId10"/>
    <p:sldId id="385" r:id="rId11"/>
    <p:sldId id="386" r:id="rId12"/>
    <p:sldId id="298" r:id="rId13"/>
    <p:sldId id="379" r:id="rId14"/>
    <p:sldId id="380" r:id="rId15"/>
    <p:sldId id="381" r:id="rId16"/>
    <p:sldId id="325" r:id="rId17"/>
    <p:sldId id="326" r:id="rId18"/>
    <p:sldId id="328" r:id="rId19"/>
    <p:sldId id="329" r:id="rId20"/>
    <p:sldId id="327" r:id="rId21"/>
    <p:sldId id="299" r:id="rId22"/>
    <p:sldId id="300" r:id="rId23"/>
    <p:sldId id="301" r:id="rId24"/>
    <p:sldId id="330" r:id="rId25"/>
    <p:sldId id="303" r:id="rId26"/>
    <p:sldId id="331" r:id="rId27"/>
    <p:sldId id="302" r:id="rId28"/>
    <p:sldId id="383" r:id="rId29"/>
    <p:sldId id="313" r:id="rId30"/>
    <p:sldId id="314" r:id="rId31"/>
    <p:sldId id="315" r:id="rId32"/>
    <p:sldId id="316" r:id="rId33"/>
    <p:sldId id="317" r:id="rId34"/>
    <p:sldId id="384" r:id="rId35"/>
    <p:sldId id="318" r:id="rId36"/>
    <p:sldId id="320" r:id="rId37"/>
    <p:sldId id="321" r:id="rId38"/>
    <p:sldId id="324" r:id="rId39"/>
    <p:sldId id="319" r:id="rId40"/>
    <p:sldId id="323" r:id="rId41"/>
    <p:sldId id="322" r:id="rId42"/>
    <p:sldId id="337" r:id="rId43"/>
    <p:sldId id="338" r:id="rId44"/>
    <p:sldId id="343" r:id="rId45"/>
    <p:sldId id="336" r:id="rId46"/>
    <p:sldId id="349" r:id="rId47"/>
    <p:sldId id="339" r:id="rId48"/>
    <p:sldId id="306" r:id="rId49"/>
    <p:sldId id="344" r:id="rId50"/>
    <p:sldId id="345" r:id="rId51"/>
    <p:sldId id="346" r:id="rId52"/>
    <p:sldId id="347" r:id="rId53"/>
    <p:sldId id="348" r:id="rId54"/>
    <p:sldId id="354" r:id="rId55"/>
    <p:sldId id="355" r:id="rId56"/>
    <p:sldId id="356" r:id="rId57"/>
    <p:sldId id="357" r:id="rId58"/>
    <p:sldId id="358" r:id="rId59"/>
    <p:sldId id="308" r:id="rId60"/>
    <p:sldId id="363" r:id="rId61"/>
    <p:sldId id="364" r:id="rId62"/>
    <p:sldId id="366" r:id="rId63"/>
    <p:sldId id="367" r:id="rId64"/>
    <p:sldId id="369" r:id="rId65"/>
    <p:sldId id="307" r:id="rId66"/>
    <p:sldId id="368" r:id="rId67"/>
    <p:sldId id="372" r:id="rId68"/>
    <p:sldId id="371" r:id="rId69"/>
    <p:sldId id="350" r:id="rId70"/>
    <p:sldId id="382" r:id="rId71"/>
    <p:sldId id="373" r:id="rId72"/>
    <p:sldId id="374" r:id="rId73"/>
    <p:sldId id="375" r:id="rId74"/>
    <p:sldId id="376" r:id="rId75"/>
    <p:sldId id="352" r:id="rId76"/>
    <p:sldId id="309" r:id="rId77"/>
    <p:sldId id="310" r:id="rId78"/>
    <p:sldId id="311" r:id="rId79"/>
    <p:sldId id="312" r:id="rId80"/>
    <p:sldId id="287"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1F7"/>
    <a:srgbClr val="4F78B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5639" autoAdjust="0"/>
  </p:normalViewPr>
  <p:slideViewPr>
    <p:cSldViewPr snapToGrid="0">
      <p:cViewPr varScale="1">
        <p:scale>
          <a:sx n="80" d="100"/>
          <a:sy n="80" d="100"/>
        </p:scale>
        <p:origin x="1602"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0CE6AA-40F8-438D-ABAE-A22CD418F25A}" type="datetimeFigureOut">
              <a:rPr lang="en-US" smtClean="0"/>
              <a:t>3/28/2014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3C72E2-7ED3-4420-8B3C-A9E2466AAA43}" type="slidenum">
              <a:rPr lang="en-US" smtClean="0"/>
              <a:t>‹#›</a:t>
            </a:fld>
            <a:endParaRPr lang="en-US"/>
          </a:p>
        </p:txBody>
      </p:sp>
    </p:spTree>
    <p:extLst>
      <p:ext uri="{BB962C8B-B14F-4D97-AF65-F5344CB8AC3E}">
        <p14:creationId xmlns:p14="http://schemas.microsoft.com/office/powerpoint/2010/main" val="395399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don’t have traditional “speaker notes” because I tend to use the slides as my notes and then speak off-the-cuff. This session was videoed, and that will be up on the web. So I’m going to use these speaker notes to add further background or details that time didn’t allow,</a:t>
            </a:r>
            <a:r>
              <a:rPr lang="en-US" baseline="0" dirty="0" smtClean="0"/>
              <a:t> or that only a few will care about.</a:t>
            </a:r>
          </a:p>
          <a:p>
            <a:endParaRPr lang="en-US" baseline="0" dirty="0" smtClean="0"/>
          </a:p>
          <a:p>
            <a:r>
              <a:rPr lang="en-US" baseline="0" dirty="0" smtClean="0"/>
              <a:t>People ask about my background:</a:t>
            </a:r>
          </a:p>
          <a:p>
            <a:pPr marL="171450" indent="-171450">
              <a:buFontTx/>
              <a:buChar char="-"/>
            </a:pPr>
            <a:r>
              <a:rPr lang="en-US" baseline="0" dirty="0" smtClean="0"/>
              <a:t>Graphics coder most of my life</a:t>
            </a:r>
          </a:p>
          <a:p>
            <a:pPr marL="171450" indent="-171450">
              <a:buFontTx/>
              <a:buChar char="-"/>
            </a:pPr>
            <a:r>
              <a:rPr lang="en-US" baseline="0" dirty="0" smtClean="0"/>
              <a:t>Shipped three games at </a:t>
            </a:r>
            <a:r>
              <a:rPr lang="en-US" baseline="0" dirty="0" err="1" smtClean="0"/>
              <a:t>Muckyfoot</a:t>
            </a:r>
            <a:r>
              <a:rPr lang="en-US" baseline="0" dirty="0" smtClean="0"/>
              <a:t> Productions: Urban Chaos, </a:t>
            </a:r>
            <a:r>
              <a:rPr lang="en-US" baseline="0" dirty="0" err="1" smtClean="0"/>
              <a:t>Startopia</a:t>
            </a:r>
            <a:r>
              <a:rPr lang="en-US" baseline="0" dirty="0" smtClean="0"/>
              <a:t>, Blade 2</a:t>
            </a:r>
          </a:p>
          <a:p>
            <a:pPr marL="171450" indent="-171450">
              <a:buFontTx/>
              <a:buChar char="-"/>
            </a:pPr>
            <a:r>
              <a:rPr lang="en-US" baseline="0" dirty="0" smtClean="0"/>
              <a:t>Joined RAD Game Tools, worked on </a:t>
            </a:r>
            <a:r>
              <a:rPr lang="en-US" baseline="0" dirty="0" smtClean="0"/>
              <a:t>Granny3D </a:t>
            </a:r>
            <a:r>
              <a:rPr lang="en-US" baseline="0" dirty="0" smtClean="0"/>
              <a:t>animation middleware</a:t>
            </a:r>
          </a:p>
          <a:p>
            <a:pPr marL="171450" indent="-171450">
              <a:buFontTx/>
              <a:buChar char="-"/>
            </a:pPr>
            <a:r>
              <a:rPr lang="en-US" baseline="0" dirty="0" smtClean="0"/>
              <a:t>There I met Michael </a:t>
            </a:r>
            <a:r>
              <a:rPr lang="en-US" baseline="0" dirty="0" err="1" smtClean="0"/>
              <a:t>Abrash</a:t>
            </a:r>
            <a:r>
              <a:rPr lang="en-US" baseline="0" dirty="0" smtClean="0"/>
              <a:t>, and joined him on the </a:t>
            </a:r>
            <a:r>
              <a:rPr lang="en-US" baseline="0" dirty="0" err="1" smtClean="0"/>
              <a:t>Larrabee</a:t>
            </a:r>
            <a:r>
              <a:rPr lang="en-US" baseline="0" dirty="0" smtClean="0"/>
              <a:t> project for Intel</a:t>
            </a:r>
          </a:p>
          <a:p>
            <a:pPr marL="171450" indent="-171450">
              <a:buFontTx/>
              <a:buChar char="-"/>
            </a:pPr>
            <a:r>
              <a:rPr lang="en-US" baseline="0" dirty="0" smtClean="0"/>
              <a:t>Ended up designing much of the instruction set, and joined Intel to continue as </a:t>
            </a:r>
            <a:r>
              <a:rPr lang="en-US" baseline="0" dirty="0" err="1" smtClean="0"/>
              <a:t>Larrabee</a:t>
            </a:r>
            <a:r>
              <a:rPr lang="en-US" baseline="0" dirty="0" smtClean="0"/>
              <a:t> turned into Knights/</a:t>
            </a:r>
            <a:r>
              <a:rPr lang="en-US" baseline="0" dirty="0" err="1" smtClean="0"/>
              <a:t>XeonPhi</a:t>
            </a:r>
            <a:endParaRPr lang="en-US" baseline="0" dirty="0" smtClean="0"/>
          </a:p>
          <a:p>
            <a:pPr marL="171450" indent="-171450">
              <a:buFontTx/>
              <a:buChar char="-"/>
            </a:pPr>
            <a:r>
              <a:rPr lang="en-US" baseline="0" dirty="0" err="1" smtClean="0"/>
              <a:t>Abrash</a:t>
            </a:r>
            <a:r>
              <a:rPr lang="en-US" baseline="0" dirty="0" smtClean="0"/>
              <a:t> seduced me back to games, joining his VR group at Valve</a:t>
            </a:r>
          </a:p>
          <a:p>
            <a:pPr marL="171450" indent="-171450">
              <a:buFontTx/>
              <a:buChar char="-"/>
            </a:pPr>
            <a:r>
              <a:rPr lang="en-US" baseline="0" dirty="0" smtClean="0"/>
              <a:t>With Joe Ludwig, converted Team Fortress 2 and Half Life 2 to VR</a:t>
            </a:r>
          </a:p>
          <a:p>
            <a:pPr marL="171450" indent="-171450">
              <a:buFontTx/>
              <a:buChar char="-"/>
            </a:pPr>
            <a:r>
              <a:rPr lang="en-US" baseline="0" dirty="0" smtClean="0"/>
              <a:t>Moved to Oculus to work on the rendering and SDK</a:t>
            </a:r>
          </a:p>
          <a:p>
            <a:pPr marL="0" indent="0">
              <a:buFontTx/>
              <a:buNone/>
            </a:pPr>
            <a:endParaRPr lang="en-US" baseline="0" dirty="0" smtClean="0"/>
          </a:p>
          <a:p>
            <a:pPr marL="0" indent="0">
              <a:buFontTx/>
              <a:buNone/>
            </a:pPr>
            <a:r>
              <a:rPr lang="en-US" baseline="0" dirty="0" smtClean="0"/>
              <a:t>This talk is things that we have learned from shipping games, both ones I’ve done (TF2/HL2) and ones that our </a:t>
            </a:r>
            <a:r>
              <a:rPr lang="en-US" baseline="0" dirty="0" err="1" smtClean="0"/>
              <a:t>dev</a:t>
            </a:r>
            <a:r>
              <a:rPr lang="en-US" baseline="0" dirty="0" smtClean="0"/>
              <a:t> partners have done, such as EVE Valkyrie and </a:t>
            </a:r>
            <a:r>
              <a:rPr lang="en-US" baseline="0" dirty="0" err="1" smtClean="0"/>
              <a:t>Hawken</a:t>
            </a:r>
            <a:r>
              <a:rPr lang="en-US" baseline="0" dirty="0" smtClean="0"/>
              <a:t>, and major kudos to our psychology department (yes, we have one!) for adding a lot more rigor to our hacky experiments.</a:t>
            </a:r>
          </a:p>
          <a:p>
            <a:pPr marL="0" indent="0">
              <a:buFontTx/>
              <a:buNone/>
            </a:pPr>
            <a:endParaRPr lang="en-US" baseline="0" dirty="0" smtClean="0"/>
          </a:p>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fld id="{163C72E2-7ED3-4420-8B3C-A9E2466AAA43}" type="slidenum">
              <a:rPr lang="en-US" smtClean="0"/>
              <a:t>1</a:t>
            </a:fld>
            <a:endParaRPr lang="en-US"/>
          </a:p>
        </p:txBody>
      </p:sp>
    </p:spTree>
    <p:extLst>
      <p:ext uri="{BB962C8B-B14F-4D97-AF65-F5344CB8AC3E}">
        <p14:creationId xmlns:p14="http://schemas.microsoft.com/office/powerpoint/2010/main" val="17882654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negative feedback is somewhat like “aversion therapy”</a:t>
            </a:r>
            <a:r>
              <a:rPr lang="en-US" baseline="0" dirty="0" smtClean="0"/>
              <a:t> -</a:t>
            </a:r>
            <a:r>
              <a:rPr lang="en-US" dirty="0" smtClean="0"/>
              <a:t> except it actually works. Having discussed simulator sickness far too much over the past two years, I now actually GET nausea just by using the WORD nausea. So I’ll stop typing “nausea”</a:t>
            </a:r>
            <a:r>
              <a:rPr lang="en-US" baseline="0" dirty="0" smtClean="0"/>
              <a:t> and go to the next slide.</a:t>
            </a:r>
            <a:endParaRPr lang="en-US" dirty="0"/>
          </a:p>
        </p:txBody>
      </p:sp>
      <p:sp>
        <p:nvSpPr>
          <p:cNvPr id="4" name="Slide Number Placeholder 3"/>
          <p:cNvSpPr>
            <a:spLocks noGrp="1"/>
          </p:cNvSpPr>
          <p:nvPr>
            <p:ph type="sldNum" sz="quarter" idx="10"/>
          </p:nvPr>
        </p:nvSpPr>
        <p:spPr/>
        <p:txBody>
          <a:bodyPr/>
          <a:lstStyle/>
          <a:p>
            <a:fld id="{163C72E2-7ED3-4420-8B3C-A9E2466AAA43}" type="slidenum">
              <a:rPr lang="en-US" smtClean="0"/>
              <a:t>10</a:t>
            </a:fld>
            <a:endParaRPr lang="en-US"/>
          </a:p>
        </p:txBody>
      </p:sp>
    </p:spTree>
    <p:extLst>
      <p:ext uri="{BB962C8B-B14F-4D97-AF65-F5344CB8AC3E}">
        <p14:creationId xmlns:p14="http://schemas.microsoft.com/office/powerpoint/2010/main" val="3334181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 player is thinking “oh wow I’m in VR”, that’s not presence! We’re trying to make them FORGET they’re in VR. In fact, we’re trying to make it require a conscious effort</a:t>
            </a:r>
            <a:r>
              <a:rPr lang="en-US" baseline="0" dirty="0" smtClean="0"/>
              <a:t> to remember that they’re not actually in the world. We’re not there quite yet, but getting closer. You want them to be focusing on the experience your designers have spent so long crafting, not just looking around saying “it’s </a:t>
            </a:r>
            <a:r>
              <a:rPr lang="en-US" baseline="0" dirty="0" err="1" smtClean="0"/>
              <a:t>soooo</a:t>
            </a:r>
            <a:r>
              <a:rPr lang="en-US" baseline="0" dirty="0" smtClean="0"/>
              <a:t> 3D”.</a:t>
            </a:r>
            <a:endParaRPr lang="en-US" dirty="0"/>
          </a:p>
        </p:txBody>
      </p:sp>
      <p:sp>
        <p:nvSpPr>
          <p:cNvPr id="4" name="Slide Number Placeholder 3"/>
          <p:cNvSpPr>
            <a:spLocks noGrp="1"/>
          </p:cNvSpPr>
          <p:nvPr>
            <p:ph type="sldNum" sz="quarter" idx="10"/>
          </p:nvPr>
        </p:nvSpPr>
        <p:spPr/>
        <p:txBody>
          <a:bodyPr/>
          <a:lstStyle/>
          <a:p>
            <a:fld id="{163C72E2-7ED3-4420-8B3C-A9E2466AAA43}" type="slidenum">
              <a:rPr lang="en-US" smtClean="0"/>
              <a:t>12</a:t>
            </a:fld>
            <a:endParaRPr lang="en-US"/>
          </a:p>
        </p:txBody>
      </p:sp>
    </p:spTree>
    <p:extLst>
      <p:ext uri="{BB962C8B-B14F-4D97-AF65-F5344CB8AC3E}">
        <p14:creationId xmlns:p14="http://schemas.microsoft.com/office/powerpoint/2010/main" val="30070165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lovely</a:t>
            </a:r>
            <a:r>
              <a:rPr lang="en-US" baseline="0" dirty="0" smtClean="0"/>
              <a:t> hardcore </a:t>
            </a:r>
            <a:r>
              <a:rPr lang="en-US" dirty="0" smtClean="0"/>
              <a:t>VR fans enjoy hunting down graphics settings to make things more immersive,</a:t>
            </a:r>
            <a:r>
              <a:rPr lang="en-US" baseline="0" dirty="0" smtClean="0"/>
              <a:t> even if it then makes them ill. That’s fine because they understand it’s their choice, and they keep their </a:t>
            </a:r>
            <a:r>
              <a:rPr lang="en-US" baseline="0" dirty="0" err="1" smtClean="0"/>
              <a:t>GinGins</a:t>
            </a:r>
            <a:r>
              <a:rPr lang="en-US" baseline="0" dirty="0" smtClean="0"/>
              <a:t> handy.</a:t>
            </a:r>
          </a:p>
          <a:p>
            <a:endParaRPr lang="en-US" baseline="0" dirty="0" smtClean="0"/>
          </a:p>
          <a:p>
            <a:r>
              <a:rPr lang="en-US" baseline="0" dirty="0" smtClean="0"/>
              <a:t>But please don’t force this on people who haven’t been in VR much.</a:t>
            </a:r>
          </a:p>
        </p:txBody>
      </p:sp>
      <p:sp>
        <p:nvSpPr>
          <p:cNvPr id="4" name="Slide Number Placeholder 3"/>
          <p:cNvSpPr>
            <a:spLocks noGrp="1"/>
          </p:cNvSpPr>
          <p:nvPr>
            <p:ph type="sldNum" sz="quarter" idx="10"/>
          </p:nvPr>
        </p:nvSpPr>
        <p:spPr/>
        <p:txBody>
          <a:bodyPr/>
          <a:lstStyle/>
          <a:p>
            <a:fld id="{163C72E2-7ED3-4420-8B3C-A9E2466AAA43}" type="slidenum">
              <a:rPr lang="en-US" smtClean="0"/>
              <a:t>14</a:t>
            </a:fld>
            <a:endParaRPr lang="en-US"/>
          </a:p>
        </p:txBody>
      </p:sp>
    </p:spTree>
    <p:extLst>
      <p:ext uri="{BB962C8B-B14F-4D97-AF65-F5344CB8AC3E}">
        <p14:creationId xmlns:p14="http://schemas.microsoft.com/office/powerpoint/2010/main" val="7079698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C72E2-7ED3-4420-8B3C-A9E2466AAA43}" type="slidenum">
              <a:rPr lang="en-US" smtClean="0"/>
              <a:t>15</a:t>
            </a:fld>
            <a:endParaRPr lang="en-US"/>
          </a:p>
        </p:txBody>
      </p:sp>
    </p:spTree>
    <p:extLst>
      <p:ext uri="{BB962C8B-B14F-4D97-AF65-F5344CB8AC3E}">
        <p14:creationId xmlns:p14="http://schemas.microsoft.com/office/powerpoint/2010/main" val="4017268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Voice: “this is a simple diagram I found on Wikipedia. </a:t>
            </a:r>
            <a:r>
              <a:rPr lang="en-US" baseline="0" dirty="0" smtClean="0"/>
              <a:t>I think it’s pretty obvious what’s going on here, it really doesn’t need much explanation.”</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63C72E2-7ED3-4420-8B3C-A9E2466AAA43}" type="slidenum">
              <a:rPr lang="en-US" smtClean="0"/>
              <a:t>16</a:t>
            </a:fld>
            <a:endParaRPr lang="en-US"/>
          </a:p>
        </p:txBody>
      </p:sp>
    </p:spTree>
    <p:extLst>
      <p:ext uri="{BB962C8B-B14F-4D97-AF65-F5344CB8AC3E}">
        <p14:creationId xmlns:p14="http://schemas.microsoft.com/office/powerpoint/2010/main" val="18329656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such a troll.</a:t>
            </a:r>
            <a:endParaRPr lang="en-US" dirty="0"/>
          </a:p>
        </p:txBody>
      </p:sp>
      <p:sp>
        <p:nvSpPr>
          <p:cNvPr id="4" name="Slide Number Placeholder 3"/>
          <p:cNvSpPr>
            <a:spLocks noGrp="1"/>
          </p:cNvSpPr>
          <p:nvPr>
            <p:ph type="sldNum" sz="quarter" idx="10"/>
          </p:nvPr>
        </p:nvSpPr>
        <p:spPr/>
        <p:txBody>
          <a:bodyPr/>
          <a:lstStyle/>
          <a:p>
            <a:fld id="{163C72E2-7ED3-4420-8B3C-A9E2466AAA43}" type="slidenum">
              <a:rPr lang="en-US" smtClean="0"/>
              <a:t>17</a:t>
            </a:fld>
            <a:endParaRPr lang="en-US"/>
          </a:p>
        </p:txBody>
      </p:sp>
    </p:spTree>
    <p:extLst>
      <p:ext uri="{BB962C8B-B14F-4D97-AF65-F5344CB8AC3E}">
        <p14:creationId xmlns:p14="http://schemas.microsoft.com/office/powerpoint/2010/main" val="20354462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a:t>
            </a:r>
            <a:r>
              <a:rPr lang="en-US" baseline="0" dirty="0" smtClean="0"/>
              <a:t> a horizontal slice through the head at ear/eye level. For simplicity it only shows the components relating to horizontal rotation of the head. There are similar systems for vertical rotation, and also rolling of the head.</a:t>
            </a:r>
            <a:endParaRPr lang="en-US" dirty="0"/>
          </a:p>
        </p:txBody>
      </p:sp>
      <p:sp>
        <p:nvSpPr>
          <p:cNvPr id="4" name="Slide Number Placeholder 3"/>
          <p:cNvSpPr>
            <a:spLocks noGrp="1"/>
          </p:cNvSpPr>
          <p:nvPr>
            <p:ph type="sldNum" sz="quarter" idx="10"/>
          </p:nvPr>
        </p:nvSpPr>
        <p:spPr/>
        <p:txBody>
          <a:bodyPr/>
          <a:lstStyle/>
          <a:p>
            <a:fld id="{163C72E2-7ED3-4420-8B3C-A9E2466AAA43}" type="slidenum">
              <a:rPr lang="en-US" smtClean="0"/>
              <a:t>18</a:t>
            </a:fld>
            <a:endParaRPr lang="en-US"/>
          </a:p>
        </p:txBody>
      </p:sp>
    </p:spTree>
    <p:extLst>
      <p:ext uri="{BB962C8B-B14F-4D97-AF65-F5344CB8AC3E}">
        <p14:creationId xmlns:p14="http://schemas.microsoft.com/office/powerpoint/2010/main" val="10945568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Fixation</a:t>
            </a:r>
            <a:r>
              <a:rPr lang="en-US" baseline="0" dirty="0" smtClean="0"/>
              <a:t> is any case where your eyes are looking at a fixed object but the head is moving. Because we’re humans balancing our heads on a tall, unstable bipedal platform, this happens almost all the time, so this system needs to be really good, or we wouldn’t be able to see anything clearly. It’s so good you can read a stationary book while aggressively turning your head in all sorts of directions.</a:t>
            </a:r>
          </a:p>
          <a:p>
            <a:endParaRPr lang="en-US" baseline="0" dirty="0" smtClean="0"/>
          </a:p>
          <a:p>
            <a:r>
              <a:rPr lang="en-US" baseline="0" dirty="0" smtClean="0"/>
              <a:t>This is a very fundamental reflex. You cannot turn it off, and it happens even in the dark or when your eyes are closed – if you rotate your head, your eyes WILL counter-rotate.</a:t>
            </a:r>
          </a:p>
          <a:p>
            <a:endParaRPr lang="en-US" baseline="0" dirty="0" smtClean="0"/>
          </a:p>
          <a:p>
            <a:r>
              <a:rPr lang="en-US" baseline="0" dirty="0" smtClean="0"/>
              <a:t>Interestingly, not only is this not motion not saccadic, the VOR reflex actually causes saccades. If you try to follow a moving object with your head, or sweep your eyes smoothly around a room, the VOR reflex is constantly trying to keep your eyes pointed at a fixed point in space. So to keep following the moving object, or scanning the room, your eyes have to jump “past” the VOR reflex to catch up – saccades! If the object moves slower than 30 degrees/second, we can do non-saccadic smooth pursuit – but that’s a really slow speed!</a:t>
            </a:r>
            <a:endParaRPr lang="en-US" dirty="0"/>
          </a:p>
        </p:txBody>
      </p:sp>
      <p:sp>
        <p:nvSpPr>
          <p:cNvPr id="4" name="Slide Number Placeholder 3"/>
          <p:cNvSpPr>
            <a:spLocks noGrp="1"/>
          </p:cNvSpPr>
          <p:nvPr>
            <p:ph type="sldNum" sz="quarter" idx="10"/>
          </p:nvPr>
        </p:nvSpPr>
        <p:spPr/>
        <p:txBody>
          <a:bodyPr/>
          <a:lstStyle/>
          <a:p>
            <a:fld id="{163C72E2-7ED3-4420-8B3C-A9E2466AAA43}" type="slidenum">
              <a:rPr lang="en-US" smtClean="0"/>
              <a:t>21</a:t>
            </a:fld>
            <a:endParaRPr lang="en-US"/>
          </a:p>
        </p:txBody>
      </p:sp>
    </p:spTree>
    <p:extLst>
      <p:ext uri="{BB962C8B-B14F-4D97-AF65-F5344CB8AC3E}">
        <p14:creationId xmlns:p14="http://schemas.microsoft.com/office/powerpoint/2010/main" val="42046260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simplification – the gain is not quite as hardwired as shown here. For example, people who wear glasses will usually have two settings</a:t>
            </a:r>
            <a:r>
              <a:rPr lang="en-US" baseline="0" dirty="0" smtClean="0"/>
              <a:t> of VOR gain – one with glasses and one without – and they can switch between them very quickly. However, both those modes take long-term training, and when they get a new set of glasses with a slightly different VOR gain, it takes 1-2 weeks to retrain one of those “slots”.</a:t>
            </a:r>
          </a:p>
          <a:p>
            <a:endParaRPr lang="en-US" baseline="0" dirty="0" smtClean="0"/>
          </a:p>
          <a:p>
            <a:r>
              <a:rPr lang="en-US" baseline="0" dirty="0" smtClean="0"/>
              <a:t>In fact this is one of the dangers of developing in VR. If you get the settings wrong and don’t correct them, in a few weeks you can retrain one of the “slots” of your VOR gain to cope with the error. And then you simply WON’T see the error any more. In fact if you correct the error, now it will look wrong! This is why we as developers need to be very aware that “looks fine to me” is not only not useful, it’s often actively misleading data.</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3C72E2-7ED3-4420-8B3C-A9E2466AAA43}" type="slidenum">
              <a:rPr lang="en-US" smtClean="0"/>
              <a:t>22</a:t>
            </a:fld>
            <a:endParaRPr lang="en-US"/>
          </a:p>
        </p:txBody>
      </p:sp>
    </p:spTree>
    <p:extLst>
      <p:ext uri="{BB962C8B-B14F-4D97-AF65-F5344CB8AC3E}">
        <p14:creationId xmlns:p14="http://schemas.microsoft.com/office/powerpoint/2010/main" val="40891412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off</a:t>
            </a:r>
            <a:r>
              <a:rPr lang="en-US" baseline="0" dirty="0" smtClean="0"/>
              <a:t> Wikipedia again – thanks! A </a:t>
            </a:r>
            <a:r>
              <a:rPr lang="en-US" dirty="0" smtClean="0"/>
              <a:t>halving in size means these are really strong glasses,</a:t>
            </a:r>
            <a:r>
              <a:rPr lang="en-US" baseline="0" dirty="0" smtClean="0"/>
              <a:t> and you can see the chromatic aberration at the right hand edge.</a:t>
            </a:r>
            <a:endParaRPr lang="en-US" dirty="0"/>
          </a:p>
        </p:txBody>
      </p:sp>
      <p:sp>
        <p:nvSpPr>
          <p:cNvPr id="4" name="Slide Number Placeholder 3"/>
          <p:cNvSpPr>
            <a:spLocks noGrp="1"/>
          </p:cNvSpPr>
          <p:nvPr>
            <p:ph type="sldNum" sz="quarter" idx="10"/>
          </p:nvPr>
        </p:nvSpPr>
        <p:spPr/>
        <p:txBody>
          <a:bodyPr/>
          <a:lstStyle/>
          <a:p>
            <a:fld id="{163C72E2-7ED3-4420-8B3C-A9E2466AAA43}" type="slidenum">
              <a:rPr lang="en-US" smtClean="0"/>
              <a:t>23</a:t>
            </a:fld>
            <a:endParaRPr lang="en-US"/>
          </a:p>
        </p:txBody>
      </p:sp>
    </p:spTree>
    <p:extLst>
      <p:ext uri="{BB962C8B-B14F-4D97-AF65-F5344CB8AC3E}">
        <p14:creationId xmlns:p14="http://schemas.microsoft.com/office/powerpoint/2010/main" val="2106373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C72E2-7ED3-4420-8B3C-A9E2466AAA43}" type="slidenum">
              <a:rPr lang="en-US" smtClean="0"/>
              <a:t>2</a:t>
            </a:fld>
            <a:endParaRPr lang="en-US"/>
          </a:p>
        </p:txBody>
      </p:sp>
    </p:spTree>
    <p:extLst>
      <p:ext uri="{BB962C8B-B14F-4D97-AF65-F5344CB8AC3E}">
        <p14:creationId xmlns:p14="http://schemas.microsoft.com/office/powerpoint/2010/main" val="14500291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Abbreviated for time. There are lots of other training feedback mechanisms for VOR gain that don’t require fixation. But the principle still stands – the brain is expecting a certain amount of retinal flow</a:t>
            </a:r>
            <a:r>
              <a:rPr lang="en-US" baseline="0" dirty="0" smtClean="0"/>
              <a:t> for any given head/eye motion, and the image on the HMD needs to match that to within a few percent to avoid simulator sickness and other problems.</a:t>
            </a:r>
            <a:endParaRPr lang="en-US" dirty="0"/>
          </a:p>
        </p:txBody>
      </p:sp>
      <p:sp>
        <p:nvSpPr>
          <p:cNvPr id="4" name="Slide Number Placeholder 3"/>
          <p:cNvSpPr>
            <a:spLocks noGrp="1"/>
          </p:cNvSpPr>
          <p:nvPr>
            <p:ph type="sldNum" sz="quarter" idx="10"/>
          </p:nvPr>
        </p:nvSpPr>
        <p:spPr/>
        <p:txBody>
          <a:bodyPr/>
          <a:lstStyle/>
          <a:p>
            <a:fld id="{163C72E2-7ED3-4420-8B3C-A9E2466AAA43}" type="slidenum">
              <a:rPr lang="en-US" smtClean="0"/>
              <a:t>24</a:t>
            </a:fld>
            <a:endParaRPr lang="en-US"/>
          </a:p>
        </p:txBody>
      </p:sp>
    </p:spTree>
    <p:extLst>
      <p:ext uri="{BB962C8B-B14F-4D97-AF65-F5344CB8AC3E}">
        <p14:creationId xmlns:p14="http://schemas.microsoft.com/office/powerpoint/2010/main" val="9731884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Michael </a:t>
            </a:r>
            <a:r>
              <a:rPr lang="en-US" dirty="0" err="1" smtClean="0"/>
              <a:t>Abrash</a:t>
            </a:r>
            <a:r>
              <a:rPr lang="en-US" dirty="0" smtClean="0"/>
              <a:t> is an example of someone sensitive to this problem even on a monitor.</a:t>
            </a:r>
            <a:r>
              <a:rPr lang="en-US" baseline="0" dirty="0" smtClean="0"/>
              <a:t> He </a:t>
            </a:r>
            <a:r>
              <a:rPr lang="en-US" dirty="0" smtClean="0"/>
              <a:t>has spoken on his blog about how developing Quake was a problem because it made him queasy if he played for too long. He was an incredibly useful guinea-pig in the Valve VR group – if Michael could play your game for more than a few minutes, you knew you were doing something right!</a:t>
            </a:r>
          </a:p>
          <a:p>
            <a:endParaRPr lang="en-US" dirty="0" smtClean="0"/>
          </a:p>
          <a:p>
            <a:r>
              <a:rPr lang="en-US" dirty="0" smtClean="0"/>
              <a:t>Another interesting side-effect I have noticed is that some people playing games on a monitor naturally move their heads into a spot so that the view looks right. I find myself leaning closer to the monitor with some </a:t>
            </a:r>
            <a:r>
              <a:rPr lang="en-US" dirty="0" err="1" smtClean="0"/>
              <a:t>FPSes</a:t>
            </a:r>
            <a:r>
              <a:rPr lang="en-US" dirty="0" smtClean="0"/>
              <a:t> than others, and I realized that this correlated with their FOV –</a:t>
            </a:r>
            <a:r>
              <a:rPr lang="en-US" baseline="0" dirty="0" smtClean="0"/>
              <a:t> the wider the FOV, the closer I’d move</a:t>
            </a:r>
            <a:r>
              <a:rPr lang="en-US" dirty="0" smtClean="0"/>
              <a:t>. I</a:t>
            </a:r>
            <a:r>
              <a:rPr lang="en-US" baseline="0" dirty="0" smtClean="0"/>
              <a:t> went around the office watching people playing TF2 </a:t>
            </a:r>
            <a:r>
              <a:rPr lang="en-US" baseline="0" dirty="0" err="1" smtClean="0"/>
              <a:t>fullscreen</a:t>
            </a:r>
            <a:r>
              <a:rPr lang="en-US" baseline="0" dirty="0" smtClean="0"/>
              <a:t> during a playtest, then measured where their eyes were relative to the size of the screen, and what their FOV settings were (default is 75 degrees, but it can be changed), and sure enough a significant proportion of them placed their eyes pretty much exactly at the realistic spot so that the monitor filled 75 degrees of their vision, even it that meant they hunched uncomfortably close to the screen – far closer than when they were just coding/designing/etc.</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63C72E2-7ED3-4420-8B3C-A9E2466AAA43}" type="slidenum">
              <a:rPr lang="en-US" smtClean="0"/>
              <a:t>25</a:t>
            </a:fld>
            <a:endParaRPr lang="en-US"/>
          </a:p>
        </p:txBody>
      </p:sp>
    </p:spTree>
    <p:extLst>
      <p:ext uri="{BB962C8B-B14F-4D97-AF65-F5344CB8AC3E}">
        <p14:creationId xmlns:p14="http://schemas.microsoft.com/office/powerpoint/2010/main" val="2162736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summary, trust the SDK. We give you these</a:t>
            </a:r>
            <a:r>
              <a:rPr lang="en-US" baseline="0" dirty="0" smtClean="0"/>
              <a:t> values for a very good reason – don’t play with them! This isn’t actually at all difficult to get right, it’s just that on monitors we’ve become so accustomed to being able to manipulate these values freely.</a:t>
            </a:r>
          </a:p>
          <a:p>
            <a:endParaRPr lang="en-US" baseline="0" dirty="0" smtClean="0"/>
          </a:p>
          <a:p>
            <a:r>
              <a:rPr lang="en-US" baseline="0" dirty="0" smtClean="0"/>
              <a:t>To say it again – as developers, we get used to all sorts of crazy stuff, and changing the FOV might not seem that bad to us. But I guarantee you, you’re making life unpleasant for a significant chunk of your audience. Worse still – they won’t know why. Even when you know what you’re looking for, diagnosing incorrect FOV scale is amazingly difficult.</a:t>
            </a:r>
            <a:endParaRPr lang="en-US" dirty="0"/>
          </a:p>
        </p:txBody>
      </p:sp>
      <p:sp>
        <p:nvSpPr>
          <p:cNvPr id="4" name="Slide Number Placeholder 3"/>
          <p:cNvSpPr>
            <a:spLocks noGrp="1"/>
          </p:cNvSpPr>
          <p:nvPr>
            <p:ph type="sldNum" sz="quarter" idx="10"/>
          </p:nvPr>
        </p:nvSpPr>
        <p:spPr/>
        <p:txBody>
          <a:bodyPr/>
          <a:lstStyle/>
          <a:p>
            <a:fld id="{163C72E2-7ED3-4420-8B3C-A9E2466AAA43}" type="slidenum">
              <a:rPr lang="en-US" smtClean="0"/>
              <a:t>27</a:t>
            </a:fld>
            <a:endParaRPr lang="en-US"/>
          </a:p>
        </p:txBody>
      </p:sp>
    </p:spTree>
    <p:extLst>
      <p:ext uri="{BB962C8B-B14F-4D97-AF65-F5344CB8AC3E}">
        <p14:creationId xmlns:p14="http://schemas.microsoft.com/office/powerpoint/2010/main" val="32212733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your typical VR user. Those of you under 25 may need to ask your parents who this chap is.</a:t>
            </a:r>
          </a:p>
          <a:p>
            <a:endParaRPr lang="en-US" dirty="0" smtClean="0"/>
          </a:p>
          <a:p>
            <a:r>
              <a:rPr lang="en-US" dirty="0" smtClean="0"/>
              <a:t>(it always makes me happy when my audience laughs</a:t>
            </a:r>
            <a:r>
              <a:rPr lang="en-US" baseline="0" dirty="0" smtClean="0"/>
              <a:t> at my terrible jokes. I know it’s a tech-heavy GDC talk, but that doesn’t mean it has to be boring!)</a:t>
            </a:r>
            <a:endParaRPr lang="en-US" dirty="0"/>
          </a:p>
        </p:txBody>
      </p:sp>
      <p:sp>
        <p:nvSpPr>
          <p:cNvPr id="4" name="Slide Number Placeholder 3"/>
          <p:cNvSpPr>
            <a:spLocks noGrp="1"/>
          </p:cNvSpPr>
          <p:nvPr>
            <p:ph type="sldNum" sz="quarter" idx="10"/>
          </p:nvPr>
        </p:nvSpPr>
        <p:spPr/>
        <p:txBody>
          <a:bodyPr/>
          <a:lstStyle/>
          <a:p>
            <a:fld id="{163C72E2-7ED3-4420-8B3C-A9E2466AAA43}" type="slidenum">
              <a:rPr lang="en-US" smtClean="0"/>
              <a:t>28</a:t>
            </a:fld>
            <a:endParaRPr lang="en-US"/>
          </a:p>
        </p:txBody>
      </p:sp>
    </p:spTree>
    <p:extLst>
      <p:ext uri="{BB962C8B-B14F-4D97-AF65-F5344CB8AC3E}">
        <p14:creationId xmlns:p14="http://schemas.microsoft.com/office/powerpoint/2010/main" val="37391036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what we used to think</a:t>
            </a:r>
            <a:r>
              <a:rPr lang="en-US" baseline="0" dirty="0" smtClean="0"/>
              <a:t> – that all you needed was IPD and you’re good to go.</a:t>
            </a:r>
            <a:endParaRPr lang="en-US" dirty="0"/>
          </a:p>
        </p:txBody>
      </p:sp>
      <p:sp>
        <p:nvSpPr>
          <p:cNvPr id="4" name="Slide Number Placeholder 3"/>
          <p:cNvSpPr>
            <a:spLocks noGrp="1"/>
          </p:cNvSpPr>
          <p:nvPr>
            <p:ph type="sldNum" sz="quarter" idx="10"/>
          </p:nvPr>
        </p:nvSpPr>
        <p:spPr/>
        <p:txBody>
          <a:bodyPr/>
          <a:lstStyle/>
          <a:p>
            <a:fld id="{163C72E2-7ED3-4420-8B3C-A9E2466AAA43}" type="slidenum">
              <a:rPr lang="en-US" smtClean="0"/>
              <a:t>29</a:t>
            </a:fld>
            <a:endParaRPr lang="en-US"/>
          </a:p>
        </p:txBody>
      </p:sp>
    </p:spTree>
    <p:extLst>
      <p:ext uri="{BB962C8B-B14F-4D97-AF65-F5344CB8AC3E}">
        <p14:creationId xmlns:p14="http://schemas.microsoft.com/office/powerpoint/2010/main" val="14030419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Nose-to-eye</a:t>
            </a:r>
            <a:r>
              <a:rPr lang="en-US" baseline="0" dirty="0" smtClean="0"/>
              <a:t> and eye relief determine the translation of the virtual cameras for rendering. They also determine the edges of the FOV (e.g. a larger eye relief means a narrower FOV, because of the edge of the lenses), and the particular shape of the distortion function. Yup – we change the distortion function per-user, and in fact we do it per-eye as well. The SDK will take care of this for you, but just be aware that these values do all matter.</a:t>
            </a:r>
            <a:endParaRPr lang="en-US" dirty="0"/>
          </a:p>
        </p:txBody>
      </p:sp>
      <p:sp>
        <p:nvSpPr>
          <p:cNvPr id="4" name="Slide Number Placeholder 3"/>
          <p:cNvSpPr>
            <a:spLocks noGrp="1"/>
          </p:cNvSpPr>
          <p:nvPr>
            <p:ph type="sldNum" sz="quarter" idx="10"/>
          </p:nvPr>
        </p:nvSpPr>
        <p:spPr/>
        <p:txBody>
          <a:bodyPr/>
          <a:lstStyle/>
          <a:p>
            <a:fld id="{163C72E2-7ED3-4420-8B3C-A9E2466AAA43}" type="slidenum">
              <a:rPr lang="en-US" smtClean="0"/>
              <a:t>30</a:t>
            </a:fld>
            <a:endParaRPr lang="en-US"/>
          </a:p>
        </p:txBody>
      </p:sp>
    </p:spTree>
    <p:extLst>
      <p:ext uri="{BB962C8B-B14F-4D97-AF65-F5344CB8AC3E}">
        <p14:creationId xmlns:p14="http://schemas.microsoft.com/office/powerpoint/2010/main" val="33123497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audio question is a bit larger than I had time for in the talk, but three reasonable places to put the audio listener are:</a:t>
            </a:r>
          </a:p>
          <a:p>
            <a:endParaRPr lang="en-US" baseline="0" dirty="0" smtClean="0"/>
          </a:p>
          <a:p>
            <a:pPr marL="228600" indent="-228600">
              <a:buAutoNum type="arabicPeriod"/>
            </a:pPr>
            <a:r>
              <a:rPr lang="en-US" baseline="0" dirty="0" smtClean="0"/>
              <a:t>Between the eyes.</a:t>
            </a:r>
          </a:p>
          <a:p>
            <a:pPr marL="228600" indent="-228600">
              <a:buAutoNum type="arabicPeriod"/>
            </a:pPr>
            <a:r>
              <a:rPr lang="en-US" baseline="0" dirty="0" smtClean="0"/>
              <a:t>Between the ears, i.e. 3-4 inches further back.</a:t>
            </a:r>
          </a:p>
          <a:p>
            <a:pPr marL="228600" indent="-228600">
              <a:buAutoNum type="arabicPeriod"/>
            </a:pPr>
            <a:r>
              <a:rPr lang="en-US" baseline="0" dirty="0" smtClean="0"/>
              <a:t>One listener per ear, i.e. 3-4 inches back, 4-6 inches outwards. Not many audio libraries support this option though.</a:t>
            </a:r>
          </a:p>
          <a:p>
            <a:endParaRPr lang="en-US" baseline="0" dirty="0" smtClean="0"/>
          </a:p>
          <a:p>
            <a:r>
              <a:rPr lang="en-US" baseline="0" dirty="0" smtClean="0"/>
              <a:t>It is a good idea to have options for both speakers and headphones in your game. The crucial difference in VR is that headphones move with the head, while speakers do not. So if the player rotates their head left, the environmental sounds that speakers emit should not change, but with headphones the sounds should all rotate right. Treat audio listener position and orientation with just as much care as you do the cameras for rendering – mismatches can quickly ruin the effect of presence.</a:t>
            </a:r>
          </a:p>
          <a:p>
            <a:endParaRPr lang="en-US" baseline="0" dirty="0" smtClean="0"/>
          </a:p>
        </p:txBody>
      </p:sp>
      <p:sp>
        <p:nvSpPr>
          <p:cNvPr id="4" name="Slide Number Placeholder 3"/>
          <p:cNvSpPr>
            <a:spLocks noGrp="1"/>
          </p:cNvSpPr>
          <p:nvPr>
            <p:ph type="sldNum" sz="quarter" idx="10"/>
          </p:nvPr>
        </p:nvSpPr>
        <p:spPr/>
        <p:txBody>
          <a:bodyPr/>
          <a:lstStyle/>
          <a:p>
            <a:fld id="{163C72E2-7ED3-4420-8B3C-A9E2466AAA43}" type="slidenum">
              <a:rPr lang="en-US" smtClean="0"/>
              <a:t>31</a:t>
            </a:fld>
            <a:endParaRPr lang="en-US"/>
          </a:p>
        </p:txBody>
      </p:sp>
    </p:spTree>
    <p:extLst>
      <p:ext uri="{BB962C8B-B14F-4D97-AF65-F5344CB8AC3E}">
        <p14:creationId xmlns:p14="http://schemas.microsoft.com/office/powerpoint/2010/main" val="1109988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user’s “center” position will change slightly every time they sit down (e.g. on a couch), and so will their “zero yaw” direction (e.g. on a swivel chair), so it’s good to have a way to reset it in-game without having to exit to the desktop, run a separate app, etc. For the same reason, you want this option on the pause menu, not just at start of day. Also, DK1 doesn’t have a camera, and some locations don’t have enough field for the magnetometer to work, so they can still drift and need resetting.</a:t>
            </a:r>
          </a:p>
        </p:txBody>
      </p:sp>
      <p:sp>
        <p:nvSpPr>
          <p:cNvPr id="4" name="Slide Number Placeholder 3"/>
          <p:cNvSpPr>
            <a:spLocks noGrp="1"/>
          </p:cNvSpPr>
          <p:nvPr>
            <p:ph type="sldNum" sz="quarter" idx="10"/>
          </p:nvPr>
        </p:nvSpPr>
        <p:spPr/>
        <p:txBody>
          <a:bodyPr/>
          <a:lstStyle/>
          <a:p>
            <a:fld id="{163C72E2-7ED3-4420-8B3C-A9E2466AAA43}" type="slidenum">
              <a:rPr lang="en-US" smtClean="0"/>
              <a:t>32</a:t>
            </a:fld>
            <a:endParaRPr lang="en-US"/>
          </a:p>
        </p:txBody>
      </p:sp>
    </p:spTree>
    <p:extLst>
      <p:ext uri="{BB962C8B-B14F-4D97-AF65-F5344CB8AC3E}">
        <p14:creationId xmlns:p14="http://schemas.microsoft.com/office/powerpoint/2010/main" val="32240320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even without a camera,</a:t>
            </a:r>
            <a:r>
              <a:rPr lang="en-US" baseline="0" dirty="0" smtClean="0"/>
              <a:t> e.g. the user has DK1, or using DK2 without a camera, the SDK has a kinetic “head model” that does a reasonable guess at the position of the head as long as the user doesn’t move their shoulders. The API is identical whichever mode is being used, and unless you explicitly query for it, you don’t really know or care which mode is in use at any one time.</a:t>
            </a:r>
            <a:endParaRPr lang="en-US" dirty="0"/>
          </a:p>
        </p:txBody>
      </p:sp>
      <p:sp>
        <p:nvSpPr>
          <p:cNvPr id="4" name="Slide Number Placeholder 3"/>
          <p:cNvSpPr>
            <a:spLocks noGrp="1"/>
          </p:cNvSpPr>
          <p:nvPr>
            <p:ph type="sldNum" sz="quarter" idx="10"/>
          </p:nvPr>
        </p:nvSpPr>
        <p:spPr/>
        <p:txBody>
          <a:bodyPr/>
          <a:lstStyle/>
          <a:p>
            <a:fld id="{163C72E2-7ED3-4420-8B3C-A9E2466AAA43}" type="slidenum">
              <a:rPr lang="en-US" smtClean="0"/>
              <a:t>33</a:t>
            </a:fld>
            <a:endParaRPr lang="en-US"/>
          </a:p>
        </p:txBody>
      </p:sp>
    </p:spTree>
    <p:extLst>
      <p:ext uri="{BB962C8B-B14F-4D97-AF65-F5344CB8AC3E}">
        <p14:creationId xmlns:p14="http://schemas.microsoft.com/office/powerpoint/2010/main" val="25083196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None of this is difficult, and the SDK feeds you all these numbers. This is just me banging</a:t>
            </a:r>
            <a:r>
              <a:rPr lang="en-US" baseline="0" dirty="0" smtClean="0"/>
              <a:t> on about how important it is to do the right thing and not cut corners or use fudge factors.</a:t>
            </a:r>
            <a:endParaRPr lang="en-US" dirty="0"/>
          </a:p>
        </p:txBody>
      </p:sp>
      <p:sp>
        <p:nvSpPr>
          <p:cNvPr id="4" name="Slide Number Placeholder 3"/>
          <p:cNvSpPr>
            <a:spLocks noGrp="1"/>
          </p:cNvSpPr>
          <p:nvPr>
            <p:ph type="sldNum" sz="quarter" idx="10"/>
          </p:nvPr>
        </p:nvSpPr>
        <p:spPr/>
        <p:txBody>
          <a:bodyPr/>
          <a:lstStyle/>
          <a:p>
            <a:fld id="{163C72E2-7ED3-4420-8B3C-A9E2466AAA43}" type="slidenum">
              <a:rPr lang="en-US" smtClean="0"/>
              <a:t>36</a:t>
            </a:fld>
            <a:endParaRPr lang="en-US"/>
          </a:p>
        </p:txBody>
      </p:sp>
    </p:spTree>
    <p:extLst>
      <p:ext uri="{BB962C8B-B14F-4D97-AF65-F5344CB8AC3E}">
        <p14:creationId xmlns:p14="http://schemas.microsoft.com/office/powerpoint/2010/main" val="3604264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picture here is of Crystal Cove, which is why the LEDs are visible. Note the LEDs on the top,</a:t>
            </a:r>
            <a:r>
              <a:rPr lang="en-US" baseline="0" dirty="0" smtClean="0"/>
              <a:t> side and bottom, which give us tracking over very wide angles. </a:t>
            </a:r>
            <a:r>
              <a:rPr lang="en-US" dirty="0" smtClean="0"/>
              <a:t>DK2 has almost the same pattern of LEDs,</a:t>
            </a:r>
            <a:r>
              <a:rPr lang="en-US" baseline="0" dirty="0" smtClean="0"/>
              <a:t> </a:t>
            </a:r>
            <a:r>
              <a:rPr lang="en-US" dirty="0" smtClean="0"/>
              <a:t>but they’re covered by an</a:t>
            </a:r>
            <a:r>
              <a:rPr lang="en-US" baseline="0" dirty="0" smtClean="0"/>
              <a:t> IR-translucent shell, so they’re not visible in visible light. The DK2 camera has a much better stand as well – it takes up less desk space, and can fold out to clip to the top of a monitor.</a:t>
            </a:r>
          </a:p>
          <a:p>
            <a:endParaRPr lang="en-US" baseline="0" dirty="0" smtClean="0"/>
          </a:p>
          <a:p>
            <a:r>
              <a:rPr lang="en-US" baseline="0" dirty="0" smtClean="0"/>
              <a:t>One thing people misunderstand about the camera is that it is NOT the primary tracking system. It’s too slow (yes, 60Hz is slow in this context!) and relatively high-latency (20-30ms depending on USB bandwidth and CPU speed) to be used directly for tracking and prediction. The gyro and accelerometer are the main high-speed low-latency tracking inputs. The problem (as has been well-documented) is that they’re unstable – because you have to integrate their data to produce absolute position and orientation, they can quickly drift into uselessness. In the case of the accelerometer, it’s really only stable for about a second before it heads off towards Jupiter. What the camera does is constantly provide a “reality check” that sensor fusion uses to stop this drift. It doesn’t matter that the camera data comes in late – we can retrospectively apply this correction to make sure we always have very stable low-latency data.</a:t>
            </a:r>
          </a:p>
          <a:p>
            <a:endParaRPr lang="en-US" baseline="0" dirty="0" smtClean="0"/>
          </a:p>
          <a:p>
            <a:r>
              <a:rPr lang="en-US" baseline="0" dirty="0" smtClean="0"/>
              <a:t>Fortunately, the SDK deals with all this for you and you really don’t need to care about it.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3C72E2-7ED3-4420-8B3C-A9E2466AAA43}" type="slidenum">
              <a:rPr lang="en-US" smtClean="0"/>
              <a:t>3</a:t>
            </a:fld>
            <a:endParaRPr lang="en-US"/>
          </a:p>
        </p:txBody>
      </p:sp>
    </p:spTree>
    <p:extLst>
      <p:ext uri="{BB962C8B-B14F-4D97-AF65-F5344CB8AC3E}">
        <p14:creationId xmlns:p14="http://schemas.microsoft.com/office/powerpoint/2010/main" val="26919060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“Three” =</a:t>
            </a:r>
            <a:r>
              <a:rPr lang="en-US" baseline="0" dirty="0" smtClean="0"/>
              <a:t> world-origin-to-center; center-to-left-eye; center-to-right-eye.</a:t>
            </a:r>
            <a:endParaRPr lang="en-US" dirty="0"/>
          </a:p>
        </p:txBody>
      </p:sp>
      <p:sp>
        <p:nvSpPr>
          <p:cNvPr id="4" name="Slide Number Placeholder 3"/>
          <p:cNvSpPr>
            <a:spLocks noGrp="1"/>
          </p:cNvSpPr>
          <p:nvPr>
            <p:ph type="sldNum" sz="quarter" idx="10"/>
          </p:nvPr>
        </p:nvSpPr>
        <p:spPr/>
        <p:txBody>
          <a:bodyPr/>
          <a:lstStyle/>
          <a:p>
            <a:fld id="{163C72E2-7ED3-4420-8B3C-A9E2466AAA43}" type="slidenum">
              <a:rPr lang="en-US" smtClean="0"/>
              <a:t>38</a:t>
            </a:fld>
            <a:endParaRPr lang="en-US"/>
          </a:p>
        </p:txBody>
      </p:sp>
    </p:spTree>
    <p:extLst>
      <p:ext uri="{BB962C8B-B14F-4D97-AF65-F5344CB8AC3E}">
        <p14:creationId xmlns:p14="http://schemas.microsoft.com/office/powerpoint/2010/main" val="39883031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the motion of the player’s head has not been scaled,</a:t>
            </a:r>
            <a:r>
              <a:rPr lang="en-US" baseline="0" dirty="0" smtClean="0"/>
              <a:t> but their center-to-eye vectors have been. This will cause simulator sickness – in fact we believe it’s one of the leading causes.</a:t>
            </a:r>
            <a:endParaRPr lang="en-US" dirty="0" smtClean="0"/>
          </a:p>
          <a:p>
            <a:endParaRPr lang="en-US" dirty="0" smtClean="0"/>
          </a:p>
          <a:p>
            <a:r>
              <a:rPr lang="en-US" dirty="0" smtClean="0"/>
              <a:t>It is very easy to forget to scale all three, or to have the center-to-eye vectors</a:t>
            </a:r>
            <a:r>
              <a:rPr lang="en-US" baseline="0" dirty="0" smtClean="0"/>
              <a:t> not match the players actual distances</a:t>
            </a:r>
            <a:r>
              <a:rPr lang="en-US" dirty="0" smtClean="0"/>
              <a:t>. It is also extremely</a:t>
            </a:r>
            <a:r>
              <a:rPr lang="en-US" baseline="0" dirty="0" smtClean="0"/>
              <a:t> difficult to diagnose – our conscious brains are incredibly bad at spotting that the center-to-eye vectors are wrong, even by multiple centimeters. But our lizard-brains are still sensitive, and errors of as little as 5% can make people ill. And they won’t know why! VR is annoying that way.</a:t>
            </a:r>
            <a:endParaRPr lang="en-US" dirty="0"/>
          </a:p>
        </p:txBody>
      </p:sp>
      <p:sp>
        <p:nvSpPr>
          <p:cNvPr id="4" name="Slide Number Placeholder 3"/>
          <p:cNvSpPr>
            <a:spLocks noGrp="1"/>
          </p:cNvSpPr>
          <p:nvPr>
            <p:ph type="sldNum" sz="quarter" idx="10"/>
          </p:nvPr>
        </p:nvSpPr>
        <p:spPr/>
        <p:txBody>
          <a:bodyPr/>
          <a:lstStyle/>
          <a:p>
            <a:fld id="{163C72E2-7ED3-4420-8B3C-A9E2466AAA43}" type="slidenum">
              <a:rPr lang="en-US" smtClean="0"/>
              <a:t>39</a:t>
            </a:fld>
            <a:endParaRPr lang="en-US"/>
          </a:p>
        </p:txBody>
      </p:sp>
    </p:spTree>
    <p:extLst>
      <p:ext uri="{BB962C8B-B14F-4D97-AF65-F5344CB8AC3E}">
        <p14:creationId xmlns:p14="http://schemas.microsoft.com/office/powerpoint/2010/main" val="15508098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“Convergence gets tricky” – what I mean is this:</a:t>
            </a:r>
            <a:r>
              <a:rPr lang="en-US" baseline="0" dirty="0" smtClean="0"/>
              <a:t> </a:t>
            </a:r>
            <a:r>
              <a:rPr lang="en-US" dirty="0" smtClean="0"/>
              <a:t>A normal distance to talk to someone is around 3 feet away. If you shrink the world by a factor of 12x, it’s really amusing, because everyone looks like Barbie and Ken. The problem is they now stand 3 inches away</a:t>
            </a:r>
            <a:r>
              <a:rPr lang="en-US" baseline="0" dirty="0" smtClean="0"/>
              <a:t> </a:t>
            </a:r>
            <a:r>
              <a:rPr lang="en-US" dirty="0" smtClean="0"/>
              <a:t>to talk to you – this is almost impossible to point your eyes at</a:t>
            </a:r>
            <a:r>
              <a:rPr lang="en-US" baseline="0" dirty="0" smtClean="0"/>
              <a:t>! But moderate scales like 2x or 3x are usually fine, and reduce intensity significantly for people who are sensitive.</a:t>
            </a:r>
            <a:endParaRPr lang="en-US" dirty="0"/>
          </a:p>
        </p:txBody>
      </p:sp>
      <p:sp>
        <p:nvSpPr>
          <p:cNvPr id="4" name="Slide Number Placeholder 3"/>
          <p:cNvSpPr>
            <a:spLocks noGrp="1"/>
          </p:cNvSpPr>
          <p:nvPr>
            <p:ph type="sldNum" sz="quarter" idx="10"/>
          </p:nvPr>
        </p:nvSpPr>
        <p:spPr/>
        <p:txBody>
          <a:bodyPr/>
          <a:lstStyle/>
          <a:p>
            <a:fld id="{163C72E2-7ED3-4420-8B3C-A9E2466AAA43}" type="slidenum">
              <a:rPr lang="en-US" smtClean="0"/>
              <a:t>40</a:t>
            </a:fld>
            <a:endParaRPr lang="en-US"/>
          </a:p>
        </p:txBody>
      </p:sp>
    </p:spTree>
    <p:extLst>
      <p:ext uri="{BB962C8B-B14F-4D97-AF65-F5344CB8AC3E}">
        <p14:creationId xmlns:p14="http://schemas.microsoft.com/office/powerpoint/2010/main" val="13419581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an example of where older research can be misleading. We’re not sure why they</a:t>
            </a:r>
            <a:r>
              <a:rPr lang="en-US" baseline="0" dirty="0" smtClean="0"/>
              <a:t> recommended monocular mode, but we believe it’s because their HW was what we’d call “terrible” by today’s standards – latencies of 100s of milliseconds, limited FOV and calibration, etc. Not their fault – it was the 80s, and the tech just wasn’t ready. But still bad. In that scenario, it may be that monocular made it slightly less bad.</a:t>
            </a:r>
          </a:p>
          <a:p>
            <a:endParaRPr lang="en-US" baseline="0" dirty="0" smtClean="0"/>
          </a:p>
          <a:p>
            <a:r>
              <a:rPr lang="en-US" baseline="0" dirty="0" smtClean="0"/>
              <a:t>What we do know is that with modern tech, good calibration, and latencies below 40ms, monocular never seems to help, and in some people (e.g. myself) it is significantly worse than proper stereo. However, this does still need more thorough research, and it may turn out that different people simply prefer different things. We’ll keep the Best Practices Guide up to date on our findings.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3C72E2-7ED3-4420-8B3C-A9E2466AAA43}" type="slidenum">
              <a:rPr lang="en-US" smtClean="0"/>
              <a:t>41</a:t>
            </a:fld>
            <a:endParaRPr lang="en-US"/>
          </a:p>
        </p:txBody>
      </p:sp>
    </p:spTree>
    <p:extLst>
      <p:ext uri="{BB962C8B-B14F-4D97-AF65-F5344CB8AC3E}">
        <p14:creationId xmlns:p14="http://schemas.microsoft.com/office/powerpoint/2010/main" val="38304487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Again, our younger viewers may need to ask their parents who </a:t>
            </a:r>
            <a:r>
              <a:rPr lang="en-US" dirty="0" err="1" smtClean="0"/>
              <a:t>Geordi</a:t>
            </a:r>
            <a:r>
              <a:rPr lang="en-US" dirty="0" smtClean="0"/>
              <a:t> La Forge is. He is shown here wearing the Oculus Rift Mk1701</a:t>
            </a:r>
          </a:p>
          <a:p>
            <a:endParaRPr lang="en-US" dirty="0" smtClean="0"/>
          </a:p>
          <a:p>
            <a:r>
              <a:rPr lang="en-US" dirty="0" smtClean="0"/>
              <a:t>Geordie is 5’7”, so I estimated his eye</a:t>
            </a:r>
            <a:r>
              <a:rPr lang="en-US" baseline="0" dirty="0" smtClean="0"/>
              <a:t> height at 5’3”. The SDK will do this for your players as well. Fortunately (as you will see), it doesn’t need to be all that precise.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3C72E2-7ED3-4420-8B3C-A9E2466AAA43}" type="slidenum">
              <a:rPr lang="en-US" smtClean="0"/>
              <a:t>42</a:t>
            </a:fld>
            <a:endParaRPr lang="en-US"/>
          </a:p>
        </p:txBody>
      </p:sp>
    </p:spTree>
    <p:extLst>
      <p:ext uri="{BB962C8B-B14F-4D97-AF65-F5344CB8AC3E}">
        <p14:creationId xmlns:p14="http://schemas.microsoft.com/office/powerpoint/2010/main" val="23486134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chose </a:t>
            </a:r>
            <a:r>
              <a:rPr lang="en-US" dirty="0" err="1" smtClean="0"/>
              <a:t>Geordi</a:t>
            </a:r>
            <a:r>
              <a:rPr lang="en-US" dirty="0" smtClean="0"/>
              <a:t> because of the VISOR of course, but it turns out he is one of the shorter members of the crew. The tallest? Well, if you ignore </a:t>
            </a:r>
            <a:r>
              <a:rPr lang="en-US" dirty="0" err="1" smtClean="0"/>
              <a:t>Worf’s</a:t>
            </a:r>
            <a:r>
              <a:rPr lang="en-US" dirty="0" smtClean="0"/>
              <a:t> forehead (which makes his head taller, but doesn’t affect</a:t>
            </a:r>
            <a:r>
              <a:rPr lang="en-US" baseline="0" dirty="0" smtClean="0"/>
              <a:t> his eye height), it’s Riker…</a:t>
            </a:r>
          </a:p>
        </p:txBody>
      </p:sp>
      <p:sp>
        <p:nvSpPr>
          <p:cNvPr id="4" name="Slide Number Placeholder 3"/>
          <p:cNvSpPr>
            <a:spLocks noGrp="1"/>
          </p:cNvSpPr>
          <p:nvPr>
            <p:ph type="sldNum" sz="quarter" idx="10"/>
          </p:nvPr>
        </p:nvSpPr>
        <p:spPr/>
        <p:txBody>
          <a:bodyPr/>
          <a:lstStyle/>
          <a:p>
            <a:fld id="{163C72E2-7ED3-4420-8B3C-A9E2466AAA43}" type="slidenum">
              <a:rPr lang="en-US" smtClean="0"/>
              <a:t>44</a:t>
            </a:fld>
            <a:endParaRPr lang="en-US"/>
          </a:p>
        </p:txBody>
      </p:sp>
    </p:spTree>
    <p:extLst>
      <p:ext uri="{BB962C8B-B14F-4D97-AF65-F5344CB8AC3E}">
        <p14:creationId xmlns:p14="http://schemas.microsoft.com/office/powerpoint/2010/main" val="764588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the camera never lies - </a:t>
            </a:r>
            <a:r>
              <a:rPr lang="en-US" baseline="0" dirty="0" smtClean="0"/>
              <a:t>Riker really is over nine feet tall.</a:t>
            </a:r>
            <a:endParaRPr lang="en-US" dirty="0" smtClean="0"/>
          </a:p>
          <a:p>
            <a:endParaRPr lang="en-US" dirty="0" smtClean="0"/>
          </a:p>
          <a:p>
            <a:r>
              <a:rPr lang="en-US" dirty="0" smtClean="0"/>
              <a:t>(</a:t>
            </a:r>
            <a:r>
              <a:rPr lang="en-US" dirty="0" err="1" smtClean="0"/>
              <a:t>Thankyou</a:t>
            </a:r>
            <a:r>
              <a:rPr lang="en-US" dirty="0" smtClean="0"/>
              <a:t> Google</a:t>
            </a:r>
            <a:r>
              <a:rPr lang="en-US" baseline="0" dirty="0" smtClean="0"/>
              <a:t> Image – so perfect, I just couldn’t resist using it)</a:t>
            </a:r>
            <a:endParaRPr lang="en-US" dirty="0"/>
          </a:p>
        </p:txBody>
      </p:sp>
      <p:sp>
        <p:nvSpPr>
          <p:cNvPr id="4" name="Slide Number Placeholder 3"/>
          <p:cNvSpPr>
            <a:spLocks noGrp="1"/>
          </p:cNvSpPr>
          <p:nvPr>
            <p:ph type="sldNum" sz="quarter" idx="10"/>
          </p:nvPr>
        </p:nvSpPr>
        <p:spPr/>
        <p:txBody>
          <a:bodyPr/>
          <a:lstStyle/>
          <a:p>
            <a:fld id="{163C72E2-7ED3-4420-8B3C-A9E2466AAA43}" type="slidenum">
              <a:rPr lang="en-US" smtClean="0"/>
              <a:t>45</a:t>
            </a:fld>
            <a:endParaRPr lang="en-US"/>
          </a:p>
        </p:txBody>
      </p:sp>
    </p:spTree>
    <p:extLst>
      <p:ext uri="{BB962C8B-B14F-4D97-AF65-F5344CB8AC3E}">
        <p14:creationId xmlns:p14="http://schemas.microsoft.com/office/powerpoint/2010/main" val="35795090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C72E2-7ED3-4420-8B3C-A9E2466AAA43}" type="slidenum">
              <a:rPr lang="en-US" smtClean="0"/>
              <a:t>47</a:t>
            </a:fld>
            <a:endParaRPr lang="en-US"/>
          </a:p>
        </p:txBody>
      </p:sp>
    </p:spTree>
    <p:extLst>
      <p:ext uri="{BB962C8B-B14F-4D97-AF65-F5344CB8AC3E}">
        <p14:creationId xmlns:p14="http://schemas.microsoft.com/office/powerpoint/2010/main" val="40127374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seems to be totally fine to just move the eye height up, but leave the world scale as it is.</a:t>
            </a:r>
          </a:p>
          <a:p>
            <a:endParaRPr lang="en-US" baseline="0" dirty="0" smtClean="0"/>
          </a:p>
          <a:p>
            <a:r>
              <a:rPr lang="en-US" baseline="0" dirty="0" smtClean="0"/>
              <a:t>This is fortunate because changing the eye height of a specific character in a game (James Bond, Gordon Freeman, </a:t>
            </a:r>
            <a:r>
              <a:rPr lang="en-US" baseline="0" dirty="0" err="1" smtClean="0"/>
              <a:t>etc</a:t>
            </a:r>
            <a:r>
              <a:rPr lang="en-US" baseline="0" dirty="0" smtClean="0"/>
              <a:t>) can cause all sorts of pain for level designers.</a:t>
            </a:r>
          </a:p>
          <a:p>
            <a:endParaRPr lang="en-US" dirty="0"/>
          </a:p>
        </p:txBody>
      </p:sp>
      <p:sp>
        <p:nvSpPr>
          <p:cNvPr id="4" name="Slide Number Placeholder 3"/>
          <p:cNvSpPr>
            <a:spLocks noGrp="1"/>
          </p:cNvSpPr>
          <p:nvPr>
            <p:ph type="sldNum" sz="quarter" idx="10"/>
          </p:nvPr>
        </p:nvSpPr>
        <p:spPr/>
        <p:txBody>
          <a:bodyPr/>
          <a:lstStyle/>
          <a:p>
            <a:fld id="{163C72E2-7ED3-4420-8B3C-A9E2466AAA43}" type="slidenum">
              <a:rPr lang="en-US" smtClean="0"/>
              <a:t>48</a:t>
            </a:fld>
            <a:endParaRPr lang="en-US"/>
          </a:p>
        </p:txBody>
      </p:sp>
    </p:spTree>
    <p:extLst>
      <p:ext uri="{BB962C8B-B14F-4D97-AF65-F5344CB8AC3E}">
        <p14:creationId xmlns:p14="http://schemas.microsoft.com/office/powerpoint/2010/main" val="15328633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…except for the problem of Floor-Dragging. I’m not sure if this has a formal name, but “floor-dragging” is</a:t>
            </a:r>
            <a:r>
              <a:rPr lang="en-US" baseline="0" dirty="0" smtClean="0"/>
              <a:t> what I call it.</a:t>
            </a:r>
            <a:endParaRPr lang="en-US" dirty="0"/>
          </a:p>
        </p:txBody>
      </p:sp>
      <p:sp>
        <p:nvSpPr>
          <p:cNvPr id="4" name="Slide Number Placeholder 3"/>
          <p:cNvSpPr>
            <a:spLocks noGrp="1"/>
          </p:cNvSpPr>
          <p:nvPr>
            <p:ph type="sldNum" sz="quarter" idx="10"/>
          </p:nvPr>
        </p:nvSpPr>
        <p:spPr/>
        <p:txBody>
          <a:bodyPr/>
          <a:lstStyle/>
          <a:p>
            <a:fld id="{163C72E2-7ED3-4420-8B3C-A9E2466AAA43}" type="slidenum">
              <a:rPr lang="en-US" smtClean="0"/>
              <a:t>49</a:t>
            </a:fld>
            <a:endParaRPr lang="en-US"/>
          </a:p>
        </p:txBody>
      </p:sp>
    </p:spTree>
    <p:extLst>
      <p:ext uri="{BB962C8B-B14F-4D97-AF65-F5344CB8AC3E}">
        <p14:creationId xmlns:p14="http://schemas.microsoft.com/office/powerpoint/2010/main" val="519111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I’m not going to talk about all the low-level details of the Rift, because the SDK should do most of that stuff for you, or at least hold your hand through the process (e.g. distortion) enough that it’s not something that you need to worry about. If it doesn’t, then the SDK isn’t doing its job, I’ve screwed up, and it needs fixing – send me email and we’ll get on it.</a:t>
            </a:r>
          </a:p>
          <a:p>
            <a:endParaRPr lang="en-US" baseline="0" dirty="0" smtClean="0"/>
          </a:p>
          <a:p>
            <a:r>
              <a:rPr lang="en-US" baseline="0" dirty="0" smtClean="0"/>
              <a:t>What I am going to talk about is the decisions that a game developer does need to think about, because they are either difficult tradeoffs, unsolved problems, or where the solution is very dependent on the style or content of the game.  I will also highlight a few more straightforward things that we’ve seen multiple people get wrong, just to focus peoples attention on getting it right.</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3C72E2-7ED3-4420-8B3C-A9E2466AAA43}" type="slidenum">
              <a:rPr lang="en-US" smtClean="0"/>
              <a:t>4</a:t>
            </a:fld>
            <a:endParaRPr lang="en-US"/>
          </a:p>
        </p:txBody>
      </p:sp>
    </p:spTree>
    <p:extLst>
      <p:ext uri="{BB962C8B-B14F-4D97-AF65-F5344CB8AC3E}">
        <p14:creationId xmlns:p14="http://schemas.microsoft.com/office/powerpoint/2010/main" val="27482191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(finding pictures of </a:t>
            </a:r>
            <a:r>
              <a:rPr lang="en-US" dirty="0" err="1" smtClean="0"/>
              <a:t>Geordi</a:t>
            </a:r>
            <a:r>
              <a:rPr lang="en-US" baseline="0" dirty="0" smtClean="0"/>
              <a:t> sitting down where you can see his feet is very difficult – in this one he’s actually being tortured by </a:t>
            </a:r>
            <a:r>
              <a:rPr lang="en-US" baseline="0" dirty="0" err="1" smtClean="0"/>
              <a:t>Romulans</a:t>
            </a:r>
            <a:r>
              <a:rPr lang="en-US" baseline="0" dirty="0" smtClean="0"/>
              <a:t>)</a:t>
            </a:r>
          </a:p>
          <a:p>
            <a:endParaRPr lang="en-US" baseline="0" dirty="0" smtClean="0"/>
          </a:p>
          <a:p>
            <a:r>
              <a:rPr lang="en-US" baseline="0" dirty="0" smtClean="0"/>
              <a:t>The exact eye-height of the player when sitting down will of course depend on the chair, but a normal office chair puts eyes at around 4 feet off the floor.</a:t>
            </a:r>
            <a:endParaRPr lang="en-US" dirty="0"/>
          </a:p>
        </p:txBody>
      </p:sp>
      <p:sp>
        <p:nvSpPr>
          <p:cNvPr id="4" name="Slide Number Placeholder 3"/>
          <p:cNvSpPr>
            <a:spLocks noGrp="1"/>
          </p:cNvSpPr>
          <p:nvPr>
            <p:ph type="sldNum" sz="quarter" idx="10"/>
          </p:nvPr>
        </p:nvSpPr>
        <p:spPr/>
        <p:txBody>
          <a:bodyPr/>
          <a:lstStyle/>
          <a:p>
            <a:fld id="{163C72E2-7ED3-4420-8B3C-A9E2466AAA43}" type="slidenum">
              <a:rPr lang="en-US" smtClean="0"/>
              <a:t>50</a:t>
            </a:fld>
            <a:endParaRPr lang="en-US"/>
          </a:p>
        </p:txBody>
      </p:sp>
    </p:spTree>
    <p:extLst>
      <p:ext uri="{BB962C8B-B14F-4D97-AF65-F5344CB8AC3E}">
        <p14:creationId xmlns:p14="http://schemas.microsoft.com/office/powerpoint/2010/main" val="19944063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effect took a while to find. We couldn’t figure out why we felt so short. I spent a week looking for math errors. Then someone said “oh, you fixed it!” – err… no I</a:t>
            </a:r>
            <a:r>
              <a:rPr lang="en-US" baseline="0" dirty="0" smtClean="0"/>
              <a:t> didn’t. Then they realized they were standing up. Sit down, effect comes back, stand up, it goes away. Yet again, the weakest link in our perfect VR simulation is the wetware!</a:t>
            </a:r>
          </a:p>
          <a:p>
            <a:endParaRPr lang="en-US" dirty="0"/>
          </a:p>
        </p:txBody>
      </p:sp>
      <p:sp>
        <p:nvSpPr>
          <p:cNvPr id="4" name="Slide Number Placeholder 3"/>
          <p:cNvSpPr>
            <a:spLocks noGrp="1"/>
          </p:cNvSpPr>
          <p:nvPr>
            <p:ph type="sldNum" sz="quarter" idx="10"/>
          </p:nvPr>
        </p:nvSpPr>
        <p:spPr/>
        <p:txBody>
          <a:bodyPr/>
          <a:lstStyle/>
          <a:p>
            <a:fld id="{163C72E2-7ED3-4420-8B3C-A9E2466AAA43}" type="slidenum">
              <a:rPr lang="en-US" smtClean="0"/>
              <a:t>51</a:t>
            </a:fld>
            <a:endParaRPr lang="en-US"/>
          </a:p>
        </p:txBody>
      </p:sp>
    </p:spTree>
    <p:extLst>
      <p:ext uri="{BB962C8B-B14F-4D97-AF65-F5344CB8AC3E}">
        <p14:creationId xmlns:p14="http://schemas.microsoft.com/office/powerpoint/2010/main" val="11250908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good news is this effect does not seem to cause any disorientation or sickness,</a:t>
            </a:r>
            <a:r>
              <a:rPr lang="en-US" baseline="0" dirty="0" smtClean="0"/>
              <a:t> and t</a:t>
            </a:r>
            <a:r>
              <a:rPr lang="en-US" dirty="0" smtClean="0"/>
              <a:t>his is one reason we think it is a higher-level effect.</a:t>
            </a:r>
            <a:endParaRPr lang="en-US" dirty="0"/>
          </a:p>
        </p:txBody>
      </p:sp>
      <p:sp>
        <p:nvSpPr>
          <p:cNvPr id="4" name="Slide Number Placeholder 3"/>
          <p:cNvSpPr>
            <a:spLocks noGrp="1"/>
          </p:cNvSpPr>
          <p:nvPr>
            <p:ph type="sldNum" sz="quarter" idx="10"/>
          </p:nvPr>
        </p:nvSpPr>
        <p:spPr/>
        <p:txBody>
          <a:bodyPr/>
          <a:lstStyle/>
          <a:p>
            <a:fld id="{163C72E2-7ED3-4420-8B3C-A9E2466AAA43}" type="slidenum">
              <a:rPr lang="en-US" smtClean="0"/>
              <a:t>52</a:t>
            </a:fld>
            <a:endParaRPr lang="en-US"/>
          </a:p>
        </p:txBody>
      </p:sp>
    </p:spTree>
    <p:extLst>
      <p:ext uri="{BB962C8B-B14F-4D97-AF65-F5344CB8AC3E}">
        <p14:creationId xmlns:p14="http://schemas.microsoft.com/office/powerpoint/2010/main" val="28259054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Lucas Pope is going</a:t>
            </a:r>
            <a:r>
              <a:rPr lang="en-US" baseline="0" dirty="0" smtClean="0"/>
              <a:t> to hate me…</a:t>
            </a:r>
            <a:endParaRPr lang="en-US" dirty="0"/>
          </a:p>
        </p:txBody>
      </p:sp>
      <p:sp>
        <p:nvSpPr>
          <p:cNvPr id="4" name="Slide Number Placeholder 3"/>
          <p:cNvSpPr>
            <a:spLocks noGrp="1"/>
          </p:cNvSpPr>
          <p:nvPr>
            <p:ph type="sldNum" sz="quarter" idx="10"/>
          </p:nvPr>
        </p:nvSpPr>
        <p:spPr/>
        <p:txBody>
          <a:bodyPr/>
          <a:lstStyle/>
          <a:p>
            <a:fld id="{163C72E2-7ED3-4420-8B3C-A9E2466AAA43}" type="slidenum">
              <a:rPr lang="en-US" smtClean="0"/>
              <a:t>54</a:t>
            </a:fld>
            <a:endParaRPr lang="en-US"/>
          </a:p>
        </p:txBody>
      </p:sp>
    </p:spTree>
    <p:extLst>
      <p:ext uri="{BB962C8B-B14F-4D97-AF65-F5344CB8AC3E}">
        <p14:creationId xmlns:p14="http://schemas.microsoft.com/office/powerpoint/2010/main" val="22803511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whole point of a bar stool is that people sitting on them are at eye-level, and can talk, with people standing</a:t>
            </a:r>
            <a:r>
              <a:rPr lang="en-US" baseline="0" dirty="0" smtClean="0"/>
              <a:t> up. So your eyes are at the same height as when you’re standing, and the world is perceived as being at the correct scale.</a:t>
            </a:r>
            <a:endParaRPr lang="en-US" dirty="0" smtClean="0"/>
          </a:p>
        </p:txBody>
      </p:sp>
      <p:sp>
        <p:nvSpPr>
          <p:cNvPr id="4" name="Slide Number Placeholder 3"/>
          <p:cNvSpPr>
            <a:spLocks noGrp="1"/>
          </p:cNvSpPr>
          <p:nvPr>
            <p:ph type="sldNum" sz="quarter" idx="10"/>
          </p:nvPr>
        </p:nvSpPr>
        <p:spPr/>
        <p:txBody>
          <a:bodyPr/>
          <a:lstStyle/>
          <a:p>
            <a:fld id="{163C72E2-7ED3-4420-8B3C-A9E2466AAA43}" type="slidenum">
              <a:rPr lang="en-US" smtClean="0"/>
              <a:t>57</a:t>
            </a:fld>
            <a:endParaRPr lang="en-US"/>
          </a:p>
        </p:txBody>
      </p:sp>
    </p:spTree>
    <p:extLst>
      <p:ext uri="{BB962C8B-B14F-4D97-AF65-F5344CB8AC3E}">
        <p14:creationId xmlns:p14="http://schemas.microsoft.com/office/powerpoint/2010/main" val="16939829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my talk, I had a chat with Brad Herman from </a:t>
            </a:r>
            <a:r>
              <a:rPr lang="en-US" dirty="0" err="1" smtClean="0"/>
              <a:t>Dreamworks</a:t>
            </a:r>
            <a:r>
              <a:rPr lang="en-US" dirty="0" smtClean="0"/>
              <a:t>, and he mentioned they have chairs that are just high enough off the ground so that peoples’ feet don’t touch.</a:t>
            </a:r>
            <a:r>
              <a:rPr lang="en-US" baseline="0" dirty="0" smtClean="0"/>
              <a:t> And this works, even though they aren’t as tall as bar stools. So my idea was somewhat flippant, but it turns out that any method of removing the pressure on the feet does indeed work – you don’t actually need the eye height to match standing. He also described a sort of “saddle chair” with stirrups to do the same thing and stop the feet touching the floor. Thanks Brad!</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163C72E2-7ED3-4420-8B3C-A9E2466AAA43}" type="slidenum">
              <a:rPr lang="en-US" smtClean="0"/>
              <a:t>58</a:t>
            </a:fld>
            <a:endParaRPr lang="en-US"/>
          </a:p>
        </p:txBody>
      </p:sp>
    </p:spTree>
    <p:extLst>
      <p:ext uri="{BB962C8B-B14F-4D97-AF65-F5344CB8AC3E}">
        <p14:creationId xmlns:p14="http://schemas.microsoft.com/office/powerpoint/2010/main" val="144050678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zeroth rule of VR.</a:t>
            </a:r>
            <a:endParaRPr lang="en-US" dirty="0"/>
          </a:p>
        </p:txBody>
      </p:sp>
      <p:sp>
        <p:nvSpPr>
          <p:cNvPr id="4" name="Slide Number Placeholder 3"/>
          <p:cNvSpPr>
            <a:spLocks noGrp="1"/>
          </p:cNvSpPr>
          <p:nvPr>
            <p:ph type="sldNum" sz="quarter" idx="10"/>
          </p:nvPr>
        </p:nvSpPr>
        <p:spPr/>
        <p:txBody>
          <a:bodyPr/>
          <a:lstStyle/>
          <a:p>
            <a:fld id="{163C72E2-7ED3-4420-8B3C-A9E2466AAA43}" type="slidenum">
              <a:rPr lang="en-US" smtClean="0"/>
              <a:t>59</a:t>
            </a:fld>
            <a:endParaRPr lang="en-US"/>
          </a:p>
        </p:txBody>
      </p:sp>
    </p:spTree>
    <p:extLst>
      <p:ext uri="{BB962C8B-B14F-4D97-AF65-F5344CB8AC3E}">
        <p14:creationId xmlns:p14="http://schemas.microsoft.com/office/powerpoint/2010/main" val="11285903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knockdown itself is usually fast enough not to cause simulator sickness</a:t>
            </a:r>
            <a:r>
              <a:rPr lang="en-US" baseline="0" dirty="0" smtClean="0"/>
              <a:t> – it’s nearly a teleport. But getting up afterwards is five seconds of agony.</a:t>
            </a:r>
          </a:p>
          <a:p>
            <a:endParaRPr lang="en-US" baseline="0" dirty="0" smtClean="0"/>
          </a:p>
          <a:p>
            <a:r>
              <a:rPr lang="en-US" baseline="0" dirty="0" smtClean="0"/>
              <a:t>Even though picking an object off the floor causes no overall translation, think about the head motion involved!</a:t>
            </a:r>
            <a:endParaRPr lang="en-US" dirty="0"/>
          </a:p>
        </p:txBody>
      </p:sp>
      <p:sp>
        <p:nvSpPr>
          <p:cNvPr id="4" name="Slide Number Placeholder 3"/>
          <p:cNvSpPr>
            <a:spLocks noGrp="1"/>
          </p:cNvSpPr>
          <p:nvPr>
            <p:ph type="sldNum" sz="quarter" idx="10"/>
          </p:nvPr>
        </p:nvSpPr>
        <p:spPr/>
        <p:txBody>
          <a:bodyPr/>
          <a:lstStyle/>
          <a:p>
            <a:fld id="{163C72E2-7ED3-4420-8B3C-A9E2466AAA43}" type="slidenum">
              <a:rPr lang="en-US" smtClean="0"/>
              <a:t>60</a:t>
            </a:fld>
            <a:endParaRPr lang="en-US"/>
          </a:p>
        </p:txBody>
      </p:sp>
    </p:spTree>
    <p:extLst>
      <p:ext uri="{BB962C8B-B14F-4D97-AF65-F5344CB8AC3E}">
        <p14:creationId xmlns:p14="http://schemas.microsoft.com/office/powerpoint/2010/main" val="31998000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Brad Herman from </a:t>
            </a:r>
            <a:r>
              <a:rPr lang="en-US" dirty="0" err="1" smtClean="0"/>
              <a:t>Dreamworks</a:t>
            </a:r>
            <a:r>
              <a:rPr lang="en-US" baseline="0" dirty="0" smtClean="0"/>
              <a:t> suggested using a “blink” animation rather than a simple fade-to-black. He says even really slow blinks seem “natural” to people.</a:t>
            </a:r>
          </a:p>
          <a:p>
            <a:endParaRPr lang="en-US" baseline="0" dirty="0" smtClean="0"/>
          </a:p>
          <a:p>
            <a:r>
              <a:rPr lang="en-US" dirty="0" smtClean="0"/>
              <a:t>Remember to keep head-tracking – during the fade or the blink, make sure if the player moves</a:t>
            </a:r>
            <a:r>
              <a:rPr lang="en-US" baseline="0" dirty="0" smtClean="0"/>
              <a:t> their head, the view will still move.</a:t>
            </a:r>
            <a:endParaRPr lang="en-US" dirty="0"/>
          </a:p>
        </p:txBody>
      </p:sp>
      <p:sp>
        <p:nvSpPr>
          <p:cNvPr id="4" name="Slide Number Placeholder 3"/>
          <p:cNvSpPr>
            <a:spLocks noGrp="1"/>
          </p:cNvSpPr>
          <p:nvPr>
            <p:ph type="sldNum" sz="quarter" idx="10"/>
          </p:nvPr>
        </p:nvSpPr>
        <p:spPr/>
        <p:txBody>
          <a:bodyPr/>
          <a:lstStyle/>
          <a:p>
            <a:fld id="{163C72E2-7ED3-4420-8B3C-A9E2466AAA43}" type="slidenum">
              <a:rPr lang="en-US" smtClean="0"/>
              <a:t>62</a:t>
            </a:fld>
            <a:endParaRPr lang="en-US"/>
          </a:p>
        </p:txBody>
      </p:sp>
    </p:spTree>
    <p:extLst>
      <p:ext uri="{BB962C8B-B14F-4D97-AF65-F5344CB8AC3E}">
        <p14:creationId xmlns:p14="http://schemas.microsoft.com/office/powerpoint/2010/main" val="288611453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ghost option can be tough to retrofit nicely to an engine.</a:t>
            </a:r>
          </a:p>
          <a:p>
            <a:endParaRPr lang="en-US" dirty="0" smtClean="0"/>
          </a:p>
          <a:p>
            <a:r>
              <a:rPr lang="en-US" dirty="0" smtClean="0"/>
              <a:t>None of these solutions</a:t>
            </a:r>
            <a:r>
              <a:rPr lang="en-US" baseline="0" dirty="0" smtClean="0"/>
              <a:t> are great. Hopefully people will experiment with others and find out what works. More importantly, tell each other what DOESN’T work – saves everyone a lot of time (and since you’re not going to use it, because it doesn’t work, it’s not any sort of trade secret)</a:t>
            </a:r>
            <a:endParaRPr lang="en-US" dirty="0"/>
          </a:p>
        </p:txBody>
      </p:sp>
      <p:sp>
        <p:nvSpPr>
          <p:cNvPr id="4" name="Slide Number Placeholder 3"/>
          <p:cNvSpPr>
            <a:spLocks noGrp="1"/>
          </p:cNvSpPr>
          <p:nvPr>
            <p:ph type="sldNum" sz="quarter" idx="10"/>
          </p:nvPr>
        </p:nvSpPr>
        <p:spPr/>
        <p:txBody>
          <a:bodyPr/>
          <a:lstStyle/>
          <a:p>
            <a:fld id="{163C72E2-7ED3-4420-8B3C-A9E2466AAA43}" type="slidenum">
              <a:rPr lang="en-US" smtClean="0"/>
              <a:t>63</a:t>
            </a:fld>
            <a:endParaRPr lang="en-US"/>
          </a:p>
        </p:txBody>
      </p:sp>
    </p:spTree>
    <p:extLst>
      <p:ext uri="{BB962C8B-B14F-4D97-AF65-F5344CB8AC3E}">
        <p14:creationId xmlns:p14="http://schemas.microsoft.com/office/powerpoint/2010/main" val="3450746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fact as soon as we get rid of all the bugs, we ship it!</a:t>
            </a:r>
            <a:endParaRPr lang="en-US" dirty="0" smtClean="0"/>
          </a:p>
          <a:p>
            <a:endParaRPr lang="en-US" dirty="0" smtClean="0"/>
          </a:p>
          <a:p>
            <a:r>
              <a:rPr lang="en-US" dirty="0" smtClean="0"/>
              <a:t>Our brains</a:t>
            </a:r>
            <a:r>
              <a:rPr lang="en-US" baseline="0" dirty="0" smtClean="0"/>
              <a:t> actually have multiple perceptual “modes” – similar to the way someone who wears glasses will get used to how the world looks with them on, and with them off, and can switch between those modes very quickly when they put on or take off their glasses. Developers spend enough time in (buggy) VR that we tend to develop these two modes of perception.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3C72E2-7ED3-4420-8B3C-A9E2466AAA43}" type="slidenum">
              <a:rPr lang="en-US" smtClean="0"/>
              <a:t>5</a:t>
            </a:fld>
            <a:endParaRPr lang="en-US"/>
          </a:p>
        </p:txBody>
      </p:sp>
    </p:spTree>
    <p:extLst>
      <p:ext uri="{BB962C8B-B14F-4D97-AF65-F5344CB8AC3E}">
        <p14:creationId xmlns:p14="http://schemas.microsoft.com/office/powerpoint/2010/main" val="11548472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Team Fortress 2 is</a:t>
            </a:r>
            <a:r>
              <a:rPr lang="en-US" baseline="0" dirty="0" smtClean="0"/>
              <a:t> not a good game to port to VR in many ways – things move too fast, and it’s much too intense. But the avatars and the animations and the ways you can customize them are fantastic for immersion. When rendering on a monitor, there are a bunch of custom-made 1</a:t>
            </a:r>
            <a:r>
              <a:rPr lang="en-US" baseline="30000" dirty="0" smtClean="0"/>
              <a:t>st</a:t>
            </a:r>
            <a:r>
              <a:rPr lang="en-US" baseline="0" dirty="0" smtClean="0"/>
              <a:t>-person avatar models, but they are usually just a pair of arms, and they’re rendered with an odd FOV. In the VR version, we stopped using those (because we needed you to have an entire body) and used the existing 3</a:t>
            </a:r>
            <a:r>
              <a:rPr lang="en-US" baseline="30000" dirty="0" smtClean="0"/>
              <a:t>rd</a:t>
            </a:r>
            <a:r>
              <a:rPr lang="en-US" baseline="0" dirty="0" smtClean="0"/>
              <a:t>-person models.</a:t>
            </a:r>
            <a:endParaRPr lang="en-US" dirty="0"/>
          </a:p>
        </p:txBody>
      </p:sp>
      <p:sp>
        <p:nvSpPr>
          <p:cNvPr id="4" name="Slide Number Placeholder 3"/>
          <p:cNvSpPr>
            <a:spLocks noGrp="1"/>
          </p:cNvSpPr>
          <p:nvPr>
            <p:ph type="sldNum" sz="quarter" idx="10"/>
          </p:nvPr>
        </p:nvSpPr>
        <p:spPr/>
        <p:txBody>
          <a:bodyPr/>
          <a:lstStyle/>
          <a:p>
            <a:fld id="{163C72E2-7ED3-4420-8B3C-A9E2466AAA43}" type="slidenum">
              <a:rPr lang="en-US" smtClean="0"/>
              <a:t>64</a:t>
            </a:fld>
            <a:endParaRPr lang="en-US"/>
          </a:p>
        </p:txBody>
      </p:sp>
    </p:spTree>
    <p:extLst>
      <p:ext uri="{BB962C8B-B14F-4D97-AF65-F5344CB8AC3E}">
        <p14:creationId xmlns:p14="http://schemas.microsoft.com/office/powerpoint/2010/main" val="24663319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Again, first constraint is VR Rule Zero.</a:t>
            </a:r>
            <a:endParaRPr lang="en-US" dirty="0"/>
          </a:p>
        </p:txBody>
      </p:sp>
      <p:sp>
        <p:nvSpPr>
          <p:cNvPr id="4" name="Slide Number Placeholder 3"/>
          <p:cNvSpPr>
            <a:spLocks noGrp="1"/>
          </p:cNvSpPr>
          <p:nvPr>
            <p:ph type="sldNum" sz="quarter" idx="10"/>
          </p:nvPr>
        </p:nvSpPr>
        <p:spPr/>
        <p:txBody>
          <a:bodyPr/>
          <a:lstStyle/>
          <a:p>
            <a:fld id="{163C72E2-7ED3-4420-8B3C-A9E2466AAA43}" type="slidenum">
              <a:rPr lang="en-US" smtClean="0"/>
              <a:t>65</a:t>
            </a:fld>
            <a:endParaRPr lang="en-US"/>
          </a:p>
        </p:txBody>
      </p:sp>
    </p:spTree>
    <p:extLst>
      <p:ext uri="{BB962C8B-B14F-4D97-AF65-F5344CB8AC3E}">
        <p14:creationId xmlns:p14="http://schemas.microsoft.com/office/powerpoint/2010/main" val="18966994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Especially animations like the Soldier’s rocket-launcher reload </a:t>
            </a:r>
            <a:r>
              <a:rPr lang="en-US" dirty="0" err="1" smtClean="0"/>
              <a:t>anim</a:t>
            </a:r>
            <a:r>
              <a:rPr lang="en-US" dirty="0" smtClean="0"/>
              <a:t> – his</a:t>
            </a:r>
            <a:r>
              <a:rPr lang="en-US" baseline="0" dirty="0" smtClean="0"/>
              <a:t> head moves around a LOT.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163C72E2-7ED3-4420-8B3C-A9E2466AAA43}" type="slidenum">
              <a:rPr lang="en-US" smtClean="0"/>
              <a:t>66</a:t>
            </a:fld>
            <a:endParaRPr lang="en-US"/>
          </a:p>
        </p:txBody>
      </p:sp>
    </p:spTree>
    <p:extLst>
      <p:ext uri="{BB962C8B-B14F-4D97-AF65-F5344CB8AC3E}">
        <p14:creationId xmlns:p14="http://schemas.microsoft.com/office/powerpoint/2010/main" val="127112570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Antici</a:t>
            </a:r>
            <a:r>
              <a:rPr lang="en-US" dirty="0" smtClean="0"/>
              <a:t>…</a:t>
            </a:r>
            <a:endParaRPr lang="en-US" dirty="0"/>
          </a:p>
        </p:txBody>
      </p:sp>
      <p:sp>
        <p:nvSpPr>
          <p:cNvPr id="4" name="Slide Number Placeholder 3"/>
          <p:cNvSpPr>
            <a:spLocks noGrp="1"/>
          </p:cNvSpPr>
          <p:nvPr>
            <p:ph type="sldNum" sz="quarter" idx="10"/>
          </p:nvPr>
        </p:nvSpPr>
        <p:spPr/>
        <p:txBody>
          <a:bodyPr/>
          <a:lstStyle/>
          <a:p>
            <a:fld id="{163C72E2-7ED3-4420-8B3C-A9E2466AAA43}" type="slidenum">
              <a:rPr lang="en-US" smtClean="0"/>
              <a:t>67</a:t>
            </a:fld>
            <a:endParaRPr lang="en-US"/>
          </a:p>
        </p:txBody>
      </p:sp>
    </p:spTree>
    <p:extLst>
      <p:ext uri="{BB962C8B-B14F-4D97-AF65-F5344CB8AC3E}">
        <p14:creationId xmlns:p14="http://schemas.microsoft.com/office/powerpoint/2010/main" val="40990948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EW!</a:t>
            </a:r>
            <a:endParaRPr lang="en-US" dirty="0"/>
          </a:p>
        </p:txBody>
      </p:sp>
      <p:sp>
        <p:nvSpPr>
          <p:cNvPr id="4" name="Slide Number Placeholder 3"/>
          <p:cNvSpPr>
            <a:spLocks noGrp="1"/>
          </p:cNvSpPr>
          <p:nvPr>
            <p:ph type="sldNum" sz="quarter" idx="10"/>
          </p:nvPr>
        </p:nvSpPr>
        <p:spPr/>
        <p:txBody>
          <a:bodyPr/>
          <a:lstStyle/>
          <a:p>
            <a:fld id="{163C72E2-7ED3-4420-8B3C-A9E2466AAA43}" type="slidenum">
              <a:rPr lang="en-US" smtClean="0"/>
              <a:t>68</a:t>
            </a:fld>
            <a:endParaRPr lang="en-US"/>
          </a:p>
        </p:txBody>
      </p:sp>
    </p:spTree>
    <p:extLst>
      <p:ext uri="{BB962C8B-B14F-4D97-AF65-F5344CB8AC3E}">
        <p14:creationId xmlns:p14="http://schemas.microsoft.com/office/powerpoint/2010/main" val="272114952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r>
              <a:rPr lang="en-US" baseline="0" dirty="0" err="1" smtClean="0"/>
              <a:t>Meathook</a:t>
            </a:r>
            <a:r>
              <a:rPr lang="en-US" baseline="0" dirty="0" smtClean="0"/>
              <a:t> Avatar” is the name of my death-metal band.</a:t>
            </a:r>
            <a:endParaRPr lang="en-US" dirty="0" smtClean="0"/>
          </a:p>
          <a:p>
            <a:endParaRPr lang="en-US" dirty="0" smtClean="0"/>
          </a:p>
          <a:p>
            <a:r>
              <a:rPr lang="en-US" dirty="0" smtClean="0"/>
              <a:t>(this is</a:t>
            </a:r>
            <a:r>
              <a:rPr lang="en-US" baseline="0" dirty="0" smtClean="0"/>
              <a:t> an animated GIF and the cat is “dancing” – it’s an old internet meme I’m sure you’ve seen before)</a:t>
            </a:r>
          </a:p>
          <a:p>
            <a:endParaRPr lang="en-US" baseline="0" dirty="0" smtClean="0"/>
          </a:p>
        </p:txBody>
      </p:sp>
      <p:sp>
        <p:nvSpPr>
          <p:cNvPr id="4" name="Slide Number Placeholder 3"/>
          <p:cNvSpPr>
            <a:spLocks noGrp="1"/>
          </p:cNvSpPr>
          <p:nvPr>
            <p:ph type="sldNum" sz="quarter" idx="10"/>
          </p:nvPr>
        </p:nvSpPr>
        <p:spPr/>
        <p:txBody>
          <a:bodyPr/>
          <a:lstStyle/>
          <a:p>
            <a:fld id="{163C72E2-7ED3-4420-8B3C-A9E2466AAA43}" type="slidenum">
              <a:rPr lang="en-US" smtClean="0"/>
              <a:t>69</a:t>
            </a:fld>
            <a:endParaRPr lang="en-US"/>
          </a:p>
        </p:txBody>
      </p:sp>
    </p:spTree>
    <p:extLst>
      <p:ext uri="{BB962C8B-B14F-4D97-AF65-F5344CB8AC3E}">
        <p14:creationId xmlns:p14="http://schemas.microsoft.com/office/powerpoint/2010/main" val="205211098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War-Themed Hat Simulator team at Valve were devastated to discover we</a:t>
            </a:r>
            <a:r>
              <a:rPr lang="en-US" baseline="0" dirty="0" smtClean="0"/>
              <a:t> also had to turn off hats. The problem is that “hat” in TF2 includes things like glasses, masks &amp; beards that don’t render correctly when the camera is in inside them.</a:t>
            </a:r>
            <a:endParaRPr lang="en-US" dirty="0"/>
          </a:p>
        </p:txBody>
      </p:sp>
      <p:sp>
        <p:nvSpPr>
          <p:cNvPr id="4" name="Slide Number Placeholder 3"/>
          <p:cNvSpPr>
            <a:spLocks noGrp="1"/>
          </p:cNvSpPr>
          <p:nvPr>
            <p:ph type="sldNum" sz="quarter" idx="10"/>
          </p:nvPr>
        </p:nvSpPr>
        <p:spPr/>
        <p:txBody>
          <a:bodyPr/>
          <a:lstStyle/>
          <a:p>
            <a:fld id="{163C72E2-7ED3-4420-8B3C-A9E2466AAA43}" type="slidenum">
              <a:rPr lang="en-US" smtClean="0"/>
              <a:t>72</a:t>
            </a:fld>
            <a:endParaRPr lang="en-US"/>
          </a:p>
        </p:txBody>
      </p:sp>
    </p:spTree>
    <p:extLst>
      <p:ext uri="{BB962C8B-B14F-4D97-AF65-F5344CB8AC3E}">
        <p14:creationId xmlns:p14="http://schemas.microsoft.com/office/powerpoint/2010/main" val="334783616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picture is also animated – the position where the head would be is now</a:t>
            </a:r>
            <a:r>
              <a:rPr lang="en-US" baseline="0" dirty="0" smtClean="0"/>
              <a:t> fixed in a single place (i.e. where the player’s VR head is), while the body trashes around underneath it. This is where the “</a:t>
            </a:r>
            <a:r>
              <a:rPr lang="en-US" baseline="0" dirty="0" err="1" smtClean="0"/>
              <a:t>meathook</a:t>
            </a:r>
            <a:r>
              <a:rPr lang="en-US" baseline="0" dirty="0" smtClean="0"/>
              <a:t>” name comes from.</a:t>
            </a:r>
          </a:p>
          <a:p>
            <a:endParaRPr lang="en-US" baseline="0" dirty="0" smtClean="0"/>
          </a:p>
          <a:p>
            <a:r>
              <a:rPr lang="en-US" baseline="0" dirty="0" smtClean="0"/>
              <a:t>Obviously only do this for the 1</a:t>
            </a:r>
            <a:r>
              <a:rPr lang="en-US" baseline="30000" dirty="0" smtClean="0"/>
              <a:t>st</a:t>
            </a:r>
            <a:r>
              <a:rPr lang="en-US" baseline="0" dirty="0" smtClean="0"/>
              <a:t>-person view of the current player. Don’t do it for all the other characters in the game! Also, don’t do it for the player’s shadow, or any reflections. Yes, this means your feet and your shadow’s feet don’t quite match up – but you really don’t notice that much. Ditto foot-slip – you really don’t notice that they’re sliding across the floor, because you have to look a long way down to even see them.</a:t>
            </a:r>
          </a:p>
          <a:p>
            <a:endParaRPr lang="en-US" baseline="0" dirty="0" smtClean="0"/>
          </a:p>
          <a:p>
            <a:r>
              <a:rPr lang="en-US" baseline="0" dirty="0" smtClean="0"/>
              <a:t>If you have a full-body IK system in your engine, you could possibly do this in a more elegant way – constrain feet and maybe hands to the animated positions, while moving the neck to the HMD-determined position, and let the waist sort itself out.  But watch out for hand/face interactions e.g. the player holds a weapon up to their face, answers a telephone, lights a cigarette, etc. Now you need to start marking up animations to decide how the hands should IK – it can suddenly be a big increase in workload. Whereas this simple hack works fine – we didn’t need to modify any of the TF2 animations or meshes.</a:t>
            </a:r>
            <a:endParaRPr lang="en-US" dirty="0"/>
          </a:p>
        </p:txBody>
      </p:sp>
      <p:sp>
        <p:nvSpPr>
          <p:cNvPr id="4" name="Slide Number Placeholder 3"/>
          <p:cNvSpPr>
            <a:spLocks noGrp="1"/>
          </p:cNvSpPr>
          <p:nvPr>
            <p:ph type="sldNum" sz="quarter" idx="10"/>
          </p:nvPr>
        </p:nvSpPr>
        <p:spPr/>
        <p:txBody>
          <a:bodyPr/>
          <a:lstStyle/>
          <a:p>
            <a:fld id="{163C72E2-7ED3-4420-8B3C-A9E2466AAA43}" type="slidenum">
              <a:rPr lang="en-US" smtClean="0"/>
              <a:t>75</a:t>
            </a:fld>
            <a:endParaRPr lang="en-US"/>
          </a:p>
        </p:txBody>
      </p:sp>
    </p:spTree>
    <p:extLst>
      <p:ext uri="{BB962C8B-B14F-4D97-AF65-F5344CB8AC3E}">
        <p14:creationId xmlns:p14="http://schemas.microsoft.com/office/powerpoint/2010/main" val="295602340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Exaggerating for brevity – presence does actually have shades of grey, but they’re along other dimensions. In terms of </a:t>
            </a:r>
            <a:r>
              <a:rPr lang="en-US" dirty="0" err="1" smtClean="0"/>
              <a:t>framerate</a:t>
            </a:r>
            <a:r>
              <a:rPr lang="en-US" dirty="0" smtClean="0"/>
              <a:t>, there does seem to be a critical </a:t>
            </a:r>
            <a:r>
              <a:rPr lang="en-US" dirty="0" err="1" smtClean="0"/>
              <a:t>framerate</a:t>
            </a:r>
            <a:r>
              <a:rPr lang="en-US" dirty="0" smtClean="0"/>
              <a:t> at about </a:t>
            </a:r>
            <a:r>
              <a:rPr lang="en-US" baseline="0" dirty="0" smtClean="0"/>
              <a:t>50fps, though for fast-moving scenes it can be higher. Note this is a different value from that required for “flicker fusion” which is significantly higher (varies widely, but around 90Hz seems to cover 90% of the population) – that’s something the HW designers need to worry about.</a:t>
            </a:r>
            <a:endParaRPr lang="en-US" dirty="0"/>
          </a:p>
        </p:txBody>
      </p:sp>
      <p:sp>
        <p:nvSpPr>
          <p:cNvPr id="4" name="Slide Number Placeholder 3"/>
          <p:cNvSpPr>
            <a:spLocks noGrp="1"/>
          </p:cNvSpPr>
          <p:nvPr>
            <p:ph type="sldNum" sz="quarter" idx="10"/>
          </p:nvPr>
        </p:nvSpPr>
        <p:spPr/>
        <p:txBody>
          <a:bodyPr/>
          <a:lstStyle/>
          <a:p>
            <a:fld id="{163C72E2-7ED3-4420-8B3C-A9E2466AAA43}" type="slidenum">
              <a:rPr lang="en-US" smtClean="0"/>
              <a:t>76</a:t>
            </a:fld>
            <a:endParaRPr lang="en-US"/>
          </a:p>
        </p:txBody>
      </p:sp>
    </p:spTree>
    <p:extLst>
      <p:ext uri="{BB962C8B-B14F-4D97-AF65-F5344CB8AC3E}">
        <p14:creationId xmlns:p14="http://schemas.microsoft.com/office/powerpoint/2010/main" val="429099340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looks like some of the upcoming</a:t>
            </a:r>
            <a:r>
              <a:rPr lang="en-US" baseline="0" dirty="0" smtClean="0"/>
              <a:t> </a:t>
            </a:r>
            <a:r>
              <a:rPr lang="en-US" dirty="0" smtClean="0"/>
              <a:t>DX12 and Mantle features should help reduce the cost of rendering objects multiple times,</a:t>
            </a:r>
            <a:r>
              <a:rPr lang="en-US" baseline="0" dirty="0" smtClean="0"/>
              <a:t> as well as reducing overall draw call costs.</a:t>
            </a:r>
            <a:endParaRPr lang="en-US" dirty="0"/>
          </a:p>
        </p:txBody>
      </p:sp>
      <p:sp>
        <p:nvSpPr>
          <p:cNvPr id="4" name="Slide Number Placeholder 3"/>
          <p:cNvSpPr>
            <a:spLocks noGrp="1"/>
          </p:cNvSpPr>
          <p:nvPr>
            <p:ph type="sldNum" sz="quarter" idx="10"/>
          </p:nvPr>
        </p:nvSpPr>
        <p:spPr/>
        <p:txBody>
          <a:bodyPr/>
          <a:lstStyle/>
          <a:p>
            <a:fld id="{163C72E2-7ED3-4420-8B3C-A9E2466AAA43}" type="slidenum">
              <a:rPr lang="en-US" smtClean="0"/>
              <a:t>77</a:t>
            </a:fld>
            <a:endParaRPr lang="en-US"/>
          </a:p>
        </p:txBody>
      </p:sp>
    </p:spTree>
    <p:extLst>
      <p:ext uri="{BB962C8B-B14F-4D97-AF65-F5344CB8AC3E}">
        <p14:creationId xmlns:p14="http://schemas.microsoft.com/office/powerpoint/2010/main" val="1730492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think there’s the VR equivalent of the “uncanny valley” – and it’s certainly a useful metaphor.</a:t>
            </a:r>
          </a:p>
          <a:p>
            <a:endParaRPr lang="en-US" dirty="0" smtClean="0"/>
          </a:p>
          <a:p>
            <a:r>
              <a:rPr lang="en-US" dirty="0" smtClean="0"/>
              <a:t>If you display something that is blatantly wrong</a:t>
            </a:r>
            <a:r>
              <a:rPr lang="en-US" baseline="0" dirty="0" smtClean="0"/>
              <a:t>, the brain will quickly spot that and ignore it, and you won’t cause people problems. On the other hand, it’s not much fun, and you lose presence.</a:t>
            </a:r>
          </a:p>
          <a:p>
            <a:endParaRPr lang="en-US" baseline="0" dirty="0" smtClean="0"/>
          </a:p>
          <a:p>
            <a:r>
              <a:rPr lang="en-US" baseline="0" dirty="0" smtClean="0"/>
              <a:t>But if you display something close enough to correct, the brain will really try to interpret it as correct. And the closer to correct it is, the more the brain will try to do this, and the less conscious you will be of those errors. But those errors will still be there, and they’ll cause confusion, especially if they disagree with the proprioceptive and vestibular senses. So you really need to get things bang on, not just close.</a:t>
            </a:r>
            <a:endParaRPr lang="en-US" dirty="0"/>
          </a:p>
        </p:txBody>
      </p:sp>
      <p:sp>
        <p:nvSpPr>
          <p:cNvPr id="4" name="Slide Number Placeholder 3"/>
          <p:cNvSpPr>
            <a:spLocks noGrp="1"/>
          </p:cNvSpPr>
          <p:nvPr>
            <p:ph type="sldNum" sz="quarter" idx="10"/>
          </p:nvPr>
        </p:nvSpPr>
        <p:spPr/>
        <p:txBody>
          <a:bodyPr/>
          <a:lstStyle/>
          <a:p>
            <a:fld id="{163C72E2-7ED3-4420-8B3C-A9E2466AAA43}" type="slidenum">
              <a:rPr lang="en-US" smtClean="0"/>
              <a:t>6</a:t>
            </a:fld>
            <a:endParaRPr lang="en-US"/>
          </a:p>
        </p:txBody>
      </p:sp>
    </p:spTree>
    <p:extLst>
      <p:ext uri="{BB962C8B-B14F-4D97-AF65-F5344CB8AC3E}">
        <p14:creationId xmlns:p14="http://schemas.microsoft.com/office/powerpoint/2010/main" val="218655145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SDK has functions to help you decide the optimal-quality size of the eye-render</a:t>
            </a:r>
            <a:r>
              <a:rPr lang="en-US" baseline="0" dirty="0" smtClean="0"/>
              <a:t> targets, but of course it has no idea how fast or slow your engine is. If you have to choose between quality and sustained performance, performance should win every time. Maintaining </a:t>
            </a:r>
            <a:r>
              <a:rPr lang="en-US" baseline="0" dirty="0" err="1" smtClean="0"/>
              <a:t>framerate</a:t>
            </a:r>
            <a:r>
              <a:rPr lang="en-US" baseline="0" dirty="0" smtClean="0"/>
              <a:t> is so much more important than extra pixel detail.</a:t>
            </a:r>
          </a:p>
        </p:txBody>
      </p:sp>
      <p:sp>
        <p:nvSpPr>
          <p:cNvPr id="4" name="Slide Number Placeholder 3"/>
          <p:cNvSpPr>
            <a:spLocks noGrp="1"/>
          </p:cNvSpPr>
          <p:nvPr>
            <p:ph type="sldNum" sz="quarter" idx="10"/>
          </p:nvPr>
        </p:nvSpPr>
        <p:spPr/>
        <p:txBody>
          <a:bodyPr/>
          <a:lstStyle/>
          <a:p>
            <a:fld id="{163C72E2-7ED3-4420-8B3C-A9E2466AAA43}" type="slidenum">
              <a:rPr lang="en-US" smtClean="0"/>
              <a:t>78</a:t>
            </a:fld>
            <a:endParaRPr lang="en-US"/>
          </a:p>
        </p:txBody>
      </p:sp>
    </p:spTree>
    <p:extLst>
      <p:ext uri="{BB962C8B-B14F-4D97-AF65-F5344CB8AC3E}">
        <p14:creationId xmlns:p14="http://schemas.microsoft.com/office/powerpoint/2010/main" val="3865466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I’m not talking about errors, just about the experience. Assume a completely “perfect” VR experience – no bugs, no sensory conflicts – you’re really THERE. But now imagine being in this thoroughly realistic world, but with existing standard gameplay,</a:t>
            </a:r>
            <a:r>
              <a:rPr lang="en-US" baseline="0" dirty="0" smtClean="0"/>
              <a:t> where you’re shooting someone in the face every few seconds, double-jumping through the air at 30mph – it’s way too intense!</a:t>
            </a:r>
          </a:p>
          <a:p>
            <a:endParaRPr lang="en-US" baseline="0" dirty="0" smtClean="0"/>
          </a:p>
          <a:p>
            <a:r>
              <a:rPr lang="en-US" baseline="0" dirty="0" smtClean="0"/>
              <a:t>Team Fortress 2 is a good example. On a technical level, it’s a pretty decent port to VR (modesty is not my strong point). And although it’s non-stop-face-shooting action, when </a:t>
            </a:r>
            <a:r>
              <a:rPr lang="en-US" baseline="0" dirty="0" smtClean="0"/>
              <a:t>playing on a monitor I can “</a:t>
            </a:r>
            <a:r>
              <a:rPr lang="en-US" baseline="0" dirty="0" err="1" smtClean="0"/>
              <a:t>zen</a:t>
            </a:r>
            <a:r>
              <a:rPr lang="en-US" baseline="0" dirty="0" smtClean="0"/>
              <a:t> out” and play it for hours, even while thinking about other things. </a:t>
            </a:r>
            <a:r>
              <a:rPr lang="en-US" baseline="0" dirty="0" smtClean="0"/>
              <a:t>But in VR it’s so “invasive”, that I can’t easily do that – I can play it for about half an hour, and then even with the cartoony graphics and comedy hats, I need a break to let my heart rate return to normal.</a:t>
            </a:r>
          </a:p>
          <a:p>
            <a:endParaRPr lang="en-US" baseline="0" dirty="0" smtClean="0"/>
          </a:p>
          <a:p>
            <a:r>
              <a:rPr lang="en-US" baseline="0" dirty="0" smtClean="0"/>
              <a:t>It is very difficult for people in VR to detach themselves from the game world. In some ways it’s like trying to sleep in a cinema – your only sensory inputs are from the film. Indeed that’s why we go to the cinema. So we need to deliberately give people space to relax. Pacing is important in games on all media, but that’s even more true in VR.</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3C72E2-7ED3-4420-8B3C-A9E2466AAA43}" type="slidenum">
              <a:rPr lang="en-US" smtClean="0"/>
              <a:t>7</a:t>
            </a:fld>
            <a:endParaRPr lang="en-US"/>
          </a:p>
        </p:txBody>
      </p:sp>
    </p:spTree>
    <p:extLst>
      <p:ext uri="{BB962C8B-B14F-4D97-AF65-F5344CB8AC3E}">
        <p14:creationId xmlns:p14="http://schemas.microsoft.com/office/powerpoint/2010/main" val="2742052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one of the hardest things to learn about VR. You are the worst subject, and you are absolutely not representative of your audience.</a:t>
            </a:r>
            <a:endParaRPr lang="en-US" dirty="0"/>
          </a:p>
        </p:txBody>
      </p:sp>
      <p:sp>
        <p:nvSpPr>
          <p:cNvPr id="4" name="Slide Number Placeholder 3"/>
          <p:cNvSpPr>
            <a:spLocks noGrp="1"/>
          </p:cNvSpPr>
          <p:nvPr>
            <p:ph type="sldNum" sz="quarter" idx="10"/>
          </p:nvPr>
        </p:nvSpPr>
        <p:spPr/>
        <p:txBody>
          <a:bodyPr/>
          <a:lstStyle/>
          <a:p>
            <a:fld id="{163C72E2-7ED3-4420-8B3C-A9E2466AAA43}" type="slidenum">
              <a:rPr lang="en-US" smtClean="0"/>
              <a:t>8</a:t>
            </a:fld>
            <a:endParaRPr lang="en-US"/>
          </a:p>
        </p:txBody>
      </p:sp>
    </p:spTree>
    <p:extLst>
      <p:ext uri="{BB962C8B-B14F-4D97-AF65-F5344CB8AC3E}">
        <p14:creationId xmlns:p14="http://schemas.microsoft.com/office/powerpoint/2010/main" val="9215766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stairs example was a revelation.</a:t>
            </a:r>
            <a:r>
              <a:rPr lang="en-US" baseline="0" dirty="0" smtClean="0"/>
              <a:t> In the VR group at Valve, we had a wide range of VR motion-tolerance (and I am one of the more sensitive), but for whatever reason none of us working in VR had problems with stairs. We didn’t even know it was a “thing” we needed to be careful of.</a:t>
            </a:r>
          </a:p>
          <a:p>
            <a:endParaRPr lang="en-US" baseline="0" dirty="0" smtClean="0"/>
          </a:p>
          <a:p>
            <a:r>
              <a:rPr lang="en-US" baseline="0" dirty="0" smtClean="0"/>
              <a:t>Once we started wider internal testing of TF2 on the Rift with other Valve </a:t>
            </a:r>
            <a:r>
              <a:rPr lang="en-US" baseline="0" dirty="0" err="1" smtClean="0"/>
              <a:t>devs</a:t>
            </a:r>
            <a:r>
              <a:rPr lang="en-US" baseline="0" dirty="0" smtClean="0"/>
              <a:t>, we found some people had trouble with one particular aspect of TF2 – going up and down stairs. People who otherwise had no problems running and jumping around the map at speeds that made me feel ill, would have real senses of vertigo when walking up or down stairs or steep slopes.</a:t>
            </a:r>
          </a:p>
          <a:p>
            <a:endParaRPr lang="en-US" baseline="0" dirty="0" smtClean="0"/>
          </a:p>
          <a:p>
            <a:r>
              <a:rPr lang="en-US" baseline="0" dirty="0" smtClean="0"/>
              <a:t>Even stranger, some people had no problem going down stairs, but going up unnerved them – it was something to do with the visual effect of the stairs scrolling in front of their eyes, because it wore off as they reached the top of the stairs and could see the next floor. And a few weeks ago I finally met the rarest example – someone who was fine going up stairs, but going down was a big problem.</a:t>
            </a:r>
          </a:p>
          <a:p>
            <a:endParaRPr lang="en-US" baseline="0" dirty="0" smtClean="0"/>
          </a:p>
          <a:p>
            <a:r>
              <a:rPr lang="en-US" baseline="0" dirty="0" smtClean="0"/>
              <a:t>In short, our lovely precision-built hardware and software is being completely ruined by the unpredictable squishy bag of meat that the HMD is mounted to.</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63C72E2-7ED3-4420-8B3C-A9E2466AAA43}" type="slidenum">
              <a:rPr lang="en-US" smtClean="0"/>
              <a:t>9</a:t>
            </a:fld>
            <a:endParaRPr lang="en-US"/>
          </a:p>
        </p:txBody>
      </p:sp>
    </p:spTree>
    <p:extLst>
      <p:ext uri="{BB962C8B-B14F-4D97-AF65-F5344CB8AC3E}">
        <p14:creationId xmlns:p14="http://schemas.microsoft.com/office/powerpoint/2010/main" val="2184571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ED2790-6081-41AD-902A-38BC2FB81E35}" type="datetime1">
              <a:rPr lang="en-US" smtClean="0"/>
              <a:t>3/28/2014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67056C-98B7-4A25-9BF7-9905C530FFC9}" type="slidenum">
              <a:rPr lang="en-US" smtClean="0"/>
              <a:t>‹#›</a:t>
            </a:fld>
            <a:endParaRPr lang="en-US"/>
          </a:p>
        </p:txBody>
      </p:sp>
    </p:spTree>
    <p:extLst>
      <p:ext uri="{BB962C8B-B14F-4D97-AF65-F5344CB8AC3E}">
        <p14:creationId xmlns:p14="http://schemas.microsoft.com/office/powerpoint/2010/main" val="2038270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4515C5-8A9A-4C1A-83AB-AE6E32C0C3BB}" type="datetime1">
              <a:rPr lang="en-US" smtClean="0"/>
              <a:t>3/28/2014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67056C-98B7-4A25-9BF7-9905C530FFC9}" type="slidenum">
              <a:rPr lang="en-US" smtClean="0"/>
              <a:t>‹#›</a:t>
            </a:fld>
            <a:endParaRPr lang="en-US"/>
          </a:p>
        </p:txBody>
      </p:sp>
    </p:spTree>
    <p:extLst>
      <p:ext uri="{BB962C8B-B14F-4D97-AF65-F5344CB8AC3E}">
        <p14:creationId xmlns:p14="http://schemas.microsoft.com/office/powerpoint/2010/main" val="1493172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A6CB83-E551-4ECC-9EB6-78E6427826F5}" type="datetime1">
              <a:rPr lang="en-US" smtClean="0"/>
              <a:t>3/28/2014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67056C-98B7-4A25-9BF7-9905C530FFC9}" type="slidenum">
              <a:rPr lang="en-US" smtClean="0"/>
              <a:t>‹#›</a:t>
            </a:fld>
            <a:endParaRPr lang="en-US"/>
          </a:p>
        </p:txBody>
      </p:sp>
    </p:spTree>
    <p:extLst>
      <p:ext uri="{BB962C8B-B14F-4D97-AF65-F5344CB8AC3E}">
        <p14:creationId xmlns:p14="http://schemas.microsoft.com/office/powerpoint/2010/main" val="290610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itle 15"/>
          <p:cNvSpPr>
            <a:spLocks noGrp="1"/>
          </p:cNvSpPr>
          <p:nvPr>
            <p:ph type="title"/>
          </p:nvPr>
        </p:nvSpPr>
        <p:spPr/>
        <p:txBody>
          <a:bodyPr/>
          <a:lstStyle/>
          <a:p>
            <a:r>
              <a:rPr lang="en-US" smtClean="0"/>
              <a:t>Click to edit Master title style</a:t>
            </a:r>
            <a:endParaRPr lang="en-US"/>
          </a:p>
        </p:txBody>
      </p:sp>
      <p:sp>
        <p:nvSpPr>
          <p:cNvPr id="26" name="Date Placeholder 25"/>
          <p:cNvSpPr>
            <a:spLocks noGrp="1"/>
          </p:cNvSpPr>
          <p:nvPr>
            <p:ph type="dt" sz="half" idx="10"/>
          </p:nvPr>
        </p:nvSpPr>
        <p:spPr/>
        <p:txBody>
          <a:bodyPr/>
          <a:lstStyle/>
          <a:p>
            <a:fld id="{867E8F1A-206B-4F2D-B5F2-CDDF6704FD5B}" type="datetime1">
              <a:rPr lang="en-US" smtClean="0"/>
              <a:t>3/28/2014</a:t>
            </a:fld>
            <a:endParaRPr lang="en-US"/>
          </a:p>
        </p:txBody>
      </p:sp>
      <p:sp>
        <p:nvSpPr>
          <p:cNvPr id="27" name="Footer Placeholder 26"/>
          <p:cNvSpPr>
            <a:spLocks noGrp="1"/>
          </p:cNvSpPr>
          <p:nvPr>
            <p:ph type="ftr" sz="quarter" idx="11"/>
          </p:nvPr>
        </p:nvSpPr>
        <p:spPr/>
        <p:txBody>
          <a:bodyPr/>
          <a:lstStyle/>
          <a:p>
            <a:endParaRPr lang="en-US"/>
          </a:p>
        </p:txBody>
      </p:sp>
      <p:sp>
        <p:nvSpPr>
          <p:cNvPr id="28" name="Slide Number Placeholder 27"/>
          <p:cNvSpPr>
            <a:spLocks noGrp="1"/>
          </p:cNvSpPr>
          <p:nvPr>
            <p:ph type="sldNum" sz="quarter" idx="12"/>
          </p:nvPr>
        </p:nvSpPr>
        <p:spPr/>
        <p:txBody>
          <a:bodyPr/>
          <a:lstStyle/>
          <a:p>
            <a:fld id="{2E67056C-98B7-4A25-9BF7-9905C530FFC9}" type="slidenum">
              <a:rPr lang="en-US" smtClean="0"/>
              <a:t>‹#›</a:t>
            </a:fld>
            <a:endParaRPr lang="en-US"/>
          </a:p>
        </p:txBody>
      </p:sp>
    </p:spTree>
    <p:extLst>
      <p:ext uri="{BB962C8B-B14F-4D97-AF65-F5344CB8AC3E}">
        <p14:creationId xmlns:p14="http://schemas.microsoft.com/office/powerpoint/2010/main" val="381555514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E02A5A-0258-426F-96E9-16DC57C59FBF}" type="datetime1">
              <a:rPr lang="en-US" smtClean="0"/>
              <a:t>3/28/2014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67056C-98B7-4A25-9BF7-9905C530FFC9}" type="slidenum">
              <a:rPr lang="en-US" smtClean="0"/>
              <a:t>‹#›</a:t>
            </a:fld>
            <a:endParaRPr lang="en-US"/>
          </a:p>
        </p:txBody>
      </p:sp>
    </p:spTree>
    <p:extLst>
      <p:ext uri="{BB962C8B-B14F-4D97-AF65-F5344CB8AC3E}">
        <p14:creationId xmlns:p14="http://schemas.microsoft.com/office/powerpoint/2010/main" val="304517499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E3B4E19-3168-46BB-B469-31AB3C2FC2CC}" type="datetime1">
              <a:rPr lang="en-US" smtClean="0"/>
              <a:t>3/28/2014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67056C-98B7-4A25-9BF7-9905C530FFC9}" type="slidenum">
              <a:rPr lang="en-US" smtClean="0"/>
              <a:t>‹#›</a:t>
            </a:fld>
            <a:endParaRPr lang="en-US"/>
          </a:p>
        </p:txBody>
      </p:sp>
    </p:spTree>
    <p:extLst>
      <p:ext uri="{BB962C8B-B14F-4D97-AF65-F5344CB8AC3E}">
        <p14:creationId xmlns:p14="http://schemas.microsoft.com/office/powerpoint/2010/main" val="41801711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929632E-1237-4143-991E-4719D141BDEF}" type="datetime1">
              <a:rPr lang="en-US" smtClean="0"/>
              <a:t>3/28/2014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67056C-98B7-4A25-9BF7-9905C530FFC9}" type="slidenum">
              <a:rPr lang="en-US" smtClean="0"/>
              <a:t>‹#›</a:t>
            </a:fld>
            <a:endParaRPr lang="en-US"/>
          </a:p>
        </p:txBody>
      </p:sp>
    </p:spTree>
    <p:extLst>
      <p:ext uri="{BB962C8B-B14F-4D97-AF65-F5344CB8AC3E}">
        <p14:creationId xmlns:p14="http://schemas.microsoft.com/office/powerpoint/2010/main" val="280092634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7CF0A6-D2E3-4D38-A7EA-179CB5AEF5B3}" type="datetime1">
              <a:rPr lang="en-US" smtClean="0"/>
              <a:t>3/28/2014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67056C-98B7-4A25-9BF7-9905C530FFC9}" type="slidenum">
              <a:rPr lang="en-US" smtClean="0"/>
              <a:t>‹#›</a:t>
            </a:fld>
            <a:endParaRPr lang="en-US"/>
          </a:p>
        </p:txBody>
      </p:sp>
    </p:spTree>
    <p:extLst>
      <p:ext uri="{BB962C8B-B14F-4D97-AF65-F5344CB8AC3E}">
        <p14:creationId xmlns:p14="http://schemas.microsoft.com/office/powerpoint/2010/main" val="361403285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9BCEC1-542C-42F3-A0E7-D43D756CDE34}" type="datetime1">
              <a:rPr lang="en-US" smtClean="0"/>
              <a:t>3/28/2014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67056C-98B7-4A25-9BF7-9905C530FFC9}" type="slidenum">
              <a:rPr lang="en-US" smtClean="0"/>
              <a:t>‹#›</a:t>
            </a:fld>
            <a:endParaRPr lang="en-US"/>
          </a:p>
        </p:txBody>
      </p:sp>
    </p:spTree>
    <p:extLst>
      <p:ext uri="{BB962C8B-B14F-4D97-AF65-F5344CB8AC3E}">
        <p14:creationId xmlns:p14="http://schemas.microsoft.com/office/powerpoint/2010/main" val="2674937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AF1B-ECDA-4A86-9464-FDCA5A873EDD}" type="datetime1">
              <a:rPr lang="en-US" smtClean="0"/>
              <a:t>3/28/2014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67056C-98B7-4A25-9BF7-9905C530FFC9}" type="slidenum">
              <a:rPr lang="en-US" smtClean="0"/>
              <a:t>‹#›</a:t>
            </a:fld>
            <a:endParaRPr lang="en-US"/>
          </a:p>
        </p:txBody>
      </p:sp>
    </p:spTree>
    <p:extLst>
      <p:ext uri="{BB962C8B-B14F-4D97-AF65-F5344CB8AC3E}">
        <p14:creationId xmlns:p14="http://schemas.microsoft.com/office/powerpoint/2010/main" val="2070289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EAF79F-996D-4F8A-9833-990FDFDA8427}" type="datetime1">
              <a:rPr lang="en-US" smtClean="0"/>
              <a:t>3/28/2014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67056C-98B7-4A25-9BF7-9905C530FFC9}" type="slidenum">
              <a:rPr lang="en-US" smtClean="0"/>
              <a:t>‹#›</a:t>
            </a:fld>
            <a:endParaRPr lang="en-US"/>
          </a:p>
        </p:txBody>
      </p:sp>
    </p:spTree>
    <p:extLst>
      <p:ext uri="{BB962C8B-B14F-4D97-AF65-F5344CB8AC3E}">
        <p14:creationId xmlns:p14="http://schemas.microsoft.com/office/powerpoint/2010/main" val="4239218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DEAF7D-98C3-480C-9E51-2536DF8E0F9B}" type="datetime1">
              <a:rPr lang="en-US" smtClean="0"/>
              <a:t>3/28/2014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67056C-98B7-4A25-9BF7-9905C530FFC9}" type="slidenum">
              <a:rPr lang="en-US" smtClean="0"/>
              <a:t>‹#›</a:t>
            </a:fld>
            <a:endParaRPr lang="en-US"/>
          </a:p>
        </p:txBody>
      </p:sp>
    </p:spTree>
    <p:extLst>
      <p:ext uri="{BB962C8B-B14F-4D97-AF65-F5344CB8AC3E}">
        <p14:creationId xmlns:p14="http://schemas.microsoft.com/office/powerpoint/2010/main" val="2956866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8.jpeg"/><Relationship Id="rId4" Type="http://schemas.microsoft.com/office/2007/relationships/hdphoto" Target="../media/hdphoto1.wdp"/></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G"/><Relationship Id="rId1" Type="http://schemas.openxmlformats.org/officeDocument/2006/relationships/slideLayout" Target="../slideLayouts/slideLayout2.xml"/><Relationship Id="rId5" Type="http://schemas.openxmlformats.org/officeDocument/2006/relationships/image" Target="../media/image8.jpeg"/><Relationship Id="rId4" Type="http://schemas.microsoft.com/office/2007/relationships/hdphoto" Target="../media/hdphoto1.wdp"/></Relationships>
</file>

<file path=ppt/slides/_rels/slide4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8.jpeg"/><Relationship Id="rId5" Type="http://schemas.microsoft.com/office/2007/relationships/hdphoto" Target="../media/hdphoto1.wdp"/><Relationship Id="rId4" Type="http://schemas.openxmlformats.org/officeDocument/2006/relationships/image" Target="../media/image7.png"/></Relationships>
</file>

<file path=ppt/slides/_rels/slide4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8.jpeg"/><Relationship Id="rId5" Type="http://schemas.microsoft.com/office/2007/relationships/hdphoto" Target="../media/hdphoto1.wdp"/><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G"/><Relationship Id="rId1" Type="http://schemas.openxmlformats.org/officeDocument/2006/relationships/slideLayout" Target="../slideLayouts/slideLayout2.xml"/><Relationship Id="rId5" Type="http://schemas.openxmlformats.org/officeDocument/2006/relationships/image" Target="../media/image8.jpeg"/><Relationship Id="rId4" Type="http://schemas.microsoft.com/office/2007/relationships/hdphoto" Target="../media/hdphoto1.wdp"/></Relationships>
</file>

<file path=ppt/slides/_rels/slide4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8.jpeg"/><Relationship Id="rId5" Type="http://schemas.microsoft.com/office/2007/relationships/hdphoto" Target="../media/hdphoto1.wdp"/><Relationship Id="rId4" Type="http://schemas.openxmlformats.org/officeDocument/2006/relationships/image" Target="../media/image7.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8.jpeg"/><Relationship Id="rId5" Type="http://schemas.microsoft.com/office/2007/relationships/hdphoto" Target="../media/hdphoto1.wdp"/><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11.jpeg"/><Relationship Id="rId4" Type="http://schemas.microsoft.com/office/2007/relationships/hdphoto" Target="../media/hdphoto2.wdp"/></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11.jpeg"/><Relationship Id="rId4" Type="http://schemas.microsoft.com/office/2007/relationships/hdphoto" Target="../media/hdphoto2.wdp"/></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GIF"/><Relationship Id="rId1" Type="http://schemas.microsoft.com/office/2007/relationships/media" Target="../media/media1.GIF"/><Relationship Id="rId5" Type="http://schemas.openxmlformats.org/officeDocument/2006/relationships/image" Target="../media/image15.png"/><Relationship Id="rId4" Type="http://schemas.openxmlformats.org/officeDocument/2006/relationships/notesSlide" Target="../notesSlides/notesSlide5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gif"/><Relationship Id="rId1" Type="http://schemas.microsoft.com/office/2007/relationships/media" Target="../media/media2.gif"/><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notesSlide" Target="../notesSlides/notesSlide5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4501"/>
            <a:ext cx="9144000" cy="2387600"/>
          </a:xfrm>
        </p:spPr>
        <p:txBody>
          <a:bodyPr>
            <a:normAutofit/>
          </a:bodyPr>
          <a:lstStyle/>
          <a:p>
            <a:r>
              <a:rPr lang="en-US" dirty="0" smtClean="0"/>
              <a:t>Developing VR Experiences</a:t>
            </a:r>
            <a:br>
              <a:rPr lang="en-US" dirty="0" smtClean="0"/>
            </a:br>
            <a:r>
              <a:rPr lang="en-US" sz="2700" dirty="0" smtClean="0"/>
              <a:t>with the</a:t>
            </a:r>
            <a:r>
              <a:rPr lang="en-US" dirty="0" smtClean="0"/>
              <a:t/>
            </a:r>
            <a:br>
              <a:rPr lang="en-US" dirty="0" smtClean="0"/>
            </a:br>
            <a:r>
              <a:rPr lang="en-US" dirty="0" smtClean="0"/>
              <a:t>Oculus Rift</a:t>
            </a:r>
            <a:endParaRPr lang="en-US" dirty="0"/>
          </a:p>
        </p:txBody>
      </p:sp>
      <p:sp>
        <p:nvSpPr>
          <p:cNvPr id="3" name="Subtitle 2"/>
          <p:cNvSpPr>
            <a:spLocks noGrp="1"/>
          </p:cNvSpPr>
          <p:nvPr>
            <p:ph type="subTitle" idx="1"/>
          </p:nvPr>
        </p:nvSpPr>
        <p:spPr>
          <a:xfrm>
            <a:off x="1524000" y="4316931"/>
            <a:ext cx="9144000" cy="1655762"/>
          </a:xfrm>
        </p:spPr>
        <p:txBody>
          <a:bodyPr/>
          <a:lstStyle/>
          <a:p>
            <a:r>
              <a:rPr lang="en-US" sz="3600" dirty="0" smtClean="0"/>
              <a:t>Tom Forsyth</a:t>
            </a:r>
          </a:p>
          <a:p>
            <a:r>
              <a:rPr lang="en-US" sz="1600" dirty="0" smtClean="0"/>
              <a:t>GDC March 2014</a:t>
            </a:r>
            <a:endParaRPr lang="en-US" sz="1600" dirty="0"/>
          </a:p>
        </p:txBody>
      </p:sp>
    </p:spTree>
    <p:extLst>
      <p:ext uri="{BB962C8B-B14F-4D97-AF65-F5344CB8AC3E}">
        <p14:creationId xmlns:p14="http://schemas.microsoft.com/office/powerpoint/2010/main" val="22390000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Everyone is wildly different</a:t>
            </a:r>
          </a:p>
          <a:p>
            <a:pPr lvl="1"/>
            <a:r>
              <a:rPr lang="en-US" dirty="0" smtClean="0"/>
              <a:t>What is intolerable for some is not even visible to others</a:t>
            </a:r>
          </a:p>
          <a:p>
            <a:r>
              <a:rPr lang="en-US" dirty="0" smtClean="0"/>
              <a:t>There is no one “VR tolerance” slider</a:t>
            </a:r>
          </a:p>
          <a:p>
            <a:pPr lvl="1"/>
            <a:r>
              <a:rPr lang="en-US" dirty="0" smtClean="0"/>
              <a:t>Someone who is very sensitive to one aspect may tolerate another just fine</a:t>
            </a:r>
          </a:p>
          <a:p>
            <a:pPr lvl="1"/>
            <a:r>
              <a:rPr lang="en-US" dirty="0" smtClean="0"/>
              <a:t>e.g. going up and/or down stairs</a:t>
            </a:r>
          </a:p>
          <a:p>
            <a:r>
              <a:rPr lang="en-US" dirty="0" smtClean="0"/>
              <a:t>Tolerance is not a learned skill</a:t>
            </a:r>
          </a:p>
          <a:p>
            <a:pPr lvl="1"/>
            <a:r>
              <a:rPr lang="en-US" dirty="0" smtClean="0"/>
              <a:t>There can be negative feedback: people get less tolerant with exposure</a:t>
            </a:r>
          </a:p>
          <a:p>
            <a:pPr marL="0" indent="0">
              <a:buNone/>
            </a:pPr>
            <a:endParaRPr lang="en-US" dirty="0" smtClean="0"/>
          </a:p>
        </p:txBody>
      </p:sp>
      <p:sp>
        <p:nvSpPr>
          <p:cNvPr id="3" name="Title 2"/>
          <p:cNvSpPr>
            <a:spLocks noGrp="1"/>
          </p:cNvSpPr>
          <p:nvPr>
            <p:ph type="title"/>
          </p:nvPr>
        </p:nvSpPr>
        <p:spPr/>
        <p:txBody>
          <a:bodyPr/>
          <a:lstStyle/>
          <a:p>
            <a:r>
              <a:rPr lang="en-US" dirty="0" smtClean="0"/>
              <a:t>Be kind to your players</a:t>
            </a:r>
            <a:endParaRPr lang="en-US" dirty="0"/>
          </a:p>
        </p:txBody>
      </p:sp>
      <p:sp>
        <p:nvSpPr>
          <p:cNvPr id="4" name="Slide Number Placeholder 3"/>
          <p:cNvSpPr>
            <a:spLocks noGrp="1"/>
          </p:cNvSpPr>
          <p:nvPr>
            <p:ph type="sldNum" sz="quarter" idx="12"/>
          </p:nvPr>
        </p:nvSpPr>
        <p:spPr/>
        <p:txBody>
          <a:bodyPr/>
          <a:lstStyle/>
          <a:p>
            <a:fld id="{2E67056C-98B7-4A25-9BF7-9905C530FFC9}" type="slidenum">
              <a:rPr lang="en-US" smtClean="0"/>
              <a:t>10</a:t>
            </a:fld>
            <a:endParaRPr lang="en-US"/>
          </a:p>
        </p:txBody>
      </p:sp>
    </p:spTree>
    <p:extLst>
      <p:ext uri="{BB962C8B-B14F-4D97-AF65-F5344CB8AC3E}">
        <p14:creationId xmlns:p14="http://schemas.microsoft.com/office/powerpoint/2010/main" val="12967538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dirty="0" smtClean="0"/>
              <a:t>Everyone is wildly different</a:t>
            </a:r>
          </a:p>
          <a:p>
            <a:pPr lvl="1"/>
            <a:r>
              <a:rPr lang="en-US" dirty="0" smtClean="0"/>
              <a:t>What is intolerable for some is not even visible to others</a:t>
            </a:r>
          </a:p>
          <a:p>
            <a:r>
              <a:rPr lang="en-US" dirty="0" smtClean="0"/>
              <a:t>There is no one “VR tolerance” slider</a:t>
            </a:r>
          </a:p>
          <a:p>
            <a:pPr lvl="1"/>
            <a:r>
              <a:rPr lang="en-US" dirty="0" smtClean="0"/>
              <a:t>Someone who is very sensitive to one aspect may tolerate another just fine</a:t>
            </a:r>
          </a:p>
          <a:p>
            <a:pPr lvl="1"/>
            <a:r>
              <a:rPr lang="en-US" dirty="0" smtClean="0"/>
              <a:t>e.g. going up and/or down stairs</a:t>
            </a:r>
          </a:p>
          <a:p>
            <a:r>
              <a:rPr lang="en-US" dirty="0" smtClean="0"/>
              <a:t>Tolerance is not a learned skill</a:t>
            </a:r>
          </a:p>
          <a:p>
            <a:pPr lvl="1"/>
            <a:r>
              <a:rPr lang="en-US" dirty="0" smtClean="0"/>
              <a:t>There can be negative feedback: people get less tolerant with exposure</a:t>
            </a:r>
          </a:p>
          <a:p>
            <a:r>
              <a:rPr lang="en-US" dirty="0" smtClean="0"/>
              <a:t>Best Practices Guide contains what we know</a:t>
            </a:r>
          </a:p>
          <a:p>
            <a:pPr lvl="1"/>
            <a:r>
              <a:rPr lang="en-US" dirty="0" smtClean="0"/>
              <a:t>Use it as a checklist of things to at least think hard about</a:t>
            </a:r>
          </a:p>
          <a:p>
            <a:pPr marL="0" indent="0">
              <a:buNone/>
            </a:pPr>
            <a:endParaRPr lang="en-US" dirty="0" smtClean="0"/>
          </a:p>
        </p:txBody>
      </p:sp>
      <p:sp>
        <p:nvSpPr>
          <p:cNvPr id="3" name="Title 2"/>
          <p:cNvSpPr>
            <a:spLocks noGrp="1"/>
          </p:cNvSpPr>
          <p:nvPr>
            <p:ph type="title"/>
          </p:nvPr>
        </p:nvSpPr>
        <p:spPr/>
        <p:txBody>
          <a:bodyPr/>
          <a:lstStyle/>
          <a:p>
            <a:r>
              <a:rPr lang="en-US" dirty="0" smtClean="0"/>
              <a:t>Be kind to your players</a:t>
            </a:r>
            <a:endParaRPr lang="en-US" dirty="0"/>
          </a:p>
        </p:txBody>
      </p:sp>
      <p:sp>
        <p:nvSpPr>
          <p:cNvPr id="4" name="Slide Number Placeholder 3"/>
          <p:cNvSpPr>
            <a:spLocks noGrp="1"/>
          </p:cNvSpPr>
          <p:nvPr>
            <p:ph type="sldNum" sz="quarter" idx="12"/>
          </p:nvPr>
        </p:nvSpPr>
        <p:spPr/>
        <p:txBody>
          <a:bodyPr/>
          <a:lstStyle/>
          <a:p>
            <a:fld id="{2E67056C-98B7-4A25-9BF7-9905C530FFC9}" type="slidenum">
              <a:rPr lang="en-US" smtClean="0"/>
              <a:t>11</a:t>
            </a:fld>
            <a:endParaRPr lang="en-US"/>
          </a:p>
        </p:txBody>
      </p:sp>
    </p:spTree>
    <p:extLst>
      <p:ext uri="{BB962C8B-B14F-4D97-AF65-F5344CB8AC3E}">
        <p14:creationId xmlns:p14="http://schemas.microsoft.com/office/powerpoint/2010/main" val="20574431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Err on the gentler side</a:t>
            </a:r>
          </a:p>
          <a:p>
            <a:pPr lvl="1"/>
            <a:r>
              <a:rPr lang="en-US" dirty="0" smtClean="0"/>
              <a:t>Over-intense VR makes it harder to follow plot &amp; game mechanics</a:t>
            </a:r>
          </a:p>
        </p:txBody>
      </p:sp>
      <p:sp>
        <p:nvSpPr>
          <p:cNvPr id="3" name="Title 2"/>
          <p:cNvSpPr>
            <a:spLocks noGrp="1"/>
          </p:cNvSpPr>
          <p:nvPr>
            <p:ph type="title"/>
          </p:nvPr>
        </p:nvSpPr>
        <p:spPr/>
        <p:txBody>
          <a:bodyPr/>
          <a:lstStyle/>
          <a:p>
            <a:r>
              <a:rPr lang="en-US" dirty="0" smtClean="0"/>
              <a:t>Be kind to your players</a:t>
            </a:r>
            <a:endParaRPr lang="en-US" dirty="0"/>
          </a:p>
        </p:txBody>
      </p:sp>
      <p:sp>
        <p:nvSpPr>
          <p:cNvPr id="4" name="Slide Number Placeholder 3"/>
          <p:cNvSpPr>
            <a:spLocks noGrp="1"/>
          </p:cNvSpPr>
          <p:nvPr>
            <p:ph type="sldNum" sz="quarter" idx="12"/>
          </p:nvPr>
        </p:nvSpPr>
        <p:spPr/>
        <p:txBody>
          <a:bodyPr/>
          <a:lstStyle/>
          <a:p>
            <a:fld id="{2E67056C-98B7-4A25-9BF7-9905C530FFC9}" type="slidenum">
              <a:rPr lang="en-US" smtClean="0"/>
              <a:t>12</a:t>
            </a:fld>
            <a:endParaRPr lang="en-US"/>
          </a:p>
        </p:txBody>
      </p:sp>
    </p:spTree>
    <p:extLst>
      <p:ext uri="{BB962C8B-B14F-4D97-AF65-F5344CB8AC3E}">
        <p14:creationId xmlns:p14="http://schemas.microsoft.com/office/powerpoint/2010/main" val="15282340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Err on the gentler side</a:t>
            </a:r>
          </a:p>
          <a:p>
            <a:pPr lvl="1"/>
            <a:r>
              <a:rPr lang="en-US" dirty="0" smtClean="0"/>
              <a:t>Over-intense VR makes it harder to follow plot &amp; game mechanics</a:t>
            </a:r>
          </a:p>
          <a:p>
            <a:r>
              <a:rPr lang="en-US" dirty="0" smtClean="0"/>
              <a:t>Make intense experiences optional</a:t>
            </a:r>
          </a:p>
          <a:p>
            <a:pPr lvl="1"/>
            <a:r>
              <a:rPr lang="en-US" dirty="0" smtClean="0"/>
              <a:t>Fewer “in your face” particles &amp; explosions</a:t>
            </a:r>
          </a:p>
          <a:p>
            <a:pPr lvl="1"/>
            <a:r>
              <a:rPr lang="en-US" dirty="0" smtClean="0"/>
              <a:t>Less, slower movement</a:t>
            </a:r>
          </a:p>
          <a:p>
            <a:pPr lvl="1"/>
            <a:r>
              <a:rPr lang="en-US" dirty="0" smtClean="0"/>
              <a:t>Maybe reduce the world scale (see later)</a:t>
            </a:r>
          </a:p>
        </p:txBody>
      </p:sp>
      <p:sp>
        <p:nvSpPr>
          <p:cNvPr id="3" name="Title 2"/>
          <p:cNvSpPr>
            <a:spLocks noGrp="1"/>
          </p:cNvSpPr>
          <p:nvPr>
            <p:ph type="title"/>
          </p:nvPr>
        </p:nvSpPr>
        <p:spPr/>
        <p:txBody>
          <a:bodyPr/>
          <a:lstStyle/>
          <a:p>
            <a:r>
              <a:rPr lang="en-US" dirty="0" smtClean="0"/>
              <a:t>Be kind to your players</a:t>
            </a:r>
            <a:endParaRPr lang="en-US" dirty="0"/>
          </a:p>
        </p:txBody>
      </p:sp>
      <p:sp>
        <p:nvSpPr>
          <p:cNvPr id="4" name="Slide Number Placeholder 3"/>
          <p:cNvSpPr>
            <a:spLocks noGrp="1"/>
          </p:cNvSpPr>
          <p:nvPr>
            <p:ph type="sldNum" sz="quarter" idx="12"/>
          </p:nvPr>
        </p:nvSpPr>
        <p:spPr/>
        <p:txBody>
          <a:bodyPr/>
          <a:lstStyle/>
          <a:p>
            <a:fld id="{2E67056C-98B7-4A25-9BF7-9905C530FFC9}" type="slidenum">
              <a:rPr lang="en-US" smtClean="0"/>
              <a:t>13</a:t>
            </a:fld>
            <a:endParaRPr lang="en-US"/>
          </a:p>
        </p:txBody>
      </p:sp>
    </p:spTree>
    <p:extLst>
      <p:ext uri="{BB962C8B-B14F-4D97-AF65-F5344CB8AC3E}">
        <p14:creationId xmlns:p14="http://schemas.microsoft.com/office/powerpoint/2010/main" val="11078992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Err on the gentler side</a:t>
            </a:r>
          </a:p>
          <a:p>
            <a:pPr lvl="1"/>
            <a:r>
              <a:rPr lang="en-US" dirty="0" smtClean="0"/>
              <a:t>Over-intense VR makes it harder to follow plot &amp; game mechanics</a:t>
            </a:r>
          </a:p>
          <a:p>
            <a:r>
              <a:rPr lang="en-US" dirty="0" smtClean="0"/>
              <a:t>Make intense experiences optional</a:t>
            </a:r>
          </a:p>
          <a:p>
            <a:pPr lvl="1"/>
            <a:r>
              <a:rPr lang="en-US" dirty="0" smtClean="0"/>
              <a:t>Fewer “in your face” particles &amp; explosions</a:t>
            </a:r>
          </a:p>
          <a:p>
            <a:pPr lvl="1"/>
            <a:r>
              <a:rPr lang="en-US" dirty="0" smtClean="0"/>
              <a:t>Less, slower movement</a:t>
            </a:r>
          </a:p>
          <a:p>
            <a:r>
              <a:rPr lang="en-US" dirty="0" smtClean="0"/>
              <a:t>Default low</a:t>
            </a:r>
          </a:p>
          <a:p>
            <a:pPr lvl="1"/>
            <a:r>
              <a:rPr lang="en-US" dirty="0" smtClean="0"/>
              <a:t>Let more experienced VR people “opt in”, don’t make </a:t>
            </a:r>
            <a:r>
              <a:rPr lang="en-US" dirty="0" err="1" smtClean="0"/>
              <a:t>newbs</a:t>
            </a:r>
            <a:r>
              <a:rPr lang="en-US" dirty="0" smtClean="0"/>
              <a:t> “opt out”</a:t>
            </a:r>
          </a:p>
        </p:txBody>
      </p:sp>
      <p:sp>
        <p:nvSpPr>
          <p:cNvPr id="3" name="Title 2"/>
          <p:cNvSpPr>
            <a:spLocks noGrp="1"/>
          </p:cNvSpPr>
          <p:nvPr>
            <p:ph type="title"/>
          </p:nvPr>
        </p:nvSpPr>
        <p:spPr/>
        <p:txBody>
          <a:bodyPr/>
          <a:lstStyle/>
          <a:p>
            <a:r>
              <a:rPr lang="en-US" dirty="0" smtClean="0"/>
              <a:t>Be kind to your players</a:t>
            </a:r>
            <a:endParaRPr lang="en-US" dirty="0"/>
          </a:p>
        </p:txBody>
      </p:sp>
      <p:sp>
        <p:nvSpPr>
          <p:cNvPr id="4" name="Slide Number Placeholder 3"/>
          <p:cNvSpPr>
            <a:spLocks noGrp="1"/>
          </p:cNvSpPr>
          <p:nvPr>
            <p:ph type="sldNum" sz="quarter" idx="12"/>
          </p:nvPr>
        </p:nvSpPr>
        <p:spPr/>
        <p:txBody>
          <a:bodyPr/>
          <a:lstStyle/>
          <a:p>
            <a:fld id="{2E67056C-98B7-4A25-9BF7-9905C530FFC9}" type="slidenum">
              <a:rPr lang="en-US" smtClean="0"/>
              <a:t>14</a:t>
            </a:fld>
            <a:endParaRPr lang="en-US"/>
          </a:p>
        </p:txBody>
      </p:sp>
    </p:spTree>
    <p:extLst>
      <p:ext uri="{BB962C8B-B14F-4D97-AF65-F5344CB8AC3E}">
        <p14:creationId xmlns:p14="http://schemas.microsoft.com/office/powerpoint/2010/main" val="36119424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Err on the gentler side</a:t>
            </a:r>
          </a:p>
          <a:p>
            <a:pPr lvl="1"/>
            <a:r>
              <a:rPr lang="en-US" dirty="0" smtClean="0"/>
              <a:t>Over-intense VR makes it harder to follow plot &amp; game mechanics</a:t>
            </a:r>
          </a:p>
          <a:p>
            <a:r>
              <a:rPr lang="en-US" dirty="0" smtClean="0"/>
              <a:t>Make intense experiences optional</a:t>
            </a:r>
          </a:p>
          <a:p>
            <a:pPr lvl="1"/>
            <a:r>
              <a:rPr lang="en-US" dirty="0" smtClean="0"/>
              <a:t>Fewer “in your face” particles &amp; explosions</a:t>
            </a:r>
          </a:p>
          <a:p>
            <a:pPr lvl="1"/>
            <a:r>
              <a:rPr lang="en-US" dirty="0" smtClean="0"/>
              <a:t>Less, slower movement</a:t>
            </a:r>
          </a:p>
          <a:p>
            <a:r>
              <a:rPr lang="en-US" dirty="0" smtClean="0"/>
              <a:t>Default low</a:t>
            </a:r>
          </a:p>
          <a:p>
            <a:pPr lvl="1"/>
            <a:r>
              <a:rPr lang="en-US" dirty="0" smtClean="0"/>
              <a:t>Let more experienced VR people “opt in”, don’t make </a:t>
            </a:r>
            <a:r>
              <a:rPr lang="en-US" dirty="0" err="1" smtClean="0"/>
              <a:t>newbs</a:t>
            </a:r>
            <a:r>
              <a:rPr lang="en-US" dirty="0" smtClean="0"/>
              <a:t> “opt out”</a:t>
            </a:r>
          </a:p>
          <a:p>
            <a:r>
              <a:rPr lang="en-US" dirty="0" smtClean="0"/>
              <a:t>Make it easy to change any time</a:t>
            </a:r>
          </a:p>
          <a:p>
            <a:pPr lvl="1"/>
            <a:r>
              <a:rPr lang="en-US" dirty="0" smtClean="0"/>
              <a:t>Allow dropping to lower intensity to actually play the game after the “VR hit”</a:t>
            </a:r>
          </a:p>
        </p:txBody>
      </p:sp>
      <p:sp>
        <p:nvSpPr>
          <p:cNvPr id="3" name="Title 2"/>
          <p:cNvSpPr>
            <a:spLocks noGrp="1"/>
          </p:cNvSpPr>
          <p:nvPr>
            <p:ph type="title"/>
          </p:nvPr>
        </p:nvSpPr>
        <p:spPr/>
        <p:txBody>
          <a:bodyPr/>
          <a:lstStyle/>
          <a:p>
            <a:r>
              <a:rPr lang="en-US" dirty="0" smtClean="0"/>
              <a:t>Be kind to your players</a:t>
            </a:r>
            <a:endParaRPr lang="en-US" dirty="0"/>
          </a:p>
        </p:txBody>
      </p:sp>
      <p:sp>
        <p:nvSpPr>
          <p:cNvPr id="4" name="Slide Number Placeholder 3"/>
          <p:cNvSpPr>
            <a:spLocks noGrp="1"/>
          </p:cNvSpPr>
          <p:nvPr>
            <p:ph type="sldNum" sz="quarter" idx="12"/>
          </p:nvPr>
        </p:nvSpPr>
        <p:spPr/>
        <p:txBody>
          <a:bodyPr/>
          <a:lstStyle/>
          <a:p>
            <a:fld id="{2E67056C-98B7-4A25-9BF7-9905C530FFC9}" type="slidenum">
              <a:rPr lang="en-US" smtClean="0"/>
              <a:t>15</a:t>
            </a:fld>
            <a:endParaRPr lang="en-US"/>
          </a:p>
        </p:txBody>
      </p:sp>
      <p:sp>
        <p:nvSpPr>
          <p:cNvPr id="5" name="TextBox 4"/>
          <p:cNvSpPr txBox="1"/>
          <p:nvPr/>
        </p:nvSpPr>
        <p:spPr>
          <a:xfrm>
            <a:off x="432262" y="6127234"/>
            <a:ext cx="1005840" cy="369332"/>
          </a:xfrm>
          <a:prstGeom prst="rect">
            <a:avLst/>
          </a:prstGeom>
          <a:noFill/>
        </p:spPr>
        <p:txBody>
          <a:bodyPr wrap="square" rtlCol="0">
            <a:spAutoFit/>
          </a:bodyPr>
          <a:lstStyle/>
          <a:p>
            <a:r>
              <a:rPr lang="en-US" dirty="0" smtClean="0">
                <a:solidFill>
                  <a:schemeClr val="bg1">
                    <a:lumMod val="75000"/>
                  </a:schemeClr>
                </a:solidFill>
              </a:rPr>
              <a:t>12</a:t>
            </a:r>
          </a:p>
        </p:txBody>
      </p:sp>
    </p:spTree>
    <p:extLst>
      <p:ext uri="{BB962C8B-B14F-4D97-AF65-F5344CB8AC3E}">
        <p14:creationId xmlns:p14="http://schemas.microsoft.com/office/powerpoint/2010/main" val="33583580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560821" y="365125"/>
            <a:ext cx="4792979" cy="5991225"/>
          </a:xfrm>
        </p:spPr>
      </p:pic>
      <p:sp>
        <p:nvSpPr>
          <p:cNvPr id="3" name="Title 2"/>
          <p:cNvSpPr>
            <a:spLocks noGrp="1"/>
          </p:cNvSpPr>
          <p:nvPr>
            <p:ph type="title"/>
          </p:nvPr>
        </p:nvSpPr>
        <p:spPr/>
        <p:txBody>
          <a:bodyPr/>
          <a:lstStyle/>
          <a:p>
            <a:r>
              <a:rPr lang="en-US" dirty="0" err="1" smtClean="0"/>
              <a:t>Vestibulo</a:t>
            </a:r>
            <a:r>
              <a:rPr lang="en-US" dirty="0" smtClean="0"/>
              <a:t>-Optical Reflex</a:t>
            </a:r>
            <a:endParaRPr lang="en-US" dirty="0"/>
          </a:p>
        </p:txBody>
      </p:sp>
      <p:sp>
        <p:nvSpPr>
          <p:cNvPr id="4" name="Slide Number Placeholder 3"/>
          <p:cNvSpPr>
            <a:spLocks noGrp="1"/>
          </p:cNvSpPr>
          <p:nvPr>
            <p:ph type="sldNum" sz="quarter" idx="12"/>
          </p:nvPr>
        </p:nvSpPr>
        <p:spPr/>
        <p:txBody>
          <a:bodyPr/>
          <a:lstStyle/>
          <a:p>
            <a:fld id="{2E67056C-98B7-4A25-9BF7-9905C530FFC9}" type="slidenum">
              <a:rPr lang="en-US" smtClean="0"/>
              <a:t>16</a:t>
            </a:fld>
            <a:endParaRPr lang="en-US"/>
          </a:p>
        </p:txBody>
      </p:sp>
      <p:sp>
        <p:nvSpPr>
          <p:cNvPr id="6" name="Content Placeholder 1"/>
          <p:cNvSpPr txBox="1">
            <a:spLocks/>
          </p:cNvSpPr>
          <p:nvPr/>
        </p:nvSpPr>
        <p:spPr>
          <a:xfrm>
            <a:off x="838200" y="1825625"/>
            <a:ext cx="548778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p:txBody>
      </p:sp>
    </p:spTree>
    <p:extLst>
      <p:ext uri="{BB962C8B-B14F-4D97-AF65-F5344CB8AC3E}">
        <p14:creationId xmlns:p14="http://schemas.microsoft.com/office/powerpoint/2010/main" val="32709947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560821" y="365125"/>
            <a:ext cx="4792979" cy="5991225"/>
          </a:xfrm>
        </p:spPr>
      </p:pic>
      <p:sp>
        <p:nvSpPr>
          <p:cNvPr id="3" name="Title 2"/>
          <p:cNvSpPr>
            <a:spLocks noGrp="1"/>
          </p:cNvSpPr>
          <p:nvPr>
            <p:ph type="title"/>
          </p:nvPr>
        </p:nvSpPr>
        <p:spPr/>
        <p:txBody>
          <a:bodyPr/>
          <a:lstStyle/>
          <a:p>
            <a:r>
              <a:rPr lang="en-US" dirty="0" err="1" smtClean="0"/>
              <a:t>Vestibulo</a:t>
            </a:r>
            <a:r>
              <a:rPr lang="en-US" dirty="0" smtClean="0"/>
              <a:t>-Optical Reflex</a:t>
            </a:r>
            <a:endParaRPr lang="en-US" dirty="0"/>
          </a:p>
        </p:txBody>
      </p:sp>
      <p:sp>
        <p:nvSpPr>
          <p:cNvPr id="4" name="Slide Number Placeholder 3"/>
          <p:cNvSpPr>
            <a:spLocks noGrp="1"/>
          </p:cNvSpPr>
          <p:nvPr>
            <p:ph type="sldNum" sz="quarter" idx="12"/>
          </p:nvPr>
        </p:nvSpPr>
        <p:spPr/>
        <p:txBody>
          <a:bodyPr/>
          <a:lstStyle/>
          <a:p>
            <a:fld id="{2E67056C-98B7-4A25-9BF7-9905C530FFC9}" type="slidenum">
              <a:rPr lang="en-US" smtClean="0"/>
              <a:t>17</a:t>
            </a:fld>
            <a:endParaRPr lang="en-US"/>
          </a:p>
        </p:txBody>
      </p:sp>
      <p:sp>
        <p:nvSpPr>
          <p:cNvPr id="6" name="Content Placeholder 1"/>
          <p:cNvSpPr txBox="1">
            <a:spLocks/>
          </p:cNvSpPr>
          <p:nvPr/>
        </p:nvSpPr>
        <p:spPr>
          <a:xfrm>
            <a:off x="838200" y="1825625"/>
            <a:ext cx="548778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p:txBody>
      </p:sp>
      <p:sp>
        <p:nvSpPr>
          <p:cNvPr id="2" name="TextBox 1"/>
          <p:cNvSpPr txBox="1"/>
          <p:nvPr/>
        </p:nvSpPr>
        <p:spPr>
          <a:xfrm>
            <a:off x="2875598" y="3360737"/>
            <a:ext cx="1647825" cy="369332"/>
          </a:xfrm>
          <a:prstGeom prst="rect">
            <a:avLst/>
          </a:prstGeom>
          <a:noFill/>
        </p:spPr>
        <p:txBody>
          <a:bodyPr wrap="square" rtlCol="0">
            <a:spAutoFit/>
          </a:bodyPr>
          <a:lstStyle/>
          <a:p>
            <a:r>
              <a:rPr lang="en-US" dirty="0" smtClean="0">
                <a:solidFill>
                  <a:schemeClr val="bg1">
                    <a:lumMod val="65000"/>
                  </a:schemeClr>
                </a:solidFill>
              </a:rPr>
              <a:t>OMGWTH???</a:t>
            </a:r>
            <a:endParaRPr lang="en-US" dirty="0">
              <a:solidFill>
                <a:schemeClr val="bg1">
                  <a:lumMod val="65000"/>
                </a:schemeClr>
              </a:solidFill>
            </a:endParaRPr>
          </a:p>
        </p:txBody>
      </p:sp>
    </p:spTree>
    <p:extLst>
      <p:ext uri="{BB962C8B-B14F-4D97-AF65-F5344CB8AC3E}">
        <p14:creationId xmlns:p14="http://schemas.microsoft.com/office/powerpoint/2010/main" val="11237151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560821" y="365125"/>
            <a:ext cx="4792979" cy="5991225"/>
          </a:xfrm>
        </p:spPr>
      </p:pic>
      <p:sp>
        <p:nvSpPr>
          <p:cNvPr id="3" name="Title 2"/>
          <p:cNvSpPr>
            <a:spLocks noGrp="1"/>
          </p:cNvSpPr>
          <p:nvPr>
            <p:ph type="title"/>
          </p:nvPr>
        </p:nvSpPr>
        <p:spPr/>
        <p:txBody>
          <a:bodyPr/>
          <a:lstStyle/>
          <a:p>
            <a:r>
              <a:rPr lang="en-US" dirty="0" err="1" smtClean="0"/>
              <a:t>Vestibulo</a:t>
            </a:r>
            <a:r>
              <a:rPr lang="en-US" dirty="0" smtClean="0"/>
              <a:t>-Optical Reflex</a:t>
            </a:r>
            <a:endParaRPr lang="en-US" dirty="0"/>
          </a:p>
        </p:txBody>
      </p:sp>
      <p:sp>
        <p:nvSpPr>
          <p:cNvPr id="4" name="Slide Number Placeholder 3"/>
          <p:cNvSpPr>
            <a:spLocks noGrp="1"/>
          </p:cNvSpPr>
          <p:nvPr>
            <p:ph type="sldNum" sz="quarter" idx="12"/>
          </p:nvPr>
        </p:nvSpPr>
        <p:spPr/>
        <p:txBody>
          <a:bodyPr/>
          <a:lstStyle/>
          <a:p>
            <a:fld id="{2E67056C-98B7-4A25-9BF7-9905C530FFC9}" type="slidenum">
              <a:rPr lang="en-US" smtClean="0"/>
              <a:t>18</a:t>
            </a:fld>
            <a:endParaRPr lang="en-US"/>
          </a:p>
        </p:txBody>
      </p:sp>
      <p:sp>
        <p:nvSpPr>
          <p:cNvPr id="6" name="Content Placeholder 1"/>
          <p:cNvSpPr txBox="1">
            <a:spLocks/>
          </p:cNvSpPr>
          <p:nvPr/>
        </p:nvSpPr>
        <p:spPr>
          <a:xfrm>
            <a:off x="838200" y="1825625"/>
            <a:ext cx="548778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p:txBody>
      </p:sp>
      <p:sp>
        <p:nvSpPr>
          <p:cNvPr id="7" name="TextBox 6"/>
          <p:cNvSpPr txBox="1"/>
          <p:nvPr/>
        </p:nvSpPr>
        <p:spPr>
          <a:xfrm>
            <a:off x="1266825" y="4769862"/>
            <a:ext cx="4200525" cy="1200329"/>
          </a:xfrm>
          <a:prstGeom prst="rect">
            <a:avLst/>
          </a:prstGeom>
          <a:noFill/>
        </p:spPr>
        <p:txBody>
          <a:bodyPr wrap="square" rtlCol="0">
            <a:spAutoFit/>
          </a:bodyPr>
          <a:lstStyle/>
          <a:p>
            <a:r>
              <a:rPr lang="en-US" sz="3600" dirty="0" smtClean="0"/>
              <a:t>Semi-circular canals in the ears</a:t>
            </a:r>
            <a:endParaRPr lang="en-US" sz="3600" dirty="0"/>
          </a:p>
        </p:txBody>
      </p:sp>
      <p:sp>
        <p:nvSpPr>
          <p:cNvPr id="8" name="Right Arrow 7"/>
          <p:cNvSpPr/>
          <p:nvPr/>
        </p:nvSpPr>
        <p:spPr>
          <a:xfrm>
            <a:off x="5267066" y="5229226"/>
            <a:ext cx="1495425" cy="419100"/>
          </a:xfrm>
          <a:prstGeom prst="rightArrow">
            <a:avLst/>
          </a:prstGeom>
          <a:solidFill>
            <a:srgbClr val="FFC0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36296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560821" y="365125"/>
            <a:ext cx="4792979" cy="5991225"/>
          </a:xfrm>
        </p:spPr>
      </p:pic>
      <p:sp>
        <p:nvSpPr>
          <p:cNvPr id="3" name="Title 2"/>
          <p:cNvSpPr>
            <a:spLocks noGrp="1"/>
          </p:cNvSpPr>
          <p:nvPr>
            <p:ph type="title"/>
          </p:nvPr>
        </p:nvSpPr>
        <p:spPr/>
        <p:txBody>
          <a:bodyPr/>
          <a:lstStyle/>
          <a:p>
            <a:r>
              <a:rPr lang="en-US" dirty="0" err="1" smtClean="0"/>
              <a:t>Vestibulo</a:t>
            </a:r>
            <a:r>
              <a:rPr lang="en-US" dirty="0" smtClean="0"/>
              <a:t>-Optical Reflex</a:t>
            </a:r>
            <a:endParaRPr lang="en-US" dirty="0"/>
          </a:p>
        </p:txBody>
      </p:sp>
      <p:sp>
        <p:nvSpPr>
          <p:cNvPr id="4" name="Slide Number Placeholder 3"/>
          <p:cNvSpPr>
            <a:spLocks noGrp="1"/>
          </p:cNvSpPr>
          <p:nvPr>
            <p:ph type="sldNum" sz="quarter" idx="12"/>
          </p:nvPr>
        </p:nvSpPr>
        <p:spPr/>
        <p:txBody>
          <a:bodyPr/>
          <a:lstStyle/>
          <a:p>
            <a:fld id="{2E67056C-98B7-4A25-9BF7-9905C530FFC9}" type="slidenum">
              <a:rPr lang="en-US" smtClean="0"/>
              <a:t>19</a:t>
            </a:fld>
            <a:endParaRPr lang="en-US"/>
          </a:p>
        </p:txBody>
      </p:sp>
      <p:sp>
        <p:nvSpPr>
          <p:cNvPr id="6" name="Content Placeholder 1"/>
          <p:cNvSpPr txBox="1">
            <a:spLocks/>
          </p:cNvSpPr>
          <p:nvPr/>
        </p:nvSpPr>
        <p:spPr>
          <a:xfrm>
            <a:off x="838200" y="1825625"/>
            <a:ext cx="548778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p:txBody>
      </p:sp>
      <p:sp>
        <p:nvSpPr>
          <p:cNvPr id="7" name="TextBox 6"/>
          <p:cNvSpPr txBox="1"/>
          <p:nvPr/>
        </p:nvSpPr>
        <p:spPr>
          <a:xfrm>
            <a:off x="1266825" y="4769862"/>
            <a:ext cx="4200525" cy="1200329"/>
          </a:xfrm>
          <a:prstGeom prst="rect">
            <a:avLst/>
          </a:prstGeom>
          <a:noFill/>
        </p:spPr>
        <p:txBody>
          <a:bodyPr wrap="square" rtlCol="0">
            <a:spAutoFit/>
          </a:bodyPr>
          <a:lstStyle/>
          <a:p>
            <a:r>
              <a:rPr lang="en-US" sz="3600" dirty="0" smtClean="0"/>
              <a:t>Semi-circular canals in the ears</a:t>
            </a:r>
            <a:endParaRPr lang="en-US" sz="3600" dirty="0"/>
          </a:p>
        </p:txBody>
      </p:sp>
      <p:sp>
        <p:nvSpPr>
          <p:cNvPr id="8" name="Right Arrow 7"/>
          <p:cNvSpPr/>
          <p:nvPr/>
        </p:nvSpPr>
        <p:spPr>
          <a:xfrm>
            <a:off x="5267066" y="5229226"/>
            <a:ext cx="1495425" cy="419100"/>
          </a:xfrm>
          <a:prstGeom prst="rightArrow">
            <a:avLst/>
          </a:prstGeom>
          <a:solidFill>
            <a:srgbClr val="FFC0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266825" y="1668988"/>
            <a:ext cx="4200525" cy="646331"/>
          </a:xfrm>
          <a:prstGeom prst="rect">
            <a:avLst/>
          </a:prstGeom>
          <a:noFill/>
        </p:spPr>
        <p:txBody>
          <a:bodyPr wrap="square" rtlCol="0">
            <a:spAutoFit/>
          </a:bodyPr>
          <a:lstStyle/>
          <a:p>
            <a:r>
              <a:rPr lang="en-US" sz="3600" dirty="0" smtClean="0"/>
              <a:t>Eyeballs and muscles</a:t>
            </a:r>
            <a:endParaRPr lang="en-US" sz="3600" dirty="0"/>
          </a:p>
        </p:txBody>
      </p:sp>
      <p:sp>
        <p:nvSpPr>
          <p:cNvPr id="10" name="Right Arrow 9"/>
          <p:cNvSpPr/>
          <p:nvPr/>
        </p:nvSpPr>
        <p:spPr>
          <a:xfrm rot="20747166">
            <a:off x="5502458" y="1661734"/>
            <a:ext cx="1158317" cy="419100"/>
          </a:xfrm>
          <a:prstGeom prst="rightArrow">
            <a:avLst/>
          </a:prstGeom>
          <a:solidFill>
            <a:srgbClr val="FFC0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70828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Palmer </a:t>
            </a:r>
            <a:r>
              <a:rPr lang="en-US" dirty="0" err="1" smtClean="0"/>
              <a:t>Luckey</a:t>
            </a:r>
            <a:r>
              <a:rPr lang="en-US" dirty="0" smtClean="0"/>
              <a:t> &amp; John </a:t>
            </a:r>
            <a:r>
              <a:rPr lang="en-US" dirty="0" err="1" smtClean="0"/>
              <a:t>Carmack</a:t>
            </a:r>
            <a:r>
              <a:rPr lang="en-US" dirty="0" smtClean="0"/>
              <a:t> “homebrew” prototype at E3 2012</a:t>
            </a:r>
          </a:p>
          <a:p>
            <a:r>
              <a:rPr lang="en-US" dirty="0" smtClean="0"/>
              <a:t>Oculus VR founded mid 2012</a:t>
            </a:r>
          </a:p>
          <a:p>
            <a:r>
              <a:rPr lang="en-US" dirty="0" smtClean="0"/>
              <a:t>Successful </a:t>
            </a:r>
            <a:r>
              <a:rPr lang="en-US" dirty="0" err="1" smtClean="0"/>
              <a:t>Kickstarter</a:t>
            </a:r>
            <a:r>
              <a:rPr lang="en-US" dirty="0" smtClean="0"/>
              <a:t> campaign Sept 2012</a:t>
            </a:r>
          </a:p>
          <a:p>
            <a:r>
              <a:rPr lang="en-US" dirty="0" smtClean="0"/>
              <a:t>First 10k </a:t>
            </a:r>
            <a:r>
              <a:rPr lang="en-US" dirty="0" err="1" smtClean="0"/>
              <a:t>dev</a:t>
            </a:r>
            <a:r>
              <a:rPr lang="en-US" dirty="0" smtClean="0"/>
              <a:t> kits shipped March 2013</a:t>
            </a:r>
          </a:p>
          <a:p>
            <a:r>
              <a:rPr lang="en-US" dirty="0" smtClean="0"/>
              <a:t>55,000 DK1 </a:t>
            </a:r>
            <a:r>
              <a:rPr lang="en-US" dirty="0" err="1" smtClean="0"/>
              <a:t>dev</a:t>
            </a:r>
            <a:r>
              <a:rPr lang="en-US" dirty="0" smtClean="0"/>
              <a:t> kits shipped</a:t>
            </a:r>
          </a:p>
          <a:p>
            <a:r>
              <a:rPr lang="en-US" dirty="0" smtClean="0"/>
              <a:t>70,000 developers on Oculus </a:t>
            </a:r>
            <a:r>
              <a:rPr lang="en-US" dirty="0" err="1" smtClean="0"/>
              <a:t>dev</a:t>
            </a:r>
            <a:r>
              <a:rPr lang="en-US" dirty="0" smtClean="0"/>
              <a:t> portal</a:t>
            </a:r>
          </a:p>
          <a:p>
            <a:r>
              <a:rPr lang="en-US" dirty="0" smtClean="0"/>
              <a:t>50</a:t>
            </a:r>
            <a:r>
              <a:rPr lang="en-US" dirty="0"/>
              <a:t>+ top-tier show awards, best of CES 2013, E3 2013, CES </a:t>
            </a:r>
            <a:r>
              <a:rPr lang="en-US" dirty="0" smtClean="0"/>
              <a:t>2014</a:t>
            </a:r>
          </a:p>
          <a:p>
            <a:endParaRPr lang="en-US" dirty="0" smtClean="0"/>
          </a:p>
          <a:p>
            <a:endParaRPr lang="en-US"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0694" y="441960"/>
            <a:ext cx="5930612" cy="1054331"/>
          </a:xfrm>
          <a:prstGeom prst="rect">
            <a:avLst/>
          </a:prstGeom>
        </p:spPr>
      </p:pic>
      <p:sp>
        <p:nvSpPr>
          <p:cNvPr id="5" name="Slide Number Placeholder 4"/>
          <p:cNvSpPr>
            <a:spLocks noGrp="1"/>
          </p:cNvSpPr>
          <p:nvPr>
            <p:ph type="sldNum" sz="quarter" idx="12"/>
          </p:nvPr>
        </p:nvSpPr>
        <p:spPr/>
        <p:txBody>
          <a:bodyPr/>
          <a:lstStyle/>
          <a:p>
            <a:fld id="{2E67056C-98B7-4A25-9BF7-9905C530FFC9}" type="slidenum">
              <a:rPr lang="en-US" smtClean="0"/>
              <a:t>2</a:t>
            </a:fld>
            <a:endParaRPr lang="en-US"/>
          </a:p>
        </p:txBody>
      </p:sp>
    </p:spTree>
    <p:extLst>
      <p:ext uri="{BB962C8B-B14F-4D97-AF65-F5344CB8AC3E}">
        <p14:creationId xmlns:p14="http://schemas.microsoft.com/office/powerpoint/2010/main" val="17014864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560821" y="365125"/>
            <a:ext cx="4792979" cy="5991225"/>
          </a:xfrm>
        </p:spPr>
      </p:pic>
      <p:sp>
        <p:nvSpPr>
          <p:cNvPr id="3" name="Title 2"/>
          <p:cNvSpPr>
            <a:spLocks noGrp="1"/>
          </p:cNvSpPr>
          <p:nvPr>
            <p:ph type="title"/>
          </p:nvPr>
        </p:nvSpPr>
        <p:spPr/>
        <p:txBody>
          <a:bodyPr/>
          <a:lstStyle/>
          <a:p>
            <a:r>
              <a:rPr lang="en-US" dirty="0" err="1" smtClean="0"/>
              <a:t>Vestibulo</a:t>
            </a:r>
            <a:r>
              <a:rPr lang="en-US" dirty="0" smtClean="0"/>
              <a:t>-Optical Reflex</a:t>
            </a:r>
            <a:endParaRPr lang="en-US" dirty="0"/>
          </a:p>
        </p:txBody>
      </p:sp>
      <p:sp>
        <p:nvSpPr>
          <p:cNvPr id="4" name="Slide Number Placeholder 3"/>
          <p:cNvSpPr>
            <a:spLocks noGrp="1"/>
          </p:cNvSpPr>
          <p:nvPr>
            <p:ph type="sldNum" sz="quarter" idx="12"/>
          </p:nvPr>
        </p:nvSpPr>
        <p:spPr/>
        <p:txBody>
          <a:bodyPr/>
          <a:lstStyle/>
          <a:p>
            <a:fld id="{2E67056C-98B7-4A25-9BF7-9905C530FFC9}" type="slidenum">
              <a:rPr lang="en-US" smtClean="0"/>
              <a:t>20</a:t>
            </a:fld>
            <a:endParaRPr lang="en-US"/>
          </a:p>
        </p:txBody>
      </p:sp>
      <p:sp>
        <p:nvSpPr>
          <p:cNvPr id="6" name="Content Placeholder 1"/>
          <p:cNvSpPr txBox="1">
            <a:spLocks/>
          </p:cNvSpPr>
          <p:nvPr/>
        </p:nvSpPr>
        <p:spPr>
          <a:xfrm>
            <a:off x="838200" y="1825625"/>
            <a:ext cx="548778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p:txBody>
      </p:sp>
      <p:sp>
        <p:nvSpPr>
          <p:cNvPr id="7" name="TextBox 6"/>
          <p:cNvSpPr txBox="1"/>
          <p:nvPr/>
        </p:nvSpPr>
        <p:spPr>
          <a:xfrm>
            <a:off x="1266825" y="4769862"/>
            <a:ext cx="4200525" cy="1200329"/>
          </a:xfrm>
          <a:prstGeom prst="rect">
            <a:avLst/>
          </a:prstGeom>
          <a:noFill/>
        </p:spPr>
        <p:txBody>
          <a:bodyPr wrap="square" rtlCol="0">
            <a:spAutoFit/>
          </a:bodyPr>
          <a:lstStyle/>
          <a:p>
            <a:r>
              <a:rPr lang="en-US" sz="3600" dirty="0" smtClean="0"/>
              <a:t>Semi-circular canals in the ears</a:t>
            </a:r>
            <a:endParaRPr lang="en-US" sz="3600" dirty="0"/>
          </a:p>
        </p:txBody>
      </p:sp>
      <p:sp>
        <p:nvSpPr>
          <p:cNvPr id="8" name="Right Arrow 7"/>
          <p:cNvSpPr/>
          <p:nvPr/>
        </p:nvSpPr>
        <p:spPr>
          <a:xfrm>
            <a:off x="5267066" y="5229226"/>
            <a:ext cx="1495425" cy="419100"/>
          </a:xfrm>
          <a:prstGeom prst="rightArrow">
            <a:avLst/>
          </a:prstGeom>
          <a:solidFill>
            <a:srgbClr val="FFC0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266825" y="1668988"/>
            <a:ext cx="4200525" cy="646331"/>
          </a:xfrm>
          <a:prstGeom prst="rect">
            <a:avLst/>
          </a:prstGeom>
          <a:noFill/>
        </p:spPr>
        <p:txBody>
          <a:bodyPr wrap="square" rtlCol="0">
            <a:spAutoFit/>
          </a:bodyPr>
          <a:lstStyle/>
          <a:p>
            <a:r>
              <a:rPr lang="en-US" sz="3600" dirty="0" smtClean="0"/>
              <a:t>Eyeballs and muscles</a:t>
            </a:r>
            <a:endParaRPr lang="en-US" sz="3600" dirty="0"/>
          </a:p>
        </p:txBody>
      </p:sp>
      <p:sp>
        <p:nvSpPr>
          <p:cNvPr id="10" name="Right Arrow 9"/>
          <p:cNvSpPr/>
          <p:nvPr/>
        </p:nvSpPr>
        <p:spPr>
          <a:xfrm rot="20747166">
            <a:off x="5502458" y="1661734"/>
            <a:ext cx="1158317" cy="419100"/>
          </a:xfrm>
          <a:prstGeom prst="rightArrow">
            <a:avLst/>
          </a:prstGeom>
          <a:solidFill>
            <a:srgbClr val="FFC0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266825" y="3014698"/>
            <a:ext cx="4200525" cy="646331"/>
          </a:xfrm>
          <a:prstGeom prst="rect">
            <a:avLst/>
          </a:prstGeom>
          <a:noFill/>
        </p:spPr>
        <p:txBody>
          <a:bodyPr wrap="square" rtlCol="0">
            <a:spAutoFit/>
          </a:bodyPr>
          <a:lstStyle/>
          <a:p>
            <a:r>
              <a:rPr lang="en-US" sz="3600" dirty="0" smtClean="0"/>
              <a:t>Reflex neurons</a:t>
            </a:r>
            <a:endParaRPr lang="en-US" sz="3600" dirty="0"/>
          </a:p>
        </p:txBody>
      </p:sp>
      <p:sp>
        <p:nvSpPr>
          <p:cNvPr id="13" name="Right Arrow 12"/>
          <p:cNvSpPr/>
          <p:nvPr/>
        </p:nvSpPr>
        <p:spPr>
          <a:xfrm rot="21018622">
            <a:off x="4695034" y="2882193"/>
            <a:ext cx="1495425" cy="419100"/>
          </a:xfrm>
          <a:prstGeom prst="rightArrow">
            <a:avLst/>
          </a:prstGeom>
          <a:solidFill>
            <a:srgbClr val="FFC0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rot="581378" flipV="1">
            <a:off x="4695034" y="3368708"/>
            <a:ext cx="1495425" cy="419100"/>
          </a:xfrm>
          <a:prstGeom prst="rightArrow">
            <a:avLst/>
          </a:prstGeom>
          <a:solidFill>
            <a:srgbClr val="FFC0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68684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560821" y="365125"/>
            <a:ext cx="4792979" cy="5991225"/>
          </a:xfrm>
        </p:spPr>
      </p:pic>
      <p:sp>
        <p:nvSpPr>
          <p:cNvPr id="3" name="Title 2"/>
          <p:cNvSpPr>
            <a:spLocks noGrp="1"/>
          </p:cNvSpPr>
          <p:nvPr>
            <p:ph type="title"/>
          </p:nvPr>
        </p:nvSpPr>
        <p:spPr/>
        <p:txBody>
          <a:bodyPr/>
          <a:lstStyle/>
          <a:p>
            <a:r>
              <a:rPr lang="en-US" dirty="0" err="1" smtClean="0"/>
              <a:t>Vestibulo</a:t>
            </a:r>
            <a:r>
              <a:rPr lang="en-US" dirty="0" smtClean="0"/>
              <a:t>-Optical Reflex</a:t>
            </a:r>
            <a:endParaRPr lang="en-US" dirty="0"/>
          </a:p>
        </p:txBody>
      </p:sp>
      <p:sp>
        <p:nvSpPr>
          <p:cNvPr id="4" name="Slide Number Placeholder 3"/>
          <p:cNvSpPr>
            <a:spLocks noGrp="1"/>
          </p:cNvSpPr>
          <p:nvPr>
            <p:ph type="sldNum" sz="quarter" idx="12"/>
          </p:nvPr>
        </p:nvSpPr>
        <p:spPr/>
        <p:txBody>
          <a:bodyPr/>
          <a:lstStyle/>
          <a:p>
            <a:fld id="{2E67056C-98B7-4A25-9BF7-9905C530FFC9}" type="slidenum">
              <a:rPr lang="en-US" smtClean="0"/>
              <a:t>21</a:t>
            </a:fld>
            <a:endParaRPr lang="en-US"/>
          </a:p>
        </p:txBody>
      </p:sp>
      <p:sp>
        <p:nvSpPr>
          <p:cNvPr id="6" name="Content Placeholder 1"/>
          <p:cNvSpPr txBox="1">
            <a:spLocks/>
          </p:cNvSpPr>
          <p:nvPr/>
        </p:nvSpPr>
        <p:spPr>
          <a:xfrm>
            <a:off x="838200" y="1825625"/>
            <a:ext cx="548778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Used in “fixation”</a:t>
            </a:r>
          </a:p>
          <a:p>
            <a:pPr lvl="1"/>
            <a:r>
              <a:rPr lang="en-US" dirty="0" smtClean="0"/>
              <a:t>Static object, moving head</a:t>
            </a:r>
          </a:p>
          <a:p>
            <a:r>
              <a:rPr lang="en-US" dirty="0" smtClean="0"/>
              <a:t>Head rotation</a:t>
            </a:r>
            <a:r>
              <a:rPr lang="en-US" dirty="0"/>
              <a:t> </a:t>
            </a:r>
            <a:r>
              <a:rPr lang="en-US" dirty="0" smtClean="0"/>
              <a:t>detected by ears</a:t>
            </a:r>
          </a:p>
          <a:p>
            <a:r>
              <a:rPr lang="en-US" dirty="0" smtClean="0"/>
              <a:t>&lt;10ms later, smooth eye rotation</a:t>
            </a:r>
          </a:p>
          <a:p>
            <a:r>
              <a:rPr lang="en-US" dirty="0" smtClean="0"/>
              <a:t>Not saccadic!</a:t>
            </a:r>
          </a:p>
          <a:p>
            <a:pPr lvl="1"/>
            <a:r>
              <a:rPr lang="en-US" dirty="0" smtClean="0"/>
              <a:t>Very smooth</a:t>
            </a:r>
          </a:p>
          <a:p>
            <a:pPr lvl="1"/>
            <a:r>
              <a:rPr lang="en-US" dirty="0" smtClean="0"/>
              <a:t>Excellent visual quality</a:t>
            </a:r>
          </a:p>
        </p:txBody>
      </p:sp>
    </p:spTree>
    <p:extLst>
      <p:ext uri="{BB962C8B-B14F-4D97-AF65-F5344CB8AC3E}">
        <p14:creationId xmlns:p14="http://schemas.microsoft.com/office/powerpoint/2010/main" val="30995865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7210425" y="1776414"/>
            <a:ext cx="3590925" cy="2957512"/>
          </a:xfrm>
          <a:prstGeom prst="ellipse">
            <a:avLst/>
          </a:prstGeom>
          <a:solidFill>
            <a:schemeClr val="accent4">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560821" y="365125"/>
            <a:ext cx="4792979" cy="5991225"/>
          </a:xfrm>
        </p:spPr>
      </p:pic>
      <p:sp>
        <p:nvSpPr>
          <p:cNvPr id="3" name="Title 2"/>
          <p:cNvSpPr>
            <a:spLocks noGrp="1"/>
          </p:cNvSpPr>
          <p:nvPr>
            <p:ph type="title"/>
          </p:nvPr>
        </p:nvSpPr>
        <p:spPr/>
        <p:txBody>
          <a:bodyPr/>
          <a:lstStyle/>
          <a:p>
            <a:r>
              <a:rPr lang="en-US" dirty="0" smtClean="0"/>
              <a:t>VOR gain</a:t>
            </a:r>
            <a:endParaRPr lang="en-US" dirty="0"/>
          </a:p>
        </p:txBody>
      </p:sp>
      <p:sp>
        <p:nvSpPr>
          <p:cNvPr id="4" name="Slide Number Placeholder 3"/>
          <p:cNvSpPr>
            <a:spLocks noGrp="1"/>
          </p:cNvSpPr>
          <p:nvPr>
            <p:ph type="sldNum" sz="quarter" idx="12"/>
          </p:nvPr>
        </p:nvSpPr>
        <p:spPr/>
        <p:txBody>
          <a:bodyPr/>
          <a:lstStyle/>
          <a:p>
            <a:fld id="{2E67056C-98B7-4A25-9BF7-9905C530FFC9}" type="slidenum">
              <a:rPr lang="en-US" smtClean="0"/>
              <a:t>22</a:t>
            </a:fld>
            <a:endParaRPr lang="en-US"/>
          </a:p>
        </p:txBody>
      </p:sp>
      <p:sp>
        <p:nvSpPr>
          <p:cNvPr id="6" name="Content Placeholder 1"/>
          <p:cNvSpPr txBox="1">
            <a:spLocks/>
          </p:cNvSpPr>
          <p:nvPr/>
        </p:nvSpPr>
        <p:spPr>
          <a:xfrm>
            <a:off x="838200" y="1825625"/>
            <a:ext cx="548778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VOR gain is the ratio between ear motion and eye response</a:t>
            </a:r>
          </a:p>
          <a:p>
            <a:r>
              <a:rPr lang="en-US" dirty="0" smtClean="0"/>
              <a:t>Usually gives 1:1 compensation</a:t>
            </a:r>
          </a:p>
          <a:p>
            <a:pPr lvl="1"/>
            <a:r>
              <a:rPr lang="en-US" dirty="0" smtClean="0"/>
              <a:t>+10⁰ head motion = -10⁰ eye motion</a:t>
            </a:r>
          </a:p>
          <a:p>
            <a:r>
              <a:rPr lang="en-US" dirty="0" smtClean="0"/>
              <a:t>Gain fine-tuned during fixation</a:t>
            </a:r>
          </a:p>
          <a:p>
            <a:pPr lvl="1"/>
            <a:r>
              <a:rPr lang="en-US" dirty="0" smtClean="0"/>
              <a:t>Tries to produce zero “retinal flow”</a:t>
            </a:r>
          </a:p>
          <a:p>
            <a:r>
              <a:rPr lang="en-US" dirty="0" smtClean="0"/>
              <a:t>Tuning is extremely slow</a:t>
            </a:r>
          </a:p>
          <a:p>
            <a:endParaRPr lang="en-US" dirty="0" smtClean="0"/>
          </a:p>
        </p:txBody>
      </p:sp>
    </p:spTree>
    <p:extLst>
      <p:ext uri="{BB962C8B-B14F-4D97-AF65-F5344CB8AC3E}">
        <p14:creationId xmlns:p14="http://schemas.microsoft.com/office/powerpoint/2010/main" val="19753784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825625"/>
            <a:ext cx="5581650" cy="4351338"/>
          </a:xfrm>
        </p:spPr>
        <p:txBody>
          <a:bodyPr>
            <a:normAutofit/>
          </a:bodyPr>
          <a:lstStyle/>
          <a:p>
            <a:r>
              <a:rPr lang="en-US" dirty="0" smtClean="0"/>
              <a:t>What if the view is compressed?</a:t>
            </a:r>
          </a:p>
          <a:p>
            <a:pPr lvl="1"/>
            <a:r>
              <a:rPr lang="en-US" dirty="0" smtClean="0"/>
              <a:t>A new pair of glasses</a:t>
            </a:r>
          </a:p>
          <a:p>
            <a:pPr lvl="1"/>
            <a:r>
              <a:rPr lang="en-US" dirty="0" smtClean="0"/>
              <a:t>Incorrect rendering scale in VR</a:t>
            </a:r>
          </a:p>
          <a:p>
            <a:r>
              <a:rPr lang="en-US" dirty="0" smtClean="0"/>
              <a:t>10⁰ head motion now needs -5⁰ eye motion to maintain fixation</a:t>
            </a:r>
          </a:p>
        </p:txBody>
      </p:sp>
      <p:sp>
        <p:nvSpPr>
          <p:cNvPr id="3" name="Title 2"/>
          <p:cNvSpPr>
            <a:spLocks noGrp="1"/>
          </p:cNvSpPr>
          <p:nvPr>
            <p:ph type="title"/>
          </p:nvPr>
        </p:nvSpPr>
        <p:spPr/>
        <p:txBody>
          <a:bodyPr/>
          <a:lstStyle/>
          <a:p>
            <a:r>
              <a:rPr lang="en-US" dirty="0" smtClean="0"/>
              <a:t>VOR gain</a:t>
            </a:r>
            <a:endParaRPr lang="en-US" dirty="0"/>
          </a:p>
        </p:txBody>
      </p:sp>
      <p:sp>
        <p:nvSpPr>
          <p:cNvPr id="4" name="Slide Number Placeholder 3"/>
          <p:cNvSpPr>
            <a:spLocks noGrp="1"/>
          </p:cNvSpPr>
          <p:nvPr>
            <p:ph type="sldNum" sz="quarter" idx="12"/>
          </p:nvPr>
        </p:nvSpPr>
        <p:spPr/>
        <p:txBody>
          <a:bodyPr/>
          <a:lstStyle/>
          <a:p>
            <a:fld id="{2E67056C-98B7-4A25-9BF7-9905C530FFC9}" type="slidenum">
              <a:rPr lang="en-US" smtClean="0"/>
              <a:t>23</a:t>
            </a:fld>
            <a:endParaRPr lang="en-US"/>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8227" r="29575" b="20463"/>
          <a:stretch/>
        </p:blipFill>
        <p:spPr>
          <a:xfrm>
            <a:off x="6421602" y="365124"/>
            <a:ext cx="4932198" cy="4206875"/>
          </a:xfrm>
          <a:prstGeom prst="rect">
            <a:avLst/>
          </a:prstGeom>
        </p:spPr>
      </p:pic>
      <p:sp>
        <p:nvSpPr>
          <p:cNvPr id="6" name="Left-Right Arrow 5"/>
          <p:cNvSpPr/>
          <p:nvPr/>
        </p:nvSpPr>
        <p:spPr>
          <a:xfrm>
            <a:off x="7334250" y="790055"/>
            <a:ext cx="2305050" cy="340822"/>
          </a:xfrm>
          <a:prstGeom prst="leftRightArrow">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Left-Right Arrow 6"/>
          <p:cNvSpPr/>
          <p:nvPr/>
        </p:nvSpPr>
        <p:spPr>
          <a:xfrm>
            <a:off x="8382000" y="2468561"/>
            <a:ext cx="1009650" cy="340822"/>
          </a:xfrm>
          <a:prstGeom prst="leftRightArrow">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73215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825625"/>
            <a:ext cx="5581650" cy="4351338"/>
          </a:xfrm>
        </p:spPr>
        <p:txBody>
          <a:bodyPr>
            <a:normAutofit/>
          </a:bodyPr>
          <a:lstStyle/>
          <a:p>
            <a:r>
              <a:rPr lang="en-US" dirty="0" smtClean="0"/>
              <a:t>What if the view is compressed?</a:t>
            </a:r>
          </a:p>
          <a:p>
            <a:pPr lvl="1"/>
            <a:r>
              <a:rPr lang="en-US" dirty="0" smtClean="0"/>
              <a:t>A new pair of glasses</a:t>
            </a:r>
          </a:p>
          <a:p>
            <a:pPr lvl="1"/>
            <a:r>
              <a:rPr lang="en-US" dirty="0" smtClean="0"/>
              <a:t>Incorrect rendering scale in VR</a:t>
            </a:r>
          </a:p>
          <a:p>
            <a:r>
              <a:rPr lang="en-US" dirty="0" smtClean="0"/>
              <a:t>10⁰ head motion now needs -5⁰ eye motion to </a:t>
            </a:r>
            <a:r>
              <a:rPr lang="en-US" dirty="0"/>
              <a:t>maintain fixation</a:t>
            </a:r>
            <a:endParaRPr lang="en-US" dirty="0" smtClean="0"/>
          </a:p>
          <a:p>
            <a:r>
              <a:rPr lang="en-US" dirty="0" smtClean="0"/>
              <a:t>VOR gain now results in </a:t>
            </a:r>
            <a:r>
              <a:rPr lang="en-US" dirty="0"/>
              <a:t>retinal flow</a:t>
            </a:r>
            <a:endParaRPr lang="en-US" dirty="0" smtClean="0"/>
          </a:p>
          <a:p>
            <a:pPr lvl="1"/>
            <a:r>
              <a:rPr lang="en-US" dirty="0" smtClean="0"/>
              <a:t>Causes disorientation</a:t>
            </a:r>
          </a:p>
          <a:p>
            <a:r>
              <a:rPr lang="en-US" dirty="0" smtClean="0"/>
              <a:t>Gain adaptation takes 1-2 WEEKS</a:t>
            </a:r>
          </a:p>
          <a:p>
            <a:pPr marL="457200" lvl="1" indent="0">
              <a:buNone/>
            </a:pPr>
            <a:r>
              <a:rPr lang="en-US" dirty="0" smtClean="0"/>
              <a:t>(assuming continuous use!)</a:t>
            </a:r>
          </a:p>
        </p:txBody>
      </p:sp>
      <p:sp>
        <p:nvSpPr>
          <p:cNvPr id="3" name="Title 2"/>
          <p:cNvSpPr>
            <a:spLocks noGrp="1"/>
          </p:cNvSpPr>
          <p:nvPr>
            <p:ph type="title"/>
          </p:nvPr>
        </p:nvSpPr>
        <p:spPr/>
        <p:txBody>
          <a:bodyPr/>
          <a:lstStyle/>
          <a:p>
            <a:r>
              <a:rPr lang="en-US" dirty="0" smtClean="0"/>
              <a:t>VOR gain</a:t>
            </a:r>
            <a:endParaRPr lang="en-US" dirty="0"/>
          </a:p>
        </p:txBody>
      </p:sp>
      <p:sp>
        <p:nvSpPr>
          <p:cNvPr id="4" name="Slide Number Placeholder 3"/>
          <p:cNvSpPr>
            <a:spLocks noGrp="1"/>
          </p:cNvSpPr>
          <p:nvPr>
            <p:ph type="sldNum" sz="quarter" idx="12"/>
          </p:nvPr>
        </p:nvSpPr>
        <p:spPr/>
        <p:txBody>
          <a:bodyPr/>
          <a:lstStyle/>
          <a:p>
            <a:fld id="{2E67056C-98B7-4A25-9BF7-9905C530FFC9}" type="slidenum">
              <a:rPr lang="en-US" smtClean="0"/>
              <a:t>24</a:t>
            </a:fld>
            <a:endParaRPr lang="en-US"/>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8227" r="29575" b="20463"/>
          <a:stretch/>
        </p:blipFill>
        <p:spPr>
          <a:xfrm>
            <a:off x="6421602" y="365124"/>
            <a:ext cx="4932198" cy="4206875"/>
          </a:xfrm>
          <a:prstGeom prst="rect">
            <a:avLst/>
          </a:prstGeom>
        </p:spPr>
      </p:pic>
      <p:sp>
        <p:nvSpPr>
          <p:cNvPr id="6" name="Left-Right Arrow 5"/>
          <p:cNvSpPr/>
          <p:nvPr/>
        </p:nvSpPr>
        <p:spPr>
          <a:xfrm>
            <a:off x="7334250" y="790055"/>
            <a:ext cx="2305050" cy="340822"/>
          </a:xfrm>
          <a:prstGeom prst="leftRightArrow">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Left-Right Arrow 6"/>
          <p:cNvSpPr/>
          <p:nvPr/>
        </p:nvSpPr>
        <p:spPr>
          <a:xfrm>
            <a:off x="8382000" y="2468561"/>
            <a:ext cx="1009650" cy="340822"/>
          </a:xfrm>
          <a:prstGeom prst="leftRightArrow">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29146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Games on a monitor often have a “FOV” slider</a:t>
            </a:r>
          </a:p>
          <a:p>
            <a:r>
              <a:rPr lang="en-US" dirty="0" smtClean="0"/>
              <a:t>Acceptable on a monitor – does not directly affect VOR gain</a:t>
            </a:r>
          </a:p>
          <a:p>
            <a:pPr lvl="1"/>
            <a:r>
              <a:rPr lang="en-US" dirty="0" smtClean="0"/>
              <a:t>Monitor does not move with the head – no “virtual fixation” happening</a:t>
            </a:r>
          </a:p>
          <a:p>
            <a:pPr lvl="1"/>
            <a:r>
              <a:rPr lang="en-US" dirty="0" smtClean="0"/>
              <a:t>Peripheral vision of room provides real-world optical flow reality check</a:t>
            </a:r>
          </a:p>
          <a:p>
            <a:pPr lvl="1"/>
            <a:r>
              <a:rPr lang="en-US" dirty="0" smtClean="0"/>
              <a:t>…but even then it does cause problems for some</a:t>
            </a:r>
          </a:p>
          <a:p>
            <a:endParaRPr lang="en-US" dirty="0" smtClean="0"/>
          </a:p>
          <a:p>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Preserving VOR gain</a:t>
            </a:r>
            <a:endParaRPr lang="en-US" dirty="0"/>
          </a:p>
        </p:txBody>
      </p:sp>
      <p:sp>
        <p:nvSpPr>
          <p:cNvPr id="4" name="Slide Number Placeholder 3"/>
          <p:cNvSpPr>
            <a:spLocks noGrp="1"/>
          </p:cNvSpPr>
          <p:nvPr>
            <p:ph type="sldNum" sz="quarter" idx="12"/>
          </p:nvPr>
        </p:nvSpPr>
        <p:spPr/>
        <p:txBody>
          <a:bodyPr/>
          <a:lstStyle/>
          <a:p>
            <a:fld id="{2E67056C-98B7-4A25-9BF7-9905C530FFC9}" type="slidenum">
              <a:rPr lang="en-US" smtClean="0"/>
              <a:t>25</a:t>
            </a:fld>
            <a:endParaRPr lang="en-US"/>
          </a:p>
        </p:txBody>
      </p:sp>
    </p:spTree>
    <p:extLst>
      <p:ext uri="{BB962C8B-B14F-4D97-AF65-F5344CB8AC3E}">
        <p14:creationId xmlns:p14="http://schemas.microsoft.com/office/powerpoint/2010/main" val="4693013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dirty="0" smtClean="0"/>
              <a:t>Games on a monitor often have a “FOV” slider</a:t>
            </a:r>
          </a:p>
          <a:p>
            <a:r>
              <a:rPr lang="en-US" dirty="0" smtClean="0"/>
              <a:t>Acceptable on a monitor – does not directly affect VOR gain</a:t>
            </a:r>
          </a:p>
          <a:p>
            <a:pPr lvl="1"/>
            <a:r>
              <a:rPr lang="en-US" dirty="0" smtClean="0"/>
              <a:t>Monitor does not move with the head – no “virtual fixation” happening</a:t>
            </a:r>
          </a:p>
          <a:p>
            <a:pPr lvl="1"/>
            <a:r>
              <a:rPr lang="en-US" dirty="0" smtClean="0"/>
              <a:t>Peripheral vision of room provides real-world optical flow reality check</a:t>
            </a:r>
          </a:p>
          <a:p>
            <a:pPr lvl="1"/>
            <a:r>
              <a:rPr lang="en-US" dirty="0" smtClean="0"/>
              <a:t>…but even then it does cause problems for some</a:t>
            </a:r>
          </a:p>
          <a:p>
            <a:r>
              <a:rPr lang="en-US" dirty="0" smtClean="0"/>
              <a:t>In the Rift, the only things to fixate on are in VR</a:t>
            </a:r>
          </a:p>
          <a:p>
            <a:pPr lvl="1"/>
            <a:r>
              <a:rPr lang="en-US" dirty="0" smtClean="0"/>
              <a:t>Retinal flow of VR objects must match real-world motion</a:t>
            </a:r>
          </a:p>
          <a:p>
            <a:r>
              <a:rPr lang="en-US" dirty="0" smtClean="0"/>
              <a:t>FOV scale </a:t>
            </a:r>
            <a:r>
              <a:rPr lang="en-US" dirty="0"/>
              <a:t>in VR is not an </a:t>
            </a:r>
            <a:r>
              <a:rPr lang="en-US" dirty="0" smtClean="0"/>
              <a:t>arbitrary choice!</a:t>
            </a:r>
          </a:p>
          <a:p>
            <a:pPr lvl="1"/>
            <a:r>
              <a:rPr lang="en-US" dirty="0" smtClean="0"/>
              <a:t>It must </a:t>
            </a:r>
            <a:r>
              <a:rPr lang="en-US" dirty="0"/>
              <a:t>match the </a:t>
            </a:r>
            <a:r>
              <a:rPr lang="en-US" dirty="0" err="1" smtClean="0"/>
              <a:t>HMD+user</a:t>
            </a:r>
            <a:r>
              <a:rPr lang="en-US" dirty="0" smtClean="0"/>
              <a:t> </a:t>
            </a:r>
            <a:r>
              <a:rPr lang="en-US" dirty="0"/>
              <a:t>characteristics</a:t>
            </a:r>
            <a:endParaRPr lang="en-US" dirty="0" smtClean="0"/>
          </a:p>
          <a:p>
            <a:pPr lvl="1"/>
            <a:r>
              <a:rPr lang="en-US" dirty="0" smtClean="0"/>
              <a:t>“</a:t>
            </a:r>
            <a:r>
              <a:rPr lang="en-US" dirty="0"/>
              <a:t>Doctor it hurts my players’ brains when I do this…”</a:t>
            </a:r>
          </a:p>
          <a:p>
            <a:endParaRPr lang="en-US" dirty="0" smtClean="0"/>
          </a:p>
          <a:p>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Preserving VOR gain</a:t>
            </a:r>
            <a:endParaRPr lang="en-US" dirty="0"/>
          </a:p>
        </p:txBody>
      </p:sp>
      <p:sp>
        <p:nvSpPr>
          <p:cNvPr id="4" name="Slide Number Placeholder 3"/>
          <p:cNvSpPr>
            <a:spLocks noGrp="1"/>
          </p:cNvSpPr>
          <p:nvPr>
            <p:ph type="sldNum" sz="quarter" idx="12"/>
          </p:nvPr>
        </p:nvSpPr>
        <p:spPr/>
        <p:txBody>
          <a:bodyPr/>
          <a:lstStyle/>
          <a:p>
            <a:fld id="{2E67056C-98B7-4A25-9BF7-9905C530FFC9}" type="slidenum">
              <a:rPr lang="en-US" smtClean="0"/>
              <a:t>26</a:t>
            </a:fld>
            <a:endParaRPr lang="en-US"/>
          </a:p>
        </p:txBody>
      </p:sp>
    </p:spTree>
    <p:extLst>
      <p:ext uri="{BB962C8B-B14F-4D97-AF65-F5344CB8AC3E}">
        <p14:creationId xmlns:p14="http://schemas.microsoft.com/office/powerpoint/2010/main" val="20175008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The Rift display has a physical pitch, aka “pixels per visible degree”</a:t>
            </a:r>
          </a:p>
          <a:p>
            <a:pPr lvl="1"/>
            <a:r>
              <a:rPr lang="en-US" dirty="0" smtClean="0"/>
              <a:t>Exact value depends on distortion, user’s head &amp; eye position, etc.</a:t>
            </a:r>
          </a:p>
          <a:p>
            <a:pPr lvl="1"/>
            <a:r>
              <a:rPr lang="en-US" dirty="0" smtClean="0"/>
              <a:t>Found with user configuration tool</a:t>
            </a:r>
          </a:p>
          <a:p>
            <a:r>
              <a:rPr lang="en-US" dirty="0" smtClean="0"/>
              <a:t>SDK will help you match this pitch precisely</a:t>
            </a:r>
          </a:p>
          <a:p>
            <a:pPr lvl="1"/>
            <a:r>
              <a:rPr lang="en-US" dirty="0" smtClean="0"/>
              <a:t>For a given device &amp; user size, it will give you the right FOV &amp; scale</a:t>
            </a:r>
          </a:p>
          <a:p>
            <a:r>
              <a:rPr lang="en-US" dirty="0" smtClean="0"/>
              <a:t>Avoid any changing FOV or “zoom” effects</a:t>
            </a:r>
          </a:p>
          <a:p>
            <a:pPr lvl="1"/>
            <a:r>
              <a:rPr lang="en-US" dirty="0" smtClean="0"/>
              <a:t>10 degrees of head rotation must produce 10 degrees of optical flow</a:t>
            </a:r>
          </a:p>
          <a:p>
            <a:pPr lvl="1"/>
            <a:r>
              <a:rPr lang="en-US" dirty="0"/>
              <a:t>Even slight changes in pixels per degree will cause problems for most users</a:t>
            </a:r>
            <a:endParaRPr lang="en-US" dirty="0" smtClean="0"/>
          </a:p>
        </p:txBody>
      </p:sp>
      <p:sp>
        <p:nvSpPr>
          <p:cNvPr id="3" name="Title 2"/>
          <p:cNvSpPr>
            <a:spLocks noGrp="1"/>
          </p:cNvSpPr>
          <p:nvPr>
            <p:ph type="title"/>
          </p:nvPr>
        </p:nvSpPr>
        <p:spPr/>
        <p:txBody>
          <a:bodyPr/>
          <a:lstStyle/>
          <a:p>
            <a:r>
              <a:rPr lang="en-US" dirty="0"/>
              <a:t>Preserving VOR </a:t>
            </a:r>
            <a:r>
              <a:rPr lang="en-US" dirty="0" smtClean="0"/>
              <a:t>gain</a:t>
            </a:r>
            <a:endParaRPr lang="en-US" dirty="0"/>
          </a:p>
        </p:txBody>
      </p:sp>
      <p:sp>
        <p:nvSpPr>
          <p:cNvPr id="4" name="Slide Number Placeholder 3"/>
          <p:cNvSpPr>
            <a:spLocks noGrp="1"/>
          </p:cNvSpPr>
          <p:nvPr>
            <p:ph type="sldNum" sz="quarter" idx="12"/>
          </p:nvPr>
        </p:nvSpPr>
        <p:spPr/>
        <p:txBody>
          <a:bodyPr/>
          <a:lstStyle/>
          <a:p>
            <a:fld id="{2E67056C-98B7-4A25-9BF7-9905C530FFC9}" type="slidenum">
              <a:rPr lang="en-US" smtClean="0"/>
              <a:t>27</a:t>
            </a:fld>
            <a:endParaRPr lang="en-US"/>
          </a:p>
        </p:txBody>
      </p:sp>
      <p:sp>
        <p:nvSpPr>
          <p:cNvPr id="5" name="TextBox 4"/>
          <p:cNvSpPr txBox="1"/>
          <p:nvPr/>
        </p:nvSpPr>
        <p:spPr>
          <a:xfrm>
            <a:off x="432262" y="6127234"/>
            <a:ext cx="1005840" cy="369332"/>
          </a:xfrm>
          <a:prstGeom prst="rect">
            <a:avLst/>
          </a:prstGeom>
          <a:noFill/>
        </p:spPr>
        <p:txBody>
          <a:bodyPr wrap="square" rtlCol="0">
            <a:spAutoFit/>
          </a:bodyPr>
          <a:lstStyle/>
          <a:p>
            <a:r>
              <a:rPr lang="en-US" dirty="0" smtClean="0">
                <a:solidFill>
                  <a:schemeClr val="bg1">
                    <a:lumMod val="75000"/>
                  </a:schemeClr>
                </a:solidFill>
              </a:rPr>
              <a:t>19</a:t>
            </a:r>
            <a:endParaRPr lang="en-US" dirty="0">
              <a:solidFill>
                <a:schemeClr val="bg1">
                  <a:lumMod val="75000"/>
                </a:schemeClr>
              </a:solidFill>
            </a:endParaRPr>
          </a:p>
        </p:txBody>
      </p:sp>
    </p:spTree>
    <p:extLst>
      <p:ext uri="{BB962C8B-B14F-4D97-AF65-F5344CB8AC3E}">
        <p14:creationId xmlns:p14="http://schemas.microsoft.com/office/powerpoint/2010/main" val="7261079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IPD and the neck</a:t>
            </a:r>
            <a:endParaRPr lang="en-US" dirty="0"/>
          </a:p>
        </p:txBody>
      </p:sp>
      <p:sp>
        <p:nvSpPr>
          <p:cNvPr id="4" name="Slide Number Placeholder 3"/>
          <p:cNvSpPr>
            <a:spLocks noGrp="1"/>
          </p:cNvSpPr>
          <p:nvPr>
            <p:ph type="sldNum" sz="quarter" idx="12"/>
          </p:nvPr>
        </p:nvSpPr>
        <p:spPr/>
        <p:txBody>
          <a:bodyPr/>
          <a:lstStyle/>
          <a:p>
            <a:fld id="{2E67056C-98B7-4A25-9BF7-9905C530FFC9}" type="slidenum">
              <a:rPr lang="en-US" smtClean="0"/>
              <a:t>28</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2030" y="1450140"/>
            <a:ext cx="3431772" cy="4380991"/>
          </a:xfrm>
          <a:prstGeom prst="rect">
            <a:avLst/>
          </a:prstGeom>
        </p:spPr>
      </p:pic>
      <p:sp>
        <p:nvSpPr>
          <p:cNvPr id="6" name="Content Placeholder 5"/>
          <p:cNvSpPr>
            <a:spLocks noGrp="1"/>
          </p:cNvSpPr>
          <p:nvPr>
            <p:ph idx="1"/>
          </p:nvPr>
        </p:nvSpPr>
        <p:spPr>
          <a:xfrm>
            <a:off x="838200" y="1825625"/>
            <a:ext cx="7083829" cy="4351338"/>
          </a:xfrm>
        </p:spPr>
        <p:txBody>
          <a:bodyPr/>
          <a:lstStyle/>
          <a:p>
            <a:endParaRPr lang="en-US" dirty="0"/>
          </a:p>
        </p:txBody>
      </p:sp>
    </p:spTree>
    <p:extLst>
      <p:ext uri="{BB962C8B-B14F-4D97-AF65-F5344CB8AC3E}">
        <p14:creationId xmlns:p14="http://schemas.microsoft.com/office/powerpoint/2010/main" val="16117187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IPD and the neck</a:t>
            </a:r>
            <a:endParaRPr lang="en-US" dirty="0"/>
          </a:p>
        </p:txBody>
      </p:sp>
      <p:sp>
        <p:nvSpPr>
          <p:cNvPr id="4" name="Slide Number Placeholder 3"/>
          <p:cNvSpPr>
            <a:spLocks noGrp="1"/>
          </p:cNvSpPr>
          <p:nvPr>
            <p:ph type="sldNum" sz="quarter" idx="12"/>
          </p:nvPr>
        </p:nvSpPr>
        <p:spPr/>
        <p:txBody>
          <a:bodyPr/>
          <a:lstStyle/>
          <a:p>
            <a:fld id="{2E67056C-98B7-4A25-9BF7-9905C530FFC9}" type="slidenum">
              <a:rPr lang="en-US" smtClean="0"/>
              <a:t>29</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2030" y="1450140"/>
            <a:ext cx="3431772" cy="4380991"/>
          </a:xfrm>
          <a:prstGeom prst="rect">
            <a:avLst/>
          </a:prstGeom>
        </p:spPr>
      </p:pic>
      <p:sp>
        <p:nvSpPr>
          <p:cNvPr id="6" name="Content Placeholder 5"/>
          <p:cNvSpPr>
            <a:spLocks noGrp="1"/>
          </p:cNvSpPr>
          <p:nvPr>
            <p:ph idx="1"/>
          </p:nvPr>
        </p:nvSpPr>
        <p:spPr>
          <a:xfrm>
            <a:off x="838200" y="1825625"/>
            <a:ext cx="7083829" cy="4351338"/>
          </a:xfrm>
        </p:spPr>
        <p:txBody>
          <a:bodyPr/>
          <a:lstStyle/>
          <a:p>
            <a:r>
              <a:rPr lang="en-US" dirty="0" smtClean="0"/>
              <a:t>IPD – Inter-Pupillary Distance</a:t>
            </a:r>
          </a:p>
          <a:p>
            <a:pPr lvl="1"/>
            <a:r>
              <a:rPr lang="en-US" dirty="0" smtClean="0"/>
              <a:t>That’s all I need, right?</a:t>
            </a:r>
            <a:endParaRPr lang="en-US" dirty="0"/>
          </a:p>
        </p:txBody>
      </p:sp>
      <p:sp>
        <p:nvSpPr>
          <p:cNvPr id="7" name="Left-Right Arrow 6"/>
          <p:cNvSpPr/>
          <p:nvPr/>
        </p:nvSpPr>
        <p:spPr>
          <a:xfrm>
            <a:off x="8817898" y="737222"/>
            <a:ext cx="1450051" cy="340822"/>
          </a:xfrm>
          <a:prstGeom prst="leftRightArrow">
            <a:avLst/>
          </a:prstGeom>
          <a:solidFill>
            <a:srgbClr val="00B0F0"/>
          </a:solidFill>
          <a:ln w="254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9" name="Straight Connector 8"/>
          <p:cNvCxnSpPr>
            <a:stCxn id="7" idx="3"/>
          </p:cNvCxnSpPr>
          <p:nvPr/>
        </p:nvCxnSpPr>
        <p:spPr>
          <a:xfrm>
            <a:off x="8817898" y="907633"/>
            <a:ext cx="1" cy="2749967"/>
          </a:xfrm>
          <a:prstGeom prst="line">
            <a:avLst/>
          </a:prstGeom>
          <a:ln w="50800">
            <a:solidFill>
              <a:srgbClr val="00B0F0"/>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0267952" y="907633"/>
            <a:ext cx="0" cy="2749967"/>
          </a:xfrm>
          <a:prstGeom prst="line">
            <a:avLst/>
          </a:prstGeom>
          <a:ln w="50800">
            <a:solidFill>
              <a:srgbClr val="00B0F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01584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48883" y="1027906"/>
            <a:ext cx="3710453" cy="2087130"/>
          </a:xfrm>
          <a:prstGeom prst="rect">
            <a:avLst/>
          </a:prstGeom>
        </p:spPr>
      </p:pic>
      <p:sp>
        <p:nvSpPr>
          <p:cNvPr id="2" name="Title 1"/>
          <p:cNvSpPr>
            <a:spLocks noGrp="1"/>
          </p:cNvSpPr>
          <p:nvPr>
            <p:ph type="title"/>
          </p:nvPr>
        </p:nvSpPr>
        <p:spPr>
          <a:xfrm>
            <a:off x="838200" y="365125"/>
            <a:ext cx="8347364" cy="1325563"/>
          </a:xfrm>
        </p:spPr>
        <p:txBody>
          <a:bodyPr/>
          <a:lstStyle/>
          <a:p>
            <a:pPr algn="ctr"/>
            <a:r>
              <a:rPr lang="en-US" dirty="0" smtClean="0"/>
              <a:t>The Rift Technology</a:t>
            </a:r>
            <a:endParaRPr lang="en-US" dirty="0"/>
          </a:p>
        </p:txBody>
      </p:sp>
      <p:sp>
        <p:nvSpPr>
          <p:cNvPr id="3" name="Content Placeholder 2"/>
          <p:cNvSpPr>
            <a:spLocks noGrp="1"/>
          </p:cNvSpPr>
          <p:nvPr>
            <p:ph idx="1"/>
          </p:nvPr>
        </p:nvSpPr>
        <p:spPr/>
        <p:txBody>
          <a:bodyPr>
            <a:normAutofit lnSpcReduction="10000"/>
          </a:bodyPr>
          <a:lstStyle/>
          <a:p>
            <a:r>
              <a:rPr lang="en-US" dirty="0" smtClean="0"/>
              <a:t>Dev Kit 2</a:t>
            </a:r>
          </a:p>
          <a:p>
            <a:r>
              <a:rPr lang="en-US" dirty="0" smtClean="0"/>
              <a:t>Based on Crystal Cove prototype shown at C.E.S.</a:t>
            </a:r>
          </a:p>
          <a:p>
            <a:r>
              <a:rPr lang="en-US" dirty="0" smtClean="0"/>
              <a:t>1920x1080 OLED screen, half per eye</a:t>
            </a:r>
          </a:p>
          <a:p>
            <a:r>
              <a:rPr lang="en-US" dirty="0" smtClean="0"/>
              <a:t>Wide-angle circular lenses, 90-110 degree FOV</a:t>
            </a:r>
          </a:p>
          <a:p>
            <a:r>
              <a:rPr lang="en-US" dirty="0"/>
              <a:t>GPU corrects distortion of lenses</a:t>
            </a:r>
          </a:p>
          <a:p>
            <a:r>
              <a:rPr lang="en-US" dirty="0" smtClean="0"/>
              <a:t>Low-persistence – each pixel is lit for &lt;3ms per frame</a:t>
            </a:r>
          </a:p>
          <a:p>
            <a:r>
              <a:rPr lang="en-US" dirty="0" smtClean="0"/>
              <a:t>1000Hz gyro tracks orientation</a:t>
            </a:r>
          </a:p>
          <a:p>
            <a:r>
              <a:rPr lang="en-US" dirty="0" smtClean="0"/>
              <a:t>60Hz position tracking: external camera sees LED array on HMD</a:t>
            </a:r>
          </a:p>
          <a:p>
            <a:r>
              <a:rPr lang="en-US" dirty="0" smtClean="0"/>
              <a:t>SW fusion and prediction of orientation and position</a:t>
            </a:r>
          </a:p>
          <a:p>
            <a:endParaRPr lang="en-US" dirty="0" smtClean="0"/>
          </a:p>
          <a:p>
            <a:endParaRPr lang="en-US" dirty="0"/>
          </a:p>
        </p:txBody>
      </p:sp>
      <p:sp>
        <p:nvSpPr>
          <p:cNvPr id="6" name="Slide Number Placeholder 5"/>
          <p:cNvSpPr>
            <a:spLocks noGrp="1"/>
          </p:cNvSpPr>
          <p:nvPr>
            <p:ph type="sldNum" sz="quarter" idx="12"/>
          </p:nvPr>
        </p:nvSpPr>
        <p:spPr/>
        <p:txBody>
          <a:bodyPr/>
          <a:lstStyle/>
          <a:p>
            <a:fld id="{2E67056C-98B7-4A25-9BF7-9905C530FFC9}" type="slidenum">
              <a:rPr lang="en-US" smtClean="0"/>
              <a:t>3</a:t>
            </a:fld>
            <a:endParaRPr lang="en-US" dirty="0"/>
          </a:p>
        </p:txBody>
      </p:sp>
    </p:spTree>
    <p:extLst>
      <p:ext uri="{BB962C8B-B14F-4D97-AF65-F5344CB8AC3E}">
        <p14:creationId xmlns:p14="http://schemas.microsoft.com/office/powerpoint/2010/main" val="33315176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IPD and the neck</a:t>
            </a:r>
            <a:endParaRPr lang="en-US" dirty="0"/>
          </a:p>
        </p:txBody>
      </p:sp>
      <p:sp>
        <p:nvSpPr>
          <p:cNvPr id="4" name="Slide Number Placeholder 3"/>
          <p:cNvSpPr>
            <a:spLocks noGrp="1"/>
          </p:cNvSpPr>
          <p:nvPr>
            <p:ph type="sldNum" sz="quarter" idx="12"/>
          </p:nvPr>
        </p:nvSpPr>
        <p:spPr/>
        <p:txBody>
          <a:bodyPr/>
          <a:lstStyle/>
          <a:p>
            <a:fld id="{2E67056C-98B7-4A25-9BF7-9905C530FFC9}" type="slidenum">
              <a:rPr lang="en-US" smtClean="0"/>
              <a:t>30</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2030" y="1450140"/>
            <a:ext cx="3431772" cy="4380991"/>
          </a:xfrm>
          <a:prstGeom prst="rect">
            <a:avLst/>
          </a:prstGeom>
        </p:spPr>
      </p:pic>
      <p:sp>
        <p:nvSpPr>
          <p:cNvPr id="6" name="Content Placeholder 5"/>
          <p:cNvSpPr>
            <a:spLocks noGrp="1"/>
          </p:cNvSpPr>
          <p:nvPr>
            <p:ph idx="1"/>
          </p:nvPr>
        </p:nvSpPr>
        <p:spPr>
          <a:xfrm>
            <a:off x="838200" y="1825625"/>
            <a:ext cx="7083829" cy="4351338"/>
          </a:xfrm>
        </p:spPr>
        <p:txBody>
          <a:bodyPr>
            <a:normAutofit lnSpcReduction="10000"/>
          </a:bodyPr>
          <a:lstStyle/>
          <a:p>
            <a:r>
              <a:rPr lang="en-US" dirty="0" smtClean="0">
                <a:solidFill>
                  <a:schemeClr val="bg1">
                    <a:lumMod val="75000"/>
                  </a:schemeClr>
                </a:solidFill>
              </a:rPr>
              <a:t>IPD – </a:t>
            </a:r>
            <a:r>
              <a:rPr lang="en-US" strike="sngStrike" dirty="0" smtClean="0">
                <a:solidFill>
                  <a:schemeClr val="bg1">
                    <a:lumMod val="75000"/>
                  </a:schemeClr>
                </a:solidFill>
              </a:rPr>
              <a:t>Inter-Pupillary Distance</a:t>
            </a:r>
          </a:p>
          <a:p>
            <a:r>
              <a:rPr lang="en-US" dirty="0" smtClean="0"/>
              <a:t>Actually two components per eye</a:t>
            </a:r>
          </a:p>
          <a:p>
            <a:pPr lvl="1"/>
            <a:r>
              <a:rPr lang="en-US" dirty="0" smtClean="0"/>
              <a:t>Nose-to-pupil – “half-IPD”</a:t>
            </a:r>
          </a:p>
          <a:p>
            <a:pPr lvl="1"/>
            <a:r>
              <a:rPr lang="en-US" dirty="0" smtClean="0"/>
              <a:t>Eye-relief – distance from lens surface to pupil</a:t>
            </a:r>
          </a:p>
          <a:p>
            <a:pPr lvl="1"/>
            <a:r>
              <a:rPr lang="en-US" dirty="0" smtClean="0"/>
              <a:t>NOT related to the dimensions of the HMD!</a:t>
            </a:r>
          </a:p>
          <a:p>
            <a:r>
              <a:rPr lang="en-US" dirty="0" smtClean="0"/>
              <a:t>Together form center-to-eye </a:t>
            </a:r>
            <a:r>
              <a:rPr lang="en-US" u="sng" dirty="0" smtClean="0"/>
              <a:t>vector</a:t>
            </a:r>
          </a:p>
          <a:p>
            <a:pPr lvl="1"/>
            <a:r>
              <a:rPr lang="en-US" dirty="0" smtClean="0"/>
              <a:t>Set during user configuration</a:t>
            </a:r>
          </a:p>
          <a:p>
            <a:pPr lvl="1"/>
            <a:r>
              <a:rPr lang="en-US" dirty="0"/>
              <a:t>Stored in user </a:t>
            </a:r>
            <a:r>
              <a:rPr lang="en-US" dirty="0" smtClean="0"/>
              <a:t>profile</a:t>
            </a:r>
          </a:p>
          <a:p>
            <a:r>
              <a:rPr lang="en-US" dirty="0" smtClean="0"/>
              <a:t>Rarely symmetrical</a:t>
            </a:r>
          </a:p>
          <a:p>
            <a:pPr lvl="1"/>
            <a:r>
              <a:rPr lang="en-US" dirty="0" smtClean="0"/>
              <a:t>My eye reliefs differ by 2mm</a:t>
            </a:r>
          </a:p>
          <a:p>
            <a:pPr lvl="1"/>
            <a:r>
              <a:rPr lang="en-US" dirty="0" smtClean="0"/>
              <a:t>This chap is 1 pixel different in nose-to-pupil</a:t>
            </a:r>
            <a:endParaRPr lang="en-US" dirty="0"/>
          </a:p>
          <a:p>
            <a:pPr lvl="1"/>
            <a:endParaRPr lang="en-US" dirty="0"/>
          </a:p>
        </p:txBody>
      </p:sp>
      <p:sp>
        <p:nvSpPr>
          <p:cNvPr id="7" name="Left-Right Arrow 6"/>
          <p:cNvSpPr/>
          <p:nvPr/>
        </p:nvSpPr>
        <p:spPr>
          <a:xfrm>
            <a:off x="8817899" y="737222"/>
            <a:ext cx="821401" cy="340822"/>
          </a:xfrm>
          <a:prstGeom prst="leftRightArrow">
            <a:avLst/>
          </a:prstGeom>
          <a:solidFill>
            <a:srgbClr val="00B0F0"/>
          </a:solidFill>
          <a:ln w="254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9" name="Straight Connector 8"/>
          <p:cNvCxnSpPr>
            <a:stCxn id="7" idx="3"/>
          </p:cNvCxnSpPr>
          <p:nvPr/>
        </p:nvCxnSpPr>
        <p:spPr>
          <a:xfrm>
            <a:off x="8817899" y="907633"/>
            <a:ext cx="0" cy="2749967"/>
          </a:xfrm>
          <a:prstGeom prst="line">
            <a:avLst/>
          </a:prstGeom>
          <a:ln w="50800">
            <a:solidFill>
              <a:srgbClr val="00B0F0"/>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7"/>
          </p:cNvCxnSpPr>
          <p:nvPr/>
        </p:nvCxnSpPr>
        <p:spPr>
          <a:xfrm flipH="1">
            <a:off x="9629776" y="907633"/>
            <a:ext cx="9524" cy="2749967"/>
          </a:xfrm>
          <a:prstGeom prst="line">
            <a:avLst/>
          </a:prstGeom>
          <a:ln w="50800">
            <a:solidFill>
              <a:srgbClr val="00B0F0"/>
            </a:solidFill>
            <a:prstDash val="sysDash"/>
          </a:ln>
        </p:spPr>
        <p:style>
          <a:lnRef idx="1">
            <a:schemeClr val="accent1"/>
          </a:lnRef>
          <a:fillRef idx="0">
            <a:schemeClr val="accent1"/>
          </a:fillRef>
          <a:effectRef idx="0">
            <a:schemeClr val="accent1"/>
          </a:effectRef>
          <a:fontRef idx="minor">
            <a:schemeClr val="tx1"/>
          </a:fontRef>
        </p:style>
      </p:cxnSp>
      <p:sp>
        <p:nvSpPr>
          <p:cNvPr id="15" name="Left-Right Arrow 14"/>
          <p:cNvSpPr/>
          <p:nvPr/>
        </p:nvSpPr>
        <p:spPr>
          <a:xfrm>
            <a:off x="9639300" y="737222"/>
            <a:ext cx="630901" cy="340822"/>
          </a:xfrm>
          <a:prstGeom prst="leftRightArrow">
            <a:avLst/>
          </a:prstGeom>
          <a:solidFill>
            <a:srgbClr val="00B0F0"/>
          </a:solidFill>
          <a:ln w="254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6" name="Straight Connector 15"/>
          <p:cNvCxnSpPr/>
          <p:nvPr/>
        </p:nvCxnSpPr>
        <p:spPr>
          <a:xfrm flipH="1">
            <a:off x="10260677" y="907633"/>
            <a:ext cx="9524" cy="2749967"/>
          </a:xfrm>
          <a:prstGeom prst="line">
            <a:avLst/>
          </a:prstGeom>
          <a:ln w="50800">
            <a:solidFill>
              <a:srgbClr val="00B0F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2377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IPD and the neck</a:t>
            </a:r>
            <a:endParaRPr lang="en-US" dirty="0"/>
          </a:p>
        </p:txBody>
      </p:sp>
      <p:sp>
        <p:nvSpPr>
          <p:cNvPr id="4" name="Slide Number Placeholder 3"/>
          <p:cNvSpPr>
            <a:spLocks noGrp="1"/>
          </p:cNvSpPr>
          <p:nvPr>
            <p:ph type="sldNum" sz="quarter" idx="12"/>
          </p:nvPr>
        </p:nvSpPr>
        <p:spPr/>
        <p:txBody>
          <a:bodyPr/>
          <a:lstStyle/>
          <a:p>
            <a:fld id="{2E67056C-98B7-4A25-9BF7-9905C530FFC9}" type="slidenum">
              <a:rPr lang="en-US" smtClean="0"/>
              <a:t>31</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2030" y="1450140"/>
            <a:ext cx="3431772" cy="4380991"/>
          </a:xfrm>
          <a:prstGeom prst="rect">
            <a:avLst/>
          </a:prstGeom>
        </p:spPr>
      </p:pic>
      <p:sp>
        <p:nvSpPr>
          <p:cNvPr id="6" name="Content Placeholder 5"/>
          <p:cNvSpPr>
            <a:spLocks noGrp="1"/>
          </p:cNvSpPr>
          <p:nvPr>
            <p:ph idx="1"/>
          </p:nvPr>
        </p:nvSpPr>
        <p:spPr>
          <a:xfrm>
            <a:off x="838200" y="1825625"/>
            <a:ext cx="7083829" cy="4351338"/>
          </a:xfrm>
        </p:spPr>
        <p:txBody>
          <a:bodyPr>
            <a:normAutofit/>
          </a:bodyPr>
          <a:lstStyle/>
          <a:p>
            <a:r>
              <a:rPr lang="en-US" dirty="0" smtClean="0"/>
              <a:t>Center eye pupil - position reported by SDK</a:t>
            </a:r>
          </a:p>
          <a:p>
            <a:pPr lvl="1"/>
            <a:r>
              <a:rPr lang="en-US" dirty="0" smtClean="0"/>
              <a:t>Centerline of the HMD</a:t>
            </a:r>
          </a:p>
          <a:p>
            <a:pPr lvl="1"/>
            <a:r>
              <a:rPr lang="en-US" dirty="0" smtClean="0"/>
              <a:t>Average of left &amp; right eye-reliefs</a:t>
            </a:r>
          </a:p>
          <a:p>
            <a:r>
              <a:rPr lang="en-US" dirty="0" smtClean="0"/>
              <a:t>Roughly where players “feel” they are</a:t>
            </a:r>
          </a:p>
          <a:p>
            <a:pPr lvl="1"/>
            <a:r>
              <a:rPr lang="en-US" dirty="0" smtClean="0"/>
              <a:t>Audio listener position</a:t>
            </a:r>
          </a:p>
          <a:p>
            <a:pPr lvl="1"/>
            <a:r>
              <a:rPr lang="en-US" dirty="0" smtClean="0"/>
              <a:t>Line-of-sight checks</a:t>
            </a:r>
          </a:p>
          <a:p>
            <a:pPr lvl="1"/>
            <a:r>
              <a:rPr lang="en-US" dirty="0" smtClean="0"/>
              <a:t>Origin for reticle/crosshair </a:t>
            </a:r>
            <a:r>
              <a:rPr lang="en-US" dirty="0" err="1" smtClean="0"/>
              <a:t>raycast</a:t>
            </a:r>
            <a:endParaRPr lang="en-US" dirty="0" smtClean="0"/>
          </a:p>
        </p:txBody>
      </p:sp>
      <p:grpSp>
        <p:nvGrpSpPr>
          <p:cNvPr id="24" name="Group 23"/>
          <p:cNvGrpSpPr/>
          <p:nvPr/>
        </p:nvGrpSpPr>
        <p:grpSpPr>
          <a:xfrm>
            <a:off x="9307581" y="3026999"/>
            <a:ext cx="636520" cy="1218726"/>
            <a:chOff x="3864527" y="2817448"/>
            <a:chExt cx="859873" cy="1646373"/>
          </a:xfrm>
        </p:grpSpPr>
        <p:sp>
          <p:nvSpPr>
            <p:cNvPr id="22" name="Oval 21"/>
            <p:cNvSpPr/>
            <p:nvPr/>
          </p:nvSpPr>
          <p:spPr>
            <a:xfrm>
              <a:off x="3947967" y="3254071"/>
              <a:ext cx="692242" cy="7720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3864527" y="2817448"/>
              <a:ext cx="859873" cy="1646373"/>
              <a:chOff x="2004887" y="1258051"/>
              <a:chExt cx="2488766" cy="4765167"/>
            </a:xfrm>
          </p:grpSpPr>
          <p:grpSp>
            <p:nvGrpSpPr>
              <p:cNvPr id="13" name="Group 12"/>
              <p:cNvGrpSpPr/>
              <p:nvPr/>
            </p:nvGrpSpPr>
            <p:grpSpPr>
              <a:xfrm flipH="1">
                <a:off x="2004887" y="1258051"/>
                <a:ext cx="2488766" cy="4765167"/>
                <a:chOff x="2394465" y="637028"/>
                <a:chExt cx="3574022" cy="6843075"/>
              </a:xfrm>
            </p:grpSpPr>
            <p:sp>
              <p:nvSpPr>
                <p:cNvPr id="10" name="Chord 9"/>
                <p:cNvSpPr/>
                <p:nvPr/>
              </p:nvSpPr>
              <p:spPr>
                <a:xfrm>
                  <a:off x="2394465" y="3294503"/>
                  <a:ext cx="3574022" cy="4185600"/>
                </a:xfrm>
                <a:prstGeom prst="chord">
                  <a:avLst>
                    <a:gd name="adj1" fmla="val 13445145"/>
                    <a:gd name="adj2" fmla="val 1894182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hord 16"/>
                <p:cNvSpPr/>
                <p:nvPr/>
              </p:nvSpPr>
              <p:spPr>
                <a:xfrm flipV="1">
                  <a:off x="2394465" y="637028"/>
                  <a:ext cx="3574022" cy="4185600"/>
                </a:xfrm>
                <a:prstGeom prst="chord">
                  <a:avLst>
                    <a:gd name="adj1" fmla="val 13408109"/>
                    <a:gd name="adj2" fmla="val 1899009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Diamond 19"/>
              <p:cNvSpPr/>
              <p:nvPr/>
            </p:nvSpPr>
            <p:spPr>
              <a:xfrm>
                <a:off x="2301532" y="3228976"/>
                <a:ext cx="1898993" cy="828674"/>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a:spLocks noChangeAspect="1"/>
              </p:cNvSpPr>
              <p:nvPr/>
            </p:nvSpPr>
            <p:spPr>
              <a:xfrm flipH="1">
                <a:off x="2924267" y="3315631"/>
                <a:ext cx="650006" cy="6500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flipH="1">
                <a:off x="3100035" y="3491398"/>
                <a:ext cx="298473" cy="298473"/>
              </a:xfrm>
              <a:prstGeom prst="ellipse">
                <a:avLst/>
              </a:prstGeom>
              <a:solidFill>
                <a:srgbClr val="4F78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Down Arrow 24"/>
          <p:cNvSpPr/>
          <p:nvPr/>
        </p:nvSpPr>
        <p:spPr>
          <a:xfrm rot="18142178">
            <a:off x="8195399" y="1828821"/>
            <a:ext cx="351094" cy="2111666"/>
          </a:xfrm>
          <a:prstGeom prst="downArrow">
            <a:avLst/>
          </a:prstGeom>
          <a:solidFill>
            <a:srgbClr val="FFC0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2731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IPD and the neck</a:t>
            </a:r>
            <a:endParaRPr lang="en-US" dirty="0"/>
          </a:p>
        </p:txBody>
      </p:sp>
      <p:sp>
        <p:nvSpPr>
          <p:cNvPr id="4" name="Slide Number Placeholder 3"/>
          <p:cNvSpPr>
            <a:spLocks noGrp="1"/>
          </p:cNvSpPr>
          <p:nvPr>
            <p:ph type="sldNum" sz="quarter" idx="12"/>
          </p:nvPr>
        </p:nvSpPr>
        <p:spPr/>
        <p:txBody>
          <a:bodyPr/>
          <a:lstStyle/>
          <a:p>
            <a:fld id="{2E67056C-98B7-4A25-9BF7-9905C530FFC9}" type="slidenum">
              <a:rPr lang="en-US" smtClean="0"/>
              <a:t>32</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2030" y="1450140"/>
            <a:ext cx="3431772" cy="4380991"/>
          </a:xfrm>
          <a:prstGeom prst="rect">
            <a:avLst/>
          </a:prstGeom>
        </p:spPr>
      </p:pic>
      <p:sp>
        <p:nvSpPr>
          <p:cNvPr id="6" name="Content Placeholder 5"/>
          <p:cNvSpPr>
            <a:spLocks noGrp="1"/>
          </p:cNvSpPr>
          <p:nvPr>
            <p:ph idx="1"/>
          </p:nvPr>
        </p:nvSpPr>
        <p:spPr>
          <a:xfrm>
            <a:off x="838200" y="1825625"/>
            <a:ext cx="7083829" cy="4351338"/>
          </a:xfrm>
        </p:spPr>
        <p:txBody>
          <a:bodyPr>
            <a:normAutofit/>
          </a:bodyPr>
          <a:lstStyle/>
          <a:p>
            <a:r>
              <a:rPr lang="en-US" dirty="0" smtClean="0"/>
              <a:t>Origin set by </a:t>
            </a:r>
            <a:r>
              <a:rPr lang="en-US" b="1" dirty="0" smtClean="0">
                <a:solidFill>
                  <a:schemeClr val="bg2">
                    <a:lumMod val="50000"/>
                  </a:schemeClr>
                </a:solidFill>
                <a:latin typeface="Courier New" panose="02070309020205020404" pitchFamily="49" charset="0"/>
                <a:cs typeface="Courier New" panose="02070309020205020404" pitchFamily="49" charset="0"/>
              </a:rPr>
              <a:t>sensor-&gt;</a:t>
            </a:r>
            <a:r>
              <a:rPr lang="en-US" b="1" dirty="0" err="1" smtClean="0">
                <a:solidFill>
                  <a:schemeClr val="bg2">
                    <a:lumMod val="50000"/>
                  </a:schemeClr>
                </a:solidFill>
                <a:latin typeface="Courier New" panose="02070309020205020404" pitchFamily="49" charset="0"/>
                <a:cs typeface="Courier New" panose="02070309020205020404" pitchFamily="49" charset="0"/>
              </a:rPr>
              <a:t>Recenter</a:t>
            </a:r>
            <a:r>
              <a:rPr lang="en-US" b="1" dirty="0" smtClean="0">
                <a:solidFill>
                  <a:schemeClr val="bg2">
                    <a:lumMod val="50000"/>
                  </a:schemeClr>
                </a:solidFill>
                <a:latin typeface="Courier New" panose="02070309020205020404" pitchFamily="49" charset="0"/>
                <a:cs typeface="Courier New" panose="02070309020205020404" pitchFamily="49" charset="0"/>
              </a:rPr>
              <a:t>()</a:t>
            </a:r>
            <a:endParaRPr lang="en-US" b="1" dirty="0" smtClean="0">
              <a:solidFill>
                <a:schemeClr val="bg2">
                  <a:lumMod val="50000"/>
                </a:schemeClr>
              </a:solidFill>
            </a:endParaRPr>
          </a:p>
          <a:p>
            <a:pPr lvl="1"/>
            <a:r>
              <a:rPr lang="en-US" dirty="0" smtClean="0"/>
              <a:t>App should have a button to trigger this</a:t>
            </a:r>
          </a:p>
          <a:p>
            <a:pPr lvl="1"/>
            <a:r>
              <a:rPr lang="en-US" dirty="0" smtClean="0"/>
              <a:t>Player sits in neutral forward pose to press it</a:t>
            </a:r>
          </a:p>
          <a:p>
            <a:pPr lvl="1"/>
            <a:r>
              <a:rPr lang="en-US" dirty="0" smtClean="0"/>
              <a:t>Also defines “zero yaw”</a:t>
            </a:r>
          </a:p>
          <a:p>
            <a:pPr lvl="1"/>
            <a:r>
              <a:rPr lang="en-US" dirty="0" smtClean="0"/>
              <a:t>Zero pitch &amp; roll defined by gravity vector</a:t>
            </a:r>
          </a:p>
          <a:p>
            <a:endParaRPr lang="en-US" dirty="0" smtClean="0"/>
          </a:p>
          <a:p>
            <a:pPr lvl="1"/>
            <a:endParaRPr lang="en-US" dirty="0" smtClean="0">
              <a:latin typeface="Courier New" panose="02070309020205020404" pitchFamily="49" charset="0"/>
              <a:cs typeface="Courier New" panose="02070309020205020404" pitchFamily="49" charset="0"/>
            </a:endParaRPr>
          </a:p>
        </p:txBody>
      </p:sp>
      <p:grpSp>
        <p:nvGrpSpPr>
          <p:cNvPr id="24" name="Group 23"/>
          <p:cNvGrpSpPr/>
          <p:nvPr/>
        </p:nvGrpSpPr>
        <p:grpSpPr>
          <a:xfrm>
            <a:off x="9307581" y="3026999"/>
            <a:ext cx="636520" cy="1218726"/>
            <a:chOff x="3864527" y="2817448"/>
            <a:chExt cx="859873" cy="1646373"/>
          </a:xfrm>
        </p:grpSpPr>
        <p:sp>
          <p:nvSpPr>
            <p:cNvPr id="22" name="Oval 21"/>
            <p:cNvSpPr/>
            <p:nvPr/>
          </p:nvSpPr>
          <p:spPr>
            <a:xfrm>
              <a:off x="3947967" y="3254071"/>
              <a:ext cx="692242" cy="7720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3864527" y="2817448"/>
              <a:ext cx="859873" cy="1646373"/>
              <a:chOff x="2004887" y="1258051"/>
              <a:chExt cx="2488766" cy="4765167"/>
            </a:xfrm>
          </p:grpSpPr>
          <p:grpSp>
            <p:nvGrpSpPr>
              <p:cNvPr id="13" name="Group 12"/>
              <p:cNvGrpSpPr/>
              <p:nvPr/>
            </p:nvGrpSpPr>
            <p:grpSpPr>
              <a:xfrm flipH="1">
                <a:off x="2004887" y="1258051"/>
                <a:ext cx="2488766" cy="4765167"/>
                <a:chOff x="2394465" y="637028"/>
                <a:chExt cx="3574022" cy="6843075"/>
              </a:xfrm>
            </p:grpSpPr>
            <p:sp>
              <p:nvSpPr>
                <p:cNvPr id="10" name="Chord 9"/>
                <p:cNvSpPr/>
                <p:nvPr/>
              </p:nvSpPr>
              <p:spPr>
                <a:xfrm>
                  <a:off x="2394465" y="3294503"/>
                  <a:ext cx="3574022" cy="4185600"/>
                </a:xfrm>
                <a:prstGeom prst="chord">
                  <a:avLst>
                    <a:gd name="adj1" fmla="val 13445145"/>
                    <a:gd name="adj2" fmla="val 1894182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hord 16"/>
                <p:cNvSpPr/>
                <p:nvPr/>
              </p:nvSpPr>
              <p:spPr>
                <a:xfrm flipV="1">
                  <a:off x="2394465" y="637028"/>
                  <a:ext cx="3574022" cy="4185600"/>
                </a:xfrm>
                <a:prstGeom prst="chord">
                  <a:avLst>
                    <a:gd name="adj1" fmla="val 13408109"/>
                    <a:gd name="adj2" fmla="val 1899009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Diamond 19"/>
              <p:cNvSpPr/>
              <p:nvPr/>
            </p:nvSpPr>
            <p:spPr>
              <a:xfrm>
                <a:off x="2301532" y="3228976"/>
                <a:ext cx="1898993" cy="828674"/>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a:spLocks noChangeAspect="1"/>
              </p:cNvSpPr>
              <p:nvPr/>
            </p:nvSpPr>
            <p:spPr>
              <a:xfrm flipH="1">
                <a:off x="2924267" y="3315631"/>
                <a:ext cx="650006" cy="6500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flipH="1">
                <a:off x="3100035" y="3491398"/>
                <a:ext cx="298473" cy="298473"/>
              </a:xfrm>
              <a:prstGeom prst="ellipse">
                <a:avLst/>
              </a:prstGeom>
              <a:solidFill>
                <a:srgbClr val="4F78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7" name="Straight Connector 6"/>
          <p:cNvCxnSpPr/>
          <p:nvPr/>
        </p:nvCxnSpPr>
        <p:spPr>
          <a:xfrm flipH="1">
            <a:off x="9612429" y="354596"/>
            <a:ext cx="44953" cy="599122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315200" y="3617244"/>
            <a:ext cx="4467225" cy="3775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75877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IPD and the neck</a:t>
            </a:r>
            <a:endParaRPr lang="en-US" dirty="0"/>
          </a:p>
        </p:txBody>
      </p:sp>
      <p:sp>
        <p:nvSpPr>
          <p:cNvPr id="4" name="Slide Number Placeholder 3"/>
          <p:cNvSpPr>
            <a:spLocks noGrp="1"/>
          </p:cNvSpPr>
          <p:nvPr>
            <p:ph type="sldNum" sz="quarter" idx="12"/>
          </p:nvPr>
        </p:nvSpPr>
        <p:spPr/>
        <p:txBody>
          <a:bodyPr/>
          <a:lstStyle/>
          <a:p>
            <a:fld id="{2E67056C-98B7-4A25-9BF7-9905C530FFC9}" type="slidenum">
              <a:rPr lang="en-US" smtClean="0"/>
              <a:t>33</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115804">
            <a:off x="7283855" y="850065"/>
            <a:ext cx="3431772" cy="4380991"/>
          </a:xfrm>
          <a:prstGeom prst="rect">
            <a:avLst/>
          </a:prstGeom>
        </p:spPr>
      </p:pic>
      <p:sp>
        <p:nvSpPr>
          <p:cNvPr id="6" name="Content Placeholder 5"/>
          <p:cNvSpPr>
            <a:spLocks noGrp="1"/>
          </p:cNvSpPr>
          <p:nvPr>
            <p:ph idx="1"/>
          </p:nvPr>
        </p:nvSpPr>
        <p:spPr>
          <a:xfrm>
            <a:off x="838200" y="1825625"/>
            <a:ext cx="7083829" cy="4351338"/>
          </a:xfrm>
        </p:spPr>
        <p:txBody>
          <a:bodyPr>
            <a:normAutofit/>
          </a:bodyPr>
          <a:lstStyle/>
          <a:p>
            <a:r>
              <a:rPr lang="en-US" dirty="0" smtClean="0"/>
              <a:t>SDK reports </a:t>
            </a:r>
            <a:r>
              <a:rPr lang="en-US" dirty="0" err="1" smtClean="0"/>
              <a:t>pos</a:t>
            </a:r>
            <a:r>
              <a:rPr lang="en-US" dirty="0" smtClean="0"/>
              <a:t> &amp; </a:t>
            </a:r>
            <a:r>
              <a:rPr lang="en-US" dirty="0" err="1" smtClean="0"/>
              <a:t>orn</a:t>
            </a:r>
            <a:r>
              <a:rPr lang="en-US" dirty="0" smtClean="0"/>
              <a:t> of center eye</a:t>
            </a:r>
          </a:p>
          <a:p>
            <a:endParaRPr lang="en-US" dirty="0" smtClean="0"/>
          </a:p>
          <a:p>
            <a:endParaRPr lang="en-US" dirty="0"/>
          </a:p>
          <a:p>
            <a:endParaRPr lang="en-US" dirty="0" smtClean="0"/>
          </a:p>
          <a:p>
            <a:endParaRPr lang="en-US" dirty="0" smtClean="0"/>
          </a:p>
        </p:txBody>
      </p:sp>
      <p:grpSp>
        <p:nvGrpSpPr>
          <p:cNvPr id="24" name="Group 23"/>
          <p:cNvGrpSpPr/>
          <p:nvPr/>
        </p:nvGrpSpPr>
        <p:grpSpPr>
          <a:xfrm rot="20084986">
            <a:off x="8659881" y="2445974"/>
            <a:ext cx="636520" cy="1218726"/>
            <a:chOff x="3864527" y="2817448"/>
            <a:chExt cx="859873" cy="1646373"/>
          </a:xfrm>
        </p:grpSpPr>
        <p:sp>
          <p:nvSpPr>
            <p:cNvPr id="22" name="Oval 21"/>
            <p:cNvSpPr/>
            <p:nvPr/>
          </p:nvSpPr>
          <p:spPr>
            <a:xfrm>
              <a:off x="3947967" y="3254071"/>
              <a:ext cx="692242" cy="7720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3864527" y="2817448"/>
              <a:ext cx="859873" cy="1646373"/>
              <a:chOff x="2004887" y="1258051"/>
              <a:chExt cx="2488766" cy="4765167"/>
            </a:xfrm>
          </p:grpSpPr>
          <p:grpSp>
            <p:nvGrpSpPr>
              <p:cNvPr id="13" name="Group 12"/>
              <p:cNvGrpSpPr/>
              <p:nvPr/>
            </p:nvGrpSpPr>
            <p:grpSpPr>
              <a:xfrm flipH="1">
                <a:off x="2004887" y="1258051"/>
                <a:ext cx="2488766" cy="4765167"/>
                <a:chOff x="2394465" y="637028"/>
                <a:chExt cx="3574022" cy="6843075"/>
              </a:xfrm>
            </p:grpSpPr>
            <p:sp>
              <p:nvSpPr>
                <p:cNvPr id="10" name="Chord 9"/>
                <p:cNvSpPr/>
                <p:nvPr/>
              </p:nvSpPr>
              <p:spPr>
                <a:xfrm>
                  <a:off x="2394465" y="3294503"/>
                  <a:ext cx="3574022" cy="4185600"/>
                </a:xfrm>
                <a:prstGeom prst="chord">
                  <a:avLst>
                    <a:gd name="adj1" fmla="val 13445145"/>
                    <a:gd name="adj2" fmla="val 1894182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hord 16"/>
                <p:cNvSpPr/>
                <p:nvPr/>
              </p:nvSpPr>
              <p:spPr>
                <a:xfrm flipV="1">
                  <a:off x="2394465" y="637028"/>
                  <a:ext cx="3574022" cy="4185600"/>
                </a:xfrm>
                <a:prstGeom prst="chord">
                  <a:avLst>
                    <a:gd name="adj1" fmla="val 13408109"/>
                    <a:gd name="adj2" fmla="val 1899009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Diamond 19"/>
              <p:cNvSpPr/>
              <p:nvPr/>
            </p:nvSpPr>
            <p:spPr>
              <a:xfrm>
                <a:off x="2301532" y="3228976"/>
                <a:ext cx="1898993" cy="828674"/>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a:spLocks noChangeAspect="1"/>
              </p:cNvSpPr>
              <p:nvPr/>
            </p:nvSpPr>
            <p:spPr>
              <a:xfrm flipH="1">
                <a:off x="2924267" y="3315631"/>
                <a:ext cx="650006" cy="6500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flipH="1">
                <a:off x="3100035" y="3491398"/>
                <a:ext cx="298473" cy="298473"/>
              </a:xfrm>
              <a:prstGeom prst="ellipse">
                <a:avLst/>
              </a:prstGeom>
              <a:solidFill>
                <a:srgbClr val="4F78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7" name="Straight Connector 6"/>
          <p:cNvCxnSpPr/>
          <p:nvPr/>
        </p:nvCxnSpPr>
        <p:spPr>
          <a:xfrm flipH="1">
            <a:off x="9612429" y="354596"/>
            <a:ext cx="44953" cy="599122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315200" y="3617244"/>
            <a:ext cx="4467225" cy="3775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23" name="Down Arrow 22"/>
          <p:cNvSpPr/>
          <p:nvPr/>
        </p:nvSpPr>
        <p:spPr>
          <a:xfrm rot="7889096">
            <a:off x="9158018" y="3053626"/>
            <a:ext cx="351094" cy="639524"/>
          </a:xfrm>
          <a:prstGeom prst="downArrow">
            <a:avLst/>
          </a:prstGeom>
          <a:solidFill>
            <a:srgbClr val="FFC0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26363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IPD and the neck</a:t>
            </a:r>
            <a:endParaRPr lang="en-US" dirty="0"/>
          </a:p>
        </p:txBody>
      </p:sp>
      <p:sp>
        <p:nvSpPr>
          <p:cNvPr id="4" name="Slide Number Placeholder 3"/>
          <p:cNvSpPr>
            <a:spLocks noGrp="1"/>
          </p:cNvSpPr>
          <p:nvPr>
            <p:ph type="sldNum" sz="quarter" idx="12"/>
          </p:nvPr>
        </p:nvSpPr>
        <p:spPr/>
        <p:txBody>
          <a:bodyPr/>
          <a:lstStyle/>
          <a:p>
            <a:fld id="{2E67056C-98B7-4A25-9BF7-9905C530FFC9}" type="slidenum">
              <a:rPr lang="en-US" smtClean="0"/>
              <a:t>34</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115804">
            <a:off x="7283855" y="850065"/>
            <a:ext cx="3431772" cy="4380991"/>
          </a:xfrm>
          <a:prstGeom prst="rect">
            <a:avLst/>
          </a:prstGeom>
        </p:spPr>
      </p:pic>
      <p:sp>
        <p:nvSpPr>
          <p:cNvPr id="6" name="Content Placeholder 5"/>
          <p:cNvSpPr>
            <a:spLocks noGrp="1"/>
          </p:cNvSpPr>
          <p:nvPr>
            <p:ph idx="1"/>
          </p:nvPr>
        </p:nvSpPr>
        <p:spPr>
          <a:xfrm>
            <a:off x="838200" y="1825625"/>
            <a:ext cx="7083829" cy="4351338"/>
          </a:xfrm>
        </p:spPr>
        <p:txBody>
          <a:bodyPr>
            <a:normAutofit/>
          </a:bodyPr>
          <a:lstStyle/>
          <a:p>
            <a:r>
              <a:rPr lang="en-US" dirty="0" smtClean="0"/>
              <a:t>SDK reports </a:t>
            </a:r>
            <a:r>
              <a:rPr lang="en-US" dirty="0" err="1" smtClean="0"/>
              <a:t>pos</a:t>
            </a:r>
            <a:r>
              <a:rPr lang="en-US" dirty="0" smtClean="0"/>
              <a:t> &amp; </a:t>
            </a:r>
            <a:r>
              <a:rPr lang="en-US" dirty="0" err="1" smtClean="0"/>
              <a:t>orn</a:t>
            </a:r>
            <a:r>
              <a:rPr lang="en-US" dirty="0" smtClean="0"/>
              <a:t> of center eye</a:t>
            </a:r>
          </a:p>
          <a:p>
            <a:r>
              <a:rPr lang="en-US" dirty="0" smtClean="0"/>
              <a:t>Add on center-to-eye vectors</a:t>
            </a:r>
          </a:p>
          <a:p>
            <a:endParaRPr lang="en-US" dirty="0" smtClean="0"/>
          </a:p>
          <a:p>
            <a:endParaRPr lang="en-US" dirty="0"/>
          </a:p>
          <a:p>
            <a:endParaRPr lang="en-US" dirty="0" smtClean="0"/>
          </a:p>
          <a:p>
            <a:endParaRPr lang="en-US" dirty="0" smtClean="0"/>
          </a:p>
        </p:txBody>
      </p:sp>
      <p:grpSp>
        <p:nvGrpSpPr>
          <p:cNvPr id="24" name="Group 23"/>
          <p:cNvGrpSpPr/>
          <p:nvPr/>
        </p:nvGrpSpPr>
        <p:grpSpPr>
          <a:xfrm rot="20084986">
            <a:off x="8659881" y="2445974"/>
            <a:ext cx="636520" cy="1218726"/>
            <a:chOff x="3864527" y="2817448"/>
            <a:chExt cx="859873" cy="1646373"/>
          </a:xfrm>
        </p:grpSpPr>
        <p:sp>
          <p:nvSpPr>
            <p:cNvPr id="22" name="Oval 21"/>
            <p:cNvSpPr/>
            <p:nvPr/>
          </p:nvSpPr>
          <p:spPr>
            <a:xfrm>
              <a:off x="3947967" y="3254071"/>
              <a:ext cx="692242" cy="7720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3864527" y="2817448"/>
              <a:ext cx="859873" cy="1646373"/>
              <a:chOff x="2004887" y="1258051"/>
              <a:chExt cx="2488766" cy="4765167"/>
            </a:xfrm>
          </p:grpSpPr>
          <p:grpSp>
            <p:nvGrpSpPr>
              <p:cNvPr id="13" name="Group 12"/>
              <p:cNvGrpSpPr/>
              <p:nvPr/>
            </p:nvGrpSpPr>
            <p:grpSpPr>
              <a:xfrm flipH="1">
                <a:off x="2004887" y="1258051"/>
                <a:ext cx="2488766" cy="4765167"/>
                <a:chOff x="2394465" y="637028"/>
                <a:chExt cx="3574022" cy="6843075"/>
              </a:xfrm>
            </p:grpSpPr>
            <p:sp>
              <p:nvSpPr>
                <p:cNvPr id="10" name="Chord 9"/>
                <p:cNvSpPr/>
                <p:nvPr/>
              </p:nvSpPr>
              <p:spPr>
                <a:xfrm>
                  <a:off x="2394465" y="3294503"/>
                  <a:ext cx="3574022" cy="4185600"/>
                </a:xfrm>
                <a:prstGeom prst="chord">
                  <a:avLst>
                    <a:gd name="adj1" fmla="val 13445145"/>
                    <a:gd name="adj2" fmla="val 1894182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hord 16"/>
                <p:cNvSpPr/>
                <p:nvPr/>
              </p:nvSpPr>
              <p:spPr>
                <a:xfrm flipV="1">
                  <a:off x="2394465" y="637028"/>
                  <a:ext cx="3574022" cy="4185600"/>
                </a:xfrm>
                <a:prstGeom prst="chord">
                  <a:avLst>
                    <a:gd name="adj1" fmla="val 13408109"/>
                    <a:gd name="adj2" fmla="val 1899009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Diamond 19"/>
              <p:cNvSpPr/>
              <p:nvPr/>
            </p:nvSpPr>
            <p:spPr>
              <a:xfrm>
                <a:off x="2301532" y="3228976"/>
                <a:ext cx="1898993" cy="828674"/>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a:spLocks noChangeAspect="1"/>
              </p:cNvSpPr>
              <p:nvPr/>
            </p:nvSpPr>
            <p:spPr>
              <a:xfrm flipH="1">
                <a:off x="2924267" y="3315631"/>
                <a:ext cx="650006" cy="6500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flipH="1">
                <a:off x="3100035" y="3491398"/>
                <a:ext cx="298473" cy="298473"/>
              </a:xfrm>
              <a:prstGeom prst="ellipse">
                <a:avLst/>
              </a:prstGeom>
              <a:solidFill>
                <a:srgbClr val="4F78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7" name="Straight Connector 6"/>
          <p:cNvCxnSpPr/>
          <p:nvPr/>
        </p:nvCxnSpPr>
        <p:spPr>
          <a:xfrm flipH="1">
            <a:off x="9612429" y="354596"/>
            <a:ext cx="44953" cy="599122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315200" y="3617244"/>
            <a:ext cx="4467225" cy="3775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23" name="Down Arrow 22"/>
          <p:cNvSpPr/>
          <p:nvPr/>
        </p:nvSpPr>
        <p:spPr>
          <a:xfrm rot="7889096">
            <a:off x="9158018" y="3053626"/>
            <a:ext cx="351094" cy="639524"/>
          </a:xfrm>
          <a:prstGeom prst="downArrow">
            <a:avLst/>
          </a:prstGeom>
          <a:solidFill>
            <a:srgbClr val="FFC0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own Arrow 24"/>
          <p:cNvSpPr/>
          <p:nvPr/>
        </p:nvSpPr>
        <p:spPr>
          <a:xfrm rot="4083835">
            <a:off x="8306843" y="3031931"/>
            <a:ext cx="351094" cy="498000"/>
          </a:xfrm>
          <a:prstGeom prst="downArrow">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own Arrow 25"/>
          <p:cNvSpPr/>
          <p:nvPr/>
        </p:nvSpPr>
        <p:spPr>
          <a:xfrm rot="4083835" flipH="1" flipV="1">
            <a:off x="9217501" y="2712157"/>
            <a:ext cx="351094" cy="325637"/>
          </a:xfrm>
          <a:prstGeom prst="downArrow">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93212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IPD and the neck</a:t>
            </a:r>
            <a:endParaRPr lang="en-US" dirty="0"/>
          </a:p>
        </p:txBody>
      </p:sp>
      <p:sp>
        <p:nvSpPr>
          <p:cNvPr id="4" name="Slide Number Placeholder 3"/>
          <p:cNvSpPr>
            <a:spLocks noGrp="1"/>
          </p:cNvSpPr>
          <p:nvPr>
            <p:ph type="sldNum" sz="quarter" idx="12"/>
          </p:nvPr>
        </p:nvSpPr>
        <p:spPr/>
        <p:txBody>
          <a:bodyPr/>
          <a:lstStyle/>
          <a:p>
            <a:fld id="{2E67056C-98B7-4A25-9BF7-9905C530FFC9}" type="slidenum">
              <a:rPr lang="en-US" smtClean="0"/>
              <a:t>35</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115804">
            <a:off x="7283855" y="850065"/>
            <a:ext cx="3431772" cy="4380991"/>
          </a:xfrm>
          <a:prstGeom prst="rect">
            <a:avLst/>
          </a:prstGeom>
        </p:spPr>
      </p:pic>
      <p:sp>
        <p:nvSpPr>
          <p:cNvPr id="6" name="Content Placeholder 5"/>
          <p:cNvSpPr>
            <a:spLocks noGrp="1"/>
          </p:cNvSpPr>
          <p:nvPr>
            <p:ph idx="1"/>
          </p:nvPr>
        </p:nvSpPr>
        <p:spPr>
          <a:xfrm>
            <a:off x="838200" y="1825625"/>
            <a:ext cx="7083829" cy="4351338"/>
          </a:xfrm>
        </p:spPr>
        <p:txBody>
          <a:bodyPr>
            <a:normAutofit/>
          </a:bodyPr>
          <a:lstStyle/>
          <a:p>
            <a:r>
              <a:rPr lang="en-US" dirty="0" smtClean="0"/>
              <a:t>SDK reports </a:t>
            </a:r>
            <a:r>
              <a:rPr lang="en-US" dirty="0" err="1" smtClean="0"/>
              <a:t>pos</a:t>
            </a:r>
            <a:r>
              <a:rPr lang="en-US" dirty="0" smtClean="0"/>
              <a:t> &amp; </a:t>
            </a:r>
            <a:r>
              <a:rPr lang="en-US" dirty="0" err="1" smtClean="0"/>
              <a:t>orn</a:t>
            </a:r>
            <a:r>
              <a:rPr lang="en-US" dirty="0" smtClean="0"/>
              <a:t> of center eye</a:t>
            </a:r>
          </a:p>
          <a:p>
            <a:r>
              <a:rPr lang="en-US" dirty="0" smtClean="0"/>
              <a:t>Add on center-to-eye vectors</a:t>
            </a:r>
          </a:p>
          <a:p>
            <a:r>
              <a:rPr lang="en-US" dirty="0" smtClean="0"/>
              <a:t>Virtual camera positions for rendering</a:t>
            </a:r>
          </a:p>
          <a:p>
            <a:endParaRPr lang="en-US" dirty="0"/>
          </a:p>
          <a:p>
            <a:endParaRPr lang="en-US" dirty="0" smtClean="0"/>
          </a:p>
          <a:p>
            <a:endParaRPr lang="en-US" dirty="0" smtClean="0"/>
          </a:p>
        </p:txBody>
      </p:sp>
      <p:grpSp>
        <p:nvGrpSpPr>
          <p:cNvPr id="24" name="Group 23"/>
          <p:cNvGrpSpPr/>
          <p:nvPr/>
        </p:nvGrpSpPr>
        <p:grpSpPr>
          <a:xfrm rot="20084986">
            <a:off x="8659881" y="2445974"/>
            <a:ext cx="636520" cy="1218726"/>
            <a:chOff x="3864527" y="2817448"/>
            <a:chExt cx="859873" cy="1646373"/>
          </a:xfrm>
        </p:grpSpPr>
        <p:sp>
          <p:nvSpPr>
            <p:cNvPr id="22" name="Oval 21"/>
            <p:cNvSpPr/>
            <p:nvPr/>
          </p:nvSpPr>
          <p:spPr>
            <a:xfrm>
              <a:off x="3947967" y="3254071"/>
              <a:ext cx="692242" cy="7720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3864527" y="2817448"/>
              <a:ext cx="859873" cy="1646373"/>
              <a:chOff x="2004887" y="1258051"/>
              <a:chExt cx="2488766" cy="4765167"/>
            </a:xfrm>
          </p:grpSpPr>
          <p:grpSp>
            <p:nvGrpSpPr>
              <p:cNvPr id="13" name="Group 12"/>
              <p:cNvGrpSpPr/>
              <p:nvPr/>
            </p:nvGrpSpPr>
            <p:grpSpPr>
              <a:xfrm flipH="1">
                <a:off x="2004887" y="1258051"/>
                <a:ext cx="2488766" cy="4765167"/>
                <a:chOff x="2394465" y="637028"/>
                <a:chExt cx="3574022" cy="6843075"/>
              </a:xfrm>
            </p:grpSpPr>
            <p:sp>
              <p:nvSpPr>
                <p:cNvPr id="10" name="Chord 9"/>
                <p:cNvSpPr/>
                <p:nvPr/>
              </p:nvSpPr>
              <p:spPr>
                <a:xfrm>
                  <a:off x="2394465" y="3294503"/>
                  <a:ext cx="3574022" cy="4185600"/>
                </a:xfrm>
                <a:prstGeom prst="chord">
                  <a:avLst>
                    <a:gd name="adj1" fmla="val 13445145"/>
                    <a:gd name="adj2" fmla="val 1894182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hord 16"/>
                <p:cNvSpPr/>
                <p:nvPr/>
              </p:nvSpPr>
              <p:spPr>
                <a:xfrm flipV="1">
                  <a:off x="2394465" y="637028"/>
                  <a:ext cx="3574022" cy="4185600"/>
                </a:xfrm>
                <a:prstGeom prst="chord">
                  <a:avLst>
                    <a:gd name="adj1" fmla="val 13408109"/>
                    <a:gd name="adj2" fmla="val 1899009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Diamond 19"/>
              <p:cNvSpPr/>
              <p:nvPr/>
            </p:nvSpPr>
            <p:spPr>
              <a:xfrm>
                <a:off x="2301532" y="3228976"/>
                <a:ext cx="1898993" cy="828674"/>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a:spLocks noChangeAspect="1"/>
              </p:cNvSpPr>
              <p:nvPr/>
            </p:nvSpPr>
            <p:spPr>
              <a:xfrm flipH="1">
                <a:off x="2924267" y="3315631"/>
                <a:ext cx="650006" cy="6500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flipH="1">
                <a:off x="3100035" y="3491398"/>
                <a:ext cx="298473" cy="298473"/>
              </a:xfrm>
              <a:prstGeom prst="ellipse">
                <a:avLst/>
              </a:prstGeom>
              <a:solidFill>
                <a:srgbClr val="4F78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7" name="Straight Connector 6"/>
          <p:cNvCxnSpPr/>
          <p:nvPr/>
        </p:nvCxnSpPr>
        <p:spPr>
          <a:xfrm flipH="1">
            <a:off x="9612429" y="354596"/>
            <a:ext cx="44953" cy="599122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315200" y="3617244"/>
            <a:ext cx="4467225" cy="3775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23" name="Down Arrow 22"/>
          <p:cNvSpPr/>
          <p:nvPr/>
        </p:nvSpPr>
        <p:spPr>
          <a:xfrm rot="7889096">
            <a:off x="9158018" y="3053626"/>
            <a:ext cx="351094" cy="639524"/>
          </a:xfrm>
          <a:prstGeom prst="downArrow">
            <a:avLst/>
          </a:prstGeom>
          <a:solidFill>
            <a:srgbClr val="FFC0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own Arrow 24"/>
          <p:cNvSpPr/>
          <p:nvPr/>
        </p:nvSpPr>
        <p:spPr>
          <a:xfrm rot="4083835">
            <a:off x="8306843" y="3031931"/>
            <a:ext cx="351094" cy="498000"/>
          </a:xfrm>
          <a:prstGeom prst="downArrow">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own Arrow 25"/>
          <p:cNvSpPr/>
          <p:nvPr/>
        </p:nvSpPr>
        <p:spPr>
          <a:xfrm rot="4083835" flipH="1" flipV="1">
            <a:off x="9217501" y="2712157"/>
            <a:ext cx="351094" cy="325637"/>
          </a:xfrm>
          <a:prstGeom prst="downArrow">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10479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IPD and the neck</a:t>
            </a:r>
            <a:endParaRPr lang="en-US" dirty="0"/>
          </a:p>
        </p:txBody>
      </p:sp>
      <p:sp>
        <p:nvSpPr>
          <p:cNvPr id="4" name="Slide Number Placeholder 3"/>
          <p:cNvSpPr>
            <a:spLocks noGrp="1"/>
          </p:cNvSpPr>
          <p:nvPr>
            <p:ph type="sldNum" sz="quarter" idx="12"/>
          </p:nvPr>
        </p:nvSpPr>
        <p:spPr/>
        <p:txBody>
          <a:bodyPr/>
          <a:lstStyle/>
          <a:p>
            <a:fld id="{2E67056C-98B7-4A25-9BF7-9905C530FFC9}" type="slidenum">
              <a:rPr lang="en-US" smtClean="0"/>
              <a:t>36</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115804">
            <a:off x="7283855" y="850065"/>
            <a:ext cx="3431772" cy="4380991"/>
          </a:xfrm>
          <a:prstGeom prst="rect">
            <a:avLst/>
          </a:prstGeom>
        </p:spPr>
      </p:pic>
      <p:sp>
        <p:nvSpPr>
          <p:cNvPr id="6" name="Content Placeholder 5"/>
          <p:cNvSpPr>
            <a:spLocks noGrp="1"/>
          </p:cNvSpPr>
          <p:nvPr>
            <p:ph idx="1"/>
          </p:nvPr>
        </p:nvSpPr>
        <p:spPr>
          <a:xfrm>
            <a:off x="838200" y="1825625"/>
            <a:ext cx="7083829" cy="4351338"/>
          </a:xfrm>
        </p:spPr>
        <p:txBody>
          <a:bodyPr>
            <a:normAutofit/>
          </a:bodyPr>
          <a:lstStyle/>
          <a:p>
            <a:r>
              <a:rPr lang="en-US" dirty="0" smtClean="0"/>
              <a:t>SDK reports </a:t>
            </a:r>
            <a:r>
              <a:rPr lang="en-US" dirty="0" err="1" smtClean="0"/>
              <a:t>pos</a:t>
            </a:r>
            <a:r>
              <a:rPr lang="en-US" dirty="0" smtClean="0"/>
              <a:t> &amp; </a:t>
            </a:r>
            <a:r>
              <a:rPr lang="en-US" dirty="0" err="1" smtClean="0"/>
              <a:t>orn</a:t>
            </a:r>
            <a:r>
              <a:rPr lang="en-US" dirty="0" smtClean="0"/>
              <a:t> of center eye</a:t>
            </a:r>
          </a:p>
          <a:p>
            <a:r>
              <a:rPr lang="en-US" dirty="0" smtClean="0"/>
              <a:t>Add </a:t>
            </a:r>
            <a:r>
              <a:rPr lang="en-US" dirty="0"/>
              <a:t>on center-to-eye vectors</a:t>
            </a:r>
          </a:p>
          <a:p>
            <a:r>
              <a:rPr lang="en-US" dirty="0"/>
              <a:t>Virtual camera positions for rendering</a:t>
            </a:r>
          </a:p>
          <a:p>
            <a:r>
              <a:rPr lang="en-US" dirty="0" smtClean="0"/>
              <a:t>Remember all these are real distances</a:t>
            </a:r>
          </a:p>
          <a:p>
            <a:pPr lvl="1"/>
            <a:r>
              <a:rPr lang="en-US" dirty="0" smtClean="0"/>
              <a:t>They are real player dimensions and motion</a:t>
            </a:r>
          </a:p>
          <a:p>
            <a:pPr lvl="1"/>
            <a:r>
              <a:rPr lang="en-US" dirty="0" smtClean="0"/>
              <a:t>They are not your free artistic choice!</a:t>
            </a:r>
          </a:p>
          <a:p>
            <a:pPr lvl="1"/>
            <a:r>
              <a:rPr lang="en-US" dirty="0" smtClean="0"/>
              <a:t>Changing them can very quickly cause problems</a:t>
            </a:r>
          </a:p>
          <a:p>
            <a:endParaRPr lang="en-US" dirty="0"/>
          </a:p>
          <a:p>
            <a:endParaRPr lang="en-US" dirty="0" smtClean="0"/>
          </a:p>
          <a:p>
            <a:endParaRPr lang="en-US" dirty="0" smtClean="0"/>
          </a:p>
        </p:txBody>
      </p:sp>
      <p:grpSp>
        <p:nvGrpSpPr>
          <p:cNvPr id="24" name="Group 23"/>
          <p:cNvGrpSpPr/>
          <p:nvPr/>
        </p:nvGrpSpPr>
        <p:grpSpPr>
          <a:xfrm rot="20084986">
            <a:off x="8659881" y="2445974"/>
            <a:ext cx="636520" cy="1218726"/>
            <a:chOff x="3864527" y="2817448"/>
            <a:chExt cx="859873" cy="1646373"/>
          </a:xfrm>
        </p:grpSpPr>
        <p:sp>
          <p:nvSpPr>
            <p:cNvPr id="22" name="Oval 21"/>
            <p:cNvSpPr/>
            <p:nvPr/>
          </p:nvSpPr>
          <p:spPr>
            <a:xfrm>
              <a:off x="3947967" y="3254071"/>
              <a:ext cx="692242" cy="7720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3864527" y="2817448"/>
              <a:ext cx="859873" cy="1646373"/>
              <a:chOff x="2004887" y="1258051"/>
              <a:chExt cx="2488766" cy="4765167"/>
            </a:xfrm>
          </p:grpSpPr>
          <p:grpSp>
            <p:nvGrpSpPr>
              <p:cNvPr id="13" name="Group 12"/>
              <p:cNvGrpSpPr/>
              <p:nvPr/>
            </p:nvGrpSpPr>
            <p:grpSpPr>
              <a:xfrm flipH="1">
                <a:off x="2004887" y="1258051"/>
                <a:ext cx="2488766" cy="4765167"/>
                <a:chOff x="2394465" y="637028"/>
                <a:chExt cx="3574022" cy="6843075"/>
              </a:xfrm>
            </p:grpSpPr>
            <p:sp>
              <p:nvSpPr>
                <p:cNvPr id="10" name="Chord 9"/>
                <p:cNvSpPr/>
                <p:nvPr/>
              </p:nvSpPr>
              <p:spPr>
                <a:xfrm>
                  <a:off x="2394465" y="3294503"/>
                  <a:ext cx="3574022" cy="4185600"/>
                </a:xfrm>
                <a:prstGeom prst="chord">
                  <a:avLst>
                    <a:gd name="adj1" fmla="val 13445145"/>
                    <a:gd name="adj2" fmla="val 1894182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hord 16"/>
                <p:cNvSpPr/>
                <p:nvPr/>
              </p:nvSpPr>
              <p:spPr>
                <a:xfrm flipV="1">
                  <a:off x="2394465" y="637028"/>
                  <a:ext cx="3574022" cy="4185600"/>
                </a:xfrm>
                <a:prstGeom prst="chord">
                  <a:avLst>
                    <a:gd name="adj1" fmla="val 13408109"/>
                    <a:gd name="adj2" fmla="val 1899009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Diamond 19"/>
              <p:cNvSpPr/>
              <p:nvPr/>
            </p:nvSpPr>
            <p:spPr>
              <a:xfrm>
                <a:off x="2301532" y="3228976"/>
                <a:ext cx="1898993" cy="828674"/>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a:spLocks noChangeAspect="1"/>
              </p:cNvSpPr>
              <p:nvPr/>
            </p:nvSpPr>
            <p:spPr>
              <a:xfrm flipH="1">
                <a:off x="2924267" y="3315631"/>
                <a:ext cx="650006" cy="6500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flipH="1">
                <a:off x="3100035" y="3491398"/>
                <a:ext cx="298473" cy="298473"/>
              </a:xfrm>
              <a:prstGeom prst="ellipse">
                <a:avLst/>
              </a:prstGeom>
              <a:solidFill>
                <a:srgbClr val="4F78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7" name="Straight Connector 6"/>
          <p:cNvCxnSpPr/>
          <p:nvPr/>
        </p:nvCxnSpPr>
        <p:spPr>
          <a:xfrm flipH="1">
            <a:off x="9612429" y="354596"/>
            <a:ext cx="44953" cy="599122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315200" y="3617244"/>
            <a:ext cx="4467225" cy="3775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23" name="Down Arrow 22"/>
          <p:cNvSpPr/>
          <p:nvPr/>
        </p:nvSpPr>
        <p:spPr>
          <a:xfrm rot="7889096">
            <a:off x="9158018" y="3053626"/>
            <a:ext cx="351094" cy="639524"/>
          </a:xfrm>
          <a:prstGeom prst="downArrow">
            <a:avLst/>
          </a:prstGeom>
          <a:solidFill>
            <a:srgbClr val="FFC0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own Arrow 24"/>
          <p:cNvSpPr/>
          <p:nvPr/>
        </p:nvSpPr>
        <p:spPr>
          <a:xfrm rot="4083835">
            <a:off x="8306843" y="3031931"/>
            <a:ext cx="351094" cy="498000"/>
          </a:xfrm>
          <a:prstGeom prst="downArrow">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own Arrow 25"/>
          <p:cNvSpPr/>
          <p:nvPr/>
        </p:nvSpPr>
        <p:spPr>
          <a:xfrm rot="4083835" flipH="1" flipV="1">
            <a:off x="9217501" y="2712157"/>
            <a:ext cx="351094" cy="325637"/>
          </a:xfrm>
          <a:prstGeom prst="downArrow">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05209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IPD and the neck</a:t>
            </a:r>
            <a:endParaRPr lang="en-US" dirty="0"/>
          </a:p>
        </p:txBody>
      </p:sp>
      <p:sp>
        <p:nvSpPr>
          <p:cNvPr id="4" name="Slide Number Placeholder 3"/>
          <p:cNvSpPr>
            <a:spLocks noGrp="1"/>
          </p:cNvSpPr>
          <p:nvPr>
            <p:ph type="sldNum" sz="quarter" idx="12"/>
          </p:nvPr>
        </p:nvSpPr>
        <p:spPr/>
        <p:txBody>
          <a:bodyPr/>
          <a:lstStyle/>
          <a:p>
            <a:fld id="{2E67056C-98B7-4A25-9BF7-9905C530FFC9}" type="slidenum">
              <a:rPr lang="en-US" smtClean="0"/>
              <a:t>37</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115804">
            <a:off x="7283855" y="850065"/>
            <a:ext cx="3431772" cy="4380991"/>
          </a:xfrm>
          <a:prstGeom prst="rect">
            <a:avLst/>
          </a:prstGeom>
        </p:spPr>
      </p:pic>
      <p:sp>
        <p:nvSpPr>
          <p:cNvPr id="6" name="Content Placeholder 5"/>
          <p:cNvSpPr>
            <a:spLocks noGrp="1"/>
          </p:cNvSpPr>
          <p:nvPr>
            <p:ph idx="1"/>
          </p:nvPr>
        </p:nvSpPr>
        <p:spPr>
          <a:xfrm>
            <a:off x="838200" y="1825625"/>
            <a:ext cx="7083829" cy="4351338"/>
          </a:xfrm>
        </p:spPr>
        <p:txBody>
          <a:bodyPr>
            <a:normAutofit/>
          </a:bodyPr>
          <a:lstStyle/>
          <a:p>
            <a:r>
              <a:rPr lang="en-US" dirty="0" smtClean="0"/>
              <a:t>SDK reports </a:t>
            </a:r>
            <a:r>
              <a:rPr lang="en-US" dirty="0" err="1" smtClean="0"/>
              <a:t>pos</a:t>
            </a:r>
            <a:r>
              <a:rPr lang="en-US" dirty="0" smtClean="0"/>
              <a:t> &amp; </a:t>
            </a:r>
            <a:r>
              <a:rPr lang="en-US" dirty="0" err="1" smtClean="0"/>
              <a:t>orn</a:t>
            </a:r>
            <a:r>
              <a:rPr lang="en-US" dirty="0" smtClean="0"/>
              <a:t> of center eye</a:t>
            </a:r>
          </a:p>
          <a:p>
            <a:r>
              <a:rPr lang="en-US" dirty="0"/>
              <a:t>Add on center-to-eye vectors</a:t>
            </a:r>
          </a:p>
          <a:p>
            <a:r>
              <a:rPr lang="en-US" dirty="0"/>
              <a:t>Virtual camera positions for rendering</a:t>
            </a:r>
            <a:endParaRPr lang="en-US" dirty="0" smtClean="0"/>
          </a:p>
          <a:p>
            <a:r>
              <a:rPr lang="en-US" dirty="0" smtClean="0"/>
              <a:t>Remember all these are real distances</a:t>
            </a:r>
          </a:p>
          <a:p>
            <a:pPr lvl="1"/>
            <a:r>
              <a:rPr lang="en-US" dirty="0" smtClean="0"/>
              <a:t>They are real player dimensions and motion</a:t>
            </a:r>
          </a:p>
          <a:p>
            <a:pPr lvl="1"/>
            <a:r>
              <a:rPr lang="en-US" dirty="0" smtClean="0"/>
              <a:t>They are not your free artistic choice!</a:t>
            </a:r>
          </a:p>
          <a:p>
            <a:pPr lvl="1"/>
            <a:r>
              <a:rPr lang="en-US" dirty="0" smtClean="0"/>
              <a:t>Changing them can very quickly cause problems</a:t>
            </a:r>
          </a:p>
          <a:p>
            <a:pPr lvl="1"/>
            <a:r>
              <a:rPr lang="en-US" dirty="0" smtClean="0"/>
              <a:t>…but there is one thing you can do…</a:t>
            </a:r>
          </a:p>
          <a:p>
            <a:endParaRPr lang="en-US" dirty="0"/>
          </a:p>
          <a:p>
            <a:endParaRPr lang="en-US" dirty="0" smtClean="0"/>
          </a:p>
          <a:p>
            <a:endParaRPr lang="en-US" dirty="0" smtClean="0"/>
          </a:p>
        </p:txBody>
      </p:sp>
      <p:grpSp>
        <p:nvGrpSpPr>
          <p:cNvPr id="24" name="Group 23"/>
          <p:cNvGrpSpPr/>
          <p:nvPr/>
        </p:nvGrpSpPr>
        <p:grpSpPr>
          <a:xfrm rot="20084986">
            <a:off x="8659881" y="2445974"/>
            <a:ext cx="636520" cy="1218726"/>
            <a:chOff x="3864527" y="2817448"/>
            <a:chExt cx="859873" cy="1646373"/>
          </a:xfrm>
        </p:grpSpPr>
        <p:sp>
          <p:nvSpPr>
            <p:cNvPr id="22" name="Oval 21"/>
            <p:cNvSpPr/>
            <p:nvPr/>
          </p:nvSpPr>
          <p:spPr>
            <a:xfrm>
              <a:off x="3947967" y="3254071"/>
              <a:ext cx="692242" cy="7720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3864527" y="2817448"/>
              <a:ext cx="859873" cy="1646373"/>
              <a:chOff x="2004887" y="1258051"/>
              <a:chExt cx="2488766" cy="4765167"/>
            </a:xfrm>
          </p:grpSpPr>
          <p:grpSp>
            <p:nvGrpSpPr>
              <p:cNvPr id="13" name="Group 12"/>
              <p:cNvGrpSpPr/>
              <p:nvPr/>
            </p:nvGrpSpPr>
            <p:grpSpPr>
              <a:xfrm flipH="1">
                <a:off x="2004887" y="1258051"/>
                <a:ext cx="2488766" cy="4765167"/>
                <a:chOff x="2394465" y="637028"/>
                <a:chExt cx="3574022" cy="6843075"/>
              </a:xfrm>
            </p:grpSpPr>
            <p:sp>
              <p:nvSpPr>
                <p:cNvPr id="10" name="Chord 9"/>
                <p:cNvSpPr/>
                <p:nvPr/>
              </p:nvSpPr>
              <p:spPr>
                <a:xfrm>
                  <a:off x="2394465" y="3294503"/>
                  <a:ext cx="3574022" cy="4185600"/>
                </a:xfrm>
                <a:prstGeom prst="chord">
                  <a:avLst>
                    <a:gd name="adj1" fmla="val 13445145"/>
                    <a:gd name="adj2" fmla="val 1894182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hord 16"/>
                <p:cNvSpPr/>
                <p:nvPr/>
              </p:nvSpPr>
              <p:spPr>
                <a:xfrm flipV="1">
                  <a:off x="2394465" y="637028"/>
                  <a:ext cx="3574022" cy="4185600"/>
                </a:xfrm>
                <a:prstGeom prst="chord">
                  <a:avLst>
                    <a:gd name="adj1" fmla="val 13408109"/>
                    <a:gd name="adj2" fmla="val 1899009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Diamond 19"/>
              <p:cNvSpPr/>
              <p:nvPr/>
            </p:nvSpPr>
            <p:spPr>
              <a:xfrm>
                <a:off x="2301532" y="3228976"/>
                <a:ext cx="1898993" cy="828674"/>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a:spLocks noChangeAspect="1"/>
              </p:cNvSpPr>
              <p:nvPr/>
            </p:nvSpPr>
            <p:spPr>
              <a:xfrm flipH="1">
                <a:off x="2924267" y="3315631"/>
                <a:ext cx="650006" cy="6500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flipH="1">
                <a:off x="3100035" y="3491398"/>
                <a:ext cx="298473" cy="298473"/>
              </a:xfrm>
              <a:prstGeom prst="ellipse">
                <a:avLst/>
              </a:prstGeom>
              <a:solidFill>
                <a:srgbClr val="4F78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7" name="Straight Connector 6"/>
          <p:cNvCxnSpPr/>
          <p:nvPr/>
        </p:nvCxnSpPr>
        <p:spPr>
          <a:xfrm flipH="1">
            <a:off x="9612429" y="354596"/>
            <a:ext cx="44953" cy="599122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315200" y="3617244"/>
            <a:ext cx="4467225" cy="3775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23" name="Down Arrow 22"/>
          <p:cNvSpPr/>
          <p:nvPr/>
        </p:nvSpPr>
        <p:spPr>
          <a:xfrm rot="7889096">
            <a:off x="9158018" y="3053626"/>
            <a:ext cx="351094" cy="639524"/>
          </a:xfrm>
          <a:prstGeom prst="downArrow">
            <a:avLst/>
          </a:prstGeom>
          <a:solidFill>
            <a:srgbClr val="FFC0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own Arrow 24"/>
          <p:cNvSpPr/>
          <p:nvPr/>
        </p:nvSpPr>
        <p:spPr>
          <a:xfrm rot="4083835">
            <a:off x="8306843" y="3031931"/>
            <a:ext cx="351094" cy="498000"/>
          </a:xfrm>
          <a:prstGeom prst="downArrow">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own Arrow 25"/>
          <p:cNvSpPr/>
          <p:nvPr/>
        </p:nvSpPr>
        <p:spPr>
          <a:xfrm rot="4083835" flipH="1" flipV="1">
            <a:off x="9217501" y="2712157"/>
            <a:ext cx="351094" cy="325637"/>
          </a:xfrm>
          <a:prstGeom prst="downArrow">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69828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Changing World Scale</a:t>
            </a:r>
          </a:p>
        </p:txBody>
      </p:sp>
      <p:sp>
        <p:nvSpPr>
          <p:cNvPr id="4" name="Slide Number Placeholder 3"/>
          <p:cNvSpPr>
            <a:spLocks noGrp="1"/>
          </p:cNvSpPr>
          <p:nvPr>
            <p:ph type="sldNum" sz="quarter" idx="12"/>
          </p:nvPr>
        </p:nvSpPr>
        <p:spPr/>
        <p:txBody>
          <a:bodyPr/>
          <a:lstStyle/>
          <a:p>
            <a:fld id="{2E67056C-98B7-4A25-9BF7-9905C530FFC9}" type="slidenum">
              <a:rPr lang="en-US" smtClean="0"/>
              <a:t>38</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115804">
            <a:off x="8445335" y="2264251"/>
            <a:ext cx="1621490" cy="2069990"/>
          </a:xfrm>
          <a:prstGeom prst="rect">
            <a:avLst/>
          </a:prstGeom>
        </p:spPr>
      </p:pic>
      <p:sp>
        <p:nvSpPr>
          <p:cNvPr id="6" name="Content Placeholder 5"/>
          <p:cNvSpPr>
            <a:spLocks noGrp="1"/>
          </p:cNvSpPr>
          <p:nvPr>
            <p:ph idx="1"/>
          </p:nvPr>
        </p:nvSpPr>
        <p:spPr>
          <a:xfrm>
            <a:off x="838200" y="1825625"/>
            <a:ext cx="7083829" cy="4351338"/>
          </a:xfrm>
        </p:spPr>
        <p:txBody>
          <a:bodyPr>
            <a:normAutofit/>
          </a:bodyPr>
          <a:lstStyle/>
          <a:p>
            <a:r>
              <a:rPr lang="en-US" dirty="0" smtClean="0"/>
              <a:t>You </a:t>
            </a:r>
            <a:r>
              <a:rPr lang="en-US" dirty="0"/>
              <a:t>can apply a consistent scale to </a:t>
            </a:r>
            <a:r>
              <a:rPr lang="en-US" dirty="0" smtClean="0"/>
              <a:t>all three</a:t>
            </a:r>
            <a:endParaRPr lang="en-US" dirty="0"/>
          </a:p>
          <a:p>
            <a:pPr lvl="1"/>
            <a:r>
              <a:rPr lang="en-US" dirty="0"/>
              <a:t>Scale </a:t>
            </a:r>
            <a:r>
              <a:rPr lang="en-US" dirty="0" smtClean="0"/>
              <a:t>center-to-eye </a:t>
            </a:r>
            <a:r>
              <a:rPr lang="en-US" dirty="0"/>
              <a:t>and head </a:t>
            </a:r>
            <a:r>
              <a:rPr lang="en-US" dirty="0" smtClean="0"/>
              <a:t>motion identically</a:t>
            </a:r>
            <a:endParaRPr lang="en-US" b="1" dirty="0">
              <a:solidFill>
                <a:srgbClr val="FF0000"/>
              </a:solidFill>
              <a:effectLst>
                <a:glow rad="228600">
                  <a:schemeClr val="accent2">
                    <a:satMod val="175000"/>
                    <a:alpha val="40000"/>
                  </a:schemeClr>
                </a:glow>
              </a:effectLst>
            </a:endParaRPr>
          </a:p>
          <a:p>
            <a:endParaRPr lang="en-US" dirty="0" smtClean="0"/>
          </a:p>
        </p:txBody>
      </p:sp>
      <p:grpSp>
        <p:nvGrpSpPr>
          <p:cNvPr id="24" name="Group 23"/>
          <p:cNvGrpSpPr/>
          <p:nvPr/>
        </p:nvGrpSpPr>
        <p:grpSpPr>
          <a:xfrm rot="20084986">
            <a:off x="9100749" y="3025806"/>
            <a:ext cx="300752" cy="575841"/>
            <a:chOff x="3864527" y="2817448"/>
            <a:chExt cx="859873" cy="1646373"/>
          </a:xfrm>
        </p:grpSpPr>
        <p:sp>
          <p:nvSpPr>
            <p:cNvPr id="22" name="Oval 21"/>
            <p:cNvSpPr/>
            <p:nvPr/>
          </p:nvSpPr>
          <p:spPr>
            <a:xfrm>
              <a:off x="3947967" y="3254071"/>
              <a:ext cx="692242" cy="7720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3864527" y="2817448"/>
              <a:ext cx="859873" cy="1646373"/>
              <a:chOff x="2004887" y="1258051"/>
              <a:chExt cx="2488766" cy="4765167"/>
            </a:xfrm>
          </p:grpSpPr>
          <p:grpSp>
            <p:nvGrpSpPr>
              <p:cNvPr id="13" name="Group 12"/>
              <p:cNvGrpSpPr/>
              <p:nvPr/>
            </p:nvGrpSpPr>
            <p:grpSpPr>
              <a:xfrm flipH="1">
                <a:off x="2004887" y="1258051"/>
                <a:ext cx="2488766" cy="4765167"/>
                <a:chOff x="2394465" y="637028"/>
                <a:chExt cx="3574022" cy="6843075"/>
              </a:xfrm>
            </p:grpSpPr>
            <p:sp>
              <p:nvSpPr>
                <p:cNvPr id="10" name="Chord 9"/>
                <p:cNvSpPr/>
                <p:nvPr/>
              </p:nvSpPr>
              <p:spPr>
                <a:xfrm>
                  <a:off x="2394465" y="3294503"/>
                  <a:ext cx="3574022" cy="4185600"/>
                </a:xfrm>
                <a:prstGeom prst="chord">
                  <a:avLst>
                    <a:gd name="adj1" fmla="val 13445145"/>
                    <a:gd name="adj2" fmla="val 1894182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hord 16"/>
                <p:cNvSpPr/>
                <p:nvPr/>
              </p:nvSpPr>
              <p:spPr>
                <a:xfrm flipV="1">
                  <a:off x="2394465" y="637028"/>
                  <a:ext cx="3574022" cy="4185600"/>
                </a:xfrm>
                <a:prstGeom prst="chord">
                  <a:avLst>
                    <a:gd name="adj1" fmla="val 13408109"/>
                    <a:gd name="adj2" fmla="val 1899009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Diamond 19"/>
              <p:cNvSpPr/>
              <p:nvPr/>
            </p:nvSpPr>
            <p:spPr>
              <a:xfrm>
                <a:off x="2301532" y="3228976"/>
                <a:ext cx="1898993" cy="828674"/>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a:spLocks noChangeAspect="1"/>
              </p:cNvSpPr>
              <p:nvPr/>
            </p:nvSpPr>
            <p:spPr>
              <a:xfrm flipH="1">
                <a:off x="2924267" y="3315631"/>
                <a:ext cx="650006" cy="6500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flipH="1">
                <a:off x="3100035" y="3491398"/>
                <a:ext cx="298473" cy="298473"/>
              </a:xfrm>
              <a:prstGeom prst="ellipse">
                <a:avLst/>
              </a:prstGeom>
              <a:solidFill>
                <a:srgbClr val="4F78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7" name="Straight Connector 6"/>
          <p:cNvCxnSpPr/>
          <p:nvPr/>
        </p:nvCxnSpPr>
        <p:spPr>
          <a:xfrm flipH="1">
            <a:off x="9612429" y="354596"/>
            <a:ext cx="44953" cy="599122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029487" y="3632708"/>
            <a:ext cx="3752938" cy="2228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23" name="Down Arrow 22"/>
          <p:cNvSpPr/>
          <p:nvPr/>
        </p:nvSpPr>
        <p:spPr>
          <a:xfrm rot="7889096">
            <a:off x="9393278" y="3355823"/>
            <a:ext cx="165890" cy="302172"/>
          </a:xfrm>
          <a:prstGeom prst="downArrow">
            <a:avLst/>
          </a:prstGeom>
          <a:solidFill>
            <a:srgbClr val="FFC0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own Arrow 24"/>
          <p:cNvSpPr/>
          <p:nvPr/>
        </p:nvSpPr>
        <p:spPr>
          <a:xfrm rot="4083835">
            <a:off x="8924841" y="3295014"/>
            <a:ext cx="165890" cy="235302"/>
          </a:xfrm>
          <a:prstGeom prst="downArrow">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own Arrow 25"/>
          <p:cNvSpPr/>
          <p:nvPr/>
        </p:nvSpPr>
        <p:spPr>
          <a:xfrm rot="4083835" flipH="1" flipV="1">
            <a:off x="9374229" y="3137260"/>
            <a:ext cx="165889" cy="153861"/>
          </a:xfrm>
          <a:prstGeom prst="downArrow">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790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081576">
            <a:off x="7957702" y="357618"/>
            <a:ext cx="1612589" cy="4893989"/>
          </a:xfrm>
          <a:prstGeom prst="rect">
            <a:avLst/>
          </a:prstGeom>
        </p:spPr>
      </p:pic>
      <p:sp>
        <p:nvSpPr>
          <p:cNvPr id="3" name="Title 2"/>
          <p:cNvSpPr>
            <a:spLocks noGrp="1"/>
          </p:cNvSpPr>
          <p:nvPr>
            <p:ph type="title"/>
          </p:nvPr>
        </p:nvSpPr>
        <p:spPr/>
        <p:txBody>
          <a:bodyPr/>
          <a:lstStyle/>
          <a:p>
            <a:r>
              <a:rPr lang="en-US" dirty="0"/>
              <a:t>Changing World Scale</a:t>
            </a:r>
          </a:p>
        </p:txBody>
      </p:sp>
      <p:sp>
        <p:nvSpPr>
          <p:cNvPr id="4" name="Slide Number Placeholder 3"/>
          <p:cNvSpPr>
            <a:spLocks noGrp="1"/>
          </p:cNvSpPr>
          <p:nvPr>
            <p:ph type="sldNum" sz="quarter" idx="12"/>
          </p:nvPr>
        </p:nvSpPr>
        <p:spPr/>
        <p:txBody>
          <a:bodyPr/>
          <a:lstStyle/>
          <a:p>
            <a:fld id="{2E67056C-98B7-4A25-9BF7-9905C530FFC9}" type="slidenum">
              <a:rPr lang="en-US" smtClean="0"/>
              <a:t>39</a:t>
            </a:fld>
            <a:endParaRPr lang="en-US"/>
          </a:p>
        </p:txBody>
      </p:sp>
      <p:sp>
        <p:nvSpPr>
          <p:cNvPr id="6" name="Content Placeholder 5"/>
          <p:cNvSpPr>
            <a:spLocks noGrp="1"/>
          </p:cNvSpPr>
          <p:nvPr>
            <p:ph idx="1"/>
          </p:nvPr>
        </p:nvSpPr>
        <p:spPr>
          <a:xfrm>
            <a:off x="838200" y="1825625"/>
            <a:ext cx="7083829" cy="4351338"/>
          </a:xfrm>
        </p:spPr>
        <p:txBody>
          <a:bodyPr>
            <a:normAutofit/>
          </a:bodyPr>
          <a:lstStyle/>
          <a:p>
            <a:r>
              <a:rPr lang="en-US" dirty="0" smtClean="0"/>
              <a:t>You </a:t>
            </a:r>
            <a:r>
              <a:rPr lang="en-US" dirty="0"/>
              <a:t>can apply a consistent scale to </a:t>
            </a:r>
            <a:r>
              <a:rPr lang="en-US" dirty="0" smtClean="0"/>
              <a:t>all three</a:t>
            </a:r>
            <a:endParaRPr lang="en-US" dirty="0"/>
          </a:p>
          <a:p>
            <a:pPr lvl="1"/>
            <a:r>
              <a:rPr lang="en-US" dirty="0"/>
              <a:t>Scale </a:t>
            </a:r>
            <a:r>
              <a:rPr lang="en-US" dirty="0" smtClean="0"/>
              <a:t>center-to-eye </a:t>
            </a:r>
            <a:r>
              <a:rPr lang="en-US" dirty="0"/>
              <a:t>and head motion </a:t>
            </a:r>
            <a:r>
              <a:rPr lang="en-US" dirty="0" smtClean="0"/>
              <a:t>identically</a:t>
            </a:r>
          </a:p>
          <a:p>
            <a:endParaRPr lang="en-US" dirty="0" smtClean="0"/>
          </a:p>
        </p:txBody>
      </p:sp>
      <p:grpSp>
        <p:nvGrpSpPr>
          <p:cNvPr id="24" name="Group 23"/>
          <p:cNvGrpSpPr/>
          <p:nvPr/>
        </p:nvGrpSpPr>
        <p:grpSpPr>
          <a:xfrm rot="20084986">
            <a:off x="8593090" y="2497684"/>
            <a:ext cx="300752" cy="575841"/>
            <a:chOff x="3864527" y="2817448"/>
            <a:chExt cx="859873" cy="1646373"/>
          </a:xfrm>
        </p:grpSpPr>
        <p:sp>
          <p:nvSpPr>
            <p:cNvPr id="22" name="Oval 21"/>
            <p:cNvSpPr/>
            <p:nvPr/>
          </p:nvSpPr>
          <p:spPr>
            <a:xfrm>
              <a:off x="3947967" y="3254071"/>
              <a:ext cx="692242" cy="7720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3864527" y="2817448"/>
              <a:ext cx="859873" cy="1646373"/>
              <a:chOff x="2004887" y="1258051"/>
              <a:chExt cx="2488766" cy="4765167"/>
            </a:xfrm>
          </p:grpSpPr>
          <p:grpSp>
            <p:nvGrpSpPr>
              <p:cNvPr id="13" name="Group 12"/>
              <p:cNvGrpSpPr/>
              <p:nvPr/>
            </p:nvGrpSpPr>
            <p:grpSpPr>
              <a:xfrm flipH="1">
                <a:off x="2004887" y="1258051"/>
                <a:ext cx="2488766" cy="4765167"/>
                <a:chOff x="2394465" y="637028"/>
                <a:chExt cx="3574022" cy="6843075"/>
              </a:xfrm>
            </p:grpSpPr>
            <p:sp>
              <p:nvSpPr>
                <p:cNvPr id="10" name="Chord 9"/>
                <p:cNvSpPr/>
                <p:nvPr/>
              </p:nvSpPr>
              <p:spPr>
                <a:xfrm>
                  <a:off x="2394465" y="3294503"/>
                  <a:ext cx="3574022" cy="4185600"/>
                </a:xfrm>
                <a:prstGeom prst="chord">
                  <a:avLst>
                    <a:gd name="adj1" fmla="val 13445145"/>
                    <a:gd name="adj2" fmla="val 1894182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hord 16"/>
                <p:cNvSpPr/>
                <p:nvPr/>
              </p:nvSpPr>
              <p:spPr>
                <a:xfrm flipV="1">
                  <a:off x="2394465" y="637028"/>
                  <a:ext cx="3574022" cy="4185600"/>
                </a:xfrm>
                <a:prstGeom prst="chord">
                  <a:avLst>
                    <a:gd name="adj1" fmla="val 13408109"/>
                    <a:gd name="adj2" fmla="val 1899009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Diamond 19"/>
              <p:cNvSpPr/>
              <p:nvPr/>
            </p:nvSpPr>
            <p:spPr>
              <a:xfrm>
                <a:off x="2301532" y="3228976"/>
                <a:ext cx="1898993" cy="828674"/>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a:spLocks noChangeAspect="1"/>
              </p:cNvSpPr>
              <p:nvPr/>
            </p:nvSpPr>
            <p:spPr>
              <a:xfrm flipH="1">
                <a:off x="2924267" y="3315631"/>
                <a:ext cx="650006" cy="6500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flipH="1">
                <a:off x="3100035" y="3491398"/>
                <a:ext cx="298473" cy="298473"/>
              </a:xfrm>
              <a:prstGeom prst="ellipse">
                <a:avLst/>
              </a:prstGeom>
              <a:solidFill>
                <a:srgbClr val="4F78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7" name="Straight Connector 6"/>
          <p:cNvCxnSpPr/>
          <p:nvPr/>
        </p:nvCxnSpPr>
        <p:spPr>
          <a:xfrm flipH="1">
            <a:off x="9612429" y="354596"/>
            <a:ext cx="44953" cy="599122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029487" y="3632708"/>
            <a:ext cx="3752938" cy="2228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23" name="Down Arrow 22"/>
          <p:cNvSpPr/>
          <p:nvPr/>
        </p:nvSpPr>
        <p:spPr>
          <a:xfrm rot="7889096">
            <a:off x="9117730" y="2744343"/>
            <a:ext cx="218878" cy="1013943"/>
          </a:xfrm>
          <a:prstGeom prst="downArrow">
            <a:avLst/>
          </a:prstGeom>
          <a:solidFill>
            <a:srgbClr val="FFC0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own Arrow 24"/>
          <p:cNvSpPr/>
          <p:nvPr/>
        </p:nvSpPr>
        <p:spPr>
          <a:xfrm rot="4083835">
            <a:off x="8417182" y="2766892"/>
            <a:ext cx="165890" cy="235302"/>
          </a:xfrm>
          <a:prstGeom prst="downArrow">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own Arrow 25"/>
          <p:cNvSpPr/>
          <p:nvPr/>
        </p:nvSpPr>
        <p:spPr>
          <a:xfrm rot="4083835" flipH="1" flipV="1">
            <a:off x="8866570" y="2609138"/>
            <a:ext cx="165889" cy="153861"/>
          </a:xfrm>
          <a:prstGeom prst="downArrow">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028825" y="3289722"/>
            <a:ext cx="4895850" cy="1384995"/>
          </a:xfrm>
          <a:prstGeom prst="rect">
            <a:avLst/>
          </a:prstGeom>
          <a:noFill/>
        </p:spPr>
        <p:txBody>
          <a:bodyPr wrap="square" rtlCol="0">
            <a:spAutoFit/>
          </a:bodyPr>
          <a:lstStyle/>
          <a:p>
            <a:r>
              <a:rPr lang="en-US" sz="6600" b="1" dirty="0">
                <a:solidFill>
                  <a:srgbClr val="FF0000"/>
                </a:solidFill>
                <a:effectLst>
                  <a:glow rad="228600">
                    <a:schemeClr val="accent2">
                      <a:satMod val="175000"/>
                      <a:alpha val="40000"/>
                    </a:schemeClr>
                  </a:glow>
                </a:effectLst>
              </a:rPr>
              <a:t>Identically</a:t>
            </a:r>
          </a:p>
          <a:p>
            <a:endParaRPr lang="en-US" dirty="0"/>
          </a:p>
        </p:txBody>
      </p:sp>
    </p:spTree>
    <p:extLst>
      <p:ext uri="{BB962C8B-B14F-4D97-AF65-F5344CB8AC3E}">
        <p14:creationId xmlns:p14="http://schemas.microsoft.com/office/powerpoint/2010/main" val="1826279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Be kind to your players</a:t>
            </a:r>
          </a:p>
          <a:p>
            <a:r>
              <a:rPr lang="en-US" dirty="0" smtClean="0"/>
              <a:t>VOR gain</a:t>
            </a:r>
          </a:p>
          <a:p>
            <a:r>
              <a:rPr lang="en-US" dirty="0" smtClean="0"/>
              <a:t>IPD and the neck</a:t>
            </a:r>
          </a:p>
          <a:p>
            <a:r>
              <a:rPr lang="en-US" dirty="0" smtClean="0"/>
              <a:t>Changing world scale</a:t>
            </a:r>
          </a:p>
          <a:p>
            <a:r>
              <a:rPr lang="en-US" dirty="0" smtClean="0"/>
              <a:t>How tall is the player?</a:t>
            </a:r>
          </a:p>
          <a:p>
            <a:r>
              <a:rPr lang="en-US" dirty="0"/>
              <a:t>Transition animations</a:t>
            </a:r>
          </a:p>
          <a:p>
            <a:r>
              <a:rPr lang="en-US" dirty="0" err="1" smtClean="0"/>
              <a:t>Meathook</a:t>
            </a:r>
            <a:r>
              <a:rPr lang="en-US" dirty="0" smtClean="0"/>
              <a:t> avatars</a:t>
            </a:r>
          </a:p>
          <a:p>
            <a:r>
              <a:rPr lang="en-US" dirty="0" smtClean="0"/>
              <a:t>Maintaining </a:t>
            </a:r>
            <a:r>
              <a:rPr lang="en-US" dirty="0" err="1" smtClean="0"/>
              <a:t>framerate</a:t>
            </a:r>
            <a:endParaRPr lang="en-US" dirty="0"/>
          </a:p>
        </p:txBody>
      </p:sp>
      <p:sp>
        <p:nvSpPr>
          <p:cNvPr id="3" name="Title 2"/>
          <p:cNvSpPr>
            <a:spLocks noGrp="1"/>
          </p:cNvSpPr>
          <p:nvPr>
            <p:ph type="title"/>
          </p:nvPr>
        </p:nvSpPr>
        <p:spPr/>
        <p:txBody>
          <a:bodyPr/>
          <a:lstStyle/>
          <a:p>
            <a:r>
              <a:rPr lang="en-US" dirty="0" smtClean="0"/>
              <a:t>Topics</a:t>
            </a:r>
            <a:endParaRPr lang="en-US" dirty="0"/>
          </a:p>
        </p:txBody>
      </p:sp>
      <p:sp>
        <p:nvSpPr>
          <p:cNvPr id="4" name="Slide Number Placeholder 3"/>
          <p:cNvSpPr>
            <a:spLocks noGrp="1"/>
          </p:cNvSpPr>
          <p:nvPr>
            <p:ph type="sldNum" sz="quarter" idx="12"/>
          </p:nvPr>
        </p:nvSpPr>
        <p:spPr/>
        <p:txBody>
          <a:bodyPr/>
          <a:lstStyle/>
          <a:p>
            <a:fld id="{2E67056C-98B7-4A25-9BF7-9905C530FFC9}" type="slidenum">
              <a:rPr lang="en-US" smtClean="0"/>
              <a:t>4</a:t>
            </a:fld>
            <a:endParaRPr lang="en-US"/>
          </a:p>
        </p:txBody>
      </p:sp>
    </p:spTree>
    <p:extLst>
      <p:ext uri="{BB962C8B-B14F-4D97-AF65-F5344CB8AC3E}">
        <p14:creationId xmlns:p14="http://schemas.microsoft.com/office/powerpoint/2010/main" val="8288914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Changing World Scale</a:t>
            </a:r>
          </a:p>
        </p:txBody>
      </p:sp>
      <p:sp>
        <p:nvSpPr>
          <p:cNvPr id="4" name="Slide Number Placeholder 3"/>
          <p:cNvSpPr>
            <a:spLocks noGrp="1"/>
          </p:cNvSpPr>
          <p:nvPr>
            <p:ph type="sldNum" sz="quarter" idx="12"/>
          </p:nvPr>
        </p:nvSpPr>
        <p:spPr/>
        <p:txBody>
          <a:bodyPr/>
          <a:lstStyle/>
          <a:p>
            <a:fld id="{2E67056C-98B7-4A25-9BF7-9905C530FFC9}" type="slidenum">
              <a:rPr lang="en-US" smtClean="0"/>
              <a:t>40</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115804">
            <a:off x="8445335" y="2264251"/>
            <a:ext cx="1621490" cy="2069990"/>
          </a:xfrm>
          <a:prstGeom prst="rect">
            <a:avLst/>
          </a:prstGeom>
        </p:spPr>
      </p:pic>
      <p:sp>
        <p:nvSpPr>
          <p:cNvPr id="6" name="Content Placeholder 5"/>
          <p:cNvSpPr>
            <a:spLocks noGrp="1"/>
          </p:cNvSpPr>
          <p:nvPr>
            <p:ph idx="1"/>
          </p:nvPr>
        </p:nvSpPr>
        <p:spPr>
          <a:xfrm>
            <a:off x="838200" y="1825625"/>
            <a:ext cx="7083829" cy="4351338"/>
          </a:xfrm>
        </p:spPr>
        <p:txBody>
          <a:bodyPr>
            <a:normAutofit/>
          </a:bodyPr>
          <a:lstStyle/>
          <a:p>
            <a:r>
              <a:rPr lang="en-US" dirty="0" smtClean="0"/>
              <a:t>You </a:t>
            </a:r>
            <a:r>
              <a:rPr lang="en-US" dirty="0"/>
              <a:t>can apply a consistent scale to </a:t>
            </a:r>
            <a:r>
              <a:rPr lang="en-US" dirty="0" smtClean="0"/>
              <a:t>all three</a:t>
            </a:r>
            <a:endParaRPr lang="en-US" dirty="0"/>
          </a:p>
          <a:p>
            <a:pPr lvl="1"/>
            <a:r>
              <a:rPr lang="en-US" dirty="0"/>
              <a:t>Scale </a:t>
            </a:r>
            <a:r>
              <a:rPr lang="en-US" dirty="0" smtClean="0"/>
              <a:t>center-to-eye </a:t>
            </a:r>
            <a:r>
              <a:rPr lang="en-US" dirty="0"/>
              <a:t>and head motion </a:t>
            </a:r>
            <a:r>
              <a:rPr lang="en-US" b="1" dirty="0">
                <a:solidFill>
                  <a:srgbClr val="FF0000"/>
                </a:solidFill>
                <a:effectLst>
                  <a:glow rad="228600">
                    <a:schemeClr val="accent2">
                      <a:satMod val="175000"/>
                      <a:alpha val="40000"/>
                    </a:schemeClr>
                  </a:glow>
                </a:effectLst>
              </a:rPr>
              <a:t>identically</a:t>
            </a:r>
          </a:p>
          <a:p>
            <a:r>
              <a:rPr lang="en-US" dirty="0" smtClean="0"/>
              <a:t>Same effect </a:t>
            </a:r>
            <a:r>
              <a:rPr lang="en-US" dirty="0"/>
              <a:t>as scaling the entire </a:t>
            </a:r>
            <a:r>
              <a:rPr lang="en-US" dirty="0" smtClean="0"/>
              <a:t>world</a:t>
            </a:r>
          </a:p>
          <a:p>
            <a:pPr lvl="1"/>
            <a:r>
              <a:rPr lang="en-US" dirty="0" smtClean="0"/>
              <a:t>Very compelling sense of being larger or smaller</a:t>
            </a:r>
          </a:p>
          <a:p>
            <a:r>
              <a:rPr lang="en-US" dirty="0" smtClean="0"/>
              <a:t>Reducing </a:t>
            </a:r>
            <a:r>
              <a:rPr lang="en-US" dirty="0"/>
              <a:t>world scale can help reduce intensity for some </a:t>
            </a:r>
            <a:r>
              <a:rPr lang="en-US" dirty="0" smtClean="0"/>
              <a:t>people</a:t>
            </a:r>
          </a:p>
          <a:p>
            <a:pPr lvl="1"/>
            <a:r>
              <a:rPr lang="en-US" dirty="0" smtClean="0"/>
              <a:t>Scales down all motions, accelerations, </a:t>
            </a:r>
            <a:r>
              <a:rPr lang="en-US" dirty="0" err="1" smtClean="0"/>
              <a:t>etc</a:t>
            </a:r>
            <a:endParaRPr lang="en-US" dirty="0" smtClean="0"/>
          </a:p>
          <a:p>
            <a:pPr lvl="1"/>
            <a:r>
              <a:rPr lang="en-US" dirty="0" smtClean="0"/>
              <a:t>Don’t shrink too small or convergence gets tricky</a:t>
            </a:r>
            <a:endParaRPr lang="en-US" dirty="0"/>
          </a:p>
          <a:p>
            <a:endParaRPr lang="en-US" dirty="0" smtClean="0"/>
          </a:p>
        </p:txBody>
      </p:sp>
      <p:grpSp>
        <p:nvGrpSpPr>
          <p:cNvPr id="24" name="Group 23"/>
          <p:cNvGrpSpPr/>
          <p:nvPr/>
        </p:nvGrpSpPr>
        <p:grpSpPr>
          <a:xfrm rot="20084986">
            <a:off x="9100749" y="3025806"/>
            <a:ext cx="300752" cy="575841"/>
            <a:chOff x="3864527" y="2817448"/>
            <a:chExt cx="859873" cy="1646373"/>
          </a:xfrm>
        </p:grpSpPr>
        <p:sp>
          <p:nvSpPr>
            <p:cNvPr id="22" name="Oval 21"/>
            <p:cNvSpPr/>
            <p:nvPr/>
          </p:nvSpPr>
          <p:spPr>
            <a:xfrm>
              <a:off x="3947967" y="3254071"/>
              <a:ext cx="692242" cy="7720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3864527" y="2817448"/>
              <a:ext cx="859873" cy="1646373"/>
              <a:chOff x="2004887" y="1258051"/>
              <a:chExt cx="2488766" cy="4765167"/>
            </a:xfrm>
          </p:grpSpPr>
          <p:grpSp>
            <p:nvGrpSpPr>
              <p:cNvPr id="13" name="Group 12"/>
              <p:cNvGrpSpPr/>
              <p:nvPr/>
            </p:nvGrpSpPr>
            <p:grpSpPr>
              <a:xfrm flipH="1">
                <a:off x="2004887" y="1258051"/>
                <a:ext cx="2488766" cy="4765167"/>
                <a:chOff x="2394465" y="637028"/>
                <a:chExt cx="3574022" cy="6843075"/>
              </a:xfrm>
            </p:grpSpPr>
            <p:sp>
              <p:nvSpPr>
                <p:cNvPr id="10" name="Chord 9"/>
                <p:cNvSpPr/>
                <p:nvPr/>
              </p:nvSpPr>
              <p:spPr>
                <a:xfrm>
                  <a:off x="2394465" y="3294503"/>
                  <a:ext cx="3574022" cy="4185600"/>
                </a:xfrm>
                <a:prstGeom prst="chord">
                  <a:avLst>
                    <a:gd name="adj1" fmla="val 13445145"/>
                    <a:gd name="adj2" fmla="val 1894182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hord 16"/>
                <p:cNvSpPr/>
                <p:nvPr/>
              </p:nvSpPr>
              <p:spPr>
                <a:xfrm flipV="1">
                  <a:off x="2394465" y="637028"/>
                  <a:ext cx="3574022" cy="4185600"/>
                </a:xfrm>
                <a:prstGeom prst="chord">
                  <a:avLst>
                    <a:gd name="adj1" fmla="val 13408109"/>
                    <a:gd name="adj2" fmla="val 1899009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Diamond 19"/>
              <p:cNvSpPr/>
              <p:nvPr/>
            </p:nvSpPr>
            <p:spPr>
              <a:xfrm>
                <a:off x="2301532" y="3228976"/>
                <a:ext cx="1898993" cy="828674"/>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a:spLocks noChangeAspect="1"/>
              </p:cNvSpPr>
              <p:nvPr/>
            </p:nvSpPr>
            <p:spPr>
              <a:xfrm flipH="1">
                <a:off x="2924267" y="3315631"/>
                <a:ext cx="650006" cy="6500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flipH="1">
                <a:off x="3100035" y="3491398"/>
                <a:ext cx="298473" cy="298473"/>
              </a:xfrm>
              <a:prstGeom prst="ellipse">
                <a:avLst/>
              </a:prstGeom>
              <a:solidFill>
                <a:srgbClr val="4F78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7" name="Straight Connector 6"/>
          <p:cNvCxnSpPr/>
          <p:nvPr/>
        </p:nvCxnSpPr>
        <p:spPr>
          <a:xfrm flipH="1">
            <a:off x="9612429" y="354596"/>
            <a:ext cx="44953" cy="599122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029487" y="3632708"/>
            <a:ext cx="3752938" cy="2228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23" name="Down Arrow 22"/>
          <p:cNvSpPr/>
          <p:nvPr/>
        </p:nvSpPr>
        <p:spPr>
          <a:xfrm rot="7889096">
            <a:off x="9393278" y="3355823"/>
            <a:ext cx="165890" cy="302172"/>
          </a:xfrm>
          <a:prstGeom prst="downArrow">
            <a:avLst/>
          </a:prstGeom>
          <a:solidFill>
            <a:srgbClr val="FFC0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own Arrow 24"/>
          <p:cNvSpPr/>
          <p:nvPr/>
        </p:nvSpPr>
        <p:spPr>
          <a:xfrm rot="4083835">
            <a:off x="8924841" y="3295014"/>
            <a:ext cx="165890" cy="235302"/>
          </a:xfrm>
          <a:prstGeom prst="downArrow">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own Arrow 25"/>
          <p:cNvSpPr/>
          <p:nvPr/>
        </p:nvSpPr>
        <p:spPr>
          <a:xfrm rot="4083835" flipH="1" flipV="1">
            <a:off x="9374229" y="3137260"/>
            <a:ext cx="165889" cy="153861"/>
          </a:xfrm>
          <a:prstGeom prst="downArrow">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41787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Changing World Scale</a:t>
            </a:r>
          </a:p>
        </p:txBody>
      </p:sp>
      <p:sp>
        <p:nvSpPr>
          <p:cNvPr id="4" name="Slide Number Placeholder 3"/>
          <p:cNvSpPr>
            <a:spLocks noGrp="1"/>
          </p:cNvSpPr>
          <p:nvPr>
            <p:ph type="sldNum" sz="quarter" idx="12"/>
          </p:nvPr>
        </p:nvSpPr>
        <p:spPr/>
        <p:txBody>
          <a:bodyPr/>
          <a:lstStyle/>
          <a:p>
            <a:fld id="{2E67056C-98B7-4A25-9BF7-9905C530FFC9}" type="slidenum">
              <a:rPr lang="en-US" smtClean="0"/>
              <a:t>41</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115804">
            <a:off x="7283855" y="850065"/>
            <a:ext cx="3431772" cy="4380991"/>
          </a:xfrm>
          <a:prstGeom prst="rect">
            <a:avLst/>
          </a:prstGeom>
        </p:spPr>
      </p:pic>
      <p:sp>
        <p:nvSpPr>
          <p:cNvPr id="6" name="Content Placeholder 5"/>
          <p:cNvSpPr>
            <a:spLocks noGrp="1"/>
          </p:cNvSpPr>
          <p:nvPr>
            <p:ph idx="1"/>
          </p:nvPr>
        </p:nvSpPr>
        <p:spPr>
          <a:xfrm>
            <a:off x="838200" y="1825625"/>
            <a:ext cx="7083829" cy="4351338"/>
          </a:xfrm>
        </p:spPr>
        <p:txBody>
          <a:bodyPr>
            <a:normAutofit/>
          </a:bodyPr>
          <a:lstStyle/>
          <a:p>
            <a:r>
              <a:rPr lang="en-US" dirty="0" smtClean="0"/>
              <a:t>Monocular mode </a:t>
            </a:r>
            <a:r>
              <a:rPr lang="en-US" dirty="0"/>
              <a:t>– </a:t>
            </a:r>
            <a:r>
              <a:rPr lang="en-US" dirty="0" smtClean="0"/>
              <a:t>IPD </a:t>
            </a:r>
            <a:r>
              <a:rPr lang="en-US" dirty="0"/>
              <a:t>of zero</a:t>
            </a:r>
          </a:p>
          <a:p>
            <a:pPr lvl="1"/>
            <a:r>
              <a:rPr lang="en-US" dirty="0"/>
              <a:t>An extreme case of scaling mismatch</a:t>
            </a:r>
            <a:endParaRPr lang="en-US" dirty="0" smtClean="0"/>
          </a:p>
          <a:p>
            <a:r>
              <a:rPr lang="en-US" dirty="0" smtClean="0"/>
              <a:t>Studied in some older research</a:t>
            </a:r>
          </a:p>
          <a:p>
            <a:r>
              <a:rPr lang="en-US" dirty="0" smtClean="0"/>
              <a:t>Our testing results: it doesn’t work</a:t>
            </a:r>
            <a:endParaRPr lang="en-US" dirty="0"/>
          </a:p>
          <a:p>
            <a:pPr lvl="1"/>
            <a:r>
              <a:rPr lang="en-US" dirty="0" smtClean="0"/>
              <a:t>It’s either neutral or bad</a:t>
            </a:r>
          </a:p>
          <a:p>
            <a:pPr lvl="1"/>
            <a:r>
              <a:rPr lang="en-US" dirty="0" smtClean="0"/>
              <a:t>In some cases, it’s awful</a:t>
            </a:r>
          </a:p>
          <a:p>
            <a:r>
              <a:rPr lang="en-US" dirty="0"/>
              <a:t>M</a:t>
            </a:r>
            <a:r>
              <a:rPr lang="en-US" dirty="0" smtClean="0"/>
              <a:t>any older studies </a:t>
            </a:r>
            <a:r>
              <a:rPr lang="en-US" dirty="0"/>
              <a:t>were done with </a:t>
            </a:r>
            <a:r>
              <a:rPr lang="en-US" dirty="0" smtClean="0"/>
              <a:t>bad </a:t>
            </a:r>
            <a:r>
              <a:rPr lang="en-US" dirty="0"/>
              <a:t>VR</a:t>
            </a:r>
          </a:p>
          <a:p>
            <a:pPr lvl="1"/>
            <a:r>
              <a:rPr lang="en-US" dirty="0"/>
              <a:t>Maybe it just makes bad VR less bad?</a:t>
            </a:r>
            <a:endParaRPr lang="en-US" dirty="0" smtClean="0"/>
          </a:p>
          <a:p>
            <a:r>
              <a:rPr lang="en-US" dirty="0" smtClean="0"/>
              <a:t>We strongly urge you not to do this!</a:t>
            </a:r>
          </a:p>
          <a:p>
            <a:endParaRPr lang="en-US" dirty="0"/>
          </a:p>
        </p:txBody>
      </p:sp>
      <p:grpSp>
        <p:nvGrpSpPr>
          <p:cNvPr id="24" name="Group 23"/>
          <p:cNvGrpSpPr/>
          <p:nvPr/>
        </p:nvGrpSpPr>
        <p:grpSpPr>
          <a:xfrm rot="20084986">
            <a:off x="8163880" y="1497170"/>
            <a:ext cx="1614572" cy="3091373"/>
            <a:chOff x="3864527" y="2817448"/>
            <a:chExt cx="859873" cy="1646373"/>
          </a:xfrm>
        </p:grpSpPr>
        <p:sp>
          <p:nvSpPr>
            <p:cNvPr id="22" name="Oval 21"/>
            <p:cNvSpPr/>
            <p:nvPr/>
          </p:nvSpPr>
          <p:spPr>
            <a:xfrm>
              <a:off x="3947967" y="3254071"/>
              <a:ext cx="692242" cy="7720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3864527" y="2817448"/>
              <a:ext cx="859873" cy="1646373"/>
              <a:chOff x="2004887" y="1258051"/>
              <a:chExt cx="2488766" cy="4765167"/>
            </a:xfrm>
          </p:grpSpPr>
          <p:grpSp>
            <p:nvGrpSpPr>
              <p:cNvPr id="13" name="Group 12"/>
              <p:cNvGrpSpPr/>
              <p:nvPr/>
            </p:nvGrpSpPr>
            <p:grpSpPr>
              <a:xfrm flipH="1">
                <a:off x="2004887" y="1258051"/>
                <a:ext cx="2488766" cy="4765167"/>
                <a:chOff x="2394465" y="637028"/>
                <a:chExt cx="3574022" cy="6843075"/>
              </a:xfrm>
            </p:grpSpPr>
            <p:sp>
              <p:nvSpPr>
                <p:cNvPr id="10" name="Chord 9"/>
                <p:cNvSpPr/>
                <p:nvPr/>
              </p:nvSpPr>
              <p:spPr>
                <a:xfrm>
                  <a:off x="2394465" y="3294503"/>
                  <a:ext cx="3574022" cy="4185600"/>
                </a:xfrm>
                <a:prstGeom prst="chord">
                  <a:avLst>
                    <a:gd name="adj1" fmla="val 13445145"/>
                    <a:gd name="adj2" fmla="val 1894182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hord 16"/>
                <p:cNvSpPr/>
                <p:nvPr/>
              </p:nvSpPr>
              <p:spPr>
                <a:xfrm flipV="1">
                  <a:off x="2394465" y="637028"/>
                  <a:ext cx="3574022" cy="4185600"/>
                </a:xfrm>
                <a:prstGeom prst="chord">
                  <a:avLst>
                    <a:gd name="adj1" fmla="val 13408109"/>
                    <a:gd name="adj2" fmla="val 1899009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Diamond 19"/>
              <p:cNvSpPr/>
              <p:nvPr/>
            </p:nvSpPr>
            <p:spPr>
              <a:xfrm>
                <a:off x="2301532" y="3228976"/>
                <a:ext cx="1898993" cy="828674"/>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a:spLocks noChangeAspect="1"/>
              </p:cNvSpPr>
              <p:nvPr/>
            </p:nvSpPr>
            <p:spPr>
              <a:xfrm flipH="1">
                <a:off x="2924267" y="3315631"/>
                <a:ext cx="650006" cy="6500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flipH="1">
                <a:off x="3100035" y="3491398"/>
                <a:ext cx="298473" cy="298473"/>
              </a:xfrm>
              <a:prstGeom prst="ellipse">
                <a:avLst/>
              </a:prstGeom>
              <a:solidFill>
                <a:srgbClr val="4F78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7" name="Straight Connector 6"/>
          <p:cNvCxnSpPr/>
          <p:nvPr/>
        </p:nvCxnSpPr>
        <p:spPr>
          <a:xfrm flipH="1">
            <a:off x="9612429" y="354596"/>
            <a:ext cx="44953" cy="599122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315200" y="3617244"/>
            <a:ext cx="4467225" cy="3775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23" name="Down Arrow 22"/>
          <p:cNvSpPr/>
          <p:nvPr/>
        </p:nvSpPr>
        <p:spPr>
          <a:xfrm rot="7889096">
            <a:off x="9158018" y="3053626"/>
            <a:ext cx="351094" cy="639524"/>
          </a:xfrm>
          <a:prstGeom prst="downArrow">
            <a:avLst/>
          </a:prstGeom>
          <a:solidFill>
            <a:srgbClr val="FFC0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432262" y="6127234"/>
            <a:ext cx="1005840" cy="369332"/>
          </a:xfrm>
          <a:prstGeom prst="rect">
            <a:avLst/>
          </a:prstGeom>
          <a:noFill/>
        </p:spPr>
        <p:txBody>
          <a:bodyPr wrap="square" rtlCol="0">
            <a:spAutoFit/>
          </a:bodyPr>
          <a:lstStyle/>
          <a:p>
            <a:r>
              <a:rPr lang="en-US" dirty="0" smtClean="0">
                <a:solidFill>
                  <a:schemeClr val="bg1">
                    <a:lumMod val="75000"/>
                  </a:schemeClr>
                </a:solidFill>
              </a:rPr>
              <a:t>27</a:t>
            </a:r>
            <a:endParaRPr lang="en-US" dirty="0">
              <a:solidFill>
                <a:schemeClr val="bg1">
                  <a:lumMod val="75000"/>
                </a:schemeClr>
              </a:solidFill>
            </a:endParaRPr>
          </a:p>
        </p:txBody>
      </p:sp>
    </p:spTree>
    <p:extLst>
      <p:ext uri="{BB962C8B-B14F-4D97-AF65-F5344CB8AC3E}">
        <p14:creationId xmlns:p14="http://schemas.microsoft.com/office/powerpoint/2010/main" val="19204148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How tall is the player?</a:t>
            </a:r>
          </a:p>
        </p:txBody>
      </p:sp>
      <p:sp>
        <p:nvSpPr>
          <p:cNvPr id="4" name="Slide Number Placeholder 3"/>
          <p:cNvSpPr>
            <a:spLocks noGrp="1"/>
          </p:cNvSpPr>
          <p:nvPr>
            <p:ph type="sldNum" sz="quarter" idx="12"/>
          </p:nvPr>
        </p:nvSpPr>
        <p:spPr/>
        <p:txBody>
          <a:bodyPr/>
          <a:lstStyle/>
          <a:p>
            <a:fld id="{2E67056C-98B7-4A25-9BF7-9905C530FFC9}" type="slidenum">
              <a:rPr lang="en-US" smtClean="0"/>
              <a:t>42</a:t>
            </a:fld>
            <a:endParaRPr lang="en-US"/>
          </a:p>
        </p:txBody>
      </p:sp>
      <p:sp>
        <p:nvSpPr>
          <p:cNvPr id="20" name="Content Placeholder 5"/>
          <p:cNvSpPr>
            <a:spLocks noGrp="1"/>
          </p:cNvSpPr>
          <p:nvPr>
            <p:ph idx="1"/>
          </p:nvPr>
        </p:nvSpPr>
        <p:spPr>
          <a:xfrm>
            <a:off x="838200" y="1825625"/>
            <a:ext cx="7083829" cy="4351338"/>
          </a:xfrm>
        </p:spPr>
        <p:txBody>
          <a:bodyPr>
            <a:normAutofit/>
          </a:bodyPr>
          <a:lstStyle/>
          <a:p>
            <a:r>
              <a:rPr lang="en-US" dirty="0" smtClean="0"/>
              <a:t>Player profile has their </a:t>
            </a:r>
            <a:r>
              <a:rPr lang="en-US" dirty="0" smtClean="0"/>
              <a:t>actual height</a:t>
            </a:r>
            <a:endParaRPr lang="en-US" dirty="0" smtClean="0"/>
          </a:p>
          <a:p>
            <a:pPr lvl="1"/>
            <a:r>
              <a:rPr lang="en-US" dirty="0" smtClean="0"/>
              <a:t>SDK calculates eye-height-off-ground</a:t>
            </a:r>
            <a:endParaRPr lang="en-US" dirty="0"/>
          </a:p>
        </p:txBody>
      </p:sp>
      <p:grpSp>
        <p:nvGrpSpPr>
          <p:cNvPr id="22" name="Group 21"/>
          <p:cNvGrpSpPr/>
          <p:nvPr/>
        </p:nvGrpSpPr>
        <p:grpSpPr>
          <a:xfrm>
            <a:off x="8942579" y="1794539"/>
            <a:ext cx="1485987" cy="4457960"/>
            <a:chOff x="2457363" y="2752466"/>
            <a:chExt cx="1238423" cy="3715268"/>
          </a:xfrm>
        </p:grpSpPr>
        <p:pic>
          <p:nvPicPr>
            <p:cNvPr id="23" name="Picture 22"/>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4000"/>
                      </a14:imgEffect>
                    </a14:imgLayer>
                  </a14:imgProps>
                </a:ext>
                <a:ext uri="{28A0092B-C50C-407E-A947-70E740481C1C}">
                  <a14:useLocalDpi xmlns:a14="http://schemas.microsoft.com/office/drawing/2010/main" val="0"/>
                </a:ext>
              </a:extLst>
            </a:blip>
            <a:stretch>
              <a:fillRect/>
            </a:stretch>
          </p:blipFill>
          <p:spPr>
            <a:xfrm>
              <a:off x="2457363" y="2752466"/>
              <a:ext cx="1238423" cy="3715268"/>
            </a:xfrm>
            <a:prstGeom prst="rect">
              <a:avLst/>
            </a:prstGeom>
          </p:spPr>
        </p:pic>
        <p:pic>
          <p:nvPicPr>
            <p:cNvPr id="24" name="Picture 23"/>
            <p:cNvPicPr>
              <a:picLocks noChangeAspect="1"/>
            </p:cNvPicPr>
            <p:nvPr/>
          </p:nvPicPr>
          <p:blipFill rotWithShape="1">
            <a:blip r:embed="rId5" cstate="print">
              <a:extLst>
                <a:ext uri="{28A0092B-C50C-407E-A947-70E740481C1C}">
                  <a14:useLocalDpi xmlns:a14="http://schemas.microsoft.com/office/drawing/2010/main" val="0"/>
                </a:ext>
              </a:extLst>
            </a:blip>
            <a:srcRect l="23255" t="16369" r="24925" b="31815"/>
            <a:stretch/>
          </p:blipFill>
          <p:spPr>
            <a:xfrm>
              <a:off x="3007678" y="3310312"/>
              <a:ext cx="321747" cy="89237"/>
            </a:xfrm>
            <a:prstGeom prst="rect">
              <a:avLst/>
            </a:prstGeom>
          </p:spPr>
        </p:pic>
      </p:grpSp>
      <p:sp>
        <p:nvSpPr>
          <p:cNvPr id="27" name="Up-Down Arrow 26"/>
          <p:cNvSpPr/>
          <p:nvPr/>
        </p:nvSpPr>
        <p:spPr>
          <a:xfrm>
            <a:off x="10687774" y="2510946"/>
            <a:ext cx="371475" cy="3404524"/>
          </a:xfrm>
          <a:prstGeom prst="upDownArrow">
            <a:avLst/>
          </a:prstGeom>
          <a:solidFill>
            <a:srgbClr val="FFC0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1049724" y="3679506"/>
            <a:ext cx="1000125" cy="584775"/>
          </a:xfrm>
          <a:prstGeom prst="rect">
            <a:avLst/>
          </a:prstGeom>
          <a:noFill/>
        </p:spPr>
        <p:txBody>
          <a:bodyPr wrap="square" rtlCol="0">
            <a:spAutoFit/>
          </a:bodyPr>
          <a:lstStyle/>
          <a:p>
            <a:r>
              <a:rPr lang="en-US" sz="3200" dirty="0" smtClean="0"/>
              <a:t>5’3”</a:t>
            </a:r>
            <a:endParaRPr lang="en-US" sz="3200" dirty="0"/>
          </a:p>
        </p:txBody>
      </p:sp>
      <p:cxnSp>
        <p:nvCxnSpPr>
          <p:cNvPr id="29" name="Straight Connector 28"/>
          <p:cNvCxnSpPr/>
          <p:nvPr/>
        </p:nvCxnSpPr>
        <p:spPr>
          <a:xfrm>
            <a:off x="10428566" y="2510946"/>
            <a:ext cx="766762" cy="12701"/>
          </a:xfrm>
          <a:prstGeom prst="line">
            <a:avLst/>
          </a:prstGeom>
          <a:ln w="22225">
            <a:solidFill>
              <a:srgbClr val="FFC000"/>
            </a:solidFill>
            <a:prstDash val="sys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0428566" y="5915470"/>
            <a:ext cx="825221" cy="19627"/>
          </a:xfrm>
          <a:prstGeom prst="line">
            <a:avLst/>
          </a:prstGeom>
          <a:ln w="22225">
            <a:solidFill>
              <a:srgbClr val="FFC000"/>
            </a:solidFill>
            <a:prstDash val="sysDash"/>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9062313" y="1291784"/>
            <a:ext cx="2191474" cy="400110"/>
          </a:xfrm>
          <a:prstGeom prst="rect">
            <a:avLst/>
          </a:prstGeom>
          <a:noFill/>
        </p:spPr>
        <p:txBody>
          <a:bodyPr wrap="square" rtlCol="0">
            <a:spAutoFit/>
          </a:bodyPr>
          <a:lstStyle/>
          <a:p>
            <a:r>
              <a:rPr lang="en-US" sz="2000" dirty="0" smtClean="0"/>
              <a:t>Real world</a:t>
            </a:r>
            <a:endParaRPr lang="en-US" sz="2000" dirty="0"/>
          </a:p>
        </p:txBody>
      </p:sp>
    </p:spTree>
    <p:extLst>
      <p:ext uri="{BB962C8B-B14F-4D97-AF65-F5344CB8AC3E}">
        <p14:creationId xmlns:p14="http://schemas.microsoft.com/office/powerpoint/2010/main" val="54999990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Content Placeholder 5"/>
          <p:cNvPicPr>
            <a:picLocks noChangeAspect="1"/>
          </p:cNvPicPr>
          <p:nvPr/>
        </p:nvPicPr>
        <p:blipFill rotWithShape="1">
          <a:blip r:embed="rId2">
            <a:extLst>
              <a:ext uri="{28A0092B-C50C-407E-A947-70E740481C1C}">
                <a14:useLocalDpi xmlns:a14="http://schemas.microsoft.com/office/drawing/2010/main" val="0"/>
              </a:ext>
            </a:extLst>
          </a:blip>
          <a:srcRect l="52553" t="17506" r="29039" b="18064"/>
          <a:stretch/>
        </p:blipFill>
        <p:spPr>
          <a:xfrm>
            <a:off x="6583680" y="1828800"/>
            <a:ext cx="1920240" cy="4480560"/>
          </a:xfrm>
          <a:prstGeom prst="rect">
            <a:avLst/>
          </a:prstGeom>
        </p:spPr>
      </p:pic>
      <p:sp>
        <p:nvSpPr>
          <p:cNvPr id="3" name="Title 2"/>
          <p:cNvSpPr>
            <a:spLocks noGrp="1"/>
          </p:cNvSpPr>
          <p:nvPr>
            <p:ph type="title"/>
          </p:nvPr>
        </p:nvSpPr>
        <p:spPr/>
        <p:txBody>
          <a:bodyPr/>
          <a:lstStyle/>
          <a:p>
            <a:r>
              <a:rPr lang="en-US" dirty="0"/>
              <a:t>How tall is the player?</a:t>
            </a:r>
          </a:p>
        </p:txBody>
      </p:sp>
      <p:sp>
        <p:nvSpPr>
          <p:cNvPr id="4" name="Slide Number Placeholder 3"/>
          <p:cNvSpPr>
            <a:spLocks noGrp="1"/>
          </p:cNvSpPr>
          <p:nvPr>
            <p:ph type="sldNum" sz="quarter" idx="12"/>
          </p:nvPr>
        </p:nvSpPr>
        <p:spPr/>
        <p:txBody>
          <a:bodyPr/>
          <a:lstStyle/>
          <a:p>
            <a:fld id="{2E67056C-98B7-4A25-9BF7-9905C530FFC9}" type="slidenum">
              <a:rPr lang="en-US" smtClean="0"/>
              <a:t>43</a:t>
            </a:fld>
            <a:endParaRPr lang="en-US"/>
          </a:p>
        </p:txBody>
      </p:sp>
      <p:sp>
        <p:nvSpPr>
          <p:cNvPr id="24" name="TextBox 23"/>
          <p:cNvSpPr txBox="1"/>
          <p:nvPr/>
        </p:nvSpPr>
        <p:spPr>
          <a:xfrm>
            <a:off x="6690588" y="1285242"/>
            <a:ext cx="2191474" cy="400110"/>
          </a:xfrm>
          <a:prstGeom prst="rect">
            <a:avLst/>
          </a:prstGeom>
          <a:noFill/>
        </p:spPr>
        <p:txBody>
          <a:bodyPr wrap="square" rtlCol="0">
            <a:spAutoFit/>
          </a:bodyPr>
          <a:lstStyle/>
          <a:p>
            <a:r>
              <a:rPr lang="en-US" sz="2000" dirty="0"/>
              <a:t>V</a:t>
            </a:r>
            <a:r>
              <a:rPr lang="en-US" sz="2000" dirty="0" smtClean="0"/>
              <a:t>irtual world</a:t>
            </a:r>
            <a:endParaRPr lang="en-US" sz="2000" dirty="0"/>
          </a:p>
        </p:txBody>
      </p:sp>
      <p:grpSp>
        <p:nvGrpSpPr>
          <p:cNvPr id="27" name="Group 26"/>
          <p:cNvGrpSpPr/>
          <p:nvPr/>
        </p:nvGrpSpPr>
        <p:grpSpPr>
          <a:xfrm>
            <a:off x="8942579" y="1794539"/>
            <a:ext cx="1485987" cy="4457960"/>
            <a:chOff x="2457363" y="2752466"/>
            <a:chExt cx="1238423" cy="3715268"/>
          </a:xfrm>
        </p:grpSpPr>
        <p:pic>
          <p:nvPicPr>
            <p:cNvPr id="28" name="Picture 27"/>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4000"/>
                      </a14:imgEffect>
                    </a14:imgLayer>
                  </a14:imgProps>
                </a:ext>
                <a:ext uri="{28A0092B-C50C-407E-A947-70E740481C1C}">
                  <a14:useLocalDpi xmlns:a14="http://schemas.microsoft.com/office/drawing/2010/main" val="0"/>
                </a:ext>
              </a:extLst>
            </a:blip>
            <a:stretch>
              <a:fillRect/>
            </a:stretch>
          </p:blipFill>
          <p:spPr>
            <a:xfrm>
              <a:off x="2457363" y="2752466"/>
              <a:ext cx="1238423" cy="3715268"/>
            </a:xfrm>
            <a:prstGeom prst="rect">
              <a:avLst/>
            </a:prstGeom>
          </p:spPr>
        </p:pic>
        <p:pic>
          <p:nvPicPr>
            <p:cNvPr id="29" name="Picture 28"/>
            <p:cNvPicPr>
              <a:picLocks noChangeAspect="1"/>
            </p:cNvPicPr>
            <p:nvPr/>
          </p:nvPicPr>
          <p:blipFill rotWithShape="1">
            <a:blip r:embed="rId5" cstate="print">
              <a:extLst>
                <a:ext uri="{28A0092B-C50C-407E-A947-70E740481C1C}">
                  <a14:useLocalDpi xmlns:a14="http://schemas.microsoft.com/office/drawing/2010/main" val="0"/>
                </a:ext>
              </a:extLst>
            </a:blip>
            <a:srcRect l="23255" t="16369" r="24925" b="31815"/>
            <a:stretch/>
          </p:blipFill>
          <p:spPr>
            <a:xfrm>
              <a:off x="3007678" y="3310312"/>
              <a:ext cx="321747" cy="89237"/>
            </a:xfrm>
            <a:prstGeom prst="rect">
              <a:avLst/>
            </a:prstGeom>
          </p:spPr>
        </p:pic>
      </p:grpSp>
      <p:sp>
        <p:nvSpPr>
          <p:cNvPr id="32" name="Up-Down Arrow 31"/>
          <p:cNvSpPr/>
          <p:nvPr/>
        </p:nvSpPr>
        <p:spPr>
          <a:xfrm>
            <a:off x="10687774" y="2510946"/>
            <a:ext cx="371475" cy="3404524"/>
          </a:xfrm>
          <a:prstGeom prst="upDownArrow">
            <a:avLst/>
          </a:prstGeom>
          <a:solidFill>
            <a:srgbClr val="FFC0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11049724" y="3679506"/>
            <a:ext cx="1000125" cy="584775"/>
          </a:xfrm>
          <a:prstGeom prst="rect">
            <a:avLst/>
          </a:prstGeom>
          <a:noFill/>
        </p:spPr>
        <p:txBody>
          <a:bodyPr wrap="square" rtlCol="0">
            <a:spAutoFit/>
          </a:bodyPr>
          <a:lstStyle/>
          <a:p>
            <a:r>
              <a:rPr lang="en-US" sz="3200" dirty="0" smtClean="0"/>
              <a:t>5’3”</a:t>
            </a:r>
            <a:endParaRPr lang="en-US" sz="3200" dirty="0"/>
          </a:p>
        </p:txBody>
      </p:sp>
      <p:cxnSp>
        <p:nvCxnSpPr>
          <p:cNvPr id="34" name="Straight Connector 33"/>
          <p:cNvCxnSpPr/>
          <p:nvPr/>
        </p:nvCxnSpPr>
        <p:spPr>
          <a:xfrm>
            <a:off x="6781800" y="2510946"/>
            <a:ext cx="4413528" cy="12701"/>
          </a:xfrm>
          <a:prstGeom prst="line">
            <a:avLst/>
          </a:prstGeom>
          <a:ln w="22225">
            <a:solidFill>
              <a:srgbClr val="FFC000"/>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781800" y="5915470"/>
            <a:ext cx="4471987" cy="19627"/>
          </a:xfrm>
          <a:prstGeom prst="line">
            <a:avLst/>
          </a:prstGeom>
          <a:ln w="22225">
            <a:solidFill>
              <a:srgbClr val="FFC000"/>
            </a:solidFill>
            <a:prstDash val="sysDash"/>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062313" y="1291784"/>
            <a:ext cx="2191474" cy="400110"/>
          </a:xfrm>
          <a:prstGeom prst="rect">
            <a:avLst/>
          </a:prstGeom>
          <a:noFill/>
        </p:spPr>
        <p:txBody>
          <a:bodyPr wrap="square" rtlCol="0">
            <a:spAutoFit/>
          </a:bodyPr>
          <a:lstStyle/>
          <a:p>
            <a:r>
              <a:rPr lang="en-US" sz="2000" dirty="0" smtClean="0"/>
              <a:t>Real world</a:t>
            </a:r>
            <a:endParaRPr lang="en-US" sz="2000" dirty="0"/>
          </a:p>
        </p:txBody>
      </p:sp>
      <p:sp>
        <p:nvSpPr>
          <p:cNvPr id="41" name="Content Placeholder 40"/>
          <p:cNvSpPr>
            <a:spLocks noGrp="1"/>
          </p:cNvSpPr>
          <p:nvPr>
            <p:ph idx="1"/>
          </p:nvPr>
        </p:nvSpPr>
        <p:spPr/>
        <p:txBody>
          <a:bodyPr/>
          <a:lstStyle/>
          <a:p>
            <a:r>
              <a:rPr lang="en-US" dirty="0"/>
              <a:t>Player profile has their actual height</a:t>
            </a:r>
          </a:p>
          <a:p>
            <a:pPr lvl="1"/>
            <a:r>
              <a:rPr lang="en-US" dirty="0"/>
              <a:t>SDK calculates </a:t>
            </a:r>
            <a:r>
              <a:rPr lang="en-US" dirty="0" smtClean="0"/>
              <a:t>eye-height-off-ground</a:t>
            </a:r>
          </a:p>
          <a:p>
            <a:r>
              <a:rPr lang="en-US" dirty="0" smtClean="0"/>
              <a:t>If playing themselves, use that</a:t>
            </a:r>
          </a:p>
          <a:p>
            <a:pPr lvl="1"/>
            <a:r>
              <a:rPr lang="en-US" dirty="0"/>
              <a:t>Exploring </a:t>
            </a:r>
            <a:r>
              <a:rPr lang="en-US" dirty="0" smtClean="0"/>
              <a:t>an environment</a:t>
            </a:r>
            <a:endParaRPr lang="en-US" dirty="0"/>
          </a:p>
          <a:p>
            <a:pPr lvl="1"/>
            <a:r>
              <a:rPr lang="en-US" dirty="0" smtClean="0"/>
              <a:t>Virtual </a:t>
            </a:r>
            <a:r>
              <a:rPr lang="en-US" dirty="0"/>
              <a:t>tourism</a:t>
            </a:r>
          </a:p>
          <a:p>
            <a:pPr lvl="1"/>
            <a:r>
              <a:rPr lang="en-US" dirty="0" smtClean="0"/>
              <a:t>Gives </a:t>
            </a:r>
            <a:r>
              <a:rPr lang="en-US" dirty="0"/>
              <a:t>people a known </a:t>
            </a:r>
            <a:r>
              <a:rPr lang="en-US" dirty="0" smtClean="0"/>
              <a:t>metric &amp; scale</a:t>
            </a:r>
          </a:p>
          <a:p>
            <a:pPr lvl="1"/>
            <a:endParaRPr lang="en-US" dirty="0"/>
          </a:p>
          <a:p>
            <a:endParaRPr lang="en-US" dirty="0"/>
          </a:p>
        </p:txBody>
      </p:sp>
    </p:spTree>
    <p:extLst>
      <p:ext uri="{BB962C8B-B14F-4D97-AF65-F5344CB8AC3E}">
        <p14:creationId xmlns:p14="http://schemas.microsoft.com/office/powerpoint/2010/main" val="35225587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Content Placeholder 5"/>
          <p:cNvPicPr>
            <a:picLocks noChangeAspect="1"/>
          </p:cNvPicPr>
          <p:nvPr/>
        </p:nvPicPr>
        <p:blipFill rotWithShape="1">
          <a:blip r:embed="rId3">
            <a:extLst>
              <a:ext uri="{28A0092B-C50C-407E-A947-70E740481C1C}">
                <a14:useLocalDpi xmlns:a14="http://schemas.microsoft.com/office/drawing/2010/main" val="0"/>
              </a:ext>
            </a:extLst>
          </a:blip>
          <a:srcRect l="52553" t="17506" r="29039" b="18064"/>
          <a:stretch/>
        </p:blipFill>
        <p:spPr>
          <a:xfrm>
            <a:off x="6583680" y="1828800"/>
            <a:ext cx="1920240" cy="4480560"/>
          </a:xfrm>
          <a:prstGeom prst="rect">
            <a:avLst/>
          </a:prstGeom>
        </p:spPr>
      </p:pic>
      <p:sp>
        <p:nvSpPr>
          <p:cNvPr id="3" name="Title 2"/>
          <p:cNvSpPr>
            <a:spLocks noGrp="1"/>
          </p:cNvSpPr>
          <p:nvPr>
            <p:ph type="title"/>
          </p:nvPr>
        </p:nvSpPr>
        <p:spPr/>
        <p:txBody>
          <a:bodyPr/>
          <a:lstStyle/>
          <a:p>
            <a:r>
              <a:rPr lang="en-US" dirty="0"/>
              <a:t>How tall is the player?</a:t>
            </a:r>
          </a:p>
        </p:txBody>
      </p:sp>
      <p:sp>
        <p:nvSpPr>
          <p:cNvPr id="4" name="Slide Number Placeholder 3"/>
          <p:cNvSpPr>
            <a:spLocks noGrp="1"/>
          </p:cNvSpPr>
          <p:nvPr>
            <p:ph type="sldNum" sz="quarter" idx="12"/>
          </p:nvPr>
        </p:nvSpPr>
        <p:spPr/>
        <p:txBody>
          <a:bodyPr/>
          <a:lstStyle/>
          <a:p>
            <a:fld id="{2E67056C-98B7-4A25-9BF7-9905C530FFC9}" type="slidenum">
              <a:rPr lang="en-US" smtClean="0"/>
              <a:t>44</a:t>
            </a:fld>
            <a:endParaRPr lang="en-US"/>
          </a:p>
        </p:txBody>
      </p:sp>
      <p:sp>
        <p:nvSpPr>
          <p:cNvPr id="24" name="TextBox 23"/>
          <p:cNvSpPr txBox="1"/>
          <p:nvPr/>
        </p:nvSpPr>
        <p:spPr>
          <a:xfrm>
            <a:off x="6690588" y="1285242"/>
            <a:ext cx="2191474" cy="400110"/>
          </a:xfrm>
          <a:prstGeom prst="rect">
            <a:avLst/>
          </a:prstGeom>
          <a:noFill/>
        </p:spPr>
        <p:txBody>
          <a:bodyPr wrap="square" rtlCol="0">
            <a:spAutoFit/>
          </a:bodyPr>
          <a:lstStyle/>
          <a:p>
            <a:r>
              <a:rPr lang="en-US" sz="2000" dirty="0"/>
              <a:t>V</a:t>
            </a:r>
            <a:r>
              <a:rPr lang="en-US" sz="2000" dirty="0" smtClean="0"/>
              <a:t>irtual world</a:t>
            </a:r>
            <a:endParaRPr lang="en-US" sz="2000" dirty="0"/>
          </a:p>
        </p:txBody>
      </p:sp>
      <p:grpSp>
        <p:nvGrpSpPr>
          <p:cNvPr id="27" name="Group 26"/>
          <p:cNvGrpSpPr/>
          <p:nvPr/>
        </p:nvGrpSpPr>
        <p:grpSpPr>
          <a:xfrm>
            <a:off x="8942579" y="1794539"/>
            <a:ext cx="1485987" cy="4457960"/>
            <a:chOff x="2457363" y="2752466"/>
            <a:chExt cx="1238423" cy="3715268"/>
          </a:xfrm>
        </p:grpSpPr>
        <p:pic>
          <p:nvPicPr>
            <p:cNvPr id="28" name="Picture 27"/>
            <p:cNvPicPr>
              <a:picLocks noChangeAspect="1"/>
            </p:cNvPicPr>
            <p:nvPr/>
          </p:nvPicPr>
          <p:blipFill>
            <a:blip r:embed="rId4">
              <a:extLst>
                <a:ext uri="{BEBA8EAE-BF5A-486C-A8C5-ECC9F3942E4B}">
                  <a14:imgProps xmlns:a14="http://schemas.microsoft.com/office/drawing/2010/main">
                    <a14:imgLayer r:embed="rId5">
                      <a14:imgEffect>
                        <a14:brightnessContrast bright="40000" contrast="44000"/>
                      </a14:imgEffect>
                    </a14:imgLayer>
                  </a14:imgProps>
                </a:ext>
                <a:ext uri="{28A0092B-C50C-407E-A947-70E740481C1C}">
                  <a14:useLocalDpi xmlns:a14="http://schemas.microsoft.com/office/drawing/2010/main" val="0"/>
                </a:ext>
              </a:extLst>
            </a:blip>
            <a:stretch>
              <a:fillRect/>
            </a:stretch>
          </p:blipFill>
          <p:spPr>
            <a:xfrm>
              <a:off x="2457363" y="2752466"/>
              <a:ext cx="1238423" cy="3715268"/>
            </a:xfrm>
            <a:prstGeom prst="rect">
              <a:avLst/>
            </a:prstGeom>
          </p:spPr>
        </p:pic>
        <p:pic>
          <p:nvPicPr>
            <p:cNvPr id="29" name="Picture 28"/>
            <p:cNvPicPr>
              <a:picLocks noChangeAspect="1"/>
            </p:cNvPicPr>
            <p:nvPr/>
          </p:nvPicPr>
          <p:blipFill rotWithShape="1">
            <a:blip r:embed="rId6" cstate="print">
              <a:extLst>
                <a:ext uri="{28A0092B-C50C-407E-A947-70E740481C1C}">
                  <a14:useLocalDpi xmlns:a14="http://schemas.microsoft.com/office/drawing/2010/main" val="0"/>
                </a:ext>
              </a:extLst>
            </a:blip>
            <a:srcRect l="23255" t="16369" r="24925" b="31815"/>
            <a:stretch/>
          </p:blipFill>
          <p:spPr>
            <a:xfrm>
              <a:off x="3007678" y="3310312"/>
              <a:ext cx="321747" cy="89237"/>
            </a:xfrm>
            <a:prstGeom prst="rect">
              <a:avLst/>
            </a:prstGeom>
          </p:spPr>
        </p:pic>
      </p:grpSp>
      <p:sp>
        <p:nvSpPr>
          <p:cNvPr id="32" name="Up-Down Arrow 31"/>
          <p:cNvSpPr/>
          <p:nvPr/>
        </p:nvSpPr>
        <p:spPr>
          <a:xfrm>
            <a:off x="10687774" y="2510946"/>
            <a:ext cx="371475" cy="3404524"/>
          </a:xfrm>
          <a:prstGeom prst="upDownArrow">
            <a:avLst/>
          </a:prstGeom>
          <a:solidFill>
            <a:srgbClr val="FFC0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11049724" y="3679506"/>
            <a:ext cx="1000125" cy="584775"/>
          </a:xfrm>
          <a:prstGeom prst="rect">
            <a:avLst/>
          </a:prstGeom>
          <a:noFill/>
        </p:spPr>
        <p:txBody>
          <a:bodyPr wrap="square" rtlCol="0">
            <a:spAutoFit/>
          </a:bodyPr>
          <a:lstStyle/>
          <a:p>
            <a:r>
              <a:rPr lang="en-US" sz="3200" dirty="0" smtClean="0"/>
              <a:t>5’3”</a:t>
            </a:r>
            <a:endParaRPr lang="en-US" sz="3200" dirty="0"/>
          </a:p>
        </p:txBody>
      </p:sp>
      <p:cxnSp>
        <p:nvCxnSpPr>
          <p:cNvPr id="34" name="Straight Connector 33"/>
          <p:cNvCxnSpPr/>
          <p:nvPr/>
        </p:nvCxnSpPr>
        <p:spPr>
          <a:xfrm>
            <a:off x="6781800" y="2510946"/>
            <a:ext cx="4413528" cy="12701"/>
          </a:xfrm>
          <a:prstGeom prst="line">
            <a:avLst/>
          </a:prstGeom>
          <a:ln w="22225">
            <a:solidFill>
              <a:srgbClr val="FFC000"/>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781800" y="5915470"/>
            <a:ext cx="4471987" cy="19627"/>
          </a:xfrm>
          <a:prstGeom prst="line">
            <a:avLst/>
          </a:prstGeom>
          <a:ln w="22225">
            <a:solidFill>
              <a:srgbClr val="FFC000"/>
            </a:solidFill>
            <a:prstDash val="sysDash"/>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062313" y="1291784"/>
            <a:ext cx="2191474" cy="400110"/>
          </a:xfrm>
          <a:prstGeom prst="rect">
            <a:avLst/>
          </a:prstGeom>
          <a:noFill/>
        </p:spPr>
        <p:txBody>
          <a:bodyPr wrap="square" rtlCol="0">
            <a:spAutoFit/>
          </a:bodyPr>
          <a:lstStyle/>
          <a:p>
            <a:r>
              <a:rPr lang="en-US" sz="2000" dirty="0" smtClean="0"/>
              <a:t>Real world</a:t>
            </a:r>
            <a:endParaRPr lang="en-US" sz="2000" dirty="0"/>
          </a:p>
        </p:txBody>
      </p:sp>
      <p:sp>
        <p:nvSpPr>
          <p:cNvPr id="41" name="Content Placeholder 40"/>
          <p:cNvSpPr>
            <a:spLocks noGrp="1"/>
          </p:cNvSpPr>
          <p:nvPr>
            <p:ph idx="1"/>
          </p:nvPr>
        </p:nvSpPr>
        <p:spPr/>
        <p:txBody>
          <a:bodyPr/>
          <a:lstStyle/>
          <a:p>
            <a:r>
              <a:rPr lang="en-US" dirty="0"/>
              <a:t>Player profile has their actual height</a:t>
            </a:r>
          </a:p>
          <a:p>
            <a:pPr lvl="1"/>
            <a:r>
              <a:rPr lang="en-US" dirty="0"/>
              <a:t>SDK calculates </a:t>
            </a:r>
            <a:r>
              <a:rPr lang="en-US" dirty="0" smtClean="0"/>
              <a:t>eye-height-off-ground</a:t>
            </a:r>
          </a:p>
          <a:p>
            <a:r>
              <a:rPr lang="en-US" dirty="0" smtClean="0"/>
              <a:t>If playing themselves, use that</a:t>
            </a:r>
          </a:p>
          <a:p>
            <a:pPr lvl="1"/>
            <a:r>
              <a:rPr lang="en-US" dirty="0"/>
              <a:t>Exploring </a:t>
            </a:r>
            <a:r>
              <a:rPr lang="en-US" dirty="0" smtClean="0"/>
              <a:t>an environment</a:t>
            </a:r>
            <a:endParaRPr lang="en-US" dirty="0"/>
          </a:p>
          <a:p>
            <a:pPr lvl="1"/>
            <a:r>
              <a:rPr lang="en-US" dirty="0" smtClean="0"/>
              <a:t>Virtual </a:t>
            </a:r>
            <a:r>
              <a:rPr lang="en-US" dirty="0"/>
              <a:t>tourism</a:t>
            </a:r>
          </a:p>
          <a:p>
            <a:pPr lvl="1"/>
            <a:r>
              <a:rPr lang="en-US" dirty="0" smtClean="0"/>
              <a:t>Gives </a:t>
            </a:r>
            <a:r>
              <a:rPr lang="en-US" dirty="0"/>
              <a:t>people a known </a:t>
            </a:r>
            <a:r>
              <a:rPr lang="en-US" dirty="0" smtClean="0"/>
              <a:t>metric &amp; scale</a:t>
            </a:r>
          </a:p>
          <a:p>
            <a:r>
              <a:rPr lang="en-US" dirty="0" smtClean="0"/>
              <a:t>But if playing another character?</a:t>
            </a:r>
          </a:p>
          <a:p>
            <a:pPr lvl="1"/>
            <a:r>
              <a:rPr lang="en-US" dirty="0"/>
              <a:t>e</a:t>
            </a:r>
            <a:r>
              <a:rPr lang="en-US" dirty="0" smtClean="0"/>
              <a:t>.g. </a:t>
            </a:r>
            <a:r>
              <a:rPr lang="en-US" dirty="0" err="1" smtClean="0"/>
              <a:t>Cmdr</a:t>
            </a:r>
            <a:r>
              <a:rPr lang="en-US" dirty="0" smtClean="0"/>
              <a:t> Riker is significantly taller</a:t>
            </a:r>
          </a:p>
          <a:p>
            <a:pPr lvl="1"/>
            <a:endParaRPr lang="en-US" dirty="0"/>
          </a:p>
          <a:p>
            <a:endParaRPr lang="en-US" dirty="0"/>
          </a:p>
        </p:txBody>
      </p:sp>
    </p:spTree>
    <p:extLst>
      <p:ext uri="{BB962C8B-B14F-4D97-AF65-F5344CB8AC3E}">
        <p14:creationId xmlns:p14="http://schemas.microsoft.com/office/powerpoint/2010/main" val="315764857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rotWithShape="1">
          <a:blip r:embed="rId3">
            <a:extLst>
              <a:ext uri="{28A0092B-C50C-407E-A947-70E740481C1C}">
                <a14:useLocalDpi xmlns:a14="http://schemas.microsoft.com/office/drawing/2010/main" val="0"/>
              </a:ext>
            </a:extLst>
          </a:blip>
          <a:srcRect l="11022" r="28492" b="10584"/>
          <a:stretch/>
        </p:blipFill>
        <p:spPr>
          <a:xfrm>
            <a:off x="2252256" y="612029"/>
            <a:ext cx="6309360" cy="6217920"/>
          </a:xfrm>
        </p:spPr>
      </p:pic>
      <p:sp>
        <p:nvSpPr>
          <p:cNvPr id="3" name="Title 2"/>
          <p:cNvSpPr>
            <a:spLocks noGrp="1"/>
          </p:cNvSpPr>
          <p:nvPr>
            <p:ph type="title"/>
          </p:nvPr>
        </p:nvSpPr>
        <p:spPr>
          <a:xfrm rot="20304438">
            <a:off x="169384" y="-619038"/>
            <a:ext cx="5620440" cy="1325563"/>
          </a:xfrm>
        </p:spPr>
        <p:txBody>
          <a:bodyPr/>
          <a:lstStyle/>
          <a:p>
            <a:r>
              <a:rPr lang="en-US" dirty="0"/>
              <a:t>How </a:t>
            </a:r>
            <a:r>
              <a:rPr lang="en-US" dirty="0" smtClean="0"/>
              <a:t>tall</a:t>
            </a:r>
            <a:endParaRPr lang="en-US" dirty="0"/>
          </a:p>
        </p:txBody>
      </p:sp>
      <p:sp>
        <p:nvSpPr>
          <p:cNvPr id="4" name="Slide Number Placeholder 3"/>
          <p:cNvSpPr>
            <a:spLocks noGrp="1"/>
          </p:cNvSpPr>
          <p:nvPr>
            <p:ph type="sldNum" sz="quarter" idx="12"/>
          </p:nvPr>
        </p:nvSpPr>
        <p:spPr/>
        <p:txBody>
          <a:bodyPr/>
          <a:lstStyle/>
          <a:p>
            <a:fld id="{2E67056C-98B7-4A25-9BF7-9905C530FFC9}" type="slidenum">
              <a:rPr lang="en-US" smtClean="0"/>
              <a:t>45</a:t>
            </a:fld>
            <a:endParaRPr lang="en-US"/>
          </a:p>
        </p:txBody>
      </p:sp>
      <p:sp>
        <p:nvSpPr>
          <p:cNvPr id="16" name="Title 2"/>
          <p:cNvSpPr txBox="1">
            <a:spLocks/>
          </p:cNvSpPr>
          <p:nvPr/>
        </p:nvSpPr>
        <p:spPr>
          <a:xfrm rot="21117488">
            <a:off x="2180926" y="-662782"/>
            <a:ext cx="570903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is the player?</a:t>
            </a:r>
            <a:endParaRPr lang="en-US" dirty="0"/>
          </a:p>
        </p:txBody>
      </p:sp>
      <p:cxnSp>
        <p:nvCxnSpPr>
          <p:cNvPr id="25" name="Straight Connector 24"/>
          <p:cNvCxnSpPr/>
          <p:nvPr/>
        </p:nvCxnSpPr>
        <p:spPr>
          <a:xfrm>
            <a:off x="1457325" y="1747210"/>
            <a:ext cx="8338610" cy="24798"/>
          </a:xfrm>
          <a:prstGeom prst="line">
            <a:avLst/>
          </a:prstGeom>
          <a:ln w="22225">
            <a:solidFill>
              <a:srgbClr val="FFC000"/>
            </a:solidFill>
            <a:prstDash val="sysDash"/>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a:off x="8942579" y="1794539"/>
            <a:ext cx="1485987" cy="4457960"/>
            <a:chOff x="2457363" y="2752466"/>
            <a:chExt cx="1238423" cy="3715268"/>
          </a:xfrm>
        </p:grpSpPr>
        <p:pic>
          <p:nvPicPr>
            <p:cNvPr id="31" name="Picture 30"/>
            <p:cNvPicPr>
              <a:picLocks noChangeAspect="1"/>
            </p:cNvPicPr>
            <p:nvPr/>
          </p:nvPicPr>
          <p:blipFill>
            <a:blip r:embed="rId4">
              <a:extLst>
                <a:ext uri="{BEBA8EAE-BF5A-486C-A8C5-ECC9F3942E4B}">
                  <a14:imgProps xmlns:a14="http://schemas.microsoft.com/office/drawing/2010/main">
                    <a14:imgLayer r:embed="rId5">
                      <a14:imgEffect>
                        <a14:brightnessContrast bright="40000" contrast="44000"/>
                      </a14:imgEffect>
                    </a14:imgLayer>
                  </a14:imgProps>
                </a:ext>
                <a:ext uri="{28A0092B-C50C-407E-A947-70E740481C1C}">
                  <a14:useLocalDpi xmlns:a14="http://schemas.microsoft.com/office/drawing/2010/main" val="0"/>
                </a:ext>
              </a:extLst>
            </a:blip>
            <a:stretch>
              <a:fillRect/>
            </a:stretch>
          </p:blipFill>
          <p:spPr>
            <a:xfrm>
              <a:off x="2457363" y="2752466"/>
              <a:ext cx="1238423" cy="3715268"/>
            </a:xfrm>
            <a:prstGeom prst="rect">
              <a:avLst/>
            </a:prstGeom>
          </p:spPr>
        </p:pic>
        <p:pic>
          <p:nvPicPr>
            <p:cNvPr id="32" name="Picture 31"/>
            <p:cNvPicPr>
              <a:picLocks noChangeAspect="1"/>
            </p:cNvPicPr>
            <p:nvPr/>
          </p:nvPicPr>
          <p:blipFill rotWithShape="1">
            <a:blip r:embed="rId6" cstate="print">
              <a:extLst>
                <a:ext uri="{28A0092B-C50C-407E-A947-70E740481C1C}">
                  <a14:useLocalDpi xmlns:a14="http://schemas.microsoft.com/office/drawing/2010/main" val="0"/>
                </a:ext>
              </a:extLst>
            </a:blip>
            <a:srcRect l="23255" t="16369" r="24925" b="31815"/>
            <a:stretch/>
          </p:blipFill>
          <p:spPr>
            <a:xfrm>
              <a:off x="3007678" y="3310312"/>
              <a:ext cx="321747" cy="89237"/>
            </a:xfrm>
            <a:prstGeom prst="rect">
              <a:avLst/>
            </a:prstGeom>
          </p:spPr>
        </p:pic>
      </p:grpSp>
      <p:sp>
        <p:nvSpPr>
          <p:cNvPr id="35" name="Up-Down Arrow 34"/>
          <p:cNvSpPr/>
          <p:nvPr/>
        </p:nvSpPr>
        <p:spPr>
          <a:xfrm>
            <a:off x="10687774" y="2510946"/>
            <a:ext cx="371475" cy="3404524"/>
          </a:xfrm>
          <a:prstGeom prst="upDownArrow">
            <a:avLst/>
          </a:prstGeom>
          <a:solidFill>
            <a:srgbClr val="FFC0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11049724" y="3679506"/>
            <a:ext cx="1000125" cy="584775"/>
          </a:xfrm>
          <a:prstGeom prst="rect">
            <a:avLst/>
          </a:prstGeom>
          <a:noFill/>
        </p:spPr>
        <p:txBody>
          <a:bodyPr wrap="square" rtlCol="0">
            <a:spAutoFit/>
          </a:bodyPr>
          <a:lstStyle/>
          <a:p>
            <a:r>
              <a:rPr lang="en-US" sz="3200" dirty="0" smtClean="0"/>
              <a:t>5’3”</a:t>
            </a:r>
            <a:endParaRPr lang="en-US" sz="3200" dirty="0"/>
          </a:p>
        </p:txBody>
      </p:sp>
      <p:cxnSp>
        <p:nvCxnSpPr>
          <p:cNvPr id="37" name="Straight Connector 36"/>
          <p:cNvCxnSpPr/>
          <p:nvPr/>
        </p:nvCxnSpPr>
        <p:spPr>
          <a:xfrm>
            <a:off x="6810375" y="2510946"/>
            <a:ext cx="4384953" cy="12701"/>
          </a:xfrm>
          <a:prstGeom prst="line">
            <a:avLst/>
          </a:prstGeom>
          <a:ln w="22225">
            <a:solidFill>
              <a:srgbClr val="FFC000"/>
            </a:solidFill>
            <a:prstDash val="sys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810375" y="5915470"/>
            <a:ext cx="4443412" cy="19627"/>
          </a:xfrm>
          <a:prstGeom prst="line">
            <a:avLst/>
          </a:prstGeom>
          <a:ln w="22225">
            <a:solidFill>
              <a:srgbClr val="FFC000"/>
            </a:solidFill>
            <a:prstDash val="sysDash"/>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9062313" y="1291784"/>
            <a:ext cx="2191474" cy="400110"/>
          </a:xfrm>
          <a:prstGeom prst="rect">
            <a:avLst/>
          </a:prstGeom>
          <a:noFill/>
        </p:spPr>
        <p:txBody>
          <a:bodyPr wrap="square" rtlCol="0">
            <a:spAutoFit/>
          </a:bodyPr>
          <a:lstStyle/>
          <a:p>
            <a:r>
              <a:rPr lang="en-US" sz="2000" dirty="0" smtClean="0"/>
              <a:t>Real world</a:t>
            </a:r>
            <a:endParaRPr lang="en-US" sz="2000" dirty="0"/>
          </a:p>
        </p:txBody>
      </p:sp>
    </p:spTree>
    <p:extLst>
      <p:ext uri="{BB962C8B-B14F-4D97-AF65-F5344CB8AC3E}">
        <p14:creationId xmlns:p14="http://schemas.microsoft.com/office/powerpoint/2010/main" val="238404190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l="11022" r="28492" b="10584"/>
          <a:stretch/>
        </p:blipFill>
        <p:spPr>
          <a:xfrm>
            <a:off x="2252256" y="612029"/>
            <a:ext cx="6309360" cy="6217920"/>
          </a:xfrm>
        </p:spPr>
      </p:pic>
      <p:sp>
        <p:nvSpPr>
          <p:cNvPr id="3" name="Title 2"/>
          <p:cNvSpPr>
            <a:spLocks noGrp="1"/>
          </p:cNvSpPr>
          <p:nvPr>
            <p:ph type="title"/>
          </p:nvPr>
        </p:nvSpPr>
        <p:spPr>
          <a:xfrm rot="20304438">
            <a:off x="169384" y="-619038"/>
            <a:ext cx="5620440" cy="1325563"/>
          </a:xfrm>
        </p:spPr>
        <p:txBody>
          <a:bodyPr/>
          <a:lstStyle/>
          <a:p>
            <a:r>
              <a:rPr lang="en-US" dirty="0"/>
              <a:t>How </a:t>
            </a:r>
            <a:r>
              <a:rPr lang="en-US" dirty="0" smtClean="0"/>
              <a:t>tall</a:t>
            </a:r>
            <a:endParaRPr lang="en-US" dirty="0"/>
          </a:p>
        </p:txBody>
      </p:sp>
      <p:sp>
        <p:nvSpPr>
          <p:cNvPr id="4" name="Slide Number Placeholder 3"/>
          <p:cNvSpPr>
            <a:spLocks noGrp="1"/>
          </p:cNvSpPr>
          <p:nvPr>
            <p:ph type="sldNum" sz="quarter" idx="12"/>
          </p:nvPr>
        </p:nvSpPr>
        <p:spPr/>
        <p:txBody>
          <a:bodyPr/>
          <a:lstStyle/>
          <a:p>
            <a:fld id="{2E67056C-98B7-4A25-9BF7-9905C530FFC9}" type="slidenum">
              <a:rPr lang="en-US" smtClean="0"/>
              <a:t>46</a:t>
            </a:fld>
            <a:endParaRPr lang="en-US"/>
          </a:p>
        </p:txBody>
      </p:sp>
      <p:sp>
        <p:nvSpPr>
          <p:cNvPr id="16" name="Title 2"/>
          <p:cNvSpPr txBox="1">
            <a:spLocks/>
          </p:cNvSpPr>
          <p:nvPr/>
        </p:nvSpPr>
        <p:spPr>
          <a:xfrm rot="21117488">
            <a:off x="2180926" y="-662782"/>
            <a:ext cx="570903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is the player?</a:t>
            </a:r>
            <a:endParaRPr lang="en-US" dirty="0"/>
          </a:p>
        </p:txBody>
      </p:sp>
      <p:sp>
        <p:nvSpPr>
          <p:cNvPr id="19" name="Up-Down Arrow 18"/>
          <p:cNvSpPr/>
          <p:nvPr/>
        </p:nvSpPr>
        <p:spPr>
          <a:xfrm>
            <a:off x="1642656" y="1794539"/>
            <a:ext cx="371475" cy="5063461"/>
          </a:xfrm>
          <a:prstGeom prst="upDownArrow">
            <a:avLst/>
          </a:prstGeom>
          <a:solidFill>
            <a:srgbClr val="FFC0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24692" y="3582438"/>
            <a:ext cx="1255765" cy="584775"/>
          </a:xfrm>
          <a:prstGeom prst="rect">
            <a:avLst/>
          </a:prstGeom>
          <a:noFill/>
        </p:spPr>
        <p:txBody>
          <a:bodyPr wrap="square" rtlCol="0">
            <a:spAutoFit/>
          </a:bodyPr>
          <a:lstStyle/>
          <a:p>
            <a:r>
              <a:rPr lang="en-US" sz="3200" dirty="0" smtClean="0"/>
              <a:t>8’6”</a:t>
            </a:r>
            <a:endParaRPr lang="en-US" sz="3200" dirty="0"/>
          </a:p>
        </p:txBody>
      </p:sp>
      <p:cxnSp>
        <p:nvCxnSpPr>
          <p:cNvPr id="25" name="Straight Connector 24"/>
          <p:cNvCxnSpPr/>
          <p:nvPr/>
        </p:nvCxnSpPr>
        <p:spPr>
          <a:xfrm>
            <a:off x="1457325" y="1747210"/>
            <a:ext cx="8338610" cy="24798"/>
          </a:xfrm>
          <a:prstGeom prst="line">
            <a:avLst/>
          </a:prstGeom>
          <a:ln w="22225">
            <a:solidFill>
              <a:srgbClr val="FFC000"/>
            </a:solidFill>
            <a:prstDash val="sysDash"/>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a:off x="8942579" y="1794539"/>
            <a:ext cx="1485987" cy="4457960"/>
            <a:chOff x="2457363" y="2752466"/>
            <a:chExt cx="1238423" cy="3715268"/>
          </a:xfrm>
        </p:grpSpPr>
        <p:pic>
          <p:nvPicPr>
            <p:cNvPr id="31" name="Picture 30"/>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4000"/>
                      </a14:imgEffect>
                    </a14:imgLayer>
                  </a14:imgProps>
                </a:ext>
                <a:ext uri="{28A0092B-C50C-407E-A947-70E740481C1C}">
                  <a14:useLocalDpi xmlns:a14="http://schemas.microsoft.com/office/drawing/2010/main" val="0"/>
                </a:ext>
              </a:extLst>
            </a:blip>
            <a:stretch>
              <a:fillRect/>
            </a:stretch>
          </p:blipFill>
          <p:spPr>
            <a:xfrm>
              <a:off x="2457363" y="2752466"/>
              <a:ext cx="1238423" cy="3715268"/>
            </a:xfrm>
            <a:prstGeom prst="rect">
              <a:avLst/>
            </a:prstGeom>
          </p:spPr>
        </p:pic>
        <p:pic>
          <p:nvPicPr>
            <p:cNvPr id="32" name="Picture 31"/>
            <p:cNvPicPr>
              <a:picLocks noChangeAspect="1"/>
            </p:cNvPicPr>
            <p:nvPr/>
          </p:nvPicPr>
          <p:blipFill rotWithShape="1">
            <a:blip r:embed="rId5" cstate="print">
              <a:extLst>
                <a:ext uri="{28A0092B-C50C-407E-A947-70E740481C1C}">
                  <a14:useLocalDpi xmlns:a14="http://schemas.microsoft.com/office/drawing/2010/main" val="0"/>
                </a:ext>
              </a:extLst>
            </a:blip>
            <a:srcRect l="23255" t="16369" r="24925" b="31815"/>
            <a:stretch/>
          </p:blipFill>
          <p:spPr>
            <a:xfrm>
              <a:off x="3007678" y="3310312"/>
              <a:ext cx="321747" cy="89237"/>
            </a:xfrm>
            <a:prstGeom prst="rect">
              <a:avLst/>
            </a:prstGeom>
          </p:spPr>
        </p:pic>
      </p:grpSp>
      <p:sp>
        <p:nvSpPr>
          <p:cNvPr id="35" name="Up-Down Arrow 34"/>
          <p:cNvSpPr/>
          <p:nvPr/>
        </p:nvSpPr>
        <p:spPr>
          <a:xfrm>
            <a:off x="10687774" y="2510946"/>
            <a:ext cx="371475" cy="3404524"/>
          </a:xfrm>
          <a:prstGeom prst="upDownArrow">
            <a:avLst/>
          </a:prstGeom>
          <a:solidFill>
            <a:srgbClr val="FFC0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11049724" y="3679506"/>
            <a:ext cx="1000125" cy="584775"/>
          </a:xfrm>
          <a:prstGeom prst="rect">
            <a:avLst/>
          </a:prstGeom>
          <a:noFill/>
        </p:spPr>
        <p:txBody>
          <a:bodyPr wrap="square" rtlCol="0">
            <a:spAutoFit/>
          </a:bodyPr>
          <a:lstStyle/>
          <a:p>
            <a:r>
              <a:rPr lang="en-US" sz="3200" dirty="0" smtClean="0"/>
              <a:t>5’3”</a:t>
            </a:r>
            <a:endParaRPr lang="en-US" sz="3200" dirty="0"/>
          </a:p>
        </p:txBody>
      </p:sp>
      <p:cxnSp>
        <p:nvCxnSpPr>
          <p:cNvPr id="37" name="Straight Connector 36"/>
          <p:cNvCxnSpPr/>
          <p:nvPr/>
        </p:nvCxnSpPr>
        <p:spPr>
          <a:xfrm>
            <a:off x="6810375" y="2510946"/>
            <a:ext cx="4384953" cy="12701"/>
          </a:xfrm>
          <a:prstGeom prst="line">
            <a:avLst/>
          </a:prstGeom>
          <a:ln w="22225">
            <a:solidFill>
              <a:srgbClr val="FFC000"/>
            </a:solidFill>
            <a:prstDash val="sys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810375" y="5915470"/>
            <a:ext cx="4443412" cy="19627"/>
          </a:xfrm>
          <a:prstGeom prst="line">
            <a:avLst/>
          </a:prstGeom>
          <a:ln w="22225">
            <a:solidFill>
              <a:srgbClr val="FFC000"/>
            </a:solidFill>
            <a:prstDash val="sysDash"/>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9062313" y="1291784"/>
            <a:ext cx="2191474" cy="400110"/>
          </a:xfrm>
          <a:prstGeom prst="rect">
            <a:avLst/>
          </a:prstGeom>
          <a:noFill/>
        </p:spPr>
        <p:txBody>
          <a:bodyPr wrap="square" rtlCol="0">
            <a:spAutoFit/>
          </a:bodyPr>
          <a:lstStyle/>
          <a:p>
            <a:r>
              <a:rPr lang="en-US" sz="2000" dirty="0" smtClean="0"/>
              <a:t>Real world</a:t>
            </a:r>
            <a:endParaRPr lang="en-US" sz="2000" dirty="0"/>
          </a:p>
        </p:txBody>
      </p:sp>
    </p:spTree>
    <p:extLst>
      <p:ext uri="{BB962C8B-B14F-4D97-AF65-F5344CB8AC3E}">
        <p14:creationId xmlns:p14="http://schemas.microsoft.com/office/powerpoint/2010/main" val="18838426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rotWithShape="1">
          <a:blip r:embed="rId3">
            <a:extLst>
              <a:ext uri="{28A0092B-C50C-407E-A947-70E740481C1C}">
                <a14:useLocalDpi xmlns:a14="http://schemas.microsoft.com/office/drawing/2010/main" val="0"/>
              </a:ext>
            </a:extLst>
          </a:blip>
          <a:srcRect l="11022" r="25936"/>
          <a:stretch/>
        </p:blipFill>
        <p:spPr>
          <a:xfrm>
            <a:off x="4537400" y="1775489"/>
            <a:ext cx="4177436" cy="4417574"/>
          </a:xfrm>
        </p:spPr>
      </p:pic>
      <p:sp>
        <p:nvSpPr>
          <p:cNvPr id="4" name="Slide Number Placeholder 3"/>
          <p:cNvSpPr>
            <a:spLocks noGrp="1"/>
          </p:cNvSpPr>
          <p:nvPr>
            <p:ph type="sldNum" sz="quarter" idx="12"/>
          </p:nvPr>
        </p:nvSpPr>
        <p:spPr/>
        <p:txBody>
          <a:bodyPr/>
          <a:lstStyle/>
          <a:p>
            <a:fld id="{2E67056C-98B7-4A25-9BF7-9905C530FFC9}" type="slidenum">
              <a:rPr lang="en-US" smtClean="0"/>
              <a:t>47</a:t>
            </a:fld>
            <a:endParaRPr lang="en-US"/>
          </a:p>
        </p:txBody>
      </p:sp>
      <p:grpSp>
        <p:nvGrpSpPr>
          <p:cNvPr id="10" name="Group 9"/>
          <p:cNvGrpSpPr/>
          <p:nvPr/>
        </p:nvGrpSpPr>
        <p:grpSpPr>
          <a:xfrm>
            <a:off x="8942579" y="1794539"/>
            <a:ext cx="1485987" cy="4457960"/>
            <a:chOff x="2457363" y="2752466"/>
            <a:chExt cx="1238423" cy="3715268"/>
          </a:xfrm>
        </p:grpSpPr>
        <p:pic>
          <p:nvPicPr>
            <p:cNvPr id="5" name="Picture 4"/>
            <p:cNvPicPr>
              <a:picLocks noChangeAspect="1"/>
            </p:cNvPicPr>
            <p:nvPr/>
          </p:nvPicPr>
          <p:blipFill>
            <a:blip r:embed="rId4">
              <a:extLst>
                <a:ext uri="{BEBA8EAE-BF5A-486C-A8C5-ECC9F3942E4B}">
                  <a14:imgProps xmlns:a14="http://schemas.microsoft.com/office/drawing/2010/main">
                    <a14:imgLayer r:embed="rId5">
                      <a14:imgEffect>
                        <a14:brightnessContrast bright="40000" contrast="44000"/>
                      </a14:imgEffect>
                    </a14:imgLayer>
                  </a14:imgProps>
                </a:ext>
                <a:ext uri="{28A0092B-C50C-407E-A947-70E740481C1C}">
                  <a14:useLocalDpi xmlns:a14="http://schemas.microsoft.com/office/drawing/2010/main" val="0"/>
                </a:ext>
              </a:extLst>
            </a:blip>
            <a:stretch>
              <a:fillRect/>
            </a:stretch>
          </p:blipFill>
          <p:spPr>
            <a:xfrm>
              <a:off x="2457363" y="2752466"/>
              <a:ext cx="1238423" cy="3715268"/>
            </a:xfrm>
            <a:prstGeom prst="rect">
              <a:avLst/>
            </a:prstGeom>
          </p:spPr>
        </p:pic>
        <p:pic>
          <p:nvPicPr>
            <p:cNvPr id="9" name="Picture 8"/>
            <p:cNvPicPr>
              <a:picLocks noChangeAspect="1"/>
            </p:cNvPicPr>
            <p:nvPr/>
          </p:nvPicPr>
          <p:blipFill rotWithShape="1">
            <a:blip r:embed="rId6" cstate="print">
              <a:extLst>
                <a:ext uri="{28A0092B-C50C-407E-A947-70E740481C1C}">
                  <a14:useLocalDpi xmlns:a14="http://schemas.microsoft.com/office/drawing/2010/main" val="0"/>
                </a:ext>
              </a:extLst>
            </a:blip>
            <a:srcRect l="23255" t="16369" r="24925" b="31815"/>
            <a:stretch/>
          </p:blipFill>
          <p:spPr>
            <a:xfrm>
              <a:off x="3007678" y="3310312"/>
              <a:ext cx="321747" cy="89237"/>
            </a:xfrm>
            <a:prstGeom prst="rect">
              <a:avLst/>
            </a:prstGeom>
          </p:spPr>
        </p:pic>
      </p:grpSp>
      <p:sp>
        <p:nvSpPr>
          <p:cNvPr id="19" name="Up-Down Arrow 18"/>
          <p:cNvSpPr/>
          <p:nvPr/>
        </p:nvSpPr>
        <p:spPr>
          <a:xfrm>
            <a:off x="4138206" y="2510946"/>
            <a:ext cx="371475" cy="3404524"/>
          </a:xfrm>
          <a:prstGeom prst="upDownArrow">
            <a:avLst/>
          </a:prstGeom>
          <a:solidFill>
            <a:srgbClr val="FFC0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420242" y="3582438"/>
            <a:ext cx="1255765" cy="584775"/>
          </a:xfrm>
          <a:prstGeom prst="rect">
            <a:avLst/>
          </a:prstGeom>
          <a:noFill/>
        </p:spPr>
        <p:txBody>
          <a:bodyPr wrap="square" rtlCol="0">
            <a:spAutoFit/>
          </a:bodyPr>
          <a:lstStyle/>
          <a:p>
            <a:r>
              <a:rPr lang="en-US" sz="3200" dirty="0" smtClean="0"/>
              <a:t>8’6”</a:t>
            </a:r>
            <a:endParaRPr lang="en-US" sz="3200" dirty="0"/>
          </a:p>
        </p:txBody>
      </p:sp>
      <p:sp>
        <p:nvSpPr>
          <p:cNvPr id="2" name="Title 1"/>
          <p:cNvSpPr>
            <a:spLocks noGrp="1"/>
          </p:cNvSpPr>
          <p:nvPr>
            <p:ph type="title"/>
          </p:nvPr>
        </p:nvSpPr>
        <p:spPr/>
        <p:txBody>
          <a:bodyPr/>
          <a:lstStyle/>
          <a:p>
            <a:r>
              <a:rPr lang="en-US" dirty="0"/>
              <a:t>How tall is the player?</a:t>
            </a:r>
          </a:p>
        </p:txBody>
      </p:sp>
      <p:sp>
        <p:nvSpPr>
          <p:cNvPr id="22" name="Up-Down Arrow 21"/>
          <p:cNvSpPr/>
          <p:nvPr/>
        </p:nvSpPr>
        <p:spPr>
          <a:xfrm>
            <a:off x="10687774" y="2510946"/>
            <a:ext cx="371475" cy="3404524"/>
          </a:xfrm>
          <a:prstGeom prst="upDownArrow">
            <a:avLst/>
          </a:prstGeom>
          <a:solidFill>
            <a:srgbClr val="FFC0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1049724" y="3679506"/>
            <a:ext cx="1000125" cy="584775"/>
          </a:xfrm>
          <a:prstGeom prst="rect">
            <a:avLst/>
          </a:prstGeom>
          <a:noFill/>
        </p:spPr>
        <p:txBody>
          <a:bodyPr wrap="square" rtlCol="0">
            <a:spAutoFit/>
          </a:bodyPr>
          <a:lstStyle/>
          <a:p>
            <a:r>
              <a:rPr lang="en-US" sz="3200" dirty="0" smtClean="0"/>
              <a:t>5’3”</a:t>
            </a:r>
            <a:endParaRPr lang="en-US" sz="3200" dirty="0"/>
          </a:p>
        </p:txBody>
      </p:sp>
      <p:cxnSp>
        <p:nvCxnSpPr>
          <p:cNvPr id="24" name="Straight Connector 23"/>
          <p:cNvCxnSpPr/>
          <p:nvPr/>
        </p:nvCxnSpPr>
        <p:spPr>
          <a:xfrm>
            <a:off x="4138206" y="2510946"/>
            <a:ext cx="7057122" cy="12701"/>
          </a:xfrm>
          <a:prstGeom prst="line">
            <a:avLst/>
          </a:prstGeom>
          <a:ln w="22225">
            <a:solidFill>
              <a:srgbClr val="FFC000"/>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138206" y="5915470"/>
            <a:ext cx="7115581" cy="19627"/>
          </a:xfrm>
          <a:prstGeom prst="line">
            <a:avLst/>
          </a:prstGeom>
          <a:ln w="22225">
            <a:solidFill>
              <a:srgbClr val="FFC000"/>
            </a:solidFill>
            <a:prstDash val="sysDash"/>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9062313" y="1291784"/>
            <a:ext cx="2191474" cy="400110"/>
          </a:xfrm>
          <a:prstGeom prst="rect">
            <a:avLst/>
          </a:prstGeom>
          <a:noFill/>
        </p:spPr>
        <p:txBody>
          <a:bodyPr wrap="square" rtlCol="0">
            <a:spAutoFit/>
          </a:bodyPr>
          <a:lstStyle/>
          <a:p>
            <a:r>
              <a:rPr lang="en-US" sz="2000" dirty="0" smtClean="0"/>
              <a:t>Real world</a:t>
            </a:r>
            <a:endParaRPr lang="en-US" sz="2000" dirty="0"/>
          </a:p>
        </p:txBody>
      </p:sp>
      <p:sp>
        <p:nvSpPr>
          <p:cNvPr id="27" name="TextBox 26"/>
          <p:cNvSpPr txBox="1"/>
          <p:nvPr/>
        </p:nvSpPr>
        <p:spPr>
          <a:xfrm>
            <a:off x="5538063" y="1284291"/>
            <a:ext cx="2191474" cy="400110"/>
          </a:xfrm>
          <a:prstGeom prst="rect">
            <a:avLst/>
          </a:prstGeom>
          <a:noFill/>
        </p:spPr>
        <p:txBody>
          <a:bodyPr wrap="square" rtlCol="0">
            <a:spAutoFit/>
          </a:bodyPr>
          <a:lstStyle/>
          <a:p>
            <a:r>
              <a:rPr lang="en-US" sz="2000" dirty="0"/>
              <a:t>V</a:t>
            </a:r>
            <a:r>
              <a:rPr lang="en-US" sz="2000" dirty="0" smtClean="0"/>
              <a:t>irtual world</a:t>
            </a:r>
            <a:endParaRPr lang="en-US" sz="2000" dirty="0"/>
          </a:p>
        </p:txBody>
      </p:sp>
      <p:sp>
        <p:nvSpPr>
          <p:cNvPr id="28" name="Content Placeholder 5"/>
          <p:cNvSpPr txBox="1">
            <a:spLocks/>
          </p:cNvSpPr>
          <p:nvPr/>
        </p:nvSpPr>
        <p:spPr>
          <a:xfrm>
            <a:off x="838201" y="1825625"/>
            <a:ext cx="411467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Move the player’s eyes</a:t>
            </a:r>
          </a:p>
          <a:p>
            <a:pPr marL="0" indent="0">
              <a:buNone/>
            </a:pPr>
            <a:r>
              <a:rPr lang="en-US" dirty="0"/>
              <a:t> </a:t>
            </a:r>
            <a:r>
              <a:rPr lang="en-US" dirty="0" smtClean="0"/>
              <a:t>  to match the height</a:t>
            </a:r>
          </a:p>
          <a:p>
            <a:pPr marL="0" indent="0">
              <a:buNone/>
            </a:pPr>
            <a:r>
              <a:rPr lang="en-US" dirty="0" smtClean="0"/>
              <a:t>   of the character</a:t>
            </a:r>
          </a:p>
        </p:txBody>
      </p:sp>
    </p:spTree>
    <p:extLst>
      <p:ext uri="{BB962C8B-B14F-4D97-AF65-F5344CB8AC3E}">
        <p14:creationId xmlns:p14="http://schemas.microsoft.com/office/powerpoint/2010/main" val="36966056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Changing eye height seems to be an aesthetic decision</a:t>
            </a:r>
          </a:p>
          <a:p>
            <a:pPr lvl="1"/>
            <a:r>
              <a:rPr lang="en-US" dirty="0" smtClean="0"/>
              <a:t>No need to change world scale as well</a:t>
            </a:r>
          </a:p>
          <a:p>
            <a:pPr lvl="1"/>
            <a:r>
              <a:rPr lang="en-US" dirty="0" smtClean="0"/>
              <a:t>Does not seem to cause disorientation (unlike other physical values)</a:t>
            </a:r>
          </a:p>
          <a:p>
            <a:r>
              <a:rPr lang="en-US" dirty="0" smtClean="0"/>
              <a:t>Player playing themselves – use their real height</a:t>
            </a:r>
          </a:p>
          <a:p>
            <a:pPr lvl="1"/>
            <a:r>
              <a:rPr lang="en-US" dirty="0" smtClean="0"/>
              <a:t>Gives people a known metric to measure objects against</a:t>
            </a:r>
          </a:p>
          <a:p>
            <a:r>
              <a:rPr lang="en-US" dirty="0" smtClean="0"/>
              <a:t>Player playing a specific character – use height of character</a:t>
            </a:r>
          </a:p>
          <a:p>
            <a:pPr lvl="1"/>
            <a:r>
              <a:rPr lang="en-US" dirty="0" smtClean="0"/>
              <a:t>Often necessary for gameplay reasons – sight lines, framing, </a:t>
            </a:r>
            <a:r>
              <a:rPr lang="en-US" dirty="0" err="1" smtClean="0"/>
              <a:t>etc</a:t>
            </a:r>
            <a:endParaRPr lang="en-US" dirty="0" smtClean="0"/>
          </a:p>
          <a:p>
            <a:pPr marL="0" indent="0">
              <a:buNone/>
            </a:pPr>
            <a:endParaRPr lang="en-US" dirty="0" smtClean="0"/>
          </a:p>
        </p:txBody>
      </p:sp>
      <p:sp>
        <p:nvSpPr>
          <p:cNvPr id="3" name="Title 2"/>
          <p:cNvSpPr>
            <a:spLocks noGrp="1"/>
          </p:cNvSpPr>
          <p:nvPr>
            <p:ph type="title"/>
          </p:nvPr>
        </p:nvSpPr>
        <p:spPr/>
        <p:txBody>
          <a:bodyPr/>
          <a:lstStyle/>
          <a:p>
            <a:r>
              <a:rPr lang="en-US" dirty="0" smtClean="0"/>
              <a:t>How tall is the player?</a:t>
            </a:r>
            <a:endParaRPr lang="en-US" dirty="0"/>
          </a:p>
        </p:txBody>
      </p:sp>
      <p:sp>
        <p:nvSpPr>
          <p:cNvPr id="4" name="Slide Number Placeholder 3"/>
          <p:cNvSpPr>
            <a:spLocks noGrp="1"/>
          </p:cNvSpPr>
          <p:nvPr>
            <p:ph type="sldNum" sz="quarter" idx="12"/>
          </p:nvPr>
        </p:nvSpPr>
        <p:spPr/>
        <p:txBody>
          <a:bodyPr/>
          <a:lstStyle/>
          <a:p>
            <a:fld id="{2E67056C-98B7-4A25-9BF7-9905C530FFC9}" type="slidenum">
              <a:rPr lang="en-US" smtClean="0"/>
              <a:t>48</a:t>
            </a:fld>
            <a:endParaRPr lang="en-US"/>
          </a:p>
        </p:txBody>
      </p:sp>
      <p:sp>
        <p:nvSpPr>
          <p:cNvPr id="5" name="TextBox 4"/>
          <p:cNvSpPr txBox="1"/>
          <p:nvPr/>
        </p:nvSpPr>
        <p:spPr>
          <a:xfrm>
            <a:off x="432262" y="6127234"/>
            <a:ext cx="1005840" cy="369332"/>
          </a:xfrm>
          <a:prstGeom prst="rect">
            <a:avLst/>
          </a:prstGeom>
          <a:noFill/>
        </p:spPr>
        <p:txBody>
          <a:bodyPr wrap="square" rtlCol="0">
            <a:spAutoFit/>
          </a:bodyPr>
          <a:lstStyle/>
          <a:p>
            <a:r>
              <a:rPr lang="en-US" dirty="0" smtClean="0">
                <a:solidFill>
                  <a:schemeClr val="bg1">
                    <a:lumMod val="75000"/>
                  </a:schemeClr>
                </a:solidFill>
              </a:rPr>
              <a:t>31</a:t>
            </a:r>
            <a:endParaRPr lang="en-US" dirty="0">
              <a:solidFill>
                <a:schemeClr val="bg1">
                  <a:lumMod val="75000"/>
                </a:schemeClr>
              </a:solidFill>
            </a:endParaRPr>
          </a:p>
        </p:txBody>
      </p:sp>
    </p:spTree>
    <p:extLst>
      <p:ext uri="{BB962C8B-B14F-4D97-AF65-F5344CB8AC3E}">
        <p14:creationId xmlns:p14="http://schemas.microsoft.com/office/powerpoint/2010/main" val="2875141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rotWithShape="1">
          <a:blip r:embed="rId3">
            <a:extLst>
              <a:ext uri="{28A0092B-C50C-407E-A947-70E740481C1C}">
                <a14:useLocalDpi xmlns:a14="http://schemas.microsoft.com/office/drawing/2010/main" val="0"/>
              </a:ext>
            </a:extLst>
          </a:blip>
          <a:srcRect l="11021" r="48960"/>
          <a:stretch/>
        </p:blipFill>
        <p:spPr>
          <a:xfrm>
            <a:off x="5899475" y="1775489"/>
            <a:ext cx="2651760" cy="4417574"/>
          </a:xfrm>
        </p:spPr>
      </p:pic>
      <p:sp>
        <p:nvSpPr>
          <p:cNvPr id="4" name="Slide Number Placeholder 3"/>
          <p:cNvSpPr>
            <a:spLocks noGrp="1"/>
          </p:cNvSpPr>
          <p:nvPr>
            <p:ph type="sldNum" sz="quarter" idx="12"/>
          </p:nvPr>
        </p:nvSpPr>
        <p:spPr/>
        <p:txBody>
          <a:bodyPr/>
          <a:lstStyle/>
          <a:p>
            <a:fld id="{2E67056C-98B7-4A25-9BF7-9905C530FFC9}" type="slidenum">
              <a:rPr lang="en-US" smtClean="0"/>
              <a:t>49</a:t>
            </a:fld>
            <a:endParaRPr lang="en-US"/>
          </a:p>
        </p:txBody>
      </p:sp>
      <p:grpSp>
        <p:nvGrpSpPr>
          <p:cNvPr id="10" name="Group 9"/>
          <p:cNvGrpSpPr/>
          <p:nvPr/>
        </p:nvGrpSpPr>
        <p:grpSpPr>
          <a:xfrm>
            <a:off x="8942579" y="1794539"/>
            <a:ext cx="1485987" cy="4457960"/>
            <a:chOff x="2457363" y="2752466"/>
            <a:chExt cx="1238423" cy="3715268"/>
          </a:xfrm>
        </p:grpSpPr>
        <p:pic>
          <p:nvPicPr>
            <p:cNvPr id="5" name="Picture 4"/>
            <p:cNvPicPr>
              <a:picLocks noChangeAspect="1"/>
            </p:cNvPicPr>
            <p:nvPr/>
          </p:nvPicPr>
          <p:blipFill>
            <a:blip r:embed="rId4">
              <a:extLst>
                <a:ext uri="{BEBA8EAE-BF5A-486C-A8C5-ECC9F3942E4B}">
                  <a14:imgProps xmlns:a14="http://schemas.microsoft.com/office/drawing/2010/main">
                    <a14:imgLayer r:embed="rId5">
                      <a14:imgEffect>
                        <a14:brightnessContrast bright="40000" contrast="44000"/>
                      </a14:imgEffect>
                    </a14:imgLayer>
                  </a14:imgProps>
                </a:ext>
                <a:ext uri="{28A0092B-C50C-407E-A947-70E740481C1C}">
                  <a14:useLocalDpi xmlns:a14="http://schemas.microsoft.com/office/drawing/2010/main" val="0"/>
                </a:ext>
              </a:extLst>
            </a:blip>
            <a:stretch>
              <a:fillRect/>
            </a:stretch>
          </p:blipFill>
          <p:spPr>
            <a:xfrm>
              <a:off x="2457363" y="2752466"/>
              <a:ext cx="1238423" cy="3715268"/>
            </a:xfrm>
            <a:prstGeom prst="rect">
              <a:avLst/>
            </a:prstGeom>
          </p:spPr>
        </p:pic>
        <p:pic>
          <p:nvPicPr>
            <p:cNvPr id="9" name="Picture 8"/>
            <p:cNvPicPr>
              <a:picLocks noChangeAspect="1"/>
            </p:cNvPicPr>
            <p:nvPr/>
          </p:nvPicPr>
          <p:blipFill rotWithShape="1">
            <a:blip r:embed="rId6" cstate="print">
              <a:extLst>
                <a:ext uri="{28A0092B-C50C-407E-A947-70E740481C1C}">
                  <a14:useLocalDpi xmlns:a14="http://schemas.microsoft.com/office/drawing/2010/main" val="0"/>
                </a:ext>
              </a:extLst>
            </a:blip>
            <a:srcRect l="23255" t="16369" r="24925" b="31815"/>
            <a:stretch/>
          </p:blipFill>
          <p:spPr>
            <a:xfrm>
              <a:off x="3007678" y="3310312"/>
              <a:ext cx="321747" cy="89237"/>
            </a:xfrm>
            <a:prstGeom prst="rect">
              <a:avLst/>
            </a:prstGeom>
          </p:spPr>
        </p:pic>
      </p:grpSp>
      <p:sp>
        <p:nvSpPr>
          <p:cNvPr id="19" name="Up-Down Arrow 18"/>
          <p:cNvSpPr/>
          <p:nvPr/>
        </p:nvSpPr>
        <p:spPr>
          <a:xfrm>
            <a:off x="5395506" y="2510946"/>
            <a:ext cx="371475" cy="3404524"/>
          </a:xfrm>
          <a:prstGeom prst="upDownArrow">
            <a:avLst/>
          </a:prstGeom>
          <a:solidFill>
            <a:srgbClr val="FFC0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487042" y="3582438"/>
            <a:ext cx="1255765" cy="584775"/>
          </a:xfrm>
          <a:prstGeom prst="rect">
            <a:avLst/>
          </a:prstGeom>
          <a:noFill/>
        </p:spPr>
        <p:txBody>
          <a:bodyPr wrap="square" rtlCol="0">
            <a:spAutoFit/>
          </a:bodyPr>
          <a:lstStyle/>
          <a:p>
            <a:r>
              <a:rPr lang="en-US" sz="3200" dirty="0" smtClean="0"/>
              <a:t>5’11”</a:t>
            </a:r>
            <a:endParaRPr lang="en-US" sz="3200" dirty="0"/>
          </a:p>
        </p:txBody>
      </p:sp>
      <p:sp>
        <p:nvSpPr>
          <p:cNvPr id="2" name="Title 1"/>
          <p:cNvSpPr>
            <a:spLocks noGrp="1"/>
          </p:cNvSpPr>
          <p:nvPr>
            <p:ph type="title"/>
          </p:nvPr>
        </p:nvSpPr>
        <p:spPr/>
        <p:txBody>
          <a:bodyPr/>
          <a:lstStyle/>
          <a:p>
            <a:r>
              <a:rPr lang="en-US" dirty="0"/>
              <a:t>Perceived World Size – </a:t>
            </a:r>
            <a:r>
              <a:rPr lang="en-US" dirty="0" smtClean="0"/>
              <a:t>Floor-Dragging</a:t>
            </a:r>
            <a:endParaRPr lang="en-US" dirty="0"/>
          </a:p>
        </p:txBody>
      </p:sp>
      <p:sp>
        <p:nvSpPr>
          <p:cNvPr id="22" name="Up-Down Arrow 21"/>
          <p:cNvSpPr/>
          <p:nvPr/>
        </p:nvSpPr>
        <p:spPr>
          <a:xfrm>
            <a:off x="10687774" y="2510946"/>
            <a:ext cx="371475" cy="3404524"/>
          </a:xfrm>
          <a:prstGeom prst="upDownArrow">
            <a:avLst/>
          </a:prstGeom>
          <a:solidFill>
            <a:srgbClr val="FFC0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1049724" y="3679506"/>
            <a:ext cx="1000125" cy="584775"/>
          </a:xfrm>
          <a:prstGeom prst="rect">
            <a:avLst/>
          </a:prstGeom>
          <a:noFill/>
        </p:spPr>
        <p:txBody>
          <a:bodyPr wrap="square" rtlCol="0">
            <a:spAutoFit/>
          </a:bodyPr>
          <a:lstStyle/>
          <a:p>
            <a:r>
              <a:rPr lang="en-US" sz="3200" dirty="0" smtClean="0"/>
              <a:t>5’3”</a:t>
            </a:r>
            <a:endParaRPr lang="en-US" sz="3200" dirty="0"/>
          </a:p>
        </p:txBody>
      </p:sp>
      <p:cxnSp>
        <p:nvCxnSpPr>
          <p:cNvPr id="24" name="Straight Connector 23"/>
          <p:cNvCxnSpPr/>
          <p:nvPr/>
        </p:nvCxnSpPr>
        <p:spPr>
          <a:xfrm>
            <a:off x="5295900" y="2510946"/>
            <a:ext cx="5899428" cy="12701"/>
          </a:xfrm>
          <a:prstGeom prst="line">
            <a:avLst/>
          </a:prstGeom>
          <a:ln w="22225">
            <a:solidFill>
              <a:srgbClr val="FFC000"/>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295900" y="5915470"/>
            <a:ext cx="5957887" cy="19627"/>
          </a:xfrm>
          <a:prstGeom prst="line">
            <a:avLst/>
          </a:prstGeom>
          <a:ln w="22225">
            <a:solidFill>
              <a:srgbClr val="FFC000"/>
            </a:solidFill>
            <a:prstDash val="sysDash"/>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9062313" y="1291784"/>
            <a:ext cx="2191474" cy="400110"/>
          </a:xfrm>
          <a:prstGeom prst="rect">
            <a:avLst/>
          </a:prstGeom>
          <a:noFill/>
        </p:spPr>
        <p:txBody>
          <a:bodyPr wrap="square" rtlCol="0">
            <a:spAutoFit/>
          </a:bodyPr>
          <a:lstStyle/>
          <a:p>
            <a:r>
              <a:rPr lang="en-US" sz="2000" dirty="0" smtClean="0"/>
              <a:t>Real world</a:t>
            </a:r>
            <a:endParaRPr lang="en-US" sz="2000" dirty="0"/>
          </a:p>
        </p:txBody>
      </p:sp>
      <p:sp>
        <p:nvSpPr>
          <p:cNvPr id="27" name="TextBox 26"/>
          <p:cNvSpPr txBox="1"/>
          <p:nvPr/>
        </p:nvSpPr>
        <p:spPr>
          <a:xfrm>
            <a:off x="6509613" y="1284291"/>
            <a:ext cx="2191474" cy="400110"/>
          </a:xfrm>
          <a:prstGeom prst="rect">
            <a:avLst/>
          </a:prstGeom>
          <a:noFill/>
        </p:spPr>
        <p:txBody>
          <a:bodyPr wrap="square" rtlCol="0">
            <a:spAutoFit/>
          </a:bodyPr>
          <a:lstStyle/>
          <a:p>
            <a:r>
              <a:rPr lang="en-US" sz="2000" dirty="0"/>
              <a:t>V</a:t>
            </a:r>
            <a:r>
              <a:rPr lang="en-US" sz="2000" dirty="0" smtClean="0"/>
              <a:t>irtual world</a:t>
            </a:r>
            <a:endParaRPr lang="en-US" sz="2000" dirty="0"/>
          </a:p>
        </p:txBody>
      </p:sp>
      <p:sp>
        <p:nvSpPr>
          <p:cNvPr id="28" name="Content Placeholder 5"/>
          <p:cNvSpPr txBox="1">
            <a:spLocks/>
          </p:cNvSpPr>
          <p:nvPr/>
        </p:nvSpPr>
        <p:spPr>
          <a:xfrm>
            <a:off x="838201" y="1825625"/>
            <a:ext cx="436276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This seems fine, right?</a:t>
            </a:r>
          </a:p>
          <a:p>
            <a:r>
              <a:rPr lang="en-US" dirty="0" smtClean="0"/>
              <a:t>But the real-world player isn’t standing up</a:t>
            </a:r>
          </a:p>
        </p:txBody>
      </p:sp>
    </p:spTree>
    <p:extLst>
      <p:ext uri="{BB962C8B-B14F-4D97-AF65-F5344CB8AC3E}">
        <p14:creationId xmlns:p14="http://schemas.microsoft.com/office/powerpoint/2010/main" val="29068508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VR developers spend hours a day looking at an HMD</a:t>
            </a:r>
          </a:p>
          <a:p>
            <a:pPr lvl="1"/>
            <a:r>
              <a:rPr lang="en-US" dirty="0" smtClean="0"/>
              <a:t>Much of that time, there will be bugs everywhere</a:t>
            </a:r>
          </a:p>
          <a:p>
            <a:pPr lvl="1"/>
            <a:r>
              <a:rPr lang="en-US" dirty="0" smtClean="0"/>
              <a:t>Our brains soon learn to ignore the crazy</a:t>
            </a:r>
          </a:p>
        </p:txBody>
      </p:sp>
      <p:sp>
        <p:nvSpPr>
          <p:cNvPr id="3" name="Title 2"/>
          <p:cNvSpPr>
            <a:spLocks noGrp="1"/>
          </p:cNvSpPr>
          <p:nvPr>
            <p:ph type="title"/>
          </p:nvPr>
        </p:nvSpPr>
        <p:spPr/>
        <p:txBody>
          <a:bodyPr/>
          <a:lstStyle/>
          <a:p>
            <a:r>
              <a:rPr lang="en-US" dirty="0" smtClean="0"/>
              <a:t>Be kind to your players</a:t>
            </a:r>
            <a:endParaRPr lang="en-US" dirty="0"/>
          </a:p>
        </p:txBody>
      </p:sp>
      <p:sp>
        <p:nvSpPr>
          <p:cNvPr id="4" name="Slide Number Placeholder 3"/>
          <p:cNvSpPr>
            <a:spLocks noGrp="1"/>
          </p:cNvSpPr>
          <p:nvPr>
            <p:ph type="sldNum" sz="quarter" idx="12"/>
          </p:nvPr>
        </p:nvSpPr>
        <p:spPr/>
        <p:txBody>
          <a:bodyPr/>
          <a:lstStyle/>
          <a:p>
            <a:fld id="{2E67056C-98B7-4A25-9BF7-9905C530FFC9}" type="slidenum">
              <a:rPr lang="en-US" smtClean="0"/>
              <a:t>5</a:t>
            </a:fld>
            <a:endParaRPr lang="en-US"/>
          </a:p>
        </p:txBody>
      </p:sp>
    </p:spTree>
    <p:extLst>
      <p:ext uri="{BB962C8B-B14F-4D97-AF65-F5344CB8AC3E}">
        <p14:creationId xmlns:p14="http://schemas.microsoft.com/office/powerpoint/2010/main" val="175710719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8863196" y="2002155"/>
            <a:ext cx="1645920" cy="3126808"/>
            <a:chOff x="8863196" y="2002155"/>
            <a:chExt cx="1645920" cy="3126808"/>
          </a:xfrm>
        </p:grpSpPr>
        <p:pic>
          <p:nvPicPr>
            <p:cNvPr id="17" name="Picture 16"/>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46000" contrast="29000"/>
                      </a14:imgEffect>
                    </a14:imgLayer>
                  </a14:imgProps>
                </a:ext>
                <a:ext uri="{28A0092B-C50C-407E-A947-70E740481C1C}">
                  <a14:useLocalDpi xmlns:a14="http://schemas.microsoft.com/office/drawing/2010/main" val="0"/>
                </a:ext>
              </a:extLst>
            </a:blip>
            <a:srcRect l="30275" t="17554" r="29690" b="-9562"/>
            <a:stretch/>
          </p:blipFill>
          <p:spPr>
            <a:xfrm>
              <a:off x="8863196" y="2002155"/>
              <a:ext cx="1645920" cy="3126808"/>
            </a:xfrm>
            <a:prstGeom prst="rect">
              <a:avLst/>
            </a:prstGeom>
          </p:spPr>
        </p:pic>
        <p:pic>
          <p:nvPicPr>
            <p:cNvPr id="29" name="Picture 28"/>
            <p:cNvPicPr>
              <a:picLocks noChangeAspect="1"/>
            </p:cNvPicPr>
            <p:nvPr/>
          </p:nvPicPr>
          <p:blipFill rotWithShape="1">
            <a:blip r:embed="rId5" cstate="print">
              <a:extLst>
                <a:ext uri="{28A0092B-C50C-407E-A947-70E740481C1C}">
                  <a14:useLocalDpi xmlns:a14="http://schemas.microsoft.com/office/drawing/2010/main" val="0"/>
                </a:ext>
              </a:extLst>
            </a:blip>
            <a:srcRect l="23255" t="16369" r="24925" b="31815"/>
            <a:stretch/>
          </p:blipFill>
          <p:spPr>
            <a:xfrm>
              <a:off x="9596136" y="2477196"/>
              <a:ext cx="185174" cy="96672"/>
            </a:xfrm>
            <a:prstGeom prst="rect">
              <a:avLst/>
            </a:prstGeom>
          </p:spPr>
        </p:pic>
      </p:grpSp>
      <p:pic>
        <p:nvPicPr>
          <p:cNvPr id="6" name="Content Placeholder 5"/>
          <p:cNvPicPr>
            <a:picLocks noGrp="1" noChangeAspect="1"/>
          </p:cNvPicPr>
          <p:nvPr>
            <p:ph idx="1"/>
          </p:nvPr>
        </p:nvPicPr>
        <p:blipFill rotWithShape="1">
          <a:blip r:embed="rId6">
            <a:extLst>
              <a:ext uri="{28A0092B-C50C-407E-A947-70E740481C1C}">
                <a14:useLocalDpi xmlns:a14="http://schemas.microsoft.com/office/drawing/2010/main" val="0"/>
              </a:ext>
            </a:extLst>
          </a:blip>
          <a:srcRect l="11021" r="48960"/>
          <a:stretch/>
        </p:blipFill>
        <p:spPr>
          <a:xfrm>
            <a:off x="5899475" y="1775489"/>
            <a:ext cx="2651760" cy="4417574"/>
          </a:xfrm>
        </p:spPr>
      </p:pic>
      <p:sp>
        <p:nvSpPr>
          <p:cNvPr id="4" name="Slide Number Placeholder 3"/>
          <p:cNvSpPr>
            <a:spLocks noGrp="1"/>
          </p:cNvSpPr>
          <p:nvPr>
            <p:ph type="sldNum" sz="quarter" idx="12"/>
          </p:nvPr>
        </p:nvSpPr>
        <p:spPr/>
        <p:txBody>
          <a:bodyPr/>
          <a:lstStyle/>
          <a:p>
            <a:fld id="{2E67056C-98B7-4A25-9BF7-9905C530FFC9}" type="slidenum">
              <a:rPr lang="en-US" smtClean="0"/>
              <a:t>50</a:t>
            </a:fld>
            <a:endParaRPr lang="en-US"/>
          </a:p>
        </p:txBody>
      </p:sp>
      <p:sp>
        <p:nvSpPr>
          <p:cNvPr id="19" name="Up-Down Arrow 18"/>
          <p:cNvSpPr/>
          <p:nvPr/>
        </p:nvSpPr>
        <p:spPr>
          <a:xfrm>
            <a:off x="5395506" y="2510946"/>
            <a:ext cx="371475" cy="3404524"/>
          </a:xfrm>
          <a:prstGeom prst="upDownArrow">
            <a:avLst/>
          </a:prstGeom>
          <a:solidFill>
            <a:srgbClr val="FFC0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487042" y="3582438"/>
            <a:ext cx="1255765" cy="584775"/>
          </a:xfrm>
          <a:prstGeom prst="rect">
            <a:avLst/>
          </a:prstGeom>
          <a:noFill/>
        </p:spPr>
        <p:txBody>
          <a:bodyPr wrap="square" rtlCol="0">
            <a:spAutoFit/>
          </a:bodyPr>
          <a:lstStyle/>
          <a:p>
            <a:r>
              <a:rPr lang="en-US" sz="3200" dirty="0" smtClean="0"/>
              <a:t>5’11”</a:t>
            </a:r>
            <a:endParaRPr lang="en-US" sz="3200" dirty="0"/>
          </a:p>
        </p:txBody>
      </p:sp>
      <p:sp>
        <p:nvSpPr>
          <p:cNvPr id="2" name="Title 1"/>
          <p:cNvSpPr>
            <a:spLocks noGrp="1"/>
          </p:cNvSpPr>
          <p:nvPr>
            <p:ph type="title"/>
          </p:nvPr>
        </p:nvSpPr>
        <p:spPr/>
        <p:txBody>
          <a:bodyPr/>
          <a:lstStyle/>
          <a:p>
            <a:r>
              <a:rPr lang="en-US" dirty="0"/>
              <a:t>Perceived World Size – </a:t>
            </a:r>
            <a:r>
              <a:rPr lang="en-US" dirty="0" smtClean="0"/>
              <a:t>Floor-Dragging</a:t>
            </a:r>
            <a:endParaRPr lang="en-US" dirty="0"/>
          </a:p>
        </p:txBody>
      </p:sp>
      <p:cxnSp>
        <p:nvCxnSpPr>
          <p:cNvPr id="24" name="Straight Connector 23"/>
          <p:cNvCxnSpPr/>
          <p:nvPr/>
        </p:nvCxnSpPr>
        <p:spPr>
          <a:xfrm>
            <a:off x="5295900" y="2510946"/>
            <a:ext cx="5899428" cy="12701"/>
          </a:xfrm>
          <a:prstGeom prst="line">
            <a:avLst/>
          </a:prstGeom>
          <a:ln w="22225">
            <a:solidFill>
              <a:srgbClr val="FFC000"/>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295900" y="5915470"/>
            <a:ext cx="5957887" cy="19627"/>
          </a:xfrm>
          <a:prstGeom prst="line">
            <a:avLst/>
          </a:prstGeom>
          <a:ln w="22225">
            <a:solidFill>
              <a:srgbClr val="FFC000"/>
            </a:solidFill>
            <a:prstDash val="sysDash"/>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9062313" y="1291784"/>
            <a:ext cx="2191474" cy="400110"/>
          </a:xfrm>
          <a:prstGeom prst="rect">
            <a:avLst/>
          </a:prstGeom>
          <a:noFill/>
        </p:spPr>
        <p:txBody>
          <a:bodyPr wrap="square" rtlCol="0">
            <a:spAutoFit/>
          </a:bodyPr>
          <a:lstStyle/>
          <a:p>
            <a:r>
              <a:rPr lang="en-US" sz="2000" dirty="0" smtClean="0"/>
              <a:t>Real world</a:t>
            </a:r>
            <a:endParaRPr lang="en-US" sz="2000" dirty="0"/>
          </a:p>
        </p:txBody>
      </p:sp>
      <p:sp>
        <p:nvSpPr>
          <p:cNvPr id="27" name="TextBox 26"/>
          <p:cNvSpPr txBox="1"/>
          <p:nvPr/>
        </p:nvSpPr>
        <p:spPr>
          <a:xfrm>
            <a:off x="6509613" y="1284291"/>
            <a:ext cx="2191474" cy="400110"/>
          </a:xfrm>
          <a:prstGeom prst="rect">
            <a:avLst/>
          </a:prstGeom>
          <a:noFill/>
        </p:spPr>
        <p:txBody>
          <a:bodyPr wrap="square" rtlCol="0">
            <a:spAutoFit/>
          </a:bodyPr>
          <a:lstStyle/>
          <a:p>
            <a:r>
              <a:rPr lang="en-US" sz="2000" dirty="0"/>
              <a:t>V</a:t>
            </a:r>
            <a:r>
              <a:rPr lang="en-US" sz="2000" dirty="0" smtClean="0"/>
              <a:t>irtual world</a:t>
            </a:r>
            <a:endParaRPr lang="en-US" sz="2000" dirty="0"/>
          </a:p>
        </p:txBody>
      </p:sp>
      <p:sp>
        <p:nvSpPr>
          <p:cNvPr id="28" name="Content Placeholder 5"/>
          <p:cNvSpPr txBox="1">
            <a:spLocks/>
          </p:cNvSpPr>
          <p:nvPr/>
        </p:nvSpPr>
        <p:spPr>
          <a:xfrm>
            <a:off x="838201" y="1825625"/>
            <a:ext cx="424534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This seems fine, right?</a:t>
            </a:r>
          </a:p>
          <a:p>
            <a:r>
              <a:rPr lang="en-US" dirty="0" smtClean="0"/>
              <a:t>But the real-world player isn’t standing up</a:t>
            </a:r>
          </a:p>
          <a:p>
            <a:pPr lvl="1"/>
            <a:r>
              <a:rPr lang="en-US" dirty="0" smtClean="0"/>
              <a:t>They’re seated</a:t>
            </a:r>
          </a:p>
          <a:p>
            <a:pPr lvl="1"/>
            <a:r>
              <a:rPr lang="en-US" dirty="0"/>
              <a:t>With feet on the </a:t>
            </a:r>
            <a:r>
              <a:rPr lang="en-US" dirty="0" smtClean="0"/>
              <a:t>floor</a:t>
            </a:r>
          </a:p>
          <a:p>
            <a:r>
              <a:rPr lang="en-US" dirty="0" smtClean="0"/>
              <a:t>So the brain can FEEL where the floor is</a:t>
            </a:r>
          </a:p>
          <a:p>
            <a:endParaRPr lang="en-US" dirty="0" smtClean="0"/>
          </a:p>
        </p:txBody>
      </p:sp>
      <p:sp>
        <p:nvSpPr>
          <p:cNvPr id="18" name="Up-Down Arrow 17"/>
          <p:cNvSpPr/>
          <p:nvPr/>
        </p:nvSpPr>
        <p:spPr>
          <a:xfrm>
            <a:off x="10687774" y="2510946"/>
            <a:ext cx="371475" cy="2299624"/>
          </a:xfrm>
          <a:prstGeom prst="upDownArrow">
            <a:avLst/>
          </a:prstGeom>
          <a:solidFill>
            <a:srgbClr val="FFC0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1049724" y="3180743"/>
            <a:ext cx="1000125" cy="584775"/>
          </a:xfrm>
          <a:prstGeom prst="rect">
            <a:avLst/>
          </a:prstGeom>
          <a:noFill/>
        </p:spPr>
        <p:txBody>
          <a:bodyPr wrap="square" rtlCol="0">
            <a:spAutoFit/>
          </a:bodyPr>
          <a:lstStyle/>
          <a:p>
            <a:r>
              <a:rPr lang="en-US" sz="3200" dirty="0" smtClean="0"/>
              <a:t>4’0”</a:t>
            </a:r>
            <a:endParaRPr lang="en-US" sz="3200" dirty="0"/>
          </a:p>
        </p:txBody>
      </p:sp>
    </p:spTree>
    <p:extLst>
      <p:ext uri="{BB962C8B-B14F-4D97-AF65-F5344CB8AC3E}">
        <p14:creationId xmlns:p14="http://schemas.microsoft.com/office/powerpoint/2010/main" val="425553119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8863196" y="2002155"/>
            <a:ext cx="1645920" cy="3126808"/>
            <a:chOff x="8863196" y="2002155"/>
            <a:chExt cx="1645920" cy="3126808"/>
          </a:xfrm>
        </p:grpSpPr>
        <p:pic>
          <p:nvPicPr>
            <p:cNvPr id="17" name="Picture 16"/>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46000" contrast="29000"/>
                      </a14:imgEffect>
                    </a14:imgLayer>
                  </a14:imgProps>
                </a:ext>
                <a:ext uri="{28A0092B-C50C-407E-A947-70E740481C1C}">
                  <a14:useLocalDpi xmlns:a14="http://schemas.microsoft.com/office/drawing/2010/main" val="0"/>
                </a:ext>
              </a:extLst>
            </a:blip>
            <a:srcRect l="30275" t="17554" r="29690" b="-9562"/>
            <a:stretch/>
          </p:blipFill>
          <p:spPr>
            <a:xfrm>
              <a:off x="8863196" y="2002155"/>
              <a:ext cx="1645920" cy="3126808"/>
            </a:xfrm>
            <a:prstGeom prst="rect">
              <a:avLst/>
            </a:prstGeom>
          </p:spPr>
        </p:pic>
        <p:pic>
          <p:nvPicPr>
            <p:cNvPr id="29" name="Picture 28"/>
            <p:cNvPicPr>
              <a:picLocks noChangeAspect="1"/>
            </p:cNvPicPr>
            <p:nvPr/>
          </p:nvPicPr>
          <p:blipFill rotWithShape="1">
            <a:blip r:embed="rId5" cstate="print">
              <a:extLst>
                <a:ext uri="{28A0092B-C50C-407E-A947-70E740481C1C}">
                  <a14:useLocalDpi xmlns:a14="http://schemas.microsoft.com/office/drawing/2010/main" val="0"/>
                </a:ext>
              </a:extLst>
            </a:blip>
            <a:srcRect l="23255" t="16369" r="24925" b="31815"/>
            <a:stretch/>
          </p:blipFill>
          <p:spPr>
            <a:xfrm>
              <a:off x="9596136" y="2477196"/>
              <a:ext cx="185174" cy="96672"/>
            </a:xfrm>
            <a:prstGeom prst="rect">
              <a:avLst/>
            </a:prstGeom>
          </p:spPr>
        </p:pic>
      </p:grpSp>
      <p:pic>
        <p:nvPicPr>
          <p:cNvPr id="6" name="Content Placeholder 5"/>
          <p:cNvPicPr>
            <a:picLocks noGrp="1" noChangeAspect="1"/>
          </p:cNvPicPr>
          <p:nvPr>
            <p:ph idx="1"/>
          </p:nvPr>
        </p:nvPicPr>
        <p:blipFill rotWithShape="1">
          <a:blip r:embed="rId6">
            <a:extLst>
              <a:ext uri="{28A0092B-C50C-407E-A947-70E740481C1C}">
                <a14:useLocalDpi xmlns:a14="http://schemas.microsoft.com/office/drawing/2010/main" val="0"/>
              </a:ext>
            </a:extLst>
          </a:blip>
          <a:srcRect l="11021" r="48960"/>
          <a:stretch/>
        </p:blipFill>
        <p:spPr>
          <a:xfrm>
            <a:off x="6792511" y="2013614"/>
            <a:ext cx="1758723" cy="2929861"/>
          </a:xfrm>
        </p:spPr>
      </p:pic>
      <p:sp>
        <p:nvSpPr>
          <p:cNvPr id="4" name="Slide Number Placeholder 3"/>
          <p:cNvSpPr>
            <a:spLocks noGrp="1"/>
          </p:cNvSpPr>
          <p:nvPr>
            <p:ph type="sldNum" sz="quarter" idx="12"/>
          </p:nvPr>
        </p:nvSpPr>
        <p:spPr/>
        <p:txBody>
          <a:bodyPr/>
          <a:lstStyle/>
          <a:p>
            <a:fld id="{2E67056C-98B7-4A25-9BF7-9905C530FFC9}" type="slidenum">
              <a:rPr lang="en-US" smtClean="0"/>
              <a:t>51</a:t>
            </a:fld>
            <a:endParaRPr lang="en-US"/>
          </a:p>
        </p:txBody>
      </p:sp>
      <p:sp>
        <p:nvSpPr>
          <p:cNvPr id="19" name="Up-Down Arrow 18"/>
          <p:cNvSpPr/>
          <p:nvPr/>
        </p:nvSpPr>
        <p:spPr>
          <a:xfrm>
            <a:off x="6328956" y="2510946"/>
            <a:ext cx="371475" cy="2299624"/>
          </a:xfrm>
          <a:prstGeom prst="upDownArrow">
            <a:avLst/>
          </a:prstGeom>
          <a:solidFill>
            <a:srgbClr val="FFC0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5544589" y="3163338"/>
            <a:ext cx="1265019" cy="584775"/>
          </a:xfrm>
          <a:prstGeom prst="rect">
            <a:avLst/>
          </a:prstGeom>
          <a:noFill/>
        </p:spPr>
        <p:txBody>
          <a:bodyPr wrap="square" rtlCol="0">
            <a:spAutoFit/>
          </a:bodyPr>
          <a:lstStyle/>
          <a:p>
            <a:r>
              <a:rPr lang="en-US" sz="3200" dirty="0" smtClean="0"/>
              <a:t>4’6”</a:t>
            </a:r>
            <a:endParaRPr lang="en-US" sz="3200" dirty="0"/>
          </a:p>
        </p:txBody>
      </p:sp>
      <p:sp>
        <p:nvSpPr>
          <p:cNvPr id="2" name="Title 1"/>
          <p:cNvSpPr>
            <a:spLocks noGrp="1"/>
          </p:cNvSpPr>
          <p:nvPr>
            <p:ph type="title"/>
          </p:nvPr>
        </p:nvSpPr>
        <p:spPr/>
        <p:txBody>
          <a:bodyPr/>
          <a:lstStyle/>
          <a:p>
            <a:r>
              <a:rPr lang="en-US" dirty="0"/>
              <a:t>Perceived World Size – </a:t>
            </a:r>
            <a:r>
              <a:rPr lang="en-US" dirty="0" smtClean="0"/>
              <a:t>Floor-Dragging</a:t>
            </a:r>
            <a:endParaRPr lang="en-US" dirty="0"/>
          </a:p>
        </p:txBody>
      </p:sp>
      <p:sp>
        <p:nvSpPr>
          <p:cNvPr id="22" name="Up-Down Arrow 21"/>
          <p:cNvSpPr/>
          <p:nvPr/>
        </p:nvSpPr>
        <p:spPr>
          <a:xfrm>
            <a:off x="10687774" y="2510946"/>
            <a:ext cx="371475" cy="2299624"/>
          </a:xfrm>
          <a:prstGeom prst="upDownArrow">
            <a:avLst/>
          </a:prstGeom>
          <a:solidFill>
            <a:srgbClr val="FFC0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1049724" y="3180743"/>
            <a:ext cx="1000125" cy="584775"/>
          </a:xfrm>
          <a:prstGeom prst="rect">
            <a:avLst/>
          </a:prstGeom>
          <a:noFill/>
        </p:spPr>
        <p:txBody>
          <a:bodyPr wrap="square" rtlCol="0">
            <a:spAutoFit/>
          </a:bodyPr>
          <a:lstStyle/>
          <a:p>
            <a:r>
              <a:rPr lang="en-US" sz="3200" dirty="0" smtClean="0"/>
              <a:t>4’0”</a:t>
            </a:r>
            <a:endParaRPr lang="en-US" sz="3200" dirty="0"/>
          </a:p>
        </p:txBody>
      </p:sp>
      <p:cxnSp>
        <p:nvCxnSpPr>
          <p:cNvPr id="24" name="Straight Connector 23"/>
          <p:cNvCxnSpPr/>
          <p:nvPr/>
        </p:nvCxnSpPr>
        <p:spPr>
          <a:xfrm>
            <a:off x="6172200" y="2510946"/>
            <a:ext cx="5023128" cy="12701"/>
          </a:xfrm>
          <a:prstGeom prst="line">
            <a:avLst/>
          </a:prstGeom>
          <a:ln w="22225">
            <a:solidFill>
              <a:srgbClr val="FFC000"/>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172200" y="4810570"/>
            <a:ext cx="5081587" cy="19627"/>
          </a:xfrm>
          <a:prstGeom prst="line">
            <a:avLst/>
          </a:prstGeom>
          <a:ln w="22225">
            <a:solidFill>
              <a:srgbClr val="FFC000"/>
            </a:solidFill>
            <a:prstDash val="sysDash"/>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9062313" y="1291784"/>
            <a:ext cx="2191474" cy="400110"/>
          </a:xfrm>
          <a:prstGeom prst="rect">
            <a:avLst/>
          </a:prstGeom>
          <a:noFill/>
        </p:spPr>
        <p:txBody>
          <a:bodyPr wrap="square" rtlCol="0">
            <a:spAutoFit/>
          </a:bodyPr>
          <a:lstStyle/>
          <a:p>
            <a:r>
              <a:rPr lang="en-US" sz="2000" dirty="0" smtClean="0"/>
              <a:t>Real world</a:t>
            </a:r>
            <a:endParaRPr lang="en-US" sz="2000" dirty="0"/>
          </a:p>
        </p:txBody>
      </p:sp>
      <p:sp>
        <p:nvSpPr>
          <p:cNvPr id="27" name="TextBox 26"/>
          <p:cNvSpPr txBox="1"/>
          <p:nvPr/>
        </p:nvSpPr>
        <p:spPr>
          <a:xfrm>
            <a:off x="6509613" y="1284291"/>
            <a:ext cx="2191474" cy="400110"/>
          </a:xfrm>
          <a:prstGeom prst="rect">
            <a:avLst/>
          </a:prstGeom>
          <a:noFill/>
        </p:spPr>
        <p:txBody>
          <a:bodyPr wrap="square" rtlCol="0">
            <a:spAutoFit/>
          </a:bodyPr>
          <a:lstStyle/>
          <a:p>
            <a:r>
              <a:rPr lang="en-US" sz="2000" dirty="0"/>
              <a:t>V</a:t>
            </a:r>
            <a:r>
              <a:rPr lang="en-US" sz="2000" dirty="0" smtClean="0"/>
              <a:t>irtual world</a:t>
            </a:r>
            <a:endParaRPr lang="en-US" sz="2000" dirty="0"/>
          </a:p>
        </p:txBody>
      </p:sp>
      <p:sp>
        <p:nvSpPr>
          <p:cNvPr id="28" name="Content Placeholder 5"/>
          <p:cNvSpPr txBox="1">
            <a:spLocks/>
          </p:cNvSpPr>
          <p:nvPr/>
        </p:nvSpPr>
        <p:spPr>
          <a:xfrm>
            <a:off x="838200" y="1825625"/>
            <a:ext cx="517879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This seems fine, right?</a:t>
            </a:r>
          </a:p>
          <a:p>
            <a:r>
              <a:rPr lang="en-US" dirty="0" smtClean="0"/>
              <a:t>But the real-world player</a:t>
            </a:r>
          </a:p>
          <a:p>
            <a:pPr marL="0" indent="0">
              <a:spcBef>
                <a:spcPts val="0"/>
              </a:spcBef>
              <a:buNone/>
            </a:pPr>
            <a:r>
              <a:rPr lang="en-US" dirty="0"/>
              <a:t> </a:t>
            </a:r>
            <a:r>
              <a:rPr lang="en-US" dirty="0" smtClean="0"/>
              <a:t>  isn’t standing up</a:t>
            </a:r>
          </a:p>
          <a:p>
            <a:pPr lvl="1"/>
            <a:r>
              <a:rPr lang="en-US" dirty="0" smtClean="0"/>
              <a:t>They’re seated</a:t>
            </a:r>
          </a:p>
          <a:p>
            <a:pPr lvl="1"/>
            <a:r>
              <a:rPr lang="en-US" dirty="0" smtClean="0"/>
              <a:t>With feet on the floor</a:t>
            </a:r>
          </a:p>
          <a:p>
            <a:r>
              <a:rPr lang="en-US" dirty="0"/>
              <a:t>So the brain can </a:t>
            </a:r>
            <a:r>
              <a:rPr lang="en-US" dirty="0" smtClean="0"/>
              <a:t>FEEL</a:t>
            </a:r>
          </a:p>
          <a:p>
            <a:pPr marL="0" indent="0">
              <a:spcBef>
                <a:spcPts val="0"/>
              </a:spcBef>
              <a:buNone/>
            </a:pPr>
            <a:r>
              <a:rPr lang="en-US" dirty="0"/>
              <a:t> </a:t>
            </a:r>
            <a:r>
              <a:rPr lang="en-US" dirty="0" smtClean="0"/>
              <a:t>  where </a:t>
            </a:r>
            <a:r>
              <a:rPr lang="en-US" dirty="0"/>
              <a:t>the floor </a:t>
            </a:r>
            <a:r>
              <a:rPr lang="en-US" dirty="0" smtClean="0"/>
              <a:t>is</a:t>
            </a:r>
          </a:p>
          <a:p>
            <a:pPr lvl="1"/>
            <a:r>
              <a:rPr lang="en-US" dirty="0" smtClean="0"/>
              <a:t>Scales the visible world to match</a:t>
            </a:r>
          </a:p>
          <a:p>
            <a:r>
              <a:rPr lang="en-US" dirty="0" smtClean="0"/>
              <a:t>Now the world is smaller</a:t>
            </a:r>
          </a:p>
          <a:p>
            <a:pPr lvl="1"/>
            <a:r>
              <a:rPr lang="en-US" dirty="0" smtClean="0"/>
              <a:t>Riker is now shorter than </a:t>
            </a:r>
            <a:r>
              <a:rPr lang="en-US" dirty="0" err="1" smtClean="0"/>
              <a:t>Troi</a:t>
            </a:r>
            <a:r>
              <a:rPr lang="en-US" dirty="0" smtClean="0"/>
              <a:t>!</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142218453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E67056C-98B7-4A25-9BF7-9905C530FFC9}" type="slidenum">
              <a:rPr lang="en-US" smtClean="0"/>
              <a:t>52</a:t>
            </a:fld>
            <a:endParaRPr lang="en-US"/>
          </a:p>
        </p:txBody>
      </p:sp>
      <p:sp>
        <p:nvSpPr>
          <p:cNvPr id="2" name="Title 1"/>
          <p:cNvSpPr>
            <a:spLocks noGrp="1"/>
          </p:cNvSpPr>
          <p:nvPr>
            <p:ph type="title"/>
          </p:nvPr>
        </p:nvSpPr>
        <p:spPr/>
        <p:txBody>
          <a:bodyPr/>
          <a:lstStyle/>
          <a:p>
            <a:r>
              <a:rPr lang="en-US" dirty="0"/>
              <a:t>Perceived World Size – </a:t>
            </a:r>
            <a:r>
              <a:rPr lang="en-US" dirty="0" smtClean="0"/>
              <a:t>Floor-Dragging</a:t>
            </a:r>
            <a:endParaRPr lang="en-US" dirty="0"/>
          </a:p>
        </p:txBody>
      </p:sp>
      <p:sp>
        <p:nvSpPr>
          <p:cNvPr id="5" name="Content Placeholder 4"/>
          <p:cNvSpPr>
            <a:spLocks noGrp="1"/>
          </p:cNvSpPr>
          <p:nvPr>
            <p:ph idx="1"/>
          </p:nvPr>
        </p:nvSpPr>
        <p:spPr/>
        <p:txBody>
          <a:bodyPr>
            <a:normAutofit/>
          </a:bodyPr>
          <a:lstStyle/>
          <a:p>
            <a:r>
              <a:rPr lang="en-US" dirty="0" smtClean="0"/>
              <a:t>Real-world player is sitting down, with feet on the floor</a:t>
            </a:r>
          </a:p>
          <a:p>
            <a:pPr lvl="1"/>
            <a:r>
              <a:rPr lang="en-US" dirty="0" smtClean="0"/>
              <a:t>The brain knows where the floor is, it can feel it!</a:t>
            </a:r>
          </a:p>
          <a:p>
            <a:r>
              <a:rPr lang="en-US" dirty="0" smtClean="0"/>
              <a:t>The brain scales the visible virtual world using the floor as reference</a:t>
            </a:r>
          </a:p>
          <a:p>
            <a:pPr lvl="1"/>
            <a:r>
              <a:rPr lang="en-US" dirty="0" smtClean="0"/>
              <a:t>With a standing avatar, will cause the world to shrink</a:t>
            </a:r>
          </a:p>
          <a:p>
            <a:r>
              <a:rPr lang="en-US" dirty="0" smtClean="0"/>
              <a:t>Scaling appears to be higher-level cognitive effect</a:t>
            </a:r>
          </a:p>
          <a:p>
            <a:pPr lvl="1"/>
            <a:r>
              <a:rPr lang="en-US" dirty="0"/>
              <a:t>C</a:t>
            </a:r>
            <a:r>
              <a:rPr lang="en-US" dirty="0" smtClean="0"/>
              <a:t>onflicts with low-level stereoscopy and parallax cues</a:t>
            </a:r>
          </a:p>
          <a:p>
            <a:pPr lvl="1"/>
            <a:r>
              <a:rPr lang="en-US" dirty="0" smtClean="0"/>
              <a:t>Effect comes and goes depending on focus</a:t>
            </a:r>
          </a:p>
          <a:p>
            <a:endParaRPr lang="en-US" dirty="0" smtClean="0"/>
          </a:p>
          <a:p>
            <a:endParaRPr lang="en-US" dirty="0" smtClean="0"/>
          </a:p>
          <a:p>
            <a:endParaRPr lang="en-US" dirty="0"/>
          </a:p>
          <a:p>
            <a:endParaRPr lang="en-US" dirty="0"/>
          </a:p>
          <a:p>
            <a:endParaRPr lang="en-US" dirty="0"/>
          </a:p>
        </p:txBody>
      </p:sp>
    </p:spTree>
    <p:extLst>
      <p:ext uri="{BB962C8B-B14F-4D97-AF65-F5344CB8AC3E}">
        <p14:creationId xmlns:p14="http://schemas.microsoft.com/office/powerpoint/2010/main" val="5198133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E67056C-98B7-4A25-9BF7-9905C530FFC9}" type="slidenum">
              <a:rPr lang="en-US" smtClean="0"/>
              <a:t>53</a:t>
            </a:fld>
            <a:endParaRPr lang="en-US"/>
          </a:p>
        </p:txBody>
      </p:sp>
      <p:sp>
        <p:nvSpPr>
          <p:cNvPr id="2" name="Title 1"/>
          <p:cNvSpPr>
            <a:spLocks noGrp="1"/>
          </p:cNvSpPr>
          <p:nvPr>
            <p:ph type="title"/>
          </p:nvPr>
        </p:nvSpPr>
        <p:spPr/>
        <p:txBody>
          <a:bodyPr/>
          <a:lstStyle/>
          <a:p>
            <a:r>
              <a:rPr lang="en-US" dirty="0"/>
              <a:t>Perceived World Size – </a:t>
            </a:r>
            <a:r>
              <a:rPr lang="en-US" dirty="0" smtClean="0"/>
              <a:t>Floor-Dragging</a:t>
            </a:r>
            <a:endParaRPr lang="en-US" dirty="0"/>
          </a:p>
        </p:txBody>
      </p:sp>
      <p:sp>
        <p:nvSpPr>
          <p:cNvPr id="5" name="Content Placeholder 4"/>
          <p:cNvSpPr>
            <a:spLocks noGrp="1"/>
          </p:cNvSpPr>
          <p:nvPr>
            <p:ph idx="1"/>
          </p:nvPr>
        </p:nvSpPr>
        <p:spPr/>
        <p:txBody>
          <a:bodyPr>
            <a:normAutofit/>
          </a:bodyPr>
          <a:lstStyle/>
          <a:p>
            <a:r>
              <a:rPr lang="en-US" dirty="0" smtClean="0"/>
              <a:t>No one-size-fits all solution</a:t>
            </a:r>
          </a:p>
          <a:p>
            <a:endParaRPr lang="en-US" dirty="0" smtClean="0"/>
          </a:p>
          <a:p>
            <a:endParaRPr lang="en-US" dirty="0"/>
          </a:p>
          <a:p>
            <a:endParaRPr lang="en-US" dirty="0"/>
          </a:p>
          <a:p>
            <a:endParaRPr lang="en-US" dirty="0"/>
          </a:p>
        </p:txBody>
      </p:sp>
    </p:spTree>
    <p:extLst>
      <p:ext uri="{BB962C8B-B14F-4D97-AF65-F5344CB8AC3E}">
        <p14:creationId xmlns:p14="http://schemas.microsoft.com/office/powerpoint/2010/main" val="404978875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E67056C-98B7-4A25-9BF7-9905C530FFC9}" type="slidenum">
              <a:rPr lang="en-US" smtClean="0"/>
              <a:t>54</a:t>
            </a:fld>
            <a:endParaRPr lang="en-US"/>
          </a:p>
        </p:txBody>
      </p:sp>
      <p:sp>
        <p:nvSpPr>
          <p:cNvPr id="2" name="Title 1"/>
          <p:cNvSpPr>
            <a:spLocks noGrp="1"/>
          </p:cNvSpPr>
          <p:nvPr>
            <p:ph type="title"/>
          </p:nvPr>
        </p:nvSpPr>
        <p:spPr/>
        <p:txBody>
          <a:bodyPr/>
          <a:lstStyle/>
          <a:p>
            <a:r>
              <a:rPr lang="en-US" dirty="0"/>
              <a:t>Perceived World Size – </a:t>
            </a:r>
            <a:r>
              <a:rPr lang="en-US" dirty="0" smtClean="0"/>
              <a:t>Floor-Dragging</a:t>
            </a:r>
            <a:endParaRPr lang="en-US" dirty="0"/>
          </a:p>
        </p:txBody>
      </p:sp>
      <p:sp>
        <p:nvSpPr>
          <p:cNvPr id="5" name="Content Placeholder 4"/>
          <p:cNvSpPr>
            <a:spLocks noGrp="1"/>
          </p:cNvSpPr>
          <p:nvPr>
            <p:ph idx="1"/>
          </p:nvPr>
        </p:nvSpPr>
        <p:spPr/>
        <p:txBody>
          <a:bodyPr>
            <a:normAutofit/>
          </a:bodyPr>
          <a:lstStyle/>
          <a:p>
            <a:r>
              <a:rPr lang="en-US" dirty="0" smtClean="0"/>
              <a:t>No one-size-fits all solution</a:t>
            </a:r>
          </a:p>
          <a:p>
            <a:r>
              <a:rPr lang="en-US" dirty="0" smtClean="0"/>
              <a:t>Use </a:t>
            </a:r>
            <a:r>
              <a:rPr lang="en-US" dirty="0"/>
              <a:t>seated </a:t>
            </a:r>
            <a:r>
              <a:rPr lang="en-US" dirty="0" smtClean="0"/>
              <a:t>avatars?</a:t>
            </a:r>
          </a:p>
          <a:p>
            <a:pPr lvl="1"/>
            <a:r>
              <a:rPr lang="en-US" dirty="0" smtClean="0"/>
              <a:t>Works great for driving &amp; flying </a:t>
            </a:r>
            <a:r>
              <a:rPr lang="en-US" dirty="0" err="1" smtClean="0"/>
              <a:t>sims</a:t>
            </a:r>
            <a:endParaRPr lang="en-US" dirty="0" smtClean="0"/>
          </a:p>
          <a:p>
            <a:pPr lvl="1"/>
            <a:r>
              <a:rPr lang="en-US" dirty="0" smtClean="0"/>
              <a:t>Papers Please VR Edition?</a:t>
            </a:r>
          </a:p>
          <a:p>
            <a:endParaRPr lang="en-US" dirty="0" smtClean="0"/>
          </a:p>
          <a:p>
            <a:endParaRPr lang="en-US" dirty="0"/>
          </a:p>
          <a:p>
            <a:endParaRPr lang="en-US" dirty="0"/>
          </a:p>
          <a:p>
            <a:endParaRPr lang="en-US" dirty="0"/>
          </a:p>
        </p:txBody>
      </p:sp>
    </p:spTree>
    <p:extLst>
      <p:ext uri="{BB962C8B-B14F-4D97-AF65-F5344CB8AC3E}">
        <p14:creationId xmlns:p14="http://schemas.microsoft.com/office/powerpoint/2010/main" val="208523872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E67056C-98B7-4A25-9BF7-9905C530FFC9}" type="slidenum">
              <a:rPr lang="en-US" smtClean="0"/>
              <a:t>55</a:t>
            </a:fld>
            <a:endParaRPr lang="en-US"/>
          </a:p>
        </p:txBody>
      </p:sp>
      <p:sp>
        <p:nvSpPr>
          <p:cNvPr id="2" name="Title 1"/>
          <p:cNvSpPr>
            <a:spLocks noGrp="1"/>
          </p:cNvSpPr>
          <p:nvPr>
            <p:ph type="title"/>
          </p:nvPr>
        </p:nvSpPr>
        <p:spPr/>
        <p:txBody>
          <a:bodyPr/>
          <a:lstStyle/>
          <a:p>
            <a:r>
              <a:rPr lang="en-US" dirty="0"/>
              <a:t>Perceived World Size – </a:t>
            </a:r>
            <a:r>
              <a:rPr lang="en-US" dirty="0" smtClean="0"/>
              <a:t>Floor-Dragging</a:t>
            </a:r>
            <a:endParaRPr lang="en-US" dirty="0"/>
          </a:p>
        </p:txBody>
      </p:sp>
      <p:sp>
        <p:nvSpPr>
          <p:cNvPr id="5" name="Content Placeholder 4"/>
          <p:cNvSpPr>
            <a:spLocks noGrp="1"/>
          </p:cNvSpPr>
          <p:nvPr>
            <p:ph idx="1"/>
          </p:nvPr>
        </p:nvSpPr>
        <p:spPr/>
        <p:txBody>
          <a:bodyPr>
            <a:normAutofit/>
          </a:bodyPr>
          <a:lstStyle/>
          <a:p>
            <a:r>
              <a:rPr lang="en-US" dirty="0" smtClean="0"/>
              <a:t>No one-size-fits all solution</a:t>
            </a:r>
          </a:p>
          <a:p>
            <a:r>
              <a:rPr lang="en-US" dirty="0" smtClean="0"/>
              <a:t>Use </a:t>
            </a:r>
            <a:r>
              <a:rPr lang="en-US" dirty="0"/>
              <a:t>seated </a:t>
            </a:r>
            <a:r>
              <a:rPr lang="en-US" dirty="0" smtClean="0"/>
              <a:t>avatars?</a:t>
            </a:r>
          </a:p>
          <a:p>
            <a:r>
              <a:rPr lang="en-US" dirty="0" smtClean="0"/>
              <a:t>Scale the world larger to compensate?</a:t>
            </a:r>
          </a:p>
          <a:p>
            <a:pPr lvl="1"/>
            <a:r>
              <a:rPr lang="en-US" dirty="0" smtClean="0"/>
              <a:t>Limited success, you now have even </a:t>
            </a:r>
            <a:r>
              <a:rPr lang="en-US" b="1" dirty="0" smtClean="0"/>
              <a:t>more</a:t>
            </a:r>
            <a:r>
              <a:rPr lang="en-US" dirty="0" smtClean="0"/>
              <a:t> conflict between sensory inputs</a:t>
            </a:r>
          </a:p>
          <a:p>
            <a:pPr lvl="1"/>
            <a:r>
              <a:rPr lang="en-US" dirty="0" smtClean="0"/>
              <a:t>Stereo effect magnified, may be too intense for some</a:t>
            </a:r>
          </a:p>
          <a:p>
            <a:endParaRPr lang="en-US" dirty="0" smtClean="0"/>
          </a:p>
          <a:p>
            <a:endParaRPr lang="en-US" dirty="0"/>
          </a:p>
          <a:p>
            <a:endParaRPr lang="en-US" dirty="0"/>
          </a:p>
          <a:p>
            <a:endParaRPr lang="en-US" dirty="0"/>
          </a:p>
        </p:txBody>
      </p:sp>
    </p:spTree>
    <p:extLst>
      <p:ext uri="{BB962C8B-B14F-4D97-AF65-F5344CB8AC3E}">
        <p14:creationId xmlns:p14="http://schemas.microsoft.com/office/powerpoint/2010/main" val="139861382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E67056C-98B7-4A25-9BF7-9905C530FFC9}" type="slidenum">
              <a:rPr lang="en-US" smtClean="0"/>
              <a:t>56</a:t>
            </a:fld>
            <a:endParaRPr lang="en-US"/>
          </a:p>
        </p:txBody>
      </p:sp>
      <p:sp>
        <p:nvSpPr>
          <p:cNvPr id="2" name="Title 1"/>
          <p:cNvSpPr>
            <a:spLocks noGrp="1"/>
          </p:cNvSpPr>
          <p:nvPr>
            <p:ph type="title"/>
          </p:nvPr>
        </p:nvSpPr>
        <p:spPr/>
        <p:txBody>
          <a:bodyPr/>
          <a:lstStyle/>
          <a:p>
            <a:r>
              <a:rPr lang="en-US" dirty="0"/>
              <a:t>Perceived World Size – </a:t>
            </a:r>
            <a:r>
              <a:rPr lang="en-US" dirty="0" smtClean="0"/>
              <a:t>Floor-Dragging</a:t>
            </a:r>
            <a:endParaRPr lang="en-US" dirty="0"/>
          </a:p>
        </p:txBody>
      </p:sp>
      <p:sp>
        <p:nvSpPr>
          <p:cNvPr id="5" name="Content Placeholder 4"/>
          <p:cNvSpPr>
            <a:spLocks noGrp="1"/>
          </p:cNvSpPr>
          <p:nvPr>
            <p:ph idx="1"/>
          </p:nvPr>
        </p:nvSpPr>
        <p:spPr/>
        <p:txBody>
          <a:bodyPr>
            <a:normAutofit/>
          </a:bodyPr>
          <a:lstStyle/>
          <a:p>
            <a:r>
              <a:rPr lang="en-US" dirty="0" smtClean="0"/>
              <a:t>No one-size-fits all solution</a:t>
            </a:r>
          </a:p>
          <a:p>
            <a:r>
              <a:rPr lang="en-US" dirty="0" smtClean="0"/>
              <a:t>Use </a:t>
            </a:r>
            <a:r>
              <a:rPr lang="en-US" dirty="0"/>
              <a:t>seated </a:t>
            </a:r>
            <a:r>
              <a:rPr lang="en-US" dirty="0" smtClean="0"/>
              <a:t>avatars?</a:t>
            </a:r>
          </a:p>
          <a:p>
            <a:r>
              <a:rPr lang="en-US" dirty="0" smtClean="0"/>
              <a:t>Scale the world larger to compensate?</a:t>
            </a:r>
          </a:p>
          <a:p>
            <a:r>
              <a:rPr lang="en-US" dirty="0"/>
              <a:t>Give in and scale the </a:t>
            </a:r>
            <a:r>
              <a:rPr lang="en-US" dirty="0" smtClean="0"/>
              <a:t>world smaller to match?</a:t>
            </a:r>
          </a:p>
          <a:p>
            <a:pPr lvl="1"/>
            <a:r>
              <a:rPr lang="en-US" dirty="0" smtClean="0"/>
              <a:t>Now everyone is an </a:t>
            </a:r>
            <a:r>
              <a:rPr lang="en-US" dirty="0" err="1" smtClean="0"/>
              <a:t>Oompa</a:t>
            </a:r>
            <a:r>
              <a:rPr lang="en-US" dirty="0" smtClean="0"/>
              <a:t> </a:t>
            </a:r>
            <a:r>
              <a:rPr lang="en-US" dirty="0" err="1" smtClean="0"/>
              <a:t>Loompa</a:t>
            </a:r>
            <a:endParaRPr lang="en-US" dirty="0" smtClean="0"/>
          </a:p>
          <a:p>
            <a:pPr lvl="1"/>
            <a:r>
              <a:rPr lang="en-US" dirty="0" smtClean="0"/>
              <a:t>But at least the visual cues don’t conflict with the physical ones</a:t>
            </a:r>
          </a:p>
          <a:p>
            <a:pPr lvl="1"/>
            <a:r>
              <a:rPr lang="en-US" dirty="0" smtClean="0"/>
              <a:t>More relaxing, more immersive</a:t>
            </a:r>
          </a:p>
          <a:p>
            <a:endParaRPr lang="en-US" dirty="0" smtClean="0"/>
          </a:p>
          <a:p>
            <a:endParaRPr lang="en-US" dirty="0"/>
          </a:p>
          <a:p>
            <a:endParaRPr lang="en-US" dirty="0"/>
          </a:p>
          <a:p>
            <a:endParaRPr lang="en-US" dirty="0"/>
          </a:p>
        </p:txBody>
      </p:sp>
    </p:spTree>
    <p:extLst>
      <p:ext uri="{BB962C8B-B14F-4D97-AF65-F5344CB8AC3E}">
        <p14:creationId xmlns:p14="http://schemas.microsoft.com/office/powerpoint/2010/main" val="102878632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E67056C-98B7-4A25-9BF7-9905C530FFC9}" type="slidenum">
              <a:rPr lang="en-US" smtClean="0"/>
              <a:t>57</a:t>
            </a:fld>
            <a:endParaRPr lang="en-US"/>
          </a:p>
        </p:txBody>
      </p:sp>
      <p:sp>
        <p:nvSpPr>
          <p:cNvPr id="2" name="Title 1"/>
          <p:cNvSpPr>
            <a:spLocks noGrp="1"/>
          </p:cNvSpPr>
          <p:nvPr>
            <p:ph type="title"/>
          </p:nvPr>
        </p:nvSpPr>
        <p:spPr/>
        <p:txBody>
          <a:bodyPr/>
          <a:lstStyle/>
          <a:p>
            <a:r>
              <a:rPr lang="en-US" dirty="0"/>
              <a:t>Perceived World Size – </a:t>
            </a:r>
            <a:r>
              <a:rPr lang="en-US" dirty="0" smtClean="0"/>
              <a:t>Floor-Dragging</a:t>
            </a:r>
            <a:endParaRPr lang="en-US" dirty="0"/>
          </a:p>
        </p:txBody>
      </p:sp>
      <p:sp>
        <p:nvSpPr>
          <p:cNvPr id="5" name="Content Placeholder 4"/>
          <p:cNvSpPr>
            <a:spLocks noGrp="1"/>
          </p:cNvSpPr>
          <p:nvPr>
            <p:ph idx="1"/>
          </p:nvPr>
        </p:nvSpPr>
        <p:spPr/>
        <p:txBody>
          <a:bodyPr>
            <a:normAutofit/>
          </a:bodyPr>
          <a:lstStyle/>
          <a:p>
            <a:r>
              <a:rPr lang="en-US" dirty="0" smtClean="0"/>
              <a:t>No one-size-fits all solution</a:t>
            </a:r>
          </a:p>
          <a:p>
            <a:r>
              <a:rPr lang="en-US" dirty="0" smtClean="0"/>
              <a:t>Use </a:t>
            </a:r>
            <a:r>
              <a:rPr lang="en-US" dirty="0"/>
              <a:t>seated </a:t>
            </a:r>
            <a:r>
              <a:rPr lang="en-US" dirty="0" smtClean="0"/>
              <a:t>avatars?</a:t>
            </a:r>
          </a:p>
          <a:p>
            <a:r>
              <a:rPr lang="en-US" dirty="0" smtClean="0"/>
              <a:t>Scale the world larger to compensate?</a:t>
            </a:r>
          </a:p>
          <a:p>
            <a:r>
              <a:rPr lang="en-US" dirty="0"/>
              <a:t>Give in and scale the </a:t>
            </a:r>
            <a:r>
              <a:rPr lang="en-US" dirty="0" smtClean="0"/>
              <a:t>world smaller to match?</a:t>
            </a:r>
          </a:p>
          <a:p>
            <a:r>
              <a:rPr lang="en-US" dirty="0"/>
              <a:t>Make players </a:t>
            </a:r>
            <a:r>
              <a:rPr lang="en-US" dirty="0" smtClean="0"/>
              <a:t>sit on bar stools?</a:t>
            </a:r>
            <a:endParaRPr lang="en-US" dirty="0"/>
          </a:p>
          <a:p>
            <a:endParaRPr lang="en-US" dirty="0" smtClean="0"/>
          </a:p>
          <a:p>
            <a:endParaRPr lang="en-US" dirty="0" smtClean="0"/>
          </a:p>
          <a:p>
            <a:endParaRPr lang="en-US" dirty="0"/>
          </a:p>
          <a:p>
            <a:endParaRPr lang="en-US" dirty="0"/>
          </a:p>
          <a:p>
            <a:endParaRPr lang="en-US" dirty="0"/>
          </a:p>
        </p:txBody>
      </p:sp>
    </p:spTree>
    <p:extLst>
      <p:ext uri="{BB962C8B-B14F-4D97-AF65-F5344CB8AC3E}">
        <p14:creationId xmlns:p14="http://schemas.microsoft.com/office/powerpoint/2010/main" val="13153308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E67056C-98B7-4A25-9BF7-9905C530FFC9}" type="slidenum">
              <a:rPr lang="en-US" smtClean="0"/>
              <a:t>58</a:t>
            </a:fld>
            <a:endParaRPr lang="en-US"/>
          </a:p>
        </p:txBody>
      </p:sp>
      <p:sp>
        <p:nvSpPr>
          <p:cNvPr id="2" name="Title 1"/>
          <p:cNvSpPr>
            <a:spLocks noGrp="1"/>
          </p:cNvSpPr>
          <p:nvPr>
            <p:ph type="title"/>
          </p:nvPr>
        </p:nvSpPr>
        <p:spPr/>
        <p:txBody>
          <a:bodyPr/>
          <a:lstStyle/>
          <a:p>
            <a:r>
              <a:rPr lang="en-US" dirty="0"/>
              <a:t>Perceived World Size – </a:t>
            </a:r>
            <a:r>
              <a:rPr lang="en-US" dirty="0" smtClean="0"/>
              <a:t>Floor-Dragging</a:t>
            </a:r>
            <a:endParaRPr lang="en-US" dirty="0"/>
          </a:p>
        </p:txBody>
      </p:sp>
      <p:sp>
        <p:nvSpPr>
          <p:cNvPr id="5" name="Content Placeholder 4"/>
          <p:cNvSpPr>
            <a:spLocks noGrp="1"/>
          </p:cNvSpPr>
          <p:nvPr>
            <p:ph idx="1"/>
          </p:nvPr>
        </p:nvSpPr>
        <p:spPr/>
        <p:txBody>
          <a:bodyPr>
            <a:normAutofit/>
          </a:bodyPr>
          <a:lstStyle/>
          <a:p>
            <a:r>
              <a:rPr lang="en-US" dirty="0" smtClean="0"/>
              <a:t>No one-size-fits all solution</a:t>
            </a:r>
          </a:p>
          <a:p>
            <a:r>
              <a:rPr lang="en-US" dirty="0" smtClean="0"/>
              <a:t>Use </a:t>
            </a:r>
            <a:r>
              <a:rPr lang="en-US" dirty="0"/>
              <a:t>seated </a:t>
            </a:r>
            <a:r>
              <a:rPr lang="en-US" dirty="0" smtClean="0"/>
              <a:t>avatars?</a:t>
            </a:r>
          </a:p>
          <a:p>
            <a:r>
              <a:rPr lang="en-US" dirty="0" smtClean="0"/>
              <a:t>Scale the world larger to compensate?</a:t>
            </a:r>
          </a:p>
          <a:p>
            <a:r>
              <a:rPr lang="en-US" dirty="0"/>
              <a:t>Give in and scale the </a:t>
            </a:r>
            <a:r>
              <a:rPr lang="en-US" dirty="0" smtClean="0"/>
              <a:t>world smaller to match?</a:t>
            </a:r>
          </a:p>
          <a:p>
            <a:r>
              <a:rPr lang="en-US" dirty="0"/>
              <a:t>Make players </a:t>
            </a:r>
            <a:r>
              <a:rPr lang="en-US" dirty="0" smtClean="0"/>
              <a:t>sit on bar stools?</a:t>
            </a:r>
            <a:endParaRPr lang="en-US" dirty="0"/>
          </a:p>
          <a:p>
            <a:r>
              <a:rPr lang="en-US" dirty="0" smtClean="0"/>
              <a:t>More research needed</a:t>
            </a:r>
          </a:p>
          <a:p>
            <a:pPr lvl="1"/>
            <a:r>
              <a:rPr lang="en-US" dirty="0" smtClean="0"/>
              <a:t>…and this is where we’d love feedback from </a:t>
            </a:r>
            <a:r>
              <a:rPr lang="en-US" dirty="0" err="1" smtClean="0"/>
              <a:t>devs</a:t>
            </a:r>
            <a:endParaRPr lang="en-US" dirty="0" smtClean="0"/>
          </a:p>
          <a:p>
            <a:endParaRPr lang="en-US" dirty="0" smtClean="0"/>
          </a:p>
          <a:p>
            <a:endParaRPr lang="en-US" dirty="0"/>
          </a:p>
          <a:p>
            <a:endParaRPr lang="en-US" dirty="0"/>
          </a:p>
          <a:p>
            <a:endParaRPr lang="en-US" dirty="0"/>
          </a:p>
        </p:txBody>
      </p:sp>
      <p:sp>
        <p:nvSpPr>
          <p:cNvPr id="6" name="TextBox 5"/>
          <p:cNvSpPr txBox="1"/>
          <p:nvPr/>
        </p:nvSpPr>
        <p:spPr>
          <a:xfrm>
            <a:off x="432262" y="6127234"/>
            <a:ext cx="1005840" cy="369332"/>
          </a:xfrm>
          <a:prstGeom prst="rect">
            <a:avLst/>
          </a:prstGeom>
          <a:noFill/>
        </p:spPr>
        <p:txBody>
          <a:bodyPr wrap="square" rtlCol="0">
            <a:spAutoFit/>
          </a:bodyPr>
          <a:lstStyle/>
          <a:p>
            <a:r>
              <a:rPr lang="en-US" dirty="0" smtClean="0">
                <a:solidFill>
                  <a:schemeClr val="bg1">
                    <a:lumMod val="75000"/>
                  </a:schemeClr>
                </a:solidFill>
              </a:rPr>
              <a:t>36</a:t>
            </a:r>
            <a:endParaRPr lang="en-US" dirty="0">
              <a:solidFill>
                <a:schemeClr val="bg1">
                  <a:lumMod val="75000"/>
                </a:schemeClr>
              </a:solidFill>
            </a:endParaRPr>
          </a:p>
        </p:txBody>
      </p:sp>
    </p:spTree>
    <p:extLst>
      <p:ext uri="{BB962C8B-B14F-4D97-AF65-F5344CB8AC3E}">
        <p14:creationId xmlns:p14="http://schemas.microsoft.com/office/powerpoint/2010/main" val="329392178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In general, never take control of the camera</a:t>
            </a:r>
          </a:p>
          <a:p>
            <a:pPr lvl="1"/>
            <a:r>
              <a:rPr lang="en-US" dirty="0" smtClean="0"/>
              <a:t>Always keep head-tracking on &amp; faithful</a:t>
            </a:r>
          </a:p>
          <a:p>
            <a:pPr lvl="1"/>
            <a:r>
              <a:rPr lang="en-US" dirty="0" smtClean="0"/>
              <a:t>Causes significant problems for many users</a:t>
            </a:r>
          </a:p>
          <a:p>
            <a:pPr lvl="1"/>
            <a:r>
              <a:rPr lang="en-US" dirty="0"/>
              <a:t>I</a:t>
            </a:r>
            <a:r>
              <a:rPr lang="en-US" dirty="0" smtClean="0"/>
              <a:t>f you must do it, do it FAST – teleport rather than fly</a:t>
            </a:r>
          </a:p>
          <a:p>
            <a:pPr lvl="1"/>
            <a:endParaRPr lang="en-US" dirty="0" smtClean="0"/>
          </a:p>
        </p:txBody>
      </p:sp>
      <p:sp>
        <p:nvSpPr>
          <p:cNvPr id="3" name="Title 2"/>
          <p:cNvSpPr>
            <a:spLocks noGrp="1"/>
          </p:cNvSpPr>
          <p:nvPr>
            <p:ph type="title"/>
          </p:nvPr>
        </p:nvSpPr>
        <p:spPr/>
        <p:txBody>
          <a:bodyPr/>
          <a:lstStyle/>
          <a:p>
            <a:r>
              <a:rPr lang="en-US" dirty="0" smtClean="0"/>
              <a:t>Transition animations</a:t>
            </a:r>
            <a:endParaRPr lang="en-US" dirty="0"/>
          </a:p>
        </p:txBody>
      </p:sp>
      <p:sp>
        <p:nvSpPr>
          <p:cNvPr id="4" name="Slide Number Placeholder 3"/>
          <p:cNvSpPr>
            <a:spLocks noGrp="1"/>
          </p:cNvSpPr>
          <p:nvPr>
            <p:ph type="sldNum" sz="quarter" idx="12"/>
          </p:nvPr>
        </p:nvSpPr>
        <p:spPr/>
        <p:txBody>
          <a:bodyPr/>
          <a:lstStyle/>
          <a:p>
            <a:fld id="{2E67056C-98B7-4A25-9BF7-9905C530FFC9}" type="slidenum">
              <a:rPr lang="en-US" smtClean="0"/>
              <a:t>59</a:t>
            </a:fld>
            <a:endParaRPr lang="en-US"/>
          </a:p>
        </p:txBody>
      </p:sp>
    </p:spTree>
    <p:extLst>
      <p:ext uri="{BB962C8B-B14F-4D97-AF65-F5344CB8AC3E}">
        <p14:creationId xmlns:p14="http://schemas.microsoft.com/office/powerpoint/2010/main" val="27364864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VR developers spend hours a day looking at an HMD</a:t>
            </a:r>
          </a:p>
          <a:p>
            <a:pPr lvl="1"/>
            <a:r>
              <a:rPr lang="en-US" dirty="0" smtClean="0"/>
              <a:t>Much of that time, there will be bugs everywhere</a:t>
            </a:r>
          </a:p>
          <a:p>
            <a:pPr lvl="1"/>
            <a:r>
              <a:rPr lang="en-US" dirty="0" smtClean="0"/>
              <a:t>Our brains soon learn to ignore the crazy</a:t>
            </a:r>
          </a:p>
          <a:p>
            <a:r>
              <a:rPr lang="en-US" dirty="0" smtClean="0"/>
              <a:t>Your players do not!</a:t>
            </a:r>
          </a:p>
          <a:p>
            <a:pPr lvl="1"/>
            <a:r>
              <a:rPr lang="en-US" dirty="0" smtClean="0"/>
              <a:t>Their brains are fresh and innocent</a:t>
            </a:r>
          </a:p>
          <a:p>
            <a:pPr lvl="1"/>
            <a:r>
              <a:rPr lang="en-US" dirty="0" smtClean="0"/>
              <a:t>They expect things to be real</a:t>
            </a:r>
          </a:p>
          <a:p>
            <a:pPr lvl="1"/>
            <a:r>
              <a:rPr lang="en-US" dirty="0" smtClean="0"/>
              <a:t>Hopefully you have debugged everything and have true “presence”</a:t>
            </a:r>
          </a:p>
        </p:txBody>
      </p:sp>
      <p:sp>
        <p:nvSpPr>
          <p:cNvPr id="3" name="Title 2"/>
          <p:cNvSpPr>
            <a:spLocks noGrp="1"/>
          </p:cNvSpPr>
          <p:nvPr>
            <p:ph type="title"/>
          </p:nvPr>
        </p:nvSpPr>
        <p:spPr/>
        <p:txBody>
          <a:bodyPr/>
          <a:lstStyle/>
          <a:p>
            <a:r>
              <a:rPr lang="en-US" dirty="0" smtClean="0"/>
              <a:t>Be kind to your players</a:t>
            </a:r>
            <a:endParaRPr lang="en-US" dirty="0"/>
          </a:p>
        </p:txBody>
      </p:sp>
      <p:sp>
        <p:nvSpPr>
          <p:cNvPr id="4" name="Slide Number Placeholder 3"/>
          <p:cNvSpPr>
            <a:spLocks noGrp="1"/>
          </p:cNvSpPr>
          <p:nvPr>
            <p:ph type="sldNum" sz="quarter" idx="12"/>
          </p:nvPr>
        </p:nvSpPr>
        <p:spPr/>
        <p:txBody>
          <a:bodyPr/>
          <a:lstStyle/>
          <a:p>
            <a:fld id="{2E67056C-98B7-4A25-9BF7-9905C530FFC9}" type="slidenum">
              <a:rPr lang="en-US" smtClean="0"/>
              <a:t>6</a:t>
            </a:fld>
            <a:endParaRPr lang="en-US"/>
          </a:p>
        </p:txBody>
      </p:sp>
    </p:spTree>
    <p:extLst>
      <p:ext uri="{BB962C8B-B14F-4D97-AF65-F5344CB8AC3E}">
        <p14:creationId xmlns:p14="http://schemas.microsoft.com/office/powerpoint/2010/main" val="145480190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In general, never take control of the camera</a:t>
            </a:r>
            <a:endParaRPr lang="en-US" dirty="0" smtClean="0"/>
          </a:p>
          <a:p>
            <a:r>
              <a:rPr lang="en-US" dirty="0" smtClean="0"/>
              <a:t>But sometimes, transitions need to happen for story/world</a:t>
            </a:r>
          </a:p>
          <a:p>
            <a:pPr lvl="1"/>
            <a:r>
              <a:rPr lang="en-US" dirty="0" smtClean="0"/>
              <a:t>Getting into/out of vehicles</a:t>
            </a:r>
          </a:p>
          <a:p>
            <a:pPr lvl="1"/>
            <a:r>
              <a:rPr lang="en-US" dirty="0" smtClean="0"/>
              <a:t>Getting </a:t>
            </a:r>
            <a:r>
              <a:rPr lang="en-US" dirty="0"/>
              <a:t>into/out of </a:t>
            </a:r>
            <a:r>
              <a:rPr lang="en-US" dirty="0" smtClean="0"/>
              <a:t>bed</a:t>
            </a:r>
          </a:p>
          <a:p>
            <a:pPr lvl="1"/>
            <a:r>
              <a:rPr lang="en-US" dirty="0" smtClean="0"/>
              <a:t>Standing up after knockdown</a:t>
            </a:r>
          </a:p>
          <a:p>
            <a:pPr lvl="1"/>
            <a:r>
              <a:rPr lang="en-US" dirty="0" smtClean="0"/>
              <a:t>Picking an object off the floor</a:t>
            </a:r>
          </a:p>
        </p:txBody>
      </p:sp>
      <p:sp>
        <p:nvSpPr>
          <p:cNvPr id="3" name="Title 2"/>
          <p:cNvSpPr>
            <a:spLocks noGrp="1"/>
          </p:cNvSpPr>
          <p:nvPr>
            <p:ph type="title"/>
          </p:nvPr>
        </p:nvSpPr>
        <p:spPr/>
        <p:txBody>
          <a:bodyPr/>
          <a:lstStyle/>
          <a:p>
            <a:r>
              <a:rPr lang="en-US" dirty="0" smtClean="0"/>
              <a:t>Transition animations</a:t>
            </a:r>
            <a:endParaRPr lang="en-US" dirty="0"/>
          </a:p>
        </p:txBody>
      </p:sp>
      <p:sp>
        <p:nvSpPr>
          <p:cNvPr id="4" name="Slide Number Placeholder 3"/>
          <p:cNvSpPr>
            <a:spLocks noGrp="1"/>
          </p:cNvSpPr>
          <p:nvPr>
            <p:ph type="sldNum" sz="quarter" idx="12"/>
          </p:nvPr>
        </p:nvSpPr>
        <p:spPr/>
        <p:txBody>
          <a:bodyPr/>
          <a:lstStyle/>
          <a:p>
            <a:fld id="{2E67056C-98B7-4A25-9BF7-9905C530FFC9}" type="slidenum">
              <a:rPr lang="en-US" smtClean="0"/>
              <a:t>60</a:t>
            </a:fld>
            <a:endParaRPr lang="en-US"/>
          </a:p>
        </p:txBody>
      </p:sp>
    </p:spTree>
    <p:extLst>
      <p:ext uri="{BB962C8B-B14F-4D97-AF65-F5344CB8AC3E}">
        <p14:creationId xmlns:p14="http://schemas.microsoft.com/office/powerpoint/2010/main" val="193671937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In general, never take control of the camera</a:t>
            </a:r>
            <a:endParaRPr lang="en-US" dirty="0" smtClean="0"/>
          </a:p>
          <a:p>
            <a:r>
              <a:rPr lang="en-US" dirty="0" smtClean="0"/>
              <a:t>But sometimes, transitions need to happen for story/world</a:t>
            </a:r>
          </a:p>
          <a:p>
            <a:r>
              <a:rPr lang="en-US" dirty="0" smtClean="0"/>
              <a:t>Most people find these too intense in VR</a:t>
            </a:r>
          </a:p>
          <a:p>
            <a:pPr lvl="1"/>
            <a:r>
              <a:rPr lang="en-US" dirty="0" smtClean="0"/>
              <a:t>Especially orientation changes</a:t>
            </a:r>
          </a:p>
        </p:txBody>
      </p:sp>
      <p:sp>
        <p:nvSpPr>
          <p:cNvPr id="3" name="Title 2"/>
          <p:cNvSpPr>
            <a:spLocks noGrp="1"/>
          </p:cNvSpPr>
          <p:nvPr>
            <p:ph type="title"/>
          </p:nvPr>
        </p:nvSpPr>
        <p:spPr/>
        <p:txBody>
          <a:bodyPr/>
          <a:lstStyle/>
          <a:p>
            <a:r>
              <a:rPr lang="en-US" dirty="0" smtClean="0"/>
              <a:t>Transition animations</a:t>
            </a:r>
            <a:endParaRPr lang="en-US" dirty="0"/>
          </a:p>
        </p:txBody>
      </p:sp>
      <p:sp>
        <p:nvSpPr>
          <p:cNvPr id="4" name="Slide Number Placeholder 3"/>
          <p:cNvSpPr>
            <a:spLocks noGrp="1"/>
          </p:cNvSpPr>
          <p:nvPr>
            <p:ph type="sldNum" sz="quarter" idx="12"/>
          </p:nvPr>
        </p:nvSpPr>
        <p:spPr/>
        <p:txBody>
          <a:bodyPr/>
          <a:lstStyle/>
          <a:p>
            <a:fld id="{2E67056C-98B7-4A25-9BF7-9905C530FFC9}" type="slidenum">
              <a:rPr lang="en-US" smtClean="0"/>
              <a:t>61</a:t>
            </a:fld>
            <a:endParaRPr lang="en-US"/>
          </a:p>
        </p:txBody>
      </p:sp>
    </p:spTree>
    <p:extLst>
      <p:ext uri="{BB962C8B-B14F-4D97-AF65-F5344CB8AC3E}">
        <p14:creationId xmlns:p14="http://schemas.microsoft.com/office/powerpoint/2010/main" val="224876492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In general, never take control of the camera</a:t>
            </a:r>
            <a:endParaRPr lang="en-US" dirty="0" smtClean="0"/>
          </a:p>
          <a:p>
            <a:r>
              <a:rPr lang="en-US" dirty="0" smtClean="0"/>
              <a:t>But sometimes, transitions need to happen for story/world</a:t>
            </a:r>
          </a:p>
          <a:p>
            <a:r>
              <a:rPr lang="en-US" dirty="0" smtClean="0"/>
              <a:t>Most people find these too intense in VR</a:t>
            </a:r>
          </a:p>
          <a:p>
            <a:r>
              <a:rPr lang="en-US" dirty="0" smtClean="0"/>
              <a:t>Option: use a dissolve or fade-through-black</a:t>
            </a:r>
          </a:p>
          <a:p>
            <a:pPr lvl="1"/>
            <a:r>
              <a:rPr lang="en-US" dirty="0" smtClean="0"/>
              <a:t>Needs to be live rendering, not a screenshot</a:t>
            </a:r>
          </a:p>
          <a:p>
            <a:pPr lvl="1"/>
            <a:r>
              <a:rPr lang="en-US" dirty="0" smtClean="0"/>
              <a:t>Maintain head-tracking all the time - let the player look around</a:t>
            </a:r>
          </a:p>
        </p:txBody>
      </p:sp>
      <p:sp>
        <p:nvSpPr>
          <p:cNvPr id="3" name="Title 2"/>
          <p:cNvSpPr>
            <a:spLocks noGrp="1"/>
          </p:cNvSpPr>
          <p:nvPr>
            <p:ph type="title"/>
          </p:nvPr>
        </p:nvSpPr>
        <p:spPr/>
        <p:txBody>
          <a:bodyPr/>
          <a:lstStyle/>
          <a:p>
            <a:r>
              <a:rPr lang="en-US" dirty="0" smtClean="0"/>
              <a:t>Transition animations</a:t>
            </a:r>
            <a:endParaRPr lang="en-US" dirty="0"/>
          </a:p>
        </p:txBody>
      </p:sp>
      <p:sp>
        <p:nvSpPr>
          <p:cNvPr id="4" name="Slide Number Placeholder 3"/>
          <p:cNvSpPr>
            <a:spLocks noGrp="1"/>
          </p:cNvSpPr>
          <p:nvPr>
            <p:ph type="sldNum" sz="quarter" idx="12"/>
          </p:nvPr>
        </p:nvSpPr>
        <p:spPr/>
        <p:txBody>
          <a:bodyPr/>
          <a:lstStyle/>
          <a:p>
            <a:fld id="{2E67056C-98B7-4A25-9BF7-9905C530FFC9}" type="slidenum">
              <a:rPr lang="en-US" smtClean="0"/>
              <a:t>62</a:t>
            </a:fld>
            <a:endParaRPr lang="en-US"/>
          </a:p>
        </p:txBody>
      </p:sp>
    </p:spTree>
    <p:extLst>
      <p:ext uri="{BB962C8B-B14F-4D97-AF65-F5344CB8AC3E}">
        <p14:creationId xmlns:p14="http://schemas.microsoft.com/office/powerpoint/2010/main" val="164409600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In general, never take control of the camera</a:t>
            </a:r>
            <a:endParaRPr lang="en-US" dirty="0" smtClean="0"/>
          </a:p>
          <a:p>
            <a:r>
              <a:rPr lang="en-US" dirty="0" smtClean="0"/>
              <a:t>But sometimes, transitions need to happen for story/world</a:t>
            </a:r>
          </a:p>
          <a:p>
            <a:r>
              <a:rPr lang="en-US" dirty="0" smtClean="0"/>
              <a:t>Most people find these too intense in VR</a:t>
            </a:r>
          </a:p>
          <a:p>
            <a:r>
              <a:rPr lang="en-US" dirty="0" smtClean="0"/>
              <a:t>Option: use a dissolve or fade-through-black</a:t>
            </a:r>
          </a:p>
          <a:p>
            <a:r>
              <a:rPr lang="en-US" dirty="0" smtClean="0"/>
              <a:t>Option: show your avatar doing the action</a:t>
            </a:r>
          </a:p>
          <a:p>
            <a:pPr lvl="1"/>
            <a:r>
              <a:rPr lang="en-US" dirty="0" smtClean="0"/>
              <a:t>Be careful of the 1</a:t>
            </a:r>
            <a:r>
              <a:rPr lang="en-US" baseline="30000" dirty="0" smtClean="0"/>
              <a:t>st</a:t>
            </a:r>
            <a:r>
              <a:rPr lang="en-US" dirty="0"/>
              <a:t> </a:t>
            </a:r>
            <a:r>
              <a:rPr lang="en-US" dirty="0" smtClean="0"/>
              <a:t>to 3</a:t>
            </a:r>
            <a:r>
              <a:rPr lang="en-US" baseline="30000" dirty="0" smtClean="0"/>
              <a:t>rd</a:t>
            </a:r>
            <a:r>
              <a:rPr lang="en-US" dirty="0" smtClean="0"/>
              <a:t> person transition</a:t>
            </a:r>
          </a:p>
          <a:p>
            <a:pPr lvl="1"/>
            <a:r>
              <a:rPr lang="en-US" dirty="0" smtClean="0"/>
              <a:t>Try a ghostly/transparent avatar</a:t>
            </a:r>
          </a:p>
        </p:txBody>
      </p:sp>
      <p:sp>
        <p:nvSpPr>
          <p:cNvPr id="3" name="Title 2"/>
          <p:cNvSpPr>
            <a:spLocks noGrp="1"/>
          </p:cNvSpPr>
          <p:nvPr>
            <p:ph type="title"/>
          </p:nvPr>
        </p:nvSpPr>
        <p:spPr/>
        <p:txBody>
          <a:bodyPr/>
          <a:lstStyle/>
          <a:p>
            <a:r>
              <a:rPr lang="en-US" dirty="0" smtClean="0"/>
              <a:t>Transition animations</a:t>
            </a:r>
            <a:endParaRPr lang="en-US" dirty="0"/>
          </a:p>
        </p:txBody>
      </p:sp>
      <p:sp>
        <p:nvSpPr>
          <p:cNvPr id="4" name="Slide Number Placeholder 3"/>
          <p:cNvSpPr>
            <a:spLocks noGrp="1"/>
          </p:cNvSpPr>
          <p:nvPr>
            <p:ph type="sldNum" sz="quarter" idx="12"/>
          </p:nvPr>
        </p:nvSpPr>
        <p:spPr/>
        <p:txBody>
          <a:bodyPr/>
          <a:lstStyle/>
          <a:p>
            <a:fld id="{2E67056C-98B7-4A25-9BF7-9905C530FFC9}" type="slidenum">
              <a:rPr lang="en-US" smtClean="0"/>
              <a:t>63</a:t>
            </a:fld>
            <a:endParaRPr lang="en-US"/>
          </a:p>
        </p:txBody>
      </p:sp>
      <p:sp>
        <p:nvSpPr>
          <p:cNvPr id="5" name="TextBox 4"/>
          <p:cNvSpPr txBox="1"/>
          <p:nvPr/>
        </p:nvSpPr>
        <p:spPr>
          <a:xfrm>
            <a:off x="432262" y="6127234"/>
            <a:ext cx="1005840" cy="369332"/>
          </a:xfrm>
          <a:prstGeom prst="rect">
            <a:avLst/>
          </a:prstGeom>
          <a:noFill/>
        </p:spPr>
        <p:txBody>
          <a:bodyPr wrap="square" rtlCol="0">
            <a:spAutoFit/>
          </a:bodyPr>
          <a:lstStyle/>
          <a:p>
            <a:r>
              <a:rPr lang="en-US" dirty="0" smtClean="0">
                <a:solidFill>
                  <a:schemeClr val="bg1">
                    <a:lumMod val="75000"/>
                  </a:schemeClr>
                </a:solidFill>
              </a:rPr>
              <a:t>40</a:t>
            </a:r>
            <a:endParaRPr lang="en-US" dirty="0">
              <a:solidFill>
                <a:schemeClr val="bg1">
                  <a:lumMod val="75000"/>
                </a:schemeClr>
              </a:solidFill>
            </a:endParaRPr>
          </a:p>
        </p:txBody>
      </p:sp>
    </p:spTree>
    <p:extLst>
      <p:ext uri="{BB962C8B-B14F-4D97-AF65-F5344CB8AC3E}">
        <p14:creationId xmlns:p14="http://schemas.microsoft.com/office/powerpoint/2010/main" val="171368092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Highly animated 1</a:t>
            </a:r>
            <a:r>
              <a:rPr lang="en-US" baseline="30000" dirty="0" smtClean="0"/>
              <a:t>st</a:t>
            </a:r>
            <a:r>
              <a:rPr lang="en-US" dirty="0" smtClean="0"/>
              <a:t>-person avatars are awesome</a:t>
            </a:r>
          </a:p>
          <a:p>
            <a:pPr lvl="1"/>
            <a:r>
              <a:rPr lang="en-US" dirty="0" smtClean="0"/>
              <a:t>Amazing sense of immersion and presence</a:t>
            </a:r>
          </a:p>
          <a:p>
            <a:pPr lvl="1"/>
            <a:r>
              <a:rPr lang="en-US" dirty="0" smtClean="0"/>
              <a:t>TF2 examples:</a:t>
            </a:r>
          </a:p>
          <a:p>
            <a:pPr lvl="2"/>
            <a:r>
              <a:rPr lang="en-US" dirty="0" smtClean="0"/>
              <a:t>High fives</a:t>
            </a:r>
          </a:p>
          <a:p>
            <a:pPr lvl="2"/>
            <a:r>
              <a:rPr lang="en-US" dirty="0"/>
              <a:t>“Medic” – hand comes to face</a:t>
            </a:r>
          </a:p>
          <a:p>
            <a:pPr lvl="2"/>
            <a:r>
              <a:rPr lang="en-US" dirty="0" smtClean="0"/>
              <a:t>Sniper’s bird – Sir </a:t>
            </a:r>
            <a:r>
              <a:rPr lang="en-US" dirty="0" err="1" smtClean="0"/>
              <a:t>Hootsalot</a:t>
            </a:r>
            <a:r>
              <a:rPr lang="en-US" dirty="0" smtClean="0"/>
              <a:t> / Steel Songbird</a:t>
            </a:r>
          </a:p>
          <a:p>
            <a:pPr lvl="1"/>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Animated avatars</a:t>
            </a:r>
            <a:endParaRPr lang="en-US" dirty="0"/>
          </a:p>
        </p:txBody>
      </p:sp>
      <p:sp>
        <p:nvSpPr>
          <p:cNvPr id="4" name="Slide Number Placeholder 3"/>
          <p:cNvSpPr>
            <a:spLocks noGrp="1"/>
          </p:cNvSpPr>
          <p:nvPr>
            <p:ph type="sldNum" sz="quarter" idx="12"/>
          </p:nvPr>
        </p:nvSpPr>
        <p:spPr/>
        <p:txBody>
          <a:bodyPr/>
          <a:lstStyle/>
          <a:p>
            <a:fld id="{2E67056C-98B7-4A25-9BF7-9905C530FFC9}" type="slidenum">
              <a:rPr lang="en-US" smtClean="0"/>
              <a:t>64</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97060" y="3499500"/>
            <a:ext cx="2381250" cy="261937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97060" y="708515"/>
            <a:ext cx="2381250" cy="2619375"/>
          </a:xfrm>
          <a:prstGeom prst="rect">
            <a:avLst/>
          </a:prstGeom>
        </p:spPr>
      </p:pic>
    </p:spTree>
    <p:extLst>
      <p:ext uri="{BB962C8B-B14F-4D97-AF65-F5344CB8AC3E}">
        <p14:creationId xmlns:p14="http://schemas.microsoft.com/office/powerpoint/2010/main" val="343750811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Highly animated 1</a:t>
            </a:r>
            <a:r>
              <a:rPr lang="en-US" baseline="30000" dirty="0" smtClean="0"/>
              <a:t>st</a:t>
            </a:r>
            <a:r>
              <a:rPr lang="en-US" dirty="0" smtClean="0"/>
              <a:t>-person avatars are awesome</a:t>
            </a:r>
          </a:p>
          <a:p>
            <a:pPr lvl="1"/>
            <a:r>
              <a:rPr lang="en-US" dirty="0" smtClean="0"/>
              <a:t>Amazing sense of immersion and presence</a:t>
            </a:r>
          </a:p>
          <a:p>
            <a:pPr lvl="1"/>
            <a:r>
              <a:rPr lang="en-US" dirty="0" smtClean="0"/>
              <a:t>TF2 examples:</a:t>
            </a:r>
          </a:p>
          <a:p>
            <a:pPr lvl="2"/>
            <a:r>
              <a:rPr lang="en-US" dirty="0" smtClean="0"/>
              <a:t>High fives</a:t>
            </a:r>
          </a:p>
          <a:p>
            <a:pPr lvl="2"/>
            <a:r>
              <a:rPr lang="en-US" dirty="0"/>
              <a:t>“Medic” – hand comes to face</a:t>
            </a:r>
          </a:p>
          <a:p>
            <a:pPr lvl="2"/>
            <a:r>
              <a:rPr lang="en-US" dirty="0" smtClean="0"/>
              <a:t>Sniper’s bird – Sir </a:t>
            </a:r>
            <a:r>
              <a:rPr lang="en-US" dirty="0" err="1" smtClean="0"/>
              <a:t>Hootsalot</a:t>
            </a:r>
            <a:r>
              <a:rPr lang="en-US" dirty="0" smtClean="0"/>
              <a:t> / Steel Songbird</a:t>
            </a:r>
          </a:p>
          <a:p>
            <a:r>
              <a:rPr lang="en-US" dirty="0" smtClean="0"/>
              <a:t>Constraints:</a:t>
            </a:r>
          </a:p>
          <a:p>
            <a:pPr lvl="1"/>
            <a:r>
              <a:rPr lang="en-US" dirty="0"/>
              <a:t>Virtual camera should </a:t>
            </a:r>
            <a:r>
              <a:rPr lang="en-US" dirty="0" smtClean="0"/>
              <a:t>always </a:t>
            </a:r>
            <a:r>
              <a:rPr lang="en-US" dirty="0"/>
              <a:t>move with player’s real head </a:t>
            </a:r>
            <a:endParaRPr lang="en-US" dirty="0" smtClean="0"/>
          </a:p>
          <a:p>
            <a:pPr lvl="1"/>
            <a:r>
              <a:rPr lang="en-US" dirty="0" smtClean="0"/>
              <a:t>Virtual camera and avatar’s head should coincide for best immersion</a:t>
            </a:r>
          </a:p>
          <a:p>
            <a:pPr lvl="1"/>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Animated avatars</a:t>
            </a:r>
            <a:endParaRPr lang="en-US" dirty="0"/>
          </a:p>
        </p:txBody>
      </p:sp>
      <p:sp>
        <p:nvSpPr>
          <p:cNvPr id="4" name="Slide Number Placeholder 3"/>
          <p:cNvSpPr>
            <a:spLocks noGrp="1"/>
          </p:cNvSpPr>
          <p:nvPr>
            <p:ph type="sldNum" sz="quarter" idx="12"/>
          </p:nvPr>
        </p:nvSpPr>
        <p:spPr/>
        <p:txBody>
          <a:bodyPr/>
          <a:lstStyle/>
          <a:p>
            <a:fld id="{2E67056C-98B7-4A25-9BF7-9905C530FFC9}" type="slidenum">
              <a:rPr lang="en-US" smtClean="0"/>
              <a:t>65</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97060" y="708515"/>
            <a:ext cx="2381250" cy="2619375"/>
          </a:xfrm>
          <a:prstGeom prst="rect">
            <a:avLst/>
          </a:prstGeom>
        </p:spPr>
      </p:pic>
    </p:spTree>
    <p:extLst>
      <p:ext uri="{BB962C8B-B14F-4D97-AF65-F5344CB8AC3E}">
        <p14:creationId xmlns:p14="http://schemas.microsoft.com/office/powerpoint/2010/main" val="140478780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dirty="0" smtClean="0"/>
              <a:t>Highly animated 1</a:t>
            </a:r>
            <a:r>
              <a:rPr lang="en-US" baseline="30000" dirty="0" smtClean="0"/>
              <a:t>st</a:t>
            </a:r>
            <a:r>
              <a:rPr lang="en-US" dirty="0" smtClean="0"/>
              <a:t>-person avatars are awesome</a:t>
            </a:r>
          </a:p>
          <a:p>
            <a:pPr lvl="1"/>
            <a:r>
              <a:rPr lang="en-US" dirty="0" smtClean="0"/>
              <a:t>Amazing sense of immersion and presence</a:t>
            </a:r>
          </a:p>
          <a:p>
            <a:pPr lvl="1"/>
            <a:r>
              <a:rPr lang="en-US" dirty="0" smtClean="0"/>
              <a:t>TF2 examples:</a:t>
            </a:r>
          </a:p>
          <a:p>
            <a:pPr lvl="2"/>
            <a:r>
              <a:rPr lang="en-US" dirty="0" smtClean="0"/>
              <a:t>High fives</a:t>
            </a:r>
          </a:p>
          <a:p>
            <a:pPr lvl="2"/>
            <a:r>
              <a:rPr lang="en-US" dirty="0"/>
              <a:t>“Medic” – hand comes to face</a:t>
            </a:r>
          </a:p>
          <a:p>
            <a:pPr lvl="2"/>
            <a:r>
              <a:rPr lang="en-US" dirty="0" smtClean="0"/>
              <a:t>Sniper’s bird – Sir </a:t>
            </a:r>
            <a:r>
              <a:rPr lang="en-US" dirty="0" err="1" smtClean="0"/>
              <a:t>Hootsalot</a:t>
            </a:r>
            <a:r>
              <a:rPr lang="en-US" dirty="0" smtClean="0"/>
              <a:t> / Steel Songbird</a:t>
            </a:r>
          </a:p>
          <a:p>
            <a:r>
              <a:rPr lang="en-US" dirty="0" smtClean="0"/>
              <a:t>Constraints:</a:t>
            </a:r>
          </a:p>
          <a:p>
            <a:pPr lvl="1"/>
            <a:r>
              <a:rPr lang="en-US" dirty="0"/>
              <a:t>Virtual camera should </a:t>
            </a:r>
            <a:r>
              <a:rPr lang="en-US" dirty="0" smtClean="0"/>
              <a:t>always </a:t>
            </a:r>
            <a:r>
              <a:rPr lang="en-US" dirty="0"/>
              <a:t>move with player’s real head </a:t>
            </a:r>
            <a:endParaRPr lang="en-US" dirty="0" smtClean="0"/>
          </a:p>
          <a:p>
            <a:pPr lvl="1"/>
            <a:r>
              <a:rPr lang="en-US" dirty="0" smtClean="0"/>
              <a:t>Virtual camera and avatar’s head should coincide for best immersion</a:t>
            </a:r>
          </a:p>
          <a:p>
            <a:pPr lvl="1"/>
            <a:r>
              <a:rPr lang="en-US" dirty="0"/>
              <a:t>…but </a:t>
            </a:r>
            <a:r>
              <a:rPr lang="en-US" dirty="0" smtClean="0"/>
              <a:t>those conflict!</a:t>
            </a:r>
          </a:p>
          <a:p>
            <a:pPr lvl="1"/>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Animated avatars</a:t>
            </a:r>
            <a:endParaRPr lang="en-US" dirty="0"/>
          </a:p>
        </p:txBody>
      </p:sp>
      <p:sp>
        <p:nvSpPr>
          <p:cNvPr id="4" name="Slide Number Placeholder 3"/>
          <p:cNvSpPr>
            <a:spLocks noGrp="1"/>
          </p:cNvSpPr>
          <p:nvPr>
            <p:ph type="sldNum" sz="quarter" idx="12"/>
          </p:nvPr>
        </p:nvSpPr>
        <p:spPr/>
        <p:txBody>
          <a:bodyPr/>
          <a:lstStyle/>
          <a:p>
            <a:fld id="{2E67056C-98B7-4A25-9BF7-9905C530FFC9}" type="slidenum">
              <a:rPr lang="en-US" smtClean="0"/>
              <a:t>66</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97060" y="708515"/>
            <a:ext cx="2381250" cy="2619375"/>
          </a:xfrm>
          <a:prstGeom prst="rect">
            <a:avLst/>
          </a:prstGeom>
        </p:spPr>
      </p:pic>
    </p:spTree>
    <p:extLst>
      <p:ext uri="{BB962C8B-B14F-4D97-AF65-F5344CB8AC3E}">
        <p14:creationId xmlns:p14="http://schemas.microsoft.com/office/powerpoint/2010/main" val="309222037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Solution:</a:t>
            </a:r>
            <a:endParaRPr lang="en-US" dirty="0"/>
          </a:p>
        </p:txBody>
      </p:sp>
      <p:sp>
        <p:nvSpPr>
          <p:cNvPr id="4" name="Slide Number Placeholder 3"/>
          <p:cNvSpPr>
            <a:spLocks noGrp="1"/>
          </p:cNvSpPr>
          <p:nvPr>
            <p:ph type="sldNum" sz="quarter" idx="12"/>
          </p:nvPr>
        </p:nvSpPr>
        <p:spPr/>
        <p:txBody>
          <a:bodyPr/>
          <a:lstStyle/>
          <a:p>
            <a:fld id="{2E67056C-98B7-4A25-9BF7-9905C530FFC9}" type="slidenum">
              <a:rPr lang="en-US" smtClean="0"/>
              <a:t>67</a:t>
            </a:fld>
            <a:endParaRPr lang="en-US"/>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374516688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22239" y="1541880"/>
            <a:ext cx="2434078" cy="3661887"/>
          </a:xfrm>
        </p:spPr>
      </p:pic>
      <p:sp>
        <p:nvSpPr>
          <p:cNvPr id="3" name="Title 2"/>
          <p:cNvSpPr>
            <a:spLocks noGrp="1"/>
          </p:cNvSpPr>
          <p:nvPr>
            <p:ph type="title"/>
          </p:nvPr>
        </p:nvSpPr>
        <p:spPr/>
        <p:txBody>
          <a:bodyPr/>
          <a:lstStyle/>
          <a:p>
            <a:r>
              <a:rPr lang="en-US" dirty="0" smtClean="0"/>
              <a:t>Solution:</a:t>
            </a:r>
            <a:endParaRPr lang="en-US" dirty="0"/>
          </a:p>
        </p:txBody>
      </p:sp>
      <p:sp>
        <p:nvSpPr>
          <p:cNvPr id="4" name="Slide Number Placeholder 3"/>
          <p:cNvSpPr>
            <a:spLocks noGrp="1"/>
          </p:cNvSpPr>
          <p:nvPr>
            <p:ph type="sldNum" sz="quarter" idx="12"/>
          </p:nvPr>
        </p:nvSpPr>
        <p:spPr/>
        <p:txBody>
          <a:bodyPr/>
          <a:lstStyle/>
          <a:p>
            <a:fld id="{2E67056C-98B7-4A25-9BF7-9905C530FFC9}" type="slidenum">
              <a:rPr lang="en-US" smtClean="0"/>
              <a:t>68</a:t>
            </a:fld>
            <a:endParaRPr lang="en-US"/>
          </a:p>
        </p:txBody>
      </p:sp>
    </p:spTree>
    <p:extLst>
      <p:ext uri="{BB962C8B-B14F-4D97-AF65-F5344CB8AC3E}">
        <p14:creationId xmlns:p14="http://schemas.microsoft.com/office/powerpoint/2010/main" val="269556639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1"/>
            <a:endParaRPr lang="en-US" dirty="0" smtClean="0"/>
          </a:p>
          <a:p>
            <a:pPr lvl="1"/>
            <a:endParaRPr lang="en-US" dirty="0"/>
          </a:p>
        </p:txBody>
      </p:sp>
      <p:sp>
        <p:nvSpPr>
          <p:cNvPr id="3" name="Title 2"/>
          <p:cNvSpPr>
            <a:spLocks noGrp="1"/>
          </p:cNvSpPr>
          <p:nvPr>
            <p:ph type="title"/>
          </p:nvPr>
        </p:nvSpPr>
        <p:spPr/>
        <p:txBody>
          <a:bodyPr/>
          <a:lstStyle/>
          <a:p>
            <a:r>
              <a:rPr lang="en-US" dirty="0" err="1" smtClean="0"/>
              <a:t>Meathook</a:t>
            </a:r>
            <a:r>
              <a:rPr lang="en-US" dirty="0" smtClean="0"/>
              <a:t> avatars</a:t>
            </a:r>
            <a:endParaRPr lang="en-US" dirty="0"/>
          </a:p>
        </p:txBody>
      </p:sp>
      <p:sp>
        <p:nvSpPr>
          <p:cNvPr id="4" name="Slide Number Placeholder 3"/>
          <p:cNvSpPr>
            <a:spLocks noGrp="1"/>
          </p:cNvSpPr>
          <p:nvPr>
            <p:ph type="sldNum" sz="quarter" idx="12"/>
          </p:nvPr>
        </p:nvSpPr>
        <p:spPr/>
        <p:txBody>
          <a:bodyPr/>
          <a:lstStyle/>
          <a:p>
            <a:fld id="{2E67056C-98B7-4A25-9BF7-9905C530FFC9}" type="slidenum">
              <a:rPr lang="en-US" smtClean="0"/>
              <a:t>69</a:t>
            </a:fld>
            <a:endParaRPr lang="en-US"/>
          </a:p>
        </p:txBody>
      </p:sp>
      <p:pic>
        <p:nvPicPr>
          <p:cNvPr id="10" name="Dancing cat">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8305800" y="365125"/>
            <a:ext cx="3048000" cy="3876675"/>
          </a:xfrm>
          <a:prstGeom prst="rect">
            <a:avLst/>
          </a:prstGeom>
        </p:spPr>
      </p:pic>
    </p:spTree>
    <p:extLst>
      <p:ext uri="{BB962C8B-B14F-4D97-AF65-F5344CB8AC3E}">
        <p14:creationId xmlns:p14="http://schemas.microsoft.com/office/powerpoint/2010/main" val="1309690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800"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10"/>
                </p:tgtEl>
              </p:cMediaNode>
            </p:video>
            <p:seq concurrent="1" nextAc="seek">
              <p:cTn id="8" restart="whenNotActive" fill="hold" evtFilter="cancelBubble" nodeType="interactiveSeq">
                <p:stCondLst>
                  <p:cond evt="onClick" delay="0">
                    <p:tgtEl>
                      <p:spTgt spid="10"/>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0"/>
                                        </p:tgtEl>
                                      </p:cBhvr>
                                    </p:cmd>
                                  </p:childTnLst>
                                </p:cTn>
                              </p:par>
                            </p:childTnLst>
                          </p:cTn>
                        </p:par>
                      </p:childTnLst>
                    </p:cTn>
                  </p:par>
                </p:childTnLst>
              </p:cTn>
              <p:nextCondLst>
                <p:cond evt="onClick" delay="0">
                  <p:tgtEl>
                    <p:spTgt spid="10"/>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VR developers spend hours a day looking at an HMD</a:t>
            </a:r>
          </a:p>
          <a:p>
            <a:pPr lvl="1"/>
            <a:r>
              <a:rPr lang="en-US" dirty="0" smtClean="0"/>
              <a:t>Much of that time, there will be bugs everywhere</a:t>
            </a:r>
          </a:p>
          <a:p>
            <a:pPr lvl="1"/>
            <a:r>
              <a:rPr lang="en-US" dirty="0" smtClean="0"/>
              <a:t>Our brains soon learn to ignore the crazy</a:t>
            </a:r>
          </a:p>
          <a:p>
            <a:r>
              <a:rPr lang="en-US" dirty="0" smtClean="0"/>
              <a:t>Your players do not!</a:t>
            </a:r>
          </a:p>
          <a:p>
            <a:pPr lvl="1"/>
            <a:r>
              <a:rPr lang="en-US" dirty="0" smtClean="0"/>
              <a:t>Their brains are fresh and innocent</a:t>
            </a:r>
          </a:p>
          <a:p>
            <a:pPr lvl="1"/>
            <a:r>
              <a:rPr lang="en-US" dirty="0" smtClean="0"/>
              <a:t>They expect things to be real</a:t>
            </a:r>
          </a:p>
          <a:p>
            <a:pPr lvl="1"/>
            <a:r>
              <a:rPr lang="en-US" dirty="0" smtClean="0"/>
              <a:t>Hopefully you have debugged everything and have true “presence”</a:t>
            </a:r>
          </a:p>
          <a:p>
            <a:r>
              <a:rPr lang="en-US" dirty="0" smtClean="0"/>
              <a:t>If you crank everything to 11, you will traumatize them</a:t>
            </a:r>
          </a:p>
          <a:p>
            <a:pPr lvl="1"/>
            <a:r>
              <a:rPr lang="en-US" dirty="0" smtClean="0"/>
              <a:t>They’ll stop playing and give you a one star rating</a:t>
            </a:r>
          </a:p>
        </p:txBody>
      </p:sp>
      <p:sp>
        <p:nvSpPr>
          <p:cNvPr id="3" name="Title 2"/>
          <p:cNvSpPr>
            <a:spLocks noGrp="1"/>
          </p:cNvSpPr>
          <p:nvPr>
            <p:ph type="title"/>
          </p:nvPr>
        </p:nvSpPr>
        <p:spPr/>
        <p:txBody>
          <a:bodyPr/>
          <a:lstStyle/>
          <a:p>
            <a:r>
              <a:rPr lang="en-US" dirty="0" smtClean="0"/>
              <a:t>Be kind to your players</a:t>
            </a:r>
            <a:endParaRPr lang="en-US" dirty="0"/>
          </a:p>
        </p:txBody>
      </p:sp>
      <p:sp>
        <p:nvSpPr>
          <p:cNvPr id="4" name="Slide Number Placeholder 3"/>
          <p:cNvSpPr>
            <a:spLocks noGrp="1"/>
          </p:cNvSpPr>
          <p:nvPr>
            <p:ph type="sldNum" sz="quarter" idx="12"/>
          </p:nvPr>
        </p:nvSpPr>
        <p:spPr/>
        <p:txBody>
          <a:bodyPr/>
          <a:lstStyle/>
          <a:p>
            <a:fld id="{2E67056C-98B7-4A25-9BF7-9905C530FFC9}" type="slidenum">
              <a:rPr lang="en-US" smtClean="0"/>
              <a:t>7</a:t>
            </a:fld>
            <a:endParaRPr lang="en-US"/>
          </a:p>
        </p:txBody>
      </p:sp>
    </p:spTree>
    <p:extLst>
      <p:ext uri="{BB962C8B-B14F-4D97-AF65-F5344CB8AC3E}">
        <p14:creationId xmlns:p14="http://schemas.microsoft.com/office/powerpoint/2010/main" val="247564187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Play animation on the avatar</a:t>
            </a:r>
          </a:p>
          <a:p>
            <a:pPr lvl="1"/>
            <a:endParaRPr lang="en-US" dirty="0"/>
          </a:p>
        </p:txBody>
      </p:sp>
      <p:sp>
        <p:nvSpPr>
          <p:cNvPr id="3" name="Title 2"/>
          <p:cNvSpPr>
            <a:spLocks noGrp="1"/>
          </p:cNvSpPr>
          <p:nvPr>
            <p:ph type="title"/>
          </p:nvPr>
        </p:nvSpPr>
        <p:spPr/>
        <p:txBody>
          <a:bodyPr/>
          <a:lstStyle/>
          <a:p>
            <a:r>
              <a:rPr lang="en-US" dirty="0" err="1" smtClean="0"/>
              <a:t>Meathook</a:t>
            </a:r>
            <a:r>
              <a:rPr lang="en-US" dirty="0" smtClean="0"/>
              <a:t> avatars</a:t>
            </a:r>
            <a:endParaRPr lang="en-US" dirty="0"/>
          </a:p>
        </p:txBody>
      </p:sp>
      <p:sp>
        <p:nvSpPr>
          <p:cNvPr id="4" name="Slide Number Placeholder 3"/>
          <p:cNvSpPr>
            <a:spLocks noGrp="1"/>
          </p:cNvSpPr>
          <p:nvPr>
            <p:ph type="sldNum" sz="quarter" idx="12"/>
          </p:nvPr>
        </p:nvSpPr>
        <p:spPr/>
        <p:txBody>
          <a:bodyPr/>
          <a:lstStyle/>
          <a:p>
            <a:fld id="{2E67056C-98B7-4A25-9BF7-9905C530FFC9}" type="slidenum">
              <a:rPr lang="en-US" smtClean="0"/>
              <a:t>70</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4568" y="365125"/>
            <a:ext cx="3049232" cy="3878243"/>
          </a:xfrm>
          <a:prstGeom prst="rect">
            <a:avLst/>
          </a:prstGeom>
        </p:spPr>
      </p:pic>
    </p:spTree>
    <p:extLst>
      <p:ext uri="{BB962C8B-B14F-4D97-AF65-F5344CB8AC3E}">
        <p14:creationId xmlns:p14="http://schemas.microsoft.com/office/powerpoint/2010/main" val="104390858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Play animation on the avatar</a:t>
            </a:r>
          </a:p>
          <a:p>
            <a:r>
              <a:rPr lang="en-US" dirty="0" smtClean="0"/>
              <a:t>Find </a:t>
            </a:r>
            <a:r>
              <a:rPr lang="en-US" dirty="0"/>
              <a:t>avatar’s animated head </a:t>
            </a:r>
            <a:r>
              <a:rPr lang="en-US" dirty="0" smtClean="0"/>
              <a:t>position</a:t>
            </a:r>
          </a:p>
          <a:p>
            <a:pPr lvl="1"/>
            <a:r>
              <a:rPr lang="en-US" dirty="0" smtClean="0"/>
              <a:t>May need to add a “center eye” bone to the skeleton</a:t>
            </a:r>
            <a:endParaRPr lang="en-US" dirty="0"/>
          </a:p>
          <a:p>
            <a:pPr lvl="1"/>
            <a:endParaRPr lang="en-US" dirty="0"/>
          </a:p>
        </p:txBody>
      </p:sp>
      <p:sp>
        <p:nvSpPr>
          <p:cNvPr id="3" name="Title 2"/>
          <p:cNvSpPr>
            <a:spLocks noGrp="1"/>
          </p:cNvSpPr>
          <p:nvPr>
            <p:ph type="title"/>
          </p:nvPr>
        </p:nvSpPr>
        <p:spPr/>
        <p:txBody>
          <a:bodyPr/>
          <a:lstStyle/>
          <a:p>
            <a:r>
              <a:rPr lang="en-US" dirty="0" err="1" smtClean="0"/>
              <a:t>Meathook</a:t>
            </a:r>
            <a:r>
              <a:rPr lang="en-US" dirty="0" smtClean="0"/>
              <a:t> avatars</a:t>
            </a:r>
            <a:endParaRPr lang="en-US" dirty="0"/>
          </a:p>
        </p:txBody>
      </p:sp>
      <p:sp>
        <p:nvSpPr>
          <p:cNvPr id="4" name="Slide Number Placeholder 3"/>
          <p:cNvSpPr>
            <a:spLocks noGrp="1"/>
          </p:cNvSpPr>
          <p:nvPr>
            <p:ph type="sldNum" sz="quarter" idx="12"/>
          </p:nvPr>
        </p:nvSpPr>
        <p:spPr/>
        <p:txBody>
          <a:bodyPr/>
          <a:lstStyle/>
          <a:p>
            <a:fld id="{2E67056C-98B7-4A25-9BF7-9905C530FFC9}" type="slidenum">
              <a:rPr lang="en-US" smtClean="0"/>
              <a:t>71</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4568" y="365125"/>
            <a:ext cx="3049232" cy="3878243"/>
          </a:xfrm>
          <a:prstGeom prst="rect">
            <a:avLst/>
          </a:prstGeom>
        </p:spPr>
      </p:pic>
      <p:grpSp>
        <p:nvGrpSpPr>
          <p:cNvPr id="15" name="Group 14"/>
          <p:cNvGrpSpPr/>
          <p:nvPr/>
        </p:nvGrpSpPr>
        <p:grpSpPr>
          <a:xfrm>
            <a:off x="9329130" y="919034"/>
            <a:ext cx="1524000" cy="1271716"/>
            <a:chOff x="9329130" y="919034"/>
            <a:chExt cx="1524000" cy="1271716"/>
          </a:xfrm>
        </p:grpSpPr>
        <p:sp>
          <p:nvSpPr>
            <p:cNvPr id="6" name="Oval 5"/>
            <p:cNvSpPr/>
            <p:nvPr/>
          </p:nvSpPr>
          <p:spPr>
            <a:xfrm>
              <a:off x="9667182" y="1136564"/>
              <a:ext cx="847897" cy="847897"/>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9329130" y="1560512"/>
              <a:ext cx="1524000" cy="1111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10091130" y="919034"/>
              <a:ext cx="0" cy="127171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5862340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Play animation on the avatar</a:t>
            </a:r>
          </a:p>
          <a:p>
            <a:r>
              <a:rPr lang="en-US" dirty="0" smtClean="0"/>
              <a:t>Find </a:t>
            </a:r>
            <a:r>
              <a:rPr lang="en-US" dirty="0"/>
              <a:t>avatar’s animated head </a:t>
            </a:r>
            <a:r>
              <a:rPr lang="en-US" dirty="0" smtClean="0"/>
              <a:t>position</a:t>
            </a:r>
          </a:p>
          <a:p>
            <a:r>
              <a:rPr lang="en-US" dirty="0" smtClean="0"/>
              <a:t>Decapitate</a:t>
            </a:r>
          </a:p>
          <a:p>
            <a:pPr lvl="1"/>
            <a:r>
              <a:rPr lang="en-US" dirty="0"/>
              <a:t>e.g. shrink the head bone to zero size</a:t>
            </a:r>
          </a:p>
          <a:p>
            <a:pPr lvl="1"/>
            <a:r>
              <a:rPr lang="en-US" dirty="0"/>
              <a:t>Otherwise you see </a:t>
            </a:r>
            <a:r>
              <a:rPr lang="en-US" dirty="0" smtClean="0"/>
              <a:t>teeth &amp; eyeballs </a:t>
            </a:r>
            <a:r>
              <a:rPr lang="en-US" dirty="0"/>
              <a:t>from the inside</a:t>
            </a:r>
          </a:p>
        </p:txBody>
      </p:sp>
      <p:sp>
        <p:nvSpPr>
          <p:cNvPr id="3" name="Title 2"/>
          <p:cNvSpPr>
            <a:spLocks noGrp="1"/>
          </p:cNvSpPr>
          <p:nvPr>
            <p:ph type="title"/>
          </p:nvPr>
        </p:nvSpPr>
        <p:spPr/>
        <p:txBody>
          <a:bodyPr/>
          <a:lstStyle/>
          <a:p>
            <a:r>
              <a:rPr lang="en-US" dirty="0" err="1" smtClean="0"/>
              <a:t>Meathook</a:t>
            </a:r>
            <a:r>
              <a:rPr lang="en-US" dirty="0" smtClean="0"/>
              <a:t> avatars</a:t>
            </a:r>
            <a:endParaRPr lang="en-US" dirty="0"/>
          </a:p>
        </p:txBody>
      </p:sp>
      <p:sp>
        <p:nvSpPr>
          <p:cNvPr id="4" name="Slide Number Placeholder 3"/>
          <p:cNvSpPr>
            <a:spLocks noGrp="1"/>
          </p:cNvSpPr>
          <p:nvPr>
            <p:ph type="sldNum" sz="quarter" idx="12"/>
          </p:nvPr>
        </p:nvSpPr>
        <p:spPr/>
        <p:txBody>
          <a:bodyPr/>
          <a:lstStyle/>
          <a:p>
            <a:fld id="{2E67056C-98B7-4A25-9BF7-9905C530FFC9}" type="slidenum">
              <a:rPr lang="en-US" smtClean="0"/>
              <a:t>72</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4568" y="365125"/>
            <a:ext cx="3049232" cy="3878243"/>
          </a:xfrm>
          <a:prstGeom prst="rect">
            <a:avLst/>
          </a:prstGeom>
        </p:spPr>
      </p:pic>
      <p:sp>
        <p:nvSpPr>
          <p:cNvPr id="7" name="Oval 6"/>
          <p:cNvSpPr/>
          <p:nvPr/>
        </p:nvSpPr>
        <p:spPr>
          <a:xfrm>
            <a:off x="9667181" y="919034"/>
            <a:ext cx="1067493" cy="1138366"/>
          </a:xfrm>
          <a:prstGeom prst="ellipse">
            <a:avLst/>
          </a:prstGeom>
          <a:solidFill>
            <a:srgbClr val="EAF1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0306916" y="1620044"/>
            <a:ext cx="537555" cy="411162"/>
          </a:xfrm>
          <a:prstGeom prst="ellipse">
            <a:avLst/>
          </a:prstGeom>
          <a:solidFill>
            <a:srgbClr val="EAF1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9329130" y="919034"/>
            <a:ext cx="1524000" cy="1271716"/>
            <a:chOff x="9329130" y="919034"/>
            <a:chExt cx="1524000" cy="1271716"/>
          </a:xfrm>
        </p:grpSpPr>
        <p:sp>
          <p:nvSpPr>
            <p:cNvPr id="6" name="Oval 5"/>
            <p:cNvSpPr/>
            <p:nvPr/>
          </p:nvSpPr>
          <p:spPr>
            <a:xfrm>
              <a:off x="9667182" y="1136564"/>
              <a:ext cx="847897" cy="847897"/>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9329130" y="1560512"/>
              <a:ext cx="1524000" cy="1111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10091130" y="919034"/>
              <a:ext cx="0" cy="127171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0953924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Play animation on the avatar</a:t>
            </a:r>
          </a:p>
          <a:p>
            <a:r>
              <a:rPr lang="en-US" dirty="0" smtClean="0"/>
              <a:t>Find </a:t>
            </a:r>
            <a:r>
              <a:rPr lang="en-US" dirty="0"/>
              <a:t>avatar’s animated head </a:t>
            </a:r>
            <a:r>
              <a:rPr lang="en-US" dirty="0" smtClean="0"/>
              <a:t>position</a:t>
            </a:r>
          </a:p>
          <a:p>
            <a:r>
              <a:rPr lang="en-US" dirty="0" smtClean="0"/>
              <a:t>Decapitate</a:t>
            </a:r>
          </a:p>
          <a:p>
            <a:r>
              <a:rPr lang="en-US" dirty="0"/>
              <a:t>Find player’s virtual camera position</a:t>
            </a:r>
          </a:p>
          <a:p>
            <a:pPr lvl="1"/>
            <a:r>
              <a:rPr lang="en-US" dirty="0" smtClean="0"/>
              <a:t>Standard head-tracking </a:t>
            </a:r>
            <a:r>
              <a:rPr lang="en-US" dirty="0"/>
              <a:t>data from the </a:t>
            </a:r>
            <a:r>
              <a:rPr lang="en-US" dirty="0" smtClean="0"/>
              <a:t>SDK</a:t>
            </a:r>
          </a:p>
        </p:txBody>
      </p:sp>
      <p:sp>
        <p:nvSpPr>
          <p:cNvPr id="3" name="Title 2"/>
          <p:cNvSpPr>
            <a:spLocks noGrp="1"/>
          </p:cNvSpPr>
          <p:nvPr>
            <p:ph type="title"/>
          </p:nvPr>
        </p:nvSpPr>
        <p:spPr/>
        <p:txBody>
          <a:bodyPr/>
          <a:lstStyle/>
          <a:p>
            <a:r>
              <a:rPr lang="en-US" dirty="0" err="1" smtClean="0"/>
              <a:t>Meathook</a:t>
            </a:r>
            <a:r>
              <a:rPr lang="en-US" dirty="0" smtClean="0"/>
              <a:t> avatars</a:t>
            </a:r>
            <a:endParaRPr lang="en-US" dirty="0"/>
          </a:p>
        </p:txBody>
      </p:sp>
      <p:sp>
        <p:nvSpPr>
          <p:cNvPr id="4" name="Slide Number Placeholder 3"/>
          <p:cNvSpPr>
            <a:spLocks noGrp="1"/>
          </p:cNvSpPr>
          <p:nvPr>
            <p:ph type="sldNum" sz="quarter" idx="12"/>
          </p:nvPr>
        </p:nvSpPr>
        <p:spPr/>
        <p:txBody>
          <a:bodyPr/>
          <a:lstStyle/>
          <a:p>
            <a:fld id="{2E67056C-98B7-4A25-9BF7-9905C530FFC9}" type="slidenum">
              <a:rPr lang="en-US" smtClean="0"/>
              <a:t>73</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4568" y="365125"/>
            <a:ext cx="3049232" cy="3878243"/>
          </a:xfrm>
          <a:prstGeom prst="rect">
            <a:avLst/>
          </a:prstGeom>
        </p:spPr>
      </p:pic>
      <p:sp>
        <p:nvSpPr>
          <p:cNvPr id="7" name="Oval 6"/>
          <p:cNvSpPr/>
          <p:nvPr/>
        </p:nvSpPr>
        <p:spPr>
          <a:xfrm>
            <a:off x="9667181" y="919034"/>
            <a:ext cx="1067493" cy="1138366"/>
          </a:xfrm>
          <a:prstGeom prst="ellipse">
            <a:avLst/>
          </a:prstGeom>
          <a:solidFill>
            <a:srgbClr val="EAF1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0306916" y="1620044"/>
            <a:ext cx="537555" cy="411162"/>
          </a:xfrm>
          <a:prstGeom prst="ellipse">
            <a:avLst/>
          </a:prstGeom>
          <a:solidFill>
            <a:srgbClr val="EAF1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a:off x="9568690" y="437593"/>
            <a:ext cx="636520" cy="1218726"/>
            <a:chOff x="3864527" y="2817448"/>
            <a:chExt cx="859873" cy="1646373"/>
          </a:xfrm>
        </p:grpSpPr>
        <p:sp>
          <p:nvSpPr>
            <p:cNvPr id="24" name="Oval 23"/>
            <p:cNvSpPr/>
            <p:nvPr/>
          </p:nvSpPr>
          <p:spPr>
            <a:xfrm>
              <a:off x="3947967" y="3254071"/>
              <a:ext cx="692242" cy="7720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3864527" y="2817448"/>
              <a:ext cx="859873" cy="1646373"/>
              <a:chOff x="2004887" y="1258051"/>
              <a:chExt cx="2488766" cy="4765167"/>
            </a:xfrm>
          </p:grpSpPr>
          <p:grpSp>
            <p:nvGrpSpPr>
              <p:cNvPr id="26" name="Group 25"/>
              <p:cNvGrpSpPr/>
              <p:nvPr/>
            </p:nvGrpSpPr>
            <p:grpSpPr>
              <a:xfrm flipH="1">
                <a:off x="2004887" y="1258051"/>
                <a:ext cx="2488766" cy="4765167"/>
                <a:chOff x="2394465" y="637028"/>
                <a:chExt cx="3574022" cy="6843075"/>
              </a:xfrm>
            </p:grpSpPr>
            <p:sp>
              <p:nvSpPr>
                <p:cNvPr id="30" name="Chord 29"/>
                <p:cNvSpPr/>
                <p:nvPr/>
              </p:nvSpPr>
              <p:spPr>
                <a:xfrm>
                  <a:off x="2394465" y="3294503"/>
                  <a:ext cx="3574022" cy="4185600"/>
                </a:xfrm>
                <a:prstGeom prst="chord">
                  <a:avLst>
                    <a:gd name="adj1" fmla="val 13445145"/>
                    <a:gd name="adj2" fmla="val 1894182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hord 30"/>
                <p:cNvSpPr/>
                <p:nvPr/>
              </p:nvSpPr>
              <p:spPr>
                <a:xfrm flipV="1">
                  <a:off x="2394465" y="637028"/>
                  <a:ext cx="3574022" cy="4185600"/>
                </a:xfrm>
                <a:prstGeom prst="chord">
                  <a:avLst>
                    <a:gd name="adj1" fmla="val 13408109"/>
                    <a:gd name="adj2" fmla="val 1899009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Diamond 26"/>
              <p:cNvSpPr/>
              <p:nvPr/>
            </p:nvSpPr>
            <p:spPr>
              <a:xfrm>
                <a:off x="2301532" y="3228976"/>
                <a:ext cx="1898993" cy="828674"/>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a:spLocks noChangeAspect="1"/>
              </p:cNvSpPr>
              <p:nvPr/>
            </p:nvSpPr>
            <p:spPr>
              <a:xfrm flipH="1">
                <a:off x="2924267" y="3315631"/>
                <a:ext cx="650006" cy="6500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flipH="1">
                <a:off x="3100035" y="3491398"/>
                <a:ext cx="298473" cy="298473"/>
              </a:xfrm>
              <a:prstGeom prst="ellipse">
                <a:avLst/>
              </a:prstGeom>
              <a:solidFill>
                <a:srgbClr val="4F78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 name="Group 14"/>
          <p:cNvGrpSpPr/>
          <p:nvPr/>
        </p:nvGrpSpPr>
        <p:grpSpPr>
          <a:xfrm>
            <a:off x="9329130" y="919034"/>
            <a:ext cx="1524000" cy="1271716"/>
            <a:chOff x="9329130" y="919034"/>
            <a:chExt cx="1524000" cy="1271716"/>
          </a:xfrm>
        </p:grpSpPr>
        <p:sp>
          <p:nvSpPr>
            <p:cNvPr id="6" name="Oval 5"/>
            <p:cNvSpPr/>
            <p:nvPr/>
          </p:nvSpPr>
          <p:spPr>
            <a:xfrm>
              <a:off x="9667182" y="1136564"/>
              <a:ext cx="847897" cy="847897"/>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9329130" y="1560512"/>
              <a:ext cx="1524000" cy="1111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10091130" y="919034"/>
              <a:ext cx="0" cy="127171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3" name="Down Arrow 32"/>
          <p:cNvSpPr/>
          <p:nvPr/>
        </p:nvSpPr>
        <p:spPr>
          <a:xfrm rot="9339047">
            <a:off x="9817685" y="1094043"/>
            <a:ext cx="351094" cy="425996"/>
          </a:xfrm>
          <a:prstGeom prst="downArrow">
            <a:avLst/>
          </a:prstGeom>
          <a:solidFill>
            <a:srgbClr val="FFC00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626692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304568" y="365125"/>
            <a:ext cx="3049232" cy="3878243"/>
          </a:xfrm>
          <a:prstGeom prst="rect">
            <a:avLst/>
          </a:prstGeom>
          <a:solidFill>
            <a:srgbClr val="EAF1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p:txBody>
          <a:bodyPr>
            <a:normAutofit/>
          </a:bodyPr>
          <a:lstStyle/>
          <a:p>
            <a:r>
              <a:rPr lang="en-US" dirty="0"/>
              <a:t>Play animation on the avatar</a:t>
            </a:r>
          </a:p>
          <a:p>
            <a:r>
              <a:rPr lang="en-US" dirty="0" smtClean="0"/>
              <a:t>Find </a:t>
            </a:r>
            <a:r>
              <a:rPr lang="en-US" dirty="0"/>
              <a:t>avatar’s animated head </a:t>
            </a:r>
            <a:r>
              <a:rPr lang="en-US" dirty="0" smtClean="0"/>
              <a:t>position</a:t>
            </a:r>
          </a:p>
          <a:p>
            <a:r>
              <a:rPr lang="en-US" dirty="0" smtClean="0"/>
              <a:t>Decapitate</a:t>
            </a:r>
          </a:p>
          <a:p>
            <a:r>
              <a:rPr lang="en-US" dirty="0"/>
              <a:t>Find player’s virtual camera </a:t>
            </a:r>
            <a:r>
              <a:rPr lang="en-US" dirty="0" smtClean="0"/>
              <a:t>position</a:t>
            </a:r>
          </a:p>
          <a:p>
            <a:r>
              <a:rPr lang="en-US" dirty="0" smtClean="0"/>
              <a:t>Hang the avatar on the hook</a:t>
            </a:r>
          </a:p>
          <a:p>
            <a:pPr lvl="1"/>
            <a:r>
              <a:rPr lang="en-US" dirty="0"/>
              <a:t>Fix </a:t>
            </a:r>
            <a:r>
              <a:rPr lang="en-US" dirty="0" smtClean="0"/>
              <a:t>head position </a:t>
            </a:r>
            <a:r>
              <a:rPr lang="en-US" dirty="0"/>
              <a:t>to player’s position</a:t>
            </a:r>
          </a:p>
          <a:p>
            <a:pPr lvl="1"/>
            <a:r>
              <a:rPr lang="en-US" dirty="0"/>
              <a:t>Retain existing orientation</a:t>
            </a:r>
          </a:p>
          <a:p>
            <a:endParaRPr lang="en-US" dirty="0" smtClean="0"/>
          </a:p>
          <a:p>
            <a:endParaRPr lang="en-US" dirty="0" smtClean="0"/>
          </a:p>
        </p:txBody>
      </p:sp>
      <p:sp>
        <p:nvSpPr>
          <p:cNvPr id="3" name="Title 2"/>
          <p:cNvSpPr>
            <a:spLocks noGrp="1"/>
          </p:cNvSpPr>
          <p:nvPr>
            <p:ph type="title"/>
          </p:nvPr>
        </p:nvSpPr>
        <p:spPr/>
        <p:txBody>
          <a:bodyPr/>
          <a:lstStyle/>
          <a:p>
            <a:r>
              <a:rPr lang="en-US" dirty="0" err="1" smtClean="0"/>
              <a:t>Meathook</a:t>
            </a:r>
            <a:r>
              <a:rPr lang="en-US" dirty="0" smtClean="0"/>
              <a:t> avatars</a:t>
            </a:r>
            <a:endParaRPr lang="en-US" dirty="0"/>
          </a:p>
        </p:txBody>
      </p:sp>
      <p:sp>
        <p:nvSpPr>
          <p:cNvPr id="4" name="Slide Number Placeholder 3"/>
          <p:cNvSpPr>
            <a:spLocks noGrp="1"/>
          </p:cNvSpPr>
          <p:nvPr>
            <p:ph type="sldNum" sz="quarter" idx="12"/>
          </p:nvPr>
        </p:nvSpPr>
        <p:spPr/>
        <p:txBody>
          <a:bodyPr/>
          <a:lstStyle/>
          <a:p>
            <a:fld id="{2E67056C-98B7-4A25-9BF7-9905C530FFC9}" type="slidenum">
              <a:rPr lang="en-US" smtClean="0"/>
              <a:t>74</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4543" y="-158750"/>
            <a:ext cx="3049232" cy="3878243"/>
          </a:xfrm>
          <a:prstGeom prst="rect">
            <a:avLst/>
          </a:prstGeom>
        </p:spPr>
      </p:pic>
      <p:sp>
        <p:nvSpPr>
          <p:cNvPr id="7" name="Oval 6"/>
          <p:cNvSpPr/>
          <p:nvPr/>
        </p:nvSpPr>
        <p:spPr>
          <a:xfrm>
            <a:off x="9467156" y="385634"/>
            <a:ext cx="1067493" cy="1138366"/>
          </a:xfrm>
          <a:prstGeom prst="ellipse">
            <a:avLst/>
          </a:prstGeom>
          <a:solidFill>
            <a:srgbClr val="EAF1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0106891" y="1086644"/>
            <a:ext cx="537555" cy="411162"/>
          </a:xfrm>
          <a:prstGeom prst="ellipse">
            <a:avLst/>
          </a:prstGeom>
          <a:solidFill>
            <a:srgbClr val="EAF1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a:off x="9568690" y="437593"/>
            <a:ext cx="636520" cy="1218726"/>
            <a:chOff x="3864527" y="2817448"/>
            <a:chExt cx="859873" cy="1646373"/>
          </a:xfrm>
        </p:grpSpPr>
        <p:sp>
          <p:nvSpPr>
            <p:cNvPr id="24" name="Oval 23"/>
            <p:cNvSpPr/>
            <p:nvPr/>
          </p:nvSpPr>
          <p:spPr>
            <a:xfrm>
              <a:off x="3947967" y="3254071"/>
              <a:ext cx="692242" cy="7720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3864527" y="2817448"/>
              <a:ext cx="859873" cy="1646373"/>
              <a:chOff x="2004887" y="1258051"/>
              <a:chExt cx="2488766" cy="4765167"/>
            </a:xfrm>
          </p:grpSpPr>
          <p:grpSp>
            <p:nvGrpSpPr>
              <p:cNvPr id="26" name="Group 25"/>
              <p:cNvGrpSpPr/>
              <p:nvPr/>
            </p:nvGrpSpPr>
            <p:grpSpPr>
              <a:xfrm flipH="1">
                <a:off x="2004887" y="1258051"/>
                <a:ext cx="2488766" cy="4765167"/>
                <a:chOff x="2394465" y="637028"/>
                <a:chExt cx="3574022" cy="6843075"/>
              </a:xfrm>
            </p:grpSpPr>
            <p:sp>
              <p:nvSpPr>
                <p:cNvPr id="30" name="Chord 29"/>
                <p:cNvSpPr/>
                <p:nvPr/>
              </p:nvSpPr>
              <p:spPr>
                <a:xfrm>
                  <a:off x="2394465" y="3294503"/>
                  <a:ext cx="3574022" cy="4185600"/>
                </a:xfrm>
                <a:prstGeom prst="chord">
                  <a:avLst>
                    <a:gd name="adj1" fmla="val 13445145"/>
                    <a:gd name="adj2" fmla="val 1894182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hord 30"/>
                <p:cNvSpPr/>
                <p:nvPr/>
              </p:nvSpPr>
              <p:spPr>
                <a:xfrm flipV="1">
                  <a:off x="2394465" y="637028"/>
                  <a:ext cx="3574022" cy="4185600"/>
                </a:xfrm>
                <a:prstGeom prst="chord">
                  <a:avLst>
                    <a:gd name="adj1" fmla="val 13408109"/>
                    <a:gd name="adj2" fmla="val 1899009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Diamond 26"/>
              <p:cNvSpPr/>
              <p:nvPr/>
            </p:nvSpPr>
            <p:spPr>
              <a:xfrm>
                <a:off x="2301532" y="3228976"/>
                <a:ext cx="1898993" cy="828674"/>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a:spLocks noChangeAspect="1"/>
              </p:cNvSpPr>
              <p:nvPr/>
            </p:nvSpPr>
            <p:spPr>
              <a:xfrm flipH="1">
                <a:off x="2924267" y="3315631"/>
                <a:ext cx="650006" cy="6500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flipH="1">
                <a:off x="3100035" y="3491398"/>
                <a:ext cx="298473" cy="298473"/>
              </a:xfrm>
              <a:prstGeom prst="ellipse">
                <a:avLst/>
              </a:prstGeom>
              <a:solidFill>
                <a:srgbClr val="4F78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 name="Group 14"/>
          <p:cNvGrpSpPr/>
          <p:nvPr/>
        </p:nvGrpSpPr>
        <p:grpSpPr>
          <a:xfrm>
            <a:off x="9129105" y="395159"/>
            <a:ext cx="1524000" cy="1271716"/>
            <a:chOff x="9329130" y="919034"/>
            <a:chExt cx="1524000" cy="1271716"/>
          </a:xfrm>
        </p:grpSpPr>
        <p:sp>
          <p:nvSpPr>
            <p:cNvPr id="6" name="Oval 5"/>
            <p:cNvSpPr/>
            <p:nvPr/>
          </p:nvSpPr>
          <p:spPr>
            <a:xfrm>
              <a:off x="9667182" y="1136564"/>
              <a:ext cx="847897" cy="847897"/>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9329130" y="1560512"/>
              <a:ext cx="1524000" cy="1111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10091130" y="919034"/>
              <a:ext cx="0" cy="127171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2" name="Rectangle 11"/>
          <p:cNvSpPr/>
          <p:nvPr/>
        </p:nvSpPr>
        <p:spPr>
          <a:xfrm>
            <a:off x="6096000" y="1"/>
            <a:ext cx="5791200" cy="3646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810500" y="215881"/>
            <a:ext cx="494068" cy="48037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197515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dirty="0"/>
              <a:t>Play animation on the avatar</a:t>
            </a:r>
          </a:p>
          <a:p>
            <a:r>
              <a:rPr lang="en-US" dirty="0"/>
              <a:t>Find avatar’s animated head position</a:t>
            </a:r>
          </a:p>
          <a:p>
            <a:r>
              <a:rPr lang="en-US" dirty="0"/>
              <a:t>Decapitate</a:t>
            </a:r>
          </a:p>
          <a:p>
            <a:r>
              <a:rPr lang="en-US" dirty="0"/>
              <a:t>Find player’s virtual camera position</a:t>
            </a:r>
          </a:p>
          <a:p>
            <a:r>
              <a:rPr lang="en-US" dirty="0"/>
              <a:t>Hang the avatar on the </a:t>
            </a:r>
            <a:r>
              <a:rPr lang="en-US" dirty="0" smtClean="0"/>
              <a:t>hook</a:t>
            </a:r>
          </a:p>
          <a:p>
            <a:pPr lvl="1"/>
            <a:r>
              <a:rPr lang="en-US" dirty="0" smtClean="0"/>
              <a:t>Fix head position to player’s position</a:t>
            </a:r>
          </a:p>
          <a:p>
            <a:pPr lvl="1"/>
            <a:r>
              <a:rPr lang="en-US" dirty="0" smtClean="0"/>
              <a:t>Retain existing orientation</a:t>
            </a:r>
          </a:p>
          <a:p>
            <a:pPr lvl="1"/>
            <a:r>
              <a:rPr lang="en-US" dirty="0" smtClean="0"/>
              <a:t>Body thrashes around underneath with animations</a:t>
            </a:r>
          </a:p>
          <a:p>
            <a:pPr lvl="1"/>
            <a:r>
              <a:rPr lang="en-US" dirty="0" smtClean="0"/>
              <a:t>Result in external debug camera is really quite gruesome</a:t>
            </a:r>
          </a:p>
          <a:p>
            <a:pPr lvl="1"/>
            <a:r>
              <a:rPr lang="en-US" dirty="0" smtClean="0"/>
              <a:t>But it works great in VR!</a:t>
            </a:r>
          </a:p>
          <a:p>
            <a:pPr lvl="1"/>
            <a:endParaRPr lang="en-US" dirty="0"/>
          </a:p>
        </p:txBody>
      </p:sp>
      <p:sp>
        <p:nvSpPr>
          <p:cNvPr id="3" name="Title 2"/>
          <p:cNvSpPr>
            <a:spLocks noGrp="1"/>
          </p:cNvSpPr>
          <p:nvPr>
            <p:ph type="title"/>
          </p:nvPr>
        </p:nvSpPr>
        <p:spPr/>
        <p:txBody>
          <a:bodyPr/>
          <a:lstStyle/>
          <a:p>
            <a:r>
              <a:rPr lang="en-US" dirty="0" err="1" smtClean="0"/>
              <a:t>Meathook</a:t>
            </a:r>
            <a:r>
              <a:rPr lang="en-US" dirty="0" smtClean="0"/>
              <a:t> avatars</a:t>
            </a:r>
            <a:endParaRPr lang="en-US" dirty="0"/>
          </a:p>
        </p:txBody>
      </p:sp>
      <p:sp>
        <p:nvSpPr>
          <p:cNvPr id="4" name="Slide Number Placeholder 3"/>
          <p:cNvSpPr>
            <a:spLocks noGrp="1"/>
          </p:cNvSpPr>
          <p:nvPr>
            <p:ph type="sldNum" sz="quarter" idx="12"/>
          </p:nvPr>
        </p:nvSpPr>
        <p:spPr/>
        <p:txBody>
          <a:bodyPr/>
          <a:lstStyle/>
          <a:p>
            <a:fld id="{2E67056C-98B7-4A25-9BF7-9905C530FFC9}" type="slidenum">
              <a:rPr lang="en-US" smtClean="0"/>
              <a:t>75</a:t>
            </a:fld>
            <a:endParaRPr lang="en-US"/>
          </a:p>
        </p:txBody>
      </p:sp>
      <p:pic>
        <p:nvPicPr>
          <p:cNvPr id="5" name="Dancing cat MH">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8305800" y="365125"/>
            <a:ext cx="3048000" cy="3876675"/>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46031" y="365125"/>
            <a:ext cx="367537" cy="910852"/>
          </a:xfrm>
          <a:prstGeom prst="rect">
            <a:avLst/>
          </a:prstGeom>
        </p:spPr>
      </p:pic>
      <p:sp>
        <p:nvSpPr>
          <p:cNvPr id="7" name="TextBox 6"/>
          <p:cNvSpPr txBox="1"/>
          <p:nvPr/>
        </p:nvSpPr>
        <p:spPr>
          <a:xfrm>
            <a:off x="432262" y="6127234"/>
            <a:ext cx="1005840" cy="369332"/>
          </a:xfrm>
          <a:prstGeom prst="rect">
            <a:avLst/>
          </a:prstGeom>
          <a:noFill/>
        </p:spPr>
        <p:txBody>
          <a:bodyPr wrap="square" rtlCol="0">
            <a:spAutoFit/>
          </a:bodyPr>
          <a:lstStyle/>
          <a:p>
            <a:r>
              <a:rPr lang="en-US" dirty="0" smtClean="0">
                <a:solidFill>
                  <a:schemeClr val="bg1">
                    <a:lumMod val="75000"/>
                  </a:schemeClr>
                </a:solidFill>
              </a:rPr>
              <a:t>45.5</a:t>
            </a:r>
            <a:endParaRPr lang="en-US" dirty="0">
              <a:solidFill>
                <a:schemeClr val="bg1">
                  <a:lumMod val="75000"/>
                </a:schemeClr>
              </a:solidFill>
            </a:endParaRPr>
          </a:p>
        </p:txBody>
      </p:sp>
    </p:spTree>
    <p:extLst>
      <p:ext uri="{BB962C8B-B14F-4D97-AF65-F5344CB8AC3E}">
        <p14:creationId xmlns:p14="http://schemas.microsoft.com/office/powerpoint/2010/main" val="4095951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80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Presence is a fairly binary thing – you have it or you don’t</a:t>
            </a:r>
          </a:p>
          <a:p>
            <a:r>
              <a:rPr lang="en-US" dirty="0" smtClean="0"/>
              <a:t>Rock-solid, high FPS vital to sense of presence in VR</a:t>
            </a:r>
          </a:p>
          <a:p>
            <a:r>
              <a:rPr lang="en-US" dirty="0" smtClean="0"/>
              <a:t>Stereo display at 75FPS is challenging</a:t>
            </a:r>
            <a:endParaRPr lang="en-US" dirty="0"/>
          </a:p>
          <a:p>
            <a:pPr lvl="1"/>
            <a:r>
              <a:rPr lang="en-US" dirty="0"/>
              <a:t>Aggressively drop details and effects to maintain </a:t>
            </a:r>
            <a:r>
              <a:rPr lang="en-US" dirty="0" err="1"/>
              <a:t>framerate</a:t>
            </a:r>
            <a:r>
              <a:rPr lang="en-US" dirty="0"/>
              <a:t> and low latency</a:t>
            </a:r>
          </a:p>
          <a:p>
            <a:pPr lvl="1"/>
            <a:r>
              <a:rPr lang="en-US" dirty="0" smtClean="0"/>
              <a:t>Maintaining presence gives far more player enjoyment than extra effects</a:t>
            </a:r>
          </a:p>
          <a:p>
            <a:r>
              <a:rPr lang="en-US" dirty="0" smtClean="0"/>
              <a:t>Main costs are draw calls and </a:t>
            </a:r>
            <a:r>
              <a:rPr lang="en-US" dirty="0" err="1" smtClean="0"/>
              <a:t>fillrate</a:t>
            </a:r>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Maintaining </a:t>
            </a:r>
            <a:r>
              <a:rPr lang="en-US" dirty="0" err="1" smtClean="0"/>
              <a:t>framerate</a:t>
            </a:r>
            <a:endParaRPr lang="en-US" dirty="0"/>
          </a:p>
        </p:txBody>
      </p:sp>
      <p:sp>
        <p:nvSpPr>
          <p:cNvPr id="4" name="Slide Number Placeholder 3"/>
          <p:cNvSpPr>
            <a:spLocks noGrp="1"/>
          </p:cNvSpPr>
          <p:nvPr>
            <p:ph type="sldNum" sz="quarter" idx="12"/>
          </p:nvPr>
        </p:nvSpPr>
        <p:spPr/>
        <p:txBody>
          <a:bodyPr/>
          <a:lstStyle/>
          <a:p>
            <a:fld id="{2E67056C-98B7-4A25-9BF7-9905C530FFC9}" type="slidenum">
              <a:rPr lang="en-US" smtClean="0"/>
              <a:t>76</a:t>
            </a:fld>
            <a:endParaRPr lang="en-US"/>
          </a:p>
        </p:txBody>
      </p:sp>
    </p:spTree>
    <p:extLst>
      <p:ext uri="{BB962C8B-B14F-4D97-AF65-F5344CB8AC3E}">
        <p14:creationId xmlns:p14="http://schemas.microsoft.com/office/powerpoint/2010/main" val="371864830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Twice as many eyes, so twice as many calls</a:t>
            </a:r>
          </a:p>
          <a:p>
            <a:r>
              <a:rPr lang="en-US" dirty="0" smtClean="0"/>
              <a:t>But some things only need doing once</a:t>
            </a:r>
          </a:p>
          <a:p>
            <a:pPr lvl="1"/>
            <a:r>
              <a:rPr lang="en-US" dirty="0"/>
              <a:t>Culling – </a:t>
            </a:r>
            <a:r>
              <a:rPr lang="en-US" dirty="0" smtClean="0"/>
              <a:t>use </a:t>
            </a:r>
            <a:r>
              <a:rPr lang="en-US" dirty="0"/>
              <a:t>a conservative frustum that includes both </a:t>
            </a:r>
            <a:r>
              <a:rPr lang="en-US" dirty="0" smtClean="0"/>
              <a:t>eyes</a:t>
            </a:r>
          </a:p>
          <a:p>
            <a:pPr lvl="1"/>
            <a:r>
              <a:rPr lang="en-US" dirty="0" smtClean="0"/>
              <a:t>Animation</a:t>
            </a:r>
          </a:p>
          <a:p>
            <a:pPr lvl="1"/>
            <a:r>
              <a:rPr lang="en-US" dirty="0" smtClean="0"/>
              <a:t>Shadow buffer rendering</a:t>
            </a:r>
          </a:p>
          <a:p>
            <a:pPr lvl="1"/>
            <a:r>
              <a:rPr lang="en-US" dirty="0" smtClean="0"/>
              <a:t>Some distant reflections/gloss maps/AO renders – but not all!</a:t>
            </a:r>
          </a:p>
          <a:p>
            <a:pPr lvl="1"/>
            <a:r>
              <a:rPr lang="en-US" dirty="0" smtClean="0"/>
              <a:t>Some deferred lighting techniques</a:t>
            </a:r>
          </a:p>
          <a:p>
            <a:endParaRPr lang="en-US" dirty="0"/>
          </a:p>
          <a:p>
            <a:pPr lvl="1"/>
            <a:endParaRPr lang="en-US" dirty="0" smtClean="0"/>
          </a:p>
        </p:txBody>
      </p:sp>
      <p:sp>
        <p:nvSpPr>
          <p:cNvPr id="3" name="Title 2"/>
          <p:cNvSpPr>
            <a:spLocks noGrp="1"/>
          </p:cNvSpPr>
          <p:nvPr>
            <p:ph type="title"/>
          </p:nvPr>
        </p:nvSpPr>
        <p:spPr/>
        <p:txBody>
          <a:bodyPr/>
          <a:lstStyle/>
          <a:p>
            <a:r>
              <a:rPr lang="en-US" dirty="0"/>
              <a:t>Maintaining </a:t>
            </a:r>
            <a:r>
              <a:rPr lang="en-US" dirty="0" err="1" smtClean="0"/>
              <a:t>framerate</a:t>
            </a:r>
            <a:r>
              <a:rPr lang="en-US" dirty="0" smtClean="0"/>
              <a:t> – draw calls</a:t>
            </a:r>
            <a:endParaRPr lang="en-US" dirty="0"/>
          </a:p>
        </p:txBody>
      </p:sp>
      <p:sp>
        <p:nvSpPr>
          <p:cNvPr id="4" name="Slide Number Placeholder 3"/>
          <p:cNvSpPr>
            <a:spLocks noGrp="1"/>
          </p:cNvSpPr>
          <p:nvPr>
            <p:ph type="sldNum" sz="quarter" idx="12"/>
          </p:nvPr>
        </p:nvSpPr>
        <p:spPr/>
        <p:txBody>
          <a:bodyPr/>
          <a:lstStyle/>
          <a:p>
            <a:fld id="{2E67056C-98B7-4A25-9BF7-9905C530FFC9}" type="slidenum">
              <a:rPr lang="en-US" smtClean="0"/>
              <a:t>77</a:t>
            </a:fld>
            <a:endParaRPr lang="en-US"/>
          </a:p>
        </p:txBody>
      </p:sp>
    </p:spTree>
    <p:extLst>
      <p:ext uri="{BB962C8B-B14F-4D97-AF65-F5344CB8AC3E}">
        <p14:creationId xmlns:p14="http://schemas.microsoft.com/office/powerpoint/2010/main" val="10959982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Change size of the virtual camera renders, NOT the </a:t>
            </a:r>
            <a:r>
              <a:rPr lang="en-US" dirty="0" err="1" smtClean="0"/>
              <a:t>framebuffer</a:t>
            </a:r>
            <a:r>
              <a:rPr lang="en-US" dirty="0" smtClean="0"/>
              <a:t> size</a:t>
            </a:r>
          </a:p>
          <a:p>
            <a:pPr lvl="1"/>
            <a:r>
              <a:rPr lang="en-US" dirty="0"/>
              <a:t>e</a:t>
            </a:r>
            <a:r>
              <a:rPr lang="en-US" dirty="0" smtClean="0"/>
              <a:t>.g. with DK2, </a:t>
            </a:r>
            <a:r>
              <a:rPr lang="en-US" dirty="0" err="1" smtClean="0"/>
              <a:t>framebuffer</a:t>
            </a:r>
            <a:r>
              <a:rPr lang="en-US" dirty="0" smtClean="0"/>
              <a:t> is always 1080x1920 – don’t change this!</a:t>
            </a:r>
          </a:p>
          <a:p>
            <a:r>
              <a:rPr lang="en-US" dirty="0" smtClean="0"/>
              <a:t>But camera-eye renders typically 1150x1450 per eye</a:t>
            </a:r>
          </a:p>
          <a:p>
            <a:pPr lvl="1"/>
            <a:r>
              <a:rPr lang="en-US" dirty="0" smtClean="0"/>
              <a:t>Depends on shape of user’s face &amp; eye position – set by profile &amp; SDK</a:t>
            </a:r>
          </a:p>
          <a:p>
            <a:r>
              <a:rPr lang="en-US" dirty="0" smtClean="0"/>
              <a:t>Scaling this render is absolutely fine</a:t>
            </a:r>
          </a:p>
          <a:p>
            <a:pPr lvl="1"/>
            <a:r>
              <a:rPr lang="en-US" dirty="0" smtClean="0"/>
              <a:t>Distortion correction pass will resample &amp; filter it anyway</a:t>
            </a:r>
          </a:p>
          <a:p>
            <a:r>
              <a:rPr lang="en-US" dirty="0" smtClean="0"/>
              <a:t>Scaling it dynamically every frame is also fine – nearly invisible</a:t>
            </a:r>
          </a:p>
          <a:p>
            <a:pPr lvl="1"/>
            <a:r>
              <a:rPr lang="en-US" dirty="0" smtClean="0"/>
              <a:t>If you have lots of particles/explosions that frame, drop the size</a:t>
            </a:r>
          </a:p>
          <a:p>
            <a:pPr lvl="1"/>
            <a:r>
              <a:rPr lang="en-US" dirty="0" smtClean="0"/>
              <a:t>Use the same RT, just use a smaller part of it</a:t>
            </a:r>
          </a:p>
          <a:p>
            <a:pPr lvl="1"/>
            <a:r>
              <a:rPr lang="en-US" dirty="0" smtClean="0"/>
              <a:t>SDK explicitly supports this use case</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Maintaining </a:t>
            </a:r>
            <a:r>
              <a:rPr lang="en-US" dirty="0" err="1" smtClean="0"/>
              <a:t>framerate</a:t>
            </a:r>
            <a:r>
              <a:rPr lang="en-US" dirty="0" smtClean="0"/>
              <a:t> – fill rate</a:t>
            </a:r>
            <a:endParaRPr lang="en-US" dirty="0"/>
          </a:p>
        </p:txBody>
      </p:sp>
      <p:sp>
        <p:nvSpPr>
          <p:cNvPr id="4" name="Slide Number Placeholder 3"/>
          <p:cNvSpPr>
            <a:spLocks noGrp="1"/>
          </p:cNvSpPr>
          <p:nvPr>
            <p:ph type="sldNum" sz="quarter" idx="12"/>
          </p:nvPr>
        </p:nvSpPr>
        <p:spPr/>
        <p:txBody>
          <a:bodyPr/>
          <a:lstStyle/>
          <a:p>
            <a:fld id="{2E67056C-98B7-4A25-9BF7-9905C530FFC9}" type="slidenum">
              <a:rPr lang="en-US" smtClean="0"/>
              <a:t>78</a:t>
            </a:fld>
            <a:endParaRPr lang="en-US"/>
          </a:p>
        </p:txBody>
      </p:sp>
      <p:sp>
        <p:nvSpPr>
          <p:cNvPr id="5" name="TextBox 4"/>
          <p:cNvSpPr txBox="1"/>
          <p:nvPr/>
        </p:nvSpPr>
        <p:spPr>
          <a:xfrm>
            <a:off x="432262" y="6127234"/>
            <a:ext cx="1005840" cy="369332"/>
          </a:xfrm>
          <a:prstGeom prst="rect">
            <a:avLst/>
          </a:prstGeom>
          <a:noFill/>
        </p:spPr>
        <p:txBody>
          <a:bodyPr wrap="square" rtlCol="0">
            <a:spAutoFit/>
          </a:bodyPr>
          <a:lstStyle/>
          <a:p>
            <a:r>
              <a:rPr lang="en-US" dirty="0" smtClean="0">
                <a:solidFill>
                  <a:schemeClr val="bg1">
                    <a:lumMod val="75000"/>
                  </a:schemeClr>
                </a:solidFill>
              </a:rPr>
              <a:t>51</a:t>
            </a:r>
            <a:endParaRPr lang="en-US" dirty="0">
              <a:solidFill>
                <a:schemeClr val="bg1">
                  <a:lumMod val="75000"/>
                </a:schemeClr>
              </a:solidFill>
            </a:endParaRPr>
          </a:p>
        </p:txBody>
      </p:sp>
    </p:spTree>
    <p:extLst>
      <p:ext uri="{BB962C8B-B14F-4D97-AF65-F5344CB8AC3E}">
        <p14:creationId xmlns:p14="http://schemas.microsoft.com/office/powerpoint/2010/main" val="221420786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smtClean="0"/>
              <a:t>Be kind to your players</a:t>
            </a:r>
          </a:p>
          <a:p>
            <a:pPr lvl="1"/>
            <a:r>
              <a:rPr lang="en-US" dirty="0" smtClean="0"/>
              <a:t>Default to low intensity, let the brave ones pick MUCH WOW mode</a:t>
            </a:r>
          </a:p>
          <a:p>
            <a:r>
              <a:rPr lang="en-US" dirty="0" smtClean="0"/>
              <a:t>VOR gain</a:t>
            </a:r>
          </a:p>
          <a:p>
            <a:pPr lvl="1"/>
            <a:r>
              <a:rPr lang="en-US" dirty="0" smtClean="0"/>
              <a:t>FOV scale is not an arbitrary knob to play with – follow the player’s profile</a:t>
            </a:r>
          </a:p>
          <a:p>
            <a:r>
              <a:rPr lang="en-US" dirty="0" smtClean="0"/>
              <a:t>IPD and head motion</a:t>
            </a:r>
          </a:p>
          <a:p>
            <a:pPr lvl="1"/>
            <a:r>
              <a:rPr lang="en-US" dirty="0" smtClean="0"/>
              <a:t>Keep them in sync – follow the player’s profile</a:t>
            </a:r>
          </a:p>
          <a:p>
            <a:r>
              <a:rPr lang="en-US" dirty="0" smtClean="0"/>
              <a:t>Changing world scale &amp; how tall is the player?</a:t>
            </a:r>
          </a:p>
          <a:p>
            <a:pPr lvl="1"/>
            <a:r>
              <a:rPr lang="en-US" dirty="0" smtClean="0"/>
              <a:t>Aesthetic choices, odd perceptual effects, but fortunately few disorientation problems</a:t>
            </a:r>
          </a:p>
          <a:p>
            <a:r>
              <a:rPr lang="en-US" dirty="0"/>
              <a:t>Transition animations</a:t>
            </a:r>
          </a:p>
          <a:p>
            <a:pPr lvl="1"/>
            <a:r>
              <a:rPr lang="en-US" dirty="0" smtClean="0"/>
              <a:t>Try to avoid, but </a:t>
            </a:r>
            <a:r>
              <a:rPr lang="en-US" dirty="0"/>
              <a:t>if you must, a teleport is better than </a:t>
            </a:r>
            <a:r>
              <a:rPr lang="en-US" dirty="0" smtClean="0"/>
              <a:t>continuous motion</a:t>
            </a:r>
            <a:endParaRPr lang="en-US" dirty="0"/>
          </a:p>
          <a:p>
            <a:r>
              <a:rPr lang="en-US" dirty="0" err="1" smtClean="0"/>
              <a:t>Meathook</a:t>
            </a:r>
            <a:r>
              <a:rPr lang="en-US" dirty="0" smtClean="0"/>
              <a:t> avatars</a:t>
            </a:r>
          </a:p>
          <a:p>
            <a:pPr lvl="1"/>
            <a:r>
              <a:rPr lang="en-US" dirty="0" smtClean="0"/>
              <a:t>Gruesome in debug cams, looks great from the inside</a:t>
            </a:r>
          </a:p>
          <a:p>
            <a:r>
              <a:rPr lang="en-US" dirty="0" smtClean="0"/>
              <a:t>Maintaining </a:t>
            </a:r>
            <a:r>
              <a:rPr lang="en-US" dirty="0" err="1" smtClean="0"/>
              <a:t>framerate</a:t>
            </a:r>
            <a:endParaRPr lang="en-US" dirty="0" smtClean="0"/>
          </a:p>
          <a:p>
            <a:pPr lvl="1"/>
            <a:r>
              <a:rPr lang="en-US" dirty="0" smtClean="0"/>
              <a:t>Scaling the virtual eye renders looks surprisingly fine</a:t>
            </a:r>
            <a:endParaRPr lang="en-US" dirty="0"/>
          </a:p>
        </p:txBody>
      </p:sp>
      <p:sp>
        <p:nvSpPr>
          <p:cNvPr id="3" name="Title 2"/>
          <p:cNvSpPr>
            <a:spLocks noGrp="1"/>
          </p:cNvSpPr>
          <p:nvPr>
            <p:ph type="title"/>
          </p:nvPr>
        </p:nvSpPr>
        <p:spPr/>
        <p:txBody>
          <a:bodyPr/>
          <a:lstStyle/>
          <a:p>
            <a:r>
              <a:rPr lang="en-US" dirty="0" smtClean="0"/>
              <a:t>Lessons learned</a:t>
            </a:r>
            <a:endParaRPr lang="en-US" dirty="0"/>
          </a:p>
        </p:txBody>
      </p:sp>
      <p:sp>
        <p:nvSpPr>
          <p:cNvPr id="4" name="Slide Number Placeholder 3"/>
          <p:cNvSpPr>
            <a:spLocks noGrp="1"/>
          </p:cNvSpPr>
          <p:nvPr>
            <p:ph type="sldNum" sz="quarter" idx="12"/>
          </p:nvPr>
        </p:nvSpPr>
        <p:spPr/>
        <p:txBody>
          <a:bodyPr/>
          <a:lstStyle/>
          <a:p>
            <a:fld id="{2E67056C-98B7-4A25-9BF7-9905C530FFC9}" type="slidenum">
              <a:rPr lang="en-US" smtClean="0"/>
              <a:t>79</a:t>
            </a:fld>
            <a:endParaRPr lang="en-US"/>
          </a:p>
        </p:txBody>
      </p:sp>
    </p:spTree>
    <p:extLst>
      <p:ext uri="{BB962C8B-B14F-4D97-AF65-F5344CB8AC3E}">
        <p14:creationId xmlns:p14="http://schemas.microsoft.com/office/powerpoint/2010/main" val="26429518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Everyone is wildly different</a:t>
            </a:r>
          </a:p>
          <a:p>
            <a:pPr lvl="1"/>
            <a:r>
              <a:rPr lang="en-US" dirty="0" smtClean="0"/>
              <a:t>What is intolerable for some is not even visible to others</a:t>
            </a:r>
          </a:p>
          <a:p>
            <a:pPr marL="0" indent="0">
              <a:buNone/>
            </a:pPr>
            <a:endParaRPr lang="en-US" dirty="0" smtClean="0"/>
          </a:p>
        </p:txBody>
      </p:sp>
      <p:sp>
        <p:nvSpPr>
          <p:cNvPr id="3" name="Title 2"/>
          <p:cNvSpPr>
            <a:spLocks noGrp="1"/>
          </p:cNvSpPr>
          <p:nvPr>
            <p:ph type="title"/>
          </p:nvPr>
        </p:nvSpPr>
        <p:spPr/>
        <p:txBody>
          <a:bodyPr/>
          <a:lstStyle/>
          <a:p>
            <a:r>
              <a:rPr lang="en-US" dirty="0" smtClean="0"/>
              <a:t>Be kind to your players</a:t>
            </a:r>
            <a:endParaRPr lang="en-US" dirty="0"/>
          </a:p>
        </p:txBody>
      </p:sp>
      <p:sp>
        <p:nvSpPr>
          <p:cNvPr id="4" name="Slide Number Placeholder 3"/>
          <p:cNvSpPr>
            <a:spLocks noGrp="1"/>
          </p:cNvSpPr>
          <p:nvPr>
            <p:ph type="sldNum" sz="quarter" idx="12"/>
          </p:nvPr>
        </p:nvSpPr>
        <p:spPr/>
        <p:txBody>
          <a:bodyPr/>
          <a:lstStyle/>
          <a:p>
            <a:fld id="{2E67056C-98B7-4A25-9BF7-9905C530FFC9}" type="slidenum">
              <a:rPr lang="en-US" smtClean="0"/>
              <a:t>8</a:t>
            </a:fld>
            <a:endParaRPr lang="en-US"/>
          </a:p>
        </p:txBody>
      </p:sp>
    </p:spTree>
    <p:extLst>
      <p:ext uri="{BB962C8B-B14F-4D97-AF65-F5344CB8AC3E}">
        <p14:creationId xmlns:p14="http://schemas.microsoft.com/office/powerpoint/2010/main" val="245323446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923925"/>
            <a:ext cx="10515600" cy="5253038"/>
          </a:xfrm>
        </p:spPr>
        <p:txBody>
          <a:bodyPr>
            <a:normAutofit/>
          </a:bodyPr>
          <a:lstStyle/>
          <a:p>
            <a:pPr marL="0" indent="0" algn="ctr">
              <a:buNone/>
            </a:pPr>
            <a:endParaRPr lang="en-US" dirty="0" smtClean="0"/>
          </a:p>
          <a:p>
            <a:pPr marL="0" indent="0" algn="ctr">
              <a:buNone/>
            </a:pPr>
            <a:endParaRPr lang="en-US" dirty="0" smtClean="0"/>
          </a:p>
          <a:p>
            <a:pPr marL="0" indent="0" algn="ctr">
              <a:buNone/>
            </a:pPr>
            <a:r>
              <a:rPr lang="en-US" dirty="0" smtClean="0"/>
              <a:t>Further reading, search for </a:t>
            </a:r>
          </a:p>
          <a:p>
            <a:pPr marL="0" indent="0" algn="ctr">
              <a:buNone/>
            </a:pPr>
            <a:r>
              <a:rPr lang="en-US" dirty="0" smtClean="0"/>
              <a:t>“</a:t>
            </a:r>
            <a:r>
              <a:rPr lang="en-US" dirty="0"/>
              <a:t>Oculus VR Best Practices Guide</a:t>
            </a:r>
            <a:r>
              <a:rPr lang="en-US" dirty="0" smtClean="0"/>
              <a:t>”</a:t>
            </a:r>
          </a:p>
          <a:p>
            <a:pPr marL="0" indent="0" algn="ctr">
              <a:buNone/>
            </a:pPr>
            <a:endParaRPr lang="en-US" dirty="0"/>
          </a:p>
          <a:p>
            <a:pPr marL="0" indent="0" algn="ctr">
              <a:buNone/>
            </a:pPr>
            <a:r>
              <a:rPr lang="en-US" dirty="0" smtClean="0"/>
              <a:t>www.OculusVR.com</a:t>
            </a:r>
          </a:p>
          <a:p>
            <a:pPr marL="0" indent="0" algn="ctr">
              <a:buNone/>
            </a:pPr>
            <a:r>
              <a:rPr lang="en-US" dirty="0" smtClean="0"/>
              <a:t>Tom.Forsyth@oculusvr.com</a:t>
            </a:r>
          </a:p>
          <a:p>
            <a:pPr marL="0" indent="0" algn="ctr">
              <a:buNone/>
            </a:pPr>
            <a:endParaRPr lang="en-US" dirty="0"/>
          </a:p>
          <a:p>
            <a:pPr marL="0" indent="0" algn="ctr">
              <a:buNone/>
            </a:pPr>
            <a:endParaRPr lang="en-US" dirty="0"/>
          </a:p>
        </p:txBody>
      </p:sp>
      <p:sp>
        <p:nvSpPr>
          <p:cNvPr id="4" name="Slide Number Placeholder 3"/>
          <p:cNvSpPr>
            <a:spLocks noGrp="1"/>
          </p:cNvSpPr>
          <p:nvPr>
            <p:ph type="sldNum" sz="quarter" idx="12"/>
          </p:nvPr>
        </p:nvSpPr>
        <p:spPr/>
        <p:txBody>
          <a:bodyPr/>
          <a:lstStyle/>
          <a:p>
            <a:fld id="{2E67056C-98B7-4A25-9BF7-9905C530FFC9}" type="slidenum">
              <a:rPr lang="en-US" smtClean="0"/>
              <a:t>80</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0694" y="4832985"/>
            <a:ext cx="5930612" cy="1054331"/>
          </a:xfrm>
          <a:prstGeom prst="rect">
            <a:avLst/>
          </a:prstGeom>
        </p:spPr>
      </p:pic>
      <p:sp>
        <p:nvSpPr>
          <p:cNvPr id="5" name="TextBox 4"/>
          <p:cNvSpPr txBox="1"/>
          <p:nvPr/>
        </p:nvSpPr>
        <p:spPr>
          <a:xfrm>
            <a:off x="432262" y="6127234"/>
            <a:ext cx="1005840" cy="369332"/>
          </a:xfrm>
          <a:prstGeom prst="rect">
            <a:avLst/>
          </a:prstGeom>
          <a:noFill/>
        </p:spPr>
        <p:txBody>
          <a:bodyPr wrap="square" rtlCol="0">
            <a:spAutoFit/>
          </a:bodyPr>
          <a:lstStyle/>
          <a:p>
            <a:r>
              <a:rPr lang="en-US" dirty="0" smtClean="0">
                <a:solidFill>
                  <a:schemeClr val="bg1">
                    <a:lumMod val="75000"/>
                  </a:schemeClr>
                </a:solidFill>
              </a:rPr>
              <a:t>52.5</a:t>
            </a:r>
            <a:endParaRPr lang="en-US" dirty="0">
              <a:solidFill>
                <a:schemeClr val="bg1">
                  <a:lumMod val="75000"/>
                </a:schemeClr>
              </a:solidFill>
            </a:endParaRPr>
          </a:p>
        </p:txBody>
      </p:sp>
    </p:spTree>
    <p:extLst>
      <p:ext uri="{BB962C8B-B14F-4D97-AF65-F5344CB8AC3E}">
        <p14:creationId xmlns:p14="http://schemas.microsoft.com/office/powerpoint/2010/main" val="12016078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Everyone is wildly different</a:t>
            </a:r>
          </a:p>
          <a:p>
            <a:pPr lvl="1"/>
            <a:r>
              <a:rPr lang="en-US" dirty="0" smtClean="0"/>
              <a:t>What is intolerable for some is not even visible to others</a:t>
            </a:r>
          </a:p>
          <a:p>
            <a:r>
              <a:rPr lang="en-US" dirty="0" smtClean="0"/>
              <a:t>There is no one “VR tolerance” slider</a:t>
            </a:r>
          </a:p>
          <a:p>
            <a:pPr lvl="1"/>
            <a:r>
              <a:rPr lang="en-US" dirty="0" smtClean="0"/>
              <a:t>Someone who is very sensitive to one aspect may tolerate another just fine</a:t>
            </a:r>
          </a:p>
          <a:p>
            <a:pPr lvl="1"/>
            <a:r>
              <a:rPr lang="en-US" dirty="0" smtClean="0"/>
              <a:t>e.g. going up and/or down stairs</a:t>
            </a:r>
          </a:p>
          <a:p>
            <a:pPr marL="0" indent="0">
              <a:buNone/>
            </a:pPr>
            <a:endParaRPr lang="en-US" dirty="0" smtClean="0"/>
          </a:p>
        </p:txBody>
      </p:sp>
      <p:sp>
        <p:nvSpPr>
          <p:cNvPr id="3" name="Title 2"/>
          <p:cNvSpPr>
            <a:spLocks noGrp="1"/>
          </p:cNvSpPr>
          <p:nvPr>
            <p:ph type="title"/>
          </p:nvPr>
        </p:nvSpPr>
        <p:spPr/>
        <p:txBody>
          <a:bodyPr/>
          <a:lstStyle/>
          <a:p>
            <a:r>
              <a:rPr lang="en-US" dirty="0" smtClean="0"/>
              <a:t>Be kind to your players</a:t>
            </a:r>
            <a:endParaRPr lang="en-US" dirty="0"/>
          </a:p>
        </p:txBody>
      </p:sp>
      <p:sp>
        <p:nvSpPr>
          <p:cNvPr id="4" name="Slide Number Placeholder 3"/>
          <p:cNvSpPr>
            <a:spLocks noGrp="1"/>
          </p:cNvSpPr>
          <p:nvPr>
            <p:ph type="sldNum" sz="quarter" idx="12"/>
          </p:nvPr>
        </p:nvSpPr>
        <p:spPr/>
        <p:txBody>
          <a:bodyPr/>
          <a:lstStyle/>
          <a:p>
            <a:fld id="{2E67056C-98B7-4A25-9BF7-9905C530FFC9}" type="slidenum">
              <a:rPr lang="en-US" smtClean="0"/>
              <a:t>9</a:t>
            </a:fld>
            <a:endParaRPr lang="en-US"/>
          </a:p>
        </p:txBody>
      </p:sp>
    </p:spTree>
    <p:extLst>
      <p:ext uri="{BB962C8B-B14F-4D97-AF65-F5344CB8AC3E}">
        <p14:creationId xmlns:p14="http://schemas.microsoft.com/office/powerpoint/2010/main" val="33914958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10871</TotalTime>
  <Words>8340</Words>
  <Application>Microsoft Office PowerPoint</Application>
  <PresentationFormat>Widescreen</PresentationFormat>
  <Paragraphs>847</Paragraphs>
  <Slides>80</Slides>
  <Notes>60</Notes>
  <HiddenSlides>0</HiddenSlides>
  <MMClips>2</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80</vt:i4>
      </vt:variant>
    </vt:vector>
  </HeadingPairs>
  <TitlesOfParts>
    <vt:vector size="85" baseType="lpstr">
      <vt:lpstr>Arial</vt:lpstr>
      <vt:lpstr>Calibri</vt:lpstr>
      <vt:lpstr>Calibri Light</vt:lpstr>
      <vt:lpstr>Courier New</vt:lpstr>
      <vt:lpstr>Office Theme</vt:lpstr>
      <vt:lpstr>Developing VR Experiences with the Oculus Rift</vt:lpstr>
      <vt:lpstr>PowerPoint Presentation</vt:lpstr>
      <vt:lpstr>The Rift Technology</vt:lpstr>
      <vt:lpstr>Topics</vt:lpstr>
      <vt:lpstr>Be kind to your players</vt:lpstr>
      <vt:lpstr>Be kind to your players</vt:lpstr>
      <vt:lpstr>Be kind to your players</vt:lpstr>
      <vt:lpstr>Be kind to your players</vt:lpstr>
      <vt:lpstr>Be kind to your players</vt:lpstr>
      <vt:lpstr>Be kind to your players</vt:lpstr>
      <vt:lpstr>Be kind to your players</vt:lpstr>
      <vt:lpstr>Be kind to your players</vt:lpstr>
      <vt:lpstr>Be kind to your players</vt:lpstr>
      <vt:lpstr>Be kind to your players</vt:lpstr>
      <vt:lpstr>Be kind to your players</vt:lpstr>
      <vt:lpstr>Vestibulo-Optical Reflex</vt:lpstr>
      <vt:lpstr>Vestibulo-Optical Reflex</vt:lpstr>
      <vt:lpstr>Vestibulo-Optical Reflex</vt:lpstr>
      <vt:lpstr>Vestibulo-Optical Reflex</vt:lpstr>
      <vt:lpstr>Vestibulo-Optical Reflex</vt:lpstr>
      <vt:lpstr>Vestibulo-Optical Reflex</vt:lpstr>
      <vt:lpstr>VOR gain</vt:lpstr>
      <vt:lpstr>VOR gain</vt:lpstr>
      <vt:lpstr>VOR gain</vt:lpstr>
      <vt:lpstr>Preserving VOR gain</vt:lpstr>
      <vt:lpstr>Preserving VOR gain</vt:lpstr>
      <vt:lpstr>Preserving VOR gain</vt:lpstr>
      <vt:lpstr>IPD and the neck</vt:lpstr>
      <vt:lpstr>IPD and the neck</vt:lpstr>
      <vt:lpstr>IPD and the neck</vt:lpstr>
      <vt:lpstr>IPD and the neck</vt:lpstr>
      <vt:lpstr>IPD and the neck</vt:lpstr>
      <vt:lpstr>IPD and the neck</vt:lpstr>
      <vt:lpstr>IPD and the neck</vt:lpstr>
      <vt:lpstr>IPD and the neck</vt:lpstr>
      <vt:lpstr>IPD and the neck</vt:lpstr>
      <vt:lpstr>IPD and the neck</vt:lpstr>
      <vt:lpstr>Changing World Scale</vt:lpstr>
      <vt:lpstr>Changing World Scale</vt:lpstr>
      <vt:lpstr>Changing World Scale</vt:lpstr>
      <vt:lpstr>Changing World Scale</vt:lpstr>
      <vt:lpstr>How tall is the player?</vt:lpstr>
      <vt:lpstr>How tall is the player?</vt:lpstr>
      <vt:lpstr>How tall is the player?</vt:lpstr>
      <vt:lpstr>How tall</vt:lpstr>
      <vt:lpstr>How tall</vt:lpstr>
      <vt:lpstr>How tall is the player?</vt:lpstr>
      <vt:lpstr>How tall is the player?</vt:lpstr>
      <vt:lpstr>Perceived World Size – Floor-Dragging</vt:lpstr>
      <vt:lpstr>Perceived World Size – Floor-Dragging</vt:lpstr>
      <vt:lpstr>Perceived World Size – Floor-Dragging</vt:lpstr>
      <vt:lpstr>Perceived World Size – Floor-Dragging</vt:lpstr>
      <vt:lpstr>Perceived World Size – Floor-Dragging</vt:lpstr>
      <vt:lpstr>Perceived World Size – Floor-Dragging</vt:lpstr>
      <vt:lpstr>Perceived World Size – Floor-Dragging</vt:lpstr>
      <vt:lpstr>Perceived World Size – Floor-Dragging</vt:lpstr>
      <vt:lpstr>Perceived World Size – Floor-Dragging</vt:lpstr>
      <vt:lpstr>Perceived World Size – Floor-Dragging</vt:lpstr>
      <vt:lpstr>Transition animations</vt:lpstr>
      <vt:lpstr>Transition animations</vt:lpstr>
      <vt:lpstr>Transition animations</vt:lpstr>
      <vt:lpstr>Transition animations</vt:lpstr>
      <vt:lpstr>Transition animations</vt:lpstr>
      <vt:lpstr>Animated avatars</vt:lpstr>
      <vt:lpstr>Animated avatars</vt:lpstr>
      <vt:lpstr>Animated avatars</vt:lpstr>
      <vt:lpstr>Solution:</vt:lpstr>
      <vt:lpstr>Solution:</vt:lpstr>
      <vt:lpstr>Meathook avatars</vt:lpstr>
      <vt:lpstr>Meathook avatars</vt:lpstr>
      <vt:lpstr>Meathook avatars</vt:lpstr>
      <vt:lpstr>Meathook avatars</vt:lpstr>
      <vt:lpstr>Meathook avatars</vt:lpstr>
      <vt:lpstr>Meathook avatars</vt:lpstr>
      <vt:lpstr>Meathook avatars</vt:lpstr>
      <vt:lpstr>Maintaining framerate</vt:lpstr>
      <vt:lpstr>Maintaining framerate – draw calls</vt:lpstr>
      <vt:lpstr>Maintaining framerate – fill rate</vt:lpstr>
      <vt:lpstr>Lessons learned</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Future with the Oculus Rift</dc:title>
  <dc:creator>Tom Forsyth</dc:creator>
  <cp:lastModifiedBy>Tom Forsyth</cp:lastModifiedBy>
  <cp:revision>205</cp:revision>
  <dcterms:created xsi:type="dcterms:W3CDTF">2014-01-19T22:01:15Z</dcterms:created>
  <dcterms:modified xsi:type="dcterms:W3CDTF">2014-04-01T07:32:44Z</dcterms:modified>
</cp:coreProperties>
</file>