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3" r:id="rId6"/>
    <p:sldId id="261" r:id="rId7"/>
    <p:sldId id="260" r:id="rId8"/>
    <p:sldId id="262" r:id="rId9"/>
    <p:sldId id="264" r:id="rId10"/>
    <p:sldId id="265" r:id="rId11"/>
    <p:sldId id="266" r:id="rId12"/>
    <p:sldId id="267"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99CC"/>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363" autoAdjust="0"/>
    <p:restoredTop sz="94660"/>
  </p:normalViewPr>
  <p:slideViewPr>
    <p:cSldViewPr>
      <p:cViewPr varScale="1">
        <p:scale>
          <a:sx n="166" d="100"/>
          <a:sy n="166" d="100"/>
        </p:scale>
        <p:origin x="-1974" y="-114"/>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5867141-019D-4B72-B65A-43D538081D5C}" type="slidenum">
              <a:rPr lang="ru-RU"/>
              <a:pPr>
                <a:defRPr/>
              </a:pPr>
              <a:t>‹N°›</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14425" y="4437063"/>
            <a:ext cx="6913563" cy="893762"/>
          </a:xfrm>
        </p:spPr>
        <p:txBody>
          <a:bodyPr/>
          <a:lstStyle>
            <a:lvl1pPr algn="ctr">
              <a:defRPr sz="3200"/>
            </a:lvl1pPr>
          </a:lstStyle>
          <a:p>
            <a:pPr lvl="0"/>
            <a:r>
              <a:rPr lang="fr-FR" noProof="0" smtClean="0"/>
              <a:t>Cliquez pour modifier le style du titre</a:t>
            </a:r>
            <a:endParaRPr lang="ru-RU" noProof="0" smtClean="0"/>
          </a:p>
        </p:txBody>
      </p:sp>
      <p:sp>
        <p:nvSpPr>
          <p:cNvPr id="5123" name="Rectangle 3"/>
          <p:cNvSpPr>
            <a:spLocks noGrp="1" noChangeArrowheads="1"/>
          </p:cNvSpPr>
          <p:nvPr>
            <p:ph type="subTitle" idx="1"/>
          </p:nvPr>
        </p:nvSpPr>
        <p:spPr>
          <a:xfrm>
            <a:off x="1114425" y="5229225"/>
            <a:ext cx="6913563" cy="503238"/>
          </a:xfrm>
        </p:spPr>
        <p:txBody>
          <a:bodyPr/>
          <a:lstStyle>
            <a:lvl1pPr marL="0" indent="0" algn="ctr">
              <a:buFontTx/>
              <a:buNone/>
              <a:defRPr sz="2400" b="1"/>
            </a:lvl1pPr>
          </a:lstStyle>
          <a:p>
            <a:pPr lvl="0"/>
            <a:r>
              <a:rPr lang="fr-FR" noProof="0" smtClean="0"/>
              <a:t>Cliquez pour modifier le style des sous-titres du masque</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smtClean="0"/>
              <a:t>Cliquez pour modifier le style du titre</a:t>
            </a:r>
            <a:endParaRPr lang="ru-RU"/>
          </a:p>
        </p:txBody>
      </p:sp>
      <p:sp>
        <p:nvSpPr>
          <p:cNvPr id="3" name="Вертикальный текст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04050" y="188913"/>
            <a:ext cx="1889125" cy="6480175"/>
          </a:xfrm>
        </p:spPr>
        <p:txBody>
          <a:bodyPr vert="eaVert"/>
          <a:lstStyle/>
          <a:p>
            <a:r>
              <a:rPr lang="fr-FR" smtClean="0"/>
              <a:t>Cliquez pour modifier le style du titre</a:t>
            </a:r>
            <a:endParaRPr lang="ru-RU"/>
          </a:p>
        </p:txBody>
      </p:sp>
      <p:sp>
        <p:nvSpPr>
          <p:cNvPr id="3" name="Вертикальный текст 2"/>
          <p:cNvSpPr>
            <a:spLocks noGrp="1"/>
          </p:cNvSpPr>
          <p:nvPr>
            <p:ph type="body" orient="vert" idx="1"/>
          </p:nvPr>
        </p:nvSpPr>
        <p:spPr>
          <a:xfrm>
            <a:off x="1331913" y="188913"/>
            <a:ext cx="5519737" cy="64801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smtClean="0"/>
              <a:t>Cliquez pour modifier le style du titre</a:t>
            </a:r>
            <a:endParaRPr lang="ru-RU"/>
          </a:p>
        </p:txBody>
      </p:sp>
      <p:sp>
        <p:nvSpPr>
          <p:cNvPr id="3" name="Объект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smtClean="0"/>
              <a:t>Cliquez pour modifier le style du titre</a:t>
            </a:r>
            <a:endParaRPr lang="ru-RU"/>
          </a:p>
        </p:txBody>
      </p:sp>
      <p:sp>
        <p:nvSpPr>
          <p:cNvPr id="3" name="Объект 2"/>
          <p:cNvSpPr>
            <a:spLocks noGrp="1"/>
          </p:cNvSpPr>
          <p:nvPr>
            <p:ph sz="half" idx="1"/>
          </p:nvPr>
        </p:nvSpPr>
        <p:spPr>
          <a:xfrm>
            <a:off x="1331913" y="836613"/>
            <a:ext cx="3703637" cy="583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ru-RU"/>
          </a:p>
        </p:txBody>
      </p:sp>
      <p:sp>
        <p:nvSpPr>
          <p:cNvPr id="4" name="Объект 3"/>
          <p:cNvSpPr>
            <a:spLocks noGrp="1"/>
          </p:cNvSpPr>
          <p:nvPr>
            <p:ph sz="half" idx="2"/>
          </p:nvPr>
        </p:nvSpPr>
        <p:spPr>
          <a:xfrm>
            <a:off x="5187950" y="836613"/>
            <a:ext cx="3705225" cy="583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smtClean="0"/>
              <a:t>Cliquez pour modifier le style du titre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31913" y="188913"/>
            <a:ext cx="7199312"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ru-RU" smtClean="0"/>
          </a:p>
        </p:txBody>
      </p:sp>
      <p:sp>
        <p:nvSpPr>
          <p:cNvPr id="1027" name="Rectangle 3"/>
          <p:cNvSpPr>
            <a:spLocks noGrp="1" noChangeArrowheads="1"/>
          </p:cNvSpPr>
          <p:nvPr>
            <p:ph type="body" idx="1"/>
          </p:nvPr>
        </p:nvSpPr>
        <p:spPr bwMode="auto">
          <a:xfrm>
            <a:off x="1331913" y="836613"/>
            <a:ext cx="7561262" cy="5832475"/>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ru-RU" smtClean="0"/>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08063" y="4508500"/>
            <a:ext cx="7092950" cy="793750"/>
          </a:xfrm>
          <a:noFill/>
        </p:spPr>
        <p:txBody>
          <a:bodyPr/>
          <a:lstStyle/>
          <a:p>
            <a:r>
              <a:rPr lang="fr-FR" sz="2800" dirty="0" smtClean="0"/>
              <a:t>Projet </a:t>
            </a:r>
            <a:r>
              <a:rPr lang="fr-FR" sz="2800" dirty="0" err="1" smtClean="0"/>
              <a:t>HomeSkolar</a:t>
            </a:r>
            <a:endParaRPr lang="uk-UA"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57290" y="0"/>
            <a:ext cx="7561262" cy="6669088"/>
          </a:xfrm>
        </p:spPr>
        <p:txBody>
          <a:bodyPr/>
          <a:lstStyle/>
          <a:p>
            <a:r>
              <a:rPr lang="fr-FR" sz="2000" dirty="0" smtClean="0"/>
              <a:t>Le projet est en  9 Sprint qui s’étale sur 18 semaines soit 4 mois de développement , test et validation compris.</a:t>
            </a:r>
          </a:p>
          <a:p>
            <a:endParaRPr lang="fr-FR" sz="2000" dirty="0" smtClean="0"/>
          </a:p>
          <a:p>
            <a:r>
              <a:rPr lang="fr-FR" sz="2000" dirty="0" smtClean="0"/>
              <a:t>Un sprint est sur 10 jours avec une moyenne </a:t>
            </a:r>
            <a:r>
              <a:rPr lang="fr-FR" sz="2000" dirty="0" err="1" smtClean="0"/>
              <a:t>generale</a:t>
            </a:r>
            <a:r>
              <a:rPr lang="fr-FR" sz="2000" dirty="0" smtClean="0"/>
              <a:t> par sprint de 8.3</a:t>
            </a:r>
            <a:endParaRPr lang="fr-FR" sz="2000" dirty="0"/>
          </a:p>
        </p:txBody>
      </p:sp>
      <p:pic>
        <p:nvPicPr>
          <p:cNvPr id="5" name="Image 4" descr="2023-10-16 12_11_13-Paramètres.png"/>
          <p:cNvPicPr>
            <a:picLocks noChangeAspect="1"/>
          </p:cNvPicPr>
          <p:nvPr/>
        </p:nvPicPr>
        <p:blipFill>
          <a:blip r:embed="rId2"/>
          <a:stretch>
            <a:fillRect/>
          </a:stretch>
        </p:blipFill>
        <p:spPr>
          <a:xfrm>
            <a:off x="1285852" y="2143116"/>
            <a:ext cx="7783190" cy="28575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b="0" dirty="0" smtClean="0">
                <a:solidFill>
                  <a:schemeClr val="tx2"/>
                </a:solidFill>
              </a:rPr>
              <a:t>Conclusion </a:t>
            </a:r>
            <a:r>
              <a:rPr lang="fr-FR" b="0" dirty="0" smtClean="0">
                <a:solidFill>
                  <a:schemeClr val="tx2"/>
                </a:solidFill>
              </a:rPr>
              <a:t>:</a:t>
            </a:r>
            <a:r>
              <a:rPr lang="fr-FR" dirty="0" smtClean="0"/>
              <a:t/>
            </a:r>
            <a:br>
              <a:rPr lang="fr-FR" dirty="0" smtClean="0"/>
            </a:br>
            <a:endParaRPr lang="fr-FR" dirty="0"/>
          </a:p>
        </p:txBody>
      </p:sp>
      <p:sp>
        <p:nvSpPr>
          <p:cNvPr id="3" name="Espace réservé du contenu 2"/>
          <p:cNvSpPr>
            <a:spLocks noGrp="1"/>
          </p:cNvSpPr>
          <p:nvPr>
            <p:ph idx="1"/>
          </p:nvPr>
        </p:nvSpPr>
        <p:spPr>
          <a:xfrm>
            <a:off x="1357290" y="500042"/>
            <a:ext cx="7561262" cy="5832475"/>
          </a:xfrm>
        </p:spPr>
        <p:txBody>
          <a:bodyPr/>
          <a:lstStyle/>
          <a:p>
            <a:r>
              <a:rPr lang="fr-FR" sz="1600" dirty="0" smtClean="0"/>
              <a:t>Le projet </a:t>
            </a:r>
            <a:r>
              <a:rPr lang="fr-FR" sz="1600" dirty="0" err="1" smtClean="0"/>
              <a:t>HomeSkolar</a:t>
            </a:r>
            <a:r>
              <a:rPr lang="fr-FR" sz="1600" dirty="0" smtClean="0"/>
              <a:t> répondra aux besoins cruciaux des élèves en difficulté scolaire et des tuteurs bénévoles, en leur offrant une plateforme de soutien scolaire en ligne accessible, efficace et conviviale. Grâce à une approche centrée sur l'utilisateur et des choix techniques solides, nous sommes déterminés à créer une solution qui transformera positivement la manière dont les élèves apprennent et progressent,</a:t>
            </a:r>
          </a:p>
          <a:p>
            <a:endParaRPr lang="fr-FR" sz="1600" dirty="0" smtClean="0"/>
          </a:p>
          <a:p>
            <a:r>
              <a:rPr lang="fr-FR" sz="1600" dirty="0" smtClean="0">
                <a:solidFill>
                  <a:schemeClr val="tx2"/>
                </a:solidFill>
              </a:rPr>
              <a:t>Avantages pour les Utilisateurs</a:t>
            </a:r>
          </a:p>
          <a:p>
            <a:endParaRPr lang="fr-FR" sz="1600" dirty="0" smtClean="0"/>
          </a:p>
          <a:p>
            <a:r>
              <a:rPr lang="fr-FR" sz="1600" dirty="0" smtClean="0">
                <a:solidFill>
                  <a:srgbClr val="FF99CC"/>
                </a:solidFill>
              </a:rPr>
              <a:t>  Pour les Élèves :</a:t>
            </a:r>
          </a:p>
          <a:p>
            <a:r>
              <a:rPr lang="fr-FR" sz="1600" dirty="0" smtClean="0"/>
              <a:t>Accès Universel au Soutien Scolaire - Les élèves, quel que soit leur emplacement géographique, pourront accéder à un tuteur bénévole dévoué pour les accompagner dans leur apprentissage,</a:t>
            </a:r>
          </a:p>
          <a:p>
            <a:r>
              <a:rPr lang="fr-FR" sz="1600" dirty="0" err="1" smtClean="0"/>
              <a:t>Rendez-Vous</a:t>
            </a:r>
            <a:r>
              <a:rPr lang="fr-FR" sz="1600" dirty="0" smtClean="0"/>
              <a:t> Personnalisés - Les élèves auront des rencontres régulières avec leur tuteur pour une assistance individualisée,</a:t>
            </a:r>
          </a:p>
          <a:p>
            <a:r>
              <a:rPr lang="fr-FR" sz="1600" dirty="0" smtClean="0"/>
              <a:t>Organisation Simplifiée - Le système de suivi des tâches les aidera à gérer leurs devoirs et à rester organisés,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b="0" dirty="0" smtClean="0">
                <a:solidFill>
                  <a:schemeClr val="tx2"/>
                </a:solidFill>
              </a:rPr>
              <a:t>Conclusion </a:t>
            </a:r>
            <a:r>
              <a:rPr lang="fr-FR" b="0" dirty="0" smtClean="0">
                <a:solidFill>
                  <a:schemeClr val="tx2"/>
                </a:solidFill>
              </a:rPr>
              <a:t>:</a:t>
            </a:r>
            <a:r>
              <a:rPr lang="fr-FR" dirty="0" smtClean="0"/>
              <a:t/>
            </a:r>
            <a:br>
              <a:rPr lang="fr-FR" dirty="0" smtClean="0"/>
            </a:br>
            <a:endParaRPr lang="fr-FR" dirty="0"/>
          </a:p>
        </p:txBody>
      </p:sp>
      <p:sp>
        <p:nvSpPr>
          <p:cNvPr id="3" name="Espace réservé du contenu 2"/>
          <p:cNvSpPr>
            <a:spLocks noGrp="1"/>
          </p:cNvSpPr>
          <p:nvPr>
            <p:ph idx="1"/>
          </p:nvPr>
        </p:nvSpPr>
        <p:spPr>
          <a:xfrm>
            <a:off x="1357290" y="500042"/>
            <a:ext cx="7561262" cy="5832475"/>
          </a:xfrm>
        </p:spPr>
        <p:txBody>
          <a:bodyPr/>
          <a:lstStyle/>
          <a:p>
            <a:r>
              <a:rPr lang="fr-FR" sz="1600" dirty="0" smtClean="0">
                <a:solidFill>
                  <a:schemeClr val="tx2"/>
                </a:solidFill>
              </a:rPr>
              <a:t>  </a:t>
            </a:r>
            <a:r>
              <a:rPr lang="fr-FR" sz="1600" dirty="0" smtClean="0">
                <a:solidFill>
                  <a:srgbClr val="66CCFF"/>
                </a:solidFill>
              </a:rPr>
              <a:t>Pour les Tuteurs Bénévoles :</a:t>
            </a:r>
          </a:p>
          <a:p>
            <a:endParaRPr lang="fr-FR" sz="1600" dirty="0" smtClean="0">
              <a:solidFill>
                <a:schemeClr val="tx2"/>
              </a:solidFill>
            </a:endParaRPr>
          </a:p>
          <a:p>
            <a:r>
              <a:rPr lang="fr-FR" sz="1600" dirty="0" smtClean="0"/>
              <a:t>Impact Significatif - Les tuteurs pourront contribuer positivement à l'éducation des élèves en difficulté, jouant un rôle essentiel dans leur réussite,</a:t>
            </a:r>
          </a:p>
          <a:p>
            <a:r>
              <a:rPr lang="fr-FR" sz="1600" dirty="0" smtClean="0"/>
              <a:t>Communication Efficace - La messagerie instantanée en temps réel leur permettra de communiquer facilement avec les élèves.</a:t>
            </a:r>
          </a:p>
          <a:p>
            <a:endParaRPr lang="fr-FR" sz="1600" dirty="0" smtClean="0"/>
          </a:p>
          <a:p>
            <a:r>
              <a:rPr lang="fr-FR" sz="1600" dirty="0" smtClean="0">
                <a:solidFill>
                  <a:schemeClr val="tx2"/>
                </a:solidFill>
              </a:rPr>
              <a:t>Pour l'Association </a:t>
            </a:r>
            <a:r>
              <a:rPr lang="fr-FR" sz="1600" dirty="0" err="1" smtClean="0">
                <a:solidFill>
                  <a:schemeClr val="tx2"/>
                </a:solidFill>
              </a:rPr>
              <a:t>HomeSkolar</a:t>
            </a:r>
            <a:r>
              <a:rPr lang="fr-FR" sz="1600" dirty="0" smtClean="0">
                <a:solidFill>
                  <a:schemeClr val="tx2"/>
                </a:solidFill>
              </a:rPr>
              <a:t> :</a:t>
            </a:r>
          </a:p>
          <a:p>
            <a:endParaRPr lang="fr-FR" sz="1600" dirty="0" smtClean="0">
              <a:solidFill>
                <a:schemeClr val="tx2"/>
              </a:solidFill>
            </a:endParaRPr>
          </a:p>
          <a:p>
            <a:r>
              <a:rPr lang="fr-FR" sz="1600" dirty="0" smtClean="0"/>
              <a:t>Facilité de Gestion - La plateforme simplifiera la gestion des inscriptions, des rendez-vous et des interactions entre élèves et tuteurs,</a:t>
            </a:r>
          </a:p>
          <a:p>
            <a:r>
              <a:rPr lang="fr-FR" sz="1600" dirty="0" smtClean="0"/>
              <a:t>Suivi Personnalisé - La possibilité de notifier les élèves des tâches à accomplir pour la prochaine rencontre améliorera le suivi de leur progression.</a:t>
            </a:r>
          </a:p>
          <a:p>
            <a:r>
              <a:rPr lang="fr-FR" sz="1600" dirty="0" smtClean="0"/>
              <a:t>Événements Importants - Les notifications permettront d'informer les utilisateurs des informations essentielles,</a:t>
            </a:r>
          </a:p>
          <a:p>
            <a:endParaRPr lang="fr-FR" sz="1600" dirty="0" smtClean="0"/>
          </a:p>
          <a:p>
            <a:r>
              <a:rPr lang="fr-FR" sz="1600" dirty="0" smtClean="0"/>
              <a:t>Ensemble, nous sommes déterminés à créer une solution qui change la donne pour les élèves en difficulté scolaire, les tuteurs bénévoles et l'association </a:t>
            </a:r>
            <a:r>
              <a:rPr lang="fr-FR" sz="1600" dirty="0" err="1" smtClean="0"/>
              <a:t>HomeSkolar</a:t>
            </a:r>
            <a:r>
              <a:rPr lang="fr-FR" sz="1600" dirty="0" smtClean="0"/>
              <a:t>.</a:t>
            </a:r>
          </a:p>
          <a:p>
            <a:endParaRPr lang="fr-FR"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76375" y="331788"/>
            <a:ext cx="7596219" cy="649287"/>
          </a:xfrm>
        </p:spPr>
        <p:txBody>
          <a:bodyPr/>
          <a:lstStyle/>
          <a:p>
            <a:r>
              <a:rPr lang="fr-FR" sz="3200" dirty="0" smtClean="0"/>
              <a:t>Contexte du Projet "</a:t>
            </a:r>
            <a:r>
              <a:rPr lang="fr-FR" sz="3200" dirty="0" err="1" smtClean="0"/>
              <a:t>HomeSkolar</a:t>
            </a:r>
            <a:r>
              <a:rPr lang="fr-FR" sz="3200" dirty="0" smtClean="0"/>
              <a:t>"</a:t>
            </a:r>
            <a:endParaRPr lang="fr-FR" sz="3200" dirty="0"/>
          </a:p>
        </p:txBody>
      </p:sp>
      <p:sp>
        <p:nvSpPr>
          <p:cNvPr id="4099" name="Rectangle 3"/>
          <p:cNvSpPr>
            <a:spLocks noGrp="1" noChangeArrowheads="1"/>
          </p:cNvSpPr>
          <p:nvPr>
            <p:ph type="body" idx="1"/>
          </p:nvPr>
        </p:nvSpPr>
        <p:spPr>
          <a:xfrm>
            <a:off x="1403350" y="1484313"/>
            <a:ext cx="6553200" cy="4645025"/>
          </a:xfrm>
        </p:spPr>
        <p:txBody>
          <a:bodyPr/>
          <a:lstStyle/>
          <a:p>
            <a:r>
              <a:rPr lang="fr-FR" sz="2000" dirty="0" err="1" smtClean="0"/>
              <a:t>HomeSkolar</a:t>
            </a:r>
            <a:r>
              <a:rPr lang="fr-FR" sz="2000" dirty="0" smtClean="0"/>
              <a:t> est une association dont la mission est de faciliter l'accès au soutien scolaire pour les élèves en difficulté, </a:t>
            </a:r>
          </a:p>
          <a:p>
            <a:pPr eaLnBrk="1" hangingPunct="1">
              <a:lnSpc>
                <a:spcPct val="80000"/>
              </a:lnSpc>
            </a:pPr>
            <a:endParaRPr lang="en-US" sz="2000" dirty="0" smtClean="0">
              <a:ea typeface="굴림" charset="-127"/>
            </a:endParaRPr>
          </a:p>
          <a:p>
            <a:r>
              <a:rPr lang="fr-FR" sz="2000" dirty="0" smtClean="0"/>
              <a:t>Pour ce faire, l'association a créé une plateforme en ligne qui met en relation des élèves et des bénévoles à distance,</a:t>
            </a:r>
          </a:p>
          <a:p>
            <a:pPr eaLnBrk="1" hangingPunct="1">
              <a:lnSpc>
                <a:spcPct val="80000"/>
              </a:lnSpc>
            </a:pPr>
            <a:endParaRPr lang="en-US" sz="2000" dirty="0" smtClean="0"/>
          </a:p>
          <a:p>
            <a:r>
              <a:rPr lang="fr-FR" sz="2000" dirty="0" smtClean="0"/>
              <a:t>Le but ultime de ce projet est de permettre à tous les élèves, indépendamment de leur emplacement géographique, de bénéficier d'un accompagnement scolaire personnalisé.</a:t>
            </a:r>
            <a:endParaRPr lang="fr-FR"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57356" y="214290"/>
            <a:ext cx="7056438" cy="723900"/>
          </a:xfrm>
        </p:spPr>
        <p:txBody>
          <a:bodyPr/>
          <a:lstStyle/>
          <a:p>
            <a:r>
              <a:rPr lang="fr-FR" sz="2800" b="0" dirty="0" smtClean="0">
                <a:solidFill>
                  <a:schemeClr val="tx2"/>
                </a:solidFill>
              </a:rPr>
              <a:t>Fonctionnalités Clés :</a:t>
            </a:r>
            <a:r>
              <a:rPr lang="fr-FR" dirty="0" smtClean="0"/>
              <a:t/>
            </a:r>
            <a:br>
              <a:rPr lang="fr-FR" dirty="0" smtClean="0"/>
            </a:br>
            <a:endParaRPr lang="en-US" dirty="0" smtClean="0">
              <a:solidFill>
                <a:srgbClr val="000000"/>
              </a:solidFill>
            </a:endParaRPr>
          </a:p>
        </p:txBody>
      </p:sp>
      <p:sp>
        <p:nvSpPr>
          <p:cNvPr id="5123" name="Rectangle 3"/>
          <p:cNvSpPr>
            <a:spLocks noGrp="1" noChangeArrowheads="1"/>
          </p:cNvSpPr>
          <p:nvPr>
            <p:ph type="body" idx="1"/>
          </p:nvPr>
        </p:nvSpPr>
        <p:spPr>
          <a:xfrm>
            <a:off x="1908175" y="1052513"/>
            <a:ext cx="7056438" cy="5473700"/>
          </a:xfrm>
          <a:effectLst/>
        </p:spPr>
        <p:txBody>
          <a:bodyPr/>
          <a:lstStyle/>
          <a:p>
            <a:r>
              <a:rPr lang="fr-FR" sz="1600" dirty="0" smtClean="0">
                <a:solidFill>
                  <a:srgbClr val="000000"/>
                </a:solidFill>
              </a:rPr>
              <a:t>Pour atteindre cet objectif, </a:t>
            </a:r>
            <a:r>
              <a:rPr lang="fr-FR" sz="1600" dirty="0" err="1" smtClean="0">
                <a:solidFill>
                  <a:srgbClr val="000000"/>
                </a:solidFill>
              </a:rPr>
              <a:t>HomeSkolar</a:t>
            </a:r>
            <a:r>
              <a:rPr lang="fr-FR" sz="1600" dirty="0" smtClean="0">
                <a:solidFill>
                  <a:srgbClr val="000000"/>
                </a:solidFill>
              </a:rPr>
              <a:t> prévoit de développer un nouveau site web doté de fonctionnalités essentielles :</a:t>
            </a:r>
            <a:endParaRPr lang="en-US" sz="1600" dirty="0" smtClean="0">
              <a:solidFill>
                <a:srgbClr val="000000"/>
              </a:solidFill>
            </a:endParaRPr>
          </a:p>
          <a:p>
            <a:r>
              <a:rPr lang="fr-FR" sz="1600" dirty="0" smtClean="0">
                <a:solidFill>
                  <a:srgbClr val="000000"/>
                </a:solidFill>
              </a:rPr>
              <a:t>L'Authentification : Le site permettra aux élèves et aux tuteurs bénévoles de gérer leur compte utilisateur, que ce soit pour s'inscrire, se connecter, gérer leur mot de passe, ou mettre à jour leurs données personnelles,</a:t>
            </a:r>
            <a:endParaRPr lang="en-US" sz="2000" dirty="0" smtClean="0">
              <a:solidFill>
                <a:srgbClr val="000000"/>
              </a:solidFill>
            </a:endParaRPr>
          </a:p>
          <a:p>
            <a:r>
              <a:rPr lang="fr-FR" sz="1600" dirty="0" smtClean="0">
                <a:solidFill>
                  <a:srgbClr val="000000"/>
                </a:solidFill>
              </a:rPr>
              <a:t>Les Rencontres Élève/Tuteur : Les élèves et les tuteurs bénévoles se rencontreront régulièrement pour des sessions d'apprentissage. Pour organiser ces rencontres, une page de calendrier classique sera mise en place, affichant les événements et rendez-vous de l'utilisateur,</a:t>
            </a:r>
          </a:p>
          <a:p>
            <a:r>
              <a:rPr lang="fr-FR" sz="1600" dirty="0" smtClean="0">
                <a:solidFill>
                  <a:srgbClr val="000000"/>
                </a:solidFill>
              </a:rPr>
              <a:t>Les Tâches : Après chaque session, les élèves recevront une liste de tâches à accomplir avant la prochaine rencontre. Le système notifie ces tâches pour garantir un suivi efficace de l'élève. De plus, les utilisateurs auront la possibilité de créer des tâches personnelles, comme des notes ou des mémos,</a:t>
            </a:r>
          </a:p>
          <a:p>
            <a:r>
              <a:rPr lang="fr-FR" sz="1600" dirty="0" smtClean="0">
                <a:solidFill>
                  <a:srgbClr val="000000"/>
                </a:solidFill>
              </a:rPr>
              <a:t>Ce projet répond à un besoin crucial en offrant un soutien éducatif personnalisé. Il  favorise la communication entre les élèves et les tuteurs, en facilitant la planification des rencontres et le suivi des tâches. Il vise à créer une communauté éducative en ligne qui contribuera à l'amélioration de l'éducation, en garantissant que chaque élève ait accès à l'aide dont il a besoin, où qu'il soit.</a:t>
            </a:r>
          </a:p>
          <a:p>
            <a:endParaRPr lang="fr-FR" sz="2000" dirty="0" smtClean="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b="0" dirty="0" smtClean="0">
                <a:solidFill>
                  <a:schemeClr val="tx2"/>
                </a:solidFill>
              </a:rPr>
              <a:t>Choix Techniques </a:t>
            </a:r>
            <a:r>
              <a:rPr lang="fr-FR" b="0" dirty="0" smtClean="0">
                <a:solidFill>
                  <a:schemeClr val="tx2"/>
                </a:solidFill>
              </a:rPr>
              <a:t>:</a:t>
            </a:r>
            <a:r>
              <a:rPr lang="fr-FR" dirty="0" smtClean="0"/>
              <a:t/>
            </a:r>
            <a:br>
              <a:rPr lang="fr-FR" dirty="0" smtClean="0"/>
            </a:br>
            <a:endParaRPr lang="fr-FR" dirty="0"/>
          </a:p>
        </p:txBody>
      </p:sp>
      <p:sp>
        <p:nvSpPr>
          <p:cNvPr id="3" name="Espace réservé du contenu 2"/>
          <p:cNvSpPr>
            <a:spLocks noGrp="1"/>
          </p:cNvSpPr>
          <p:nvPr>
            <p:ph idx="1"/>
          </p:nvPr>
        </p:nvSpPr>
        <p:spPr>
          <a:xfrm>
            <a:off x="1357290" y="500042"/>
            <a:ext cx="7561262" cy="5832475"/>
          </a:xfrm>
        </p:spPr>
        <p:txBody>
          <a:bodyPr/>
          <a:lstStyle/>
          <a:p>
            <a:r>
              <a:rPr lang="fr-FR" sz="1600" dirty="0" err="1" smtClean="0">
                <a:solidFill>
                  <a:schemeClr val="tx2"/>
                </a:solidFill>
              </a:rPr>
              <a:t>Backend</a:t>
            </a:r>
            <a:r>
              <a:rPr lang="fr-FR" sz="1600" dirty="0" smtClean="0"/>
              <a:t> : Utilisation de Django pour créer un site robuste,</a:t>
            </a:r>
          </a:p>
          <a:p>
            <a:pPr>
              <a:buNone/>
            </a:pPr>
            <a:r>
              <a:rPr lang="fr-FR" sz="1600" dirty="0" smtClean="0"/>
              <a:t>      Utilisation de MySQL pour stocker les informations de manière sécurisée,</a:t>
            </a:r>
          </a:p>
          <a:p>
            <a:r>
              <a:rPr lang="fr-FR" sz="1600" dirty="0" err="1" smtClean="0">
                <a:solidFill>
                  <a:schemeClr val="tx2"/>
                </a:solidFill>
              </a:rPr>
              <a:t>Frontend</a:t>
            </a:r>
            <a:r>
              <a:rPr lang="fr-FR" sz="1600" dirty="0" smtClean="0">
                <a:solidFill>
                  <a:schemeClr val="tx2"/>
                </a:solidFill>
              </a:rPr>
              <a:t> </a:t>
            </a:r>
            <a:r>
              <a:rPr lang="fr-FR" sz="1600" dirty="0" smtClean="0"/>
              <a:t>: Utilisation de Django </a:t>
            </a:r>
            <a:r>
              <a:rPr lang="fr-FR" sz="1600" dirty="0" err="1" smtClean="0"/>
              <a:t>Templates</a:t>
            </a:r>
            <a:r>
              <a:rPr lang="fr-FR" sz="1600" dirty="0" smtClean="0"/>
              <a:t> pour créer des pages web intuitives,</a:t>
            </a:r>
          </a:p>
          <a:p>
            <a:r>
              <a:rPr lang="fr-FR" sz="1600" dirty="0" smtClean="0">
                <a:solidFill>
                  <a:schemeClr val="tx2"/>
                </a:solidFill>
              </a:rPr>
              <a:t>Communication en Temps Réel</a:t>
            </a:r>
          </a:p>
          <a:p>
            <a:pPr>
              <a:buNone/>
            </a:pPr>
            <a:r>
              <a:rPr lang="fr-FR" sz="1600" dirty="0" smtClean="0"/>
              <a:t>      La communication en temps réel permettra aux élèves et aux tuteurs de discuter en direct, améliorant ainsi l'accessibilité et la réactivité du service.</a:t>
            </a:r>
          </a:p>
          <a:p>
            <a:pPr>
              <a:buNone/>
            </a:pPr>
            <a:r>
              <a:rPr lang="fr-FR" sz="1600" dirty="0" smtClean="0"/>
              <a:t>	Utilisation de Django </a:t>
            </a:r>
            <a:r>
              <a:rPr lang="fr-FR" sz="1600" dirty="0" err="1" smtClean="0"/>
              <a:t>Channels</a:t>
            </a:r>
            <a:r>
              <a:rPr lang="fr-FR" sz="1600" dirty="0" smtClean="0"/>
              <a:t> pour des conversations en temps réel,</a:t>
            </a:r>
          </a:p>
          <a:p>
            <a:r>
              <a:rPr lang="fr-FR" sz="1600" dirty="0" smtClean="0">
                <a:solidFill>
                  <a:schemeClr val="tx2"/>
                </a:solidFill>
              </a:rPr>
              <a:t>Authentification</a:t>
            </a:r>
          </a:p>
          <a:p>
            <a:pPr>
              <a:buNone/>
            </a:pPr>
            <a:r>
              <a:rPr lang="fr-FR" sz="1600" dirty="0" smtClean="0"/>
              <a:t>	Pour la sécurité des comptes et la gestion des utilisateurs.</a:t>
            </a:r>
          </a:p>
          <a:p>
            <a:pPr>
              <a:buNone/>
            </a:pPr>
            <a:r>
              <a:rPr lang="fr-FR" sz="1600" dirty="0" smtClean="0"/>
              <a:t>	Utilisation de l'authentification intégrée de Django pour s'inscrire et se connecter,</a:t>
            </a:r>
          </a:p>
          <a:p>
            <a:r>
              <a:rPr lang="fr-FR" sz="1600" dirty="0" smtClean="0">
                <a:solidFill>
                  <a:schemeClr val="tx2"/>
                </a:solidFill>
              </a:rPr>
              <a:t>Calendrier</a:t>
            </a:r>
          </a:p>
          <a:p>
            <a:pPr>
              <a:buNone/>
            </a:pPr>
            <a:r>
              <a:rPr lang="fr-FR" sz="1600" dirty="0" smtClean="0"/>
              <a:t>	Le calendrier permettra aux élèves et aux tuteurs de planifier efficacement leurs rendez-vous et de suivre les dates importantes, garantissant une meilleure organisation et une communication plus fluide.</a:t>
            </a:r>
          </a:p>
          <a:p>
            <a:pPr>
              <a:buNone/>
            </a:pPr>
            <a:r>
              <a:rPr lang="fr-FR" sz="1600" dirty="0" smtClean="0"/>
              <a:t>	Utilisation de package Django gérant le calendrier,</a:t>
            </a:r>
          </a:p>
          <a:p>
            <a:r>
              <a:rPr lang="fr-FR" sz="1600" dirty="0" smtClean="0">
                <a:solidFill>
                  <a:schemeClr val="tx2"/>
                </a:solidFill>
              </a:rPr>
              <a:t>Notifications</a:t>
            </a:r>
          </a:p>
          <a:p>
            <a:pPr>
              <a:buNone/>
            </a:pPr>
            <a:r>
              <a:rPr lang="fr-FR" sz="1600" dirty="0" smtClean="0"/>
              <a:t>	Pour informer les utilisateurs sur des événements importants.</a:t>
            </a:r>
          </a:p>
          <a:p>
            <a:pPr>
              <a:buNone/>
            </a:pPr>
            <a:r>
              <a:rPr lang="fr-FR" sz="1600" dirty="0" smtClean="0"/>
              <a:t>	Utilisation de  système notification de Django pour afficher des messages. </a:t>
            </a:r>
            <a:endParaRPr lang="fr-FR"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b="0" dirty="0" smtClean="0">
                <a:solidFill>
                  <a:schemeClr val="tx2"/>
                </a:solidFill>
              </a:rPr>
              <a:t>Diagramme de classe </a:t>
            </a:r>
            <a:r>
              <a:rPr lang="fr-FR" b="0" dirty="0" smtClean="0">
                <a:solidFill>
                  <a:schemeClr val="tx2"/>
                </a:solidFill>
              </a:rPr>
              <a:t>:</a:t>
            </a:r>
            <a:r>
              <a:rPr lang="fr-FR" dirty="0" smtClean="0"/>
              <a:t/>
            </a:r>
            <a:br>
              <a:rPr lang="fr-FR" dirty="0" smtClean="0"/>
            </a:br>
            <a:endParaRPr lang="fr-FR" dirty="0"/>
          </a:p>
        </p:txBody>
      </p:sp>
      <p:pic>
        <p:nvPicPr>
          <p:cNvPr id="1027" name="Picture 3" descr="D:\openclassroom\projet3\Diagrammeclasse.jpg"/>
          <p:cNvPicPr>
            <a:picLocks noChangeAspect="1" noChangeArrowheads="1"/>
          </p:cNvPicPr>
          <p:nvPr/>
        </p:nvPicPr>
        <p:blipFill>
          <a:blip r:embed="rId2"/>
          <a:srcRect/>
          <a:stretch>
            <a:fillRect/>
          </a:stretch>
        </p:blipFill>
        <p:spPr bwMode="auto">
          <a:xfrm>
            <a:off x="1785918" y="714355"/>
            <a:ext cx="6715172" cy="603033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57356" y="214290"/>
            <a:ext cx="7056438" cy="723900"/>
          </a:xfrm>
        </p:spPr>
        <p:txBody>
          <a:bodyPr/>
          <a:lstStyle/>
          <a:p>
            <a:r>
              <a:rPr lang="fr-FR" sz="2800" b="0" dirty="0" smtClean="0">
                <a:solidFill>
                  <a:schemeClr val="tx2"/>
                </a:solidFill>
              </a:rPr>
              <a:t>Organisation du projet:</a:t>
            </a:r>
            <a:r>
              <a:rPr lang="fr-FR" dirty="0" smtClean="0"/>
              <a:t/>
            </a:r>
            <a:br>
              <a:rPr lang="fr-FR" dirty="0" smtClean="0"/>
            </a:br>
            <a:endParaRPr lang="en-US" dirty="0" smtClean="0">
              <a:solidFill>
                <a:srgbClr val="000000"/>
              </a:solidFill>
            </a:endParaRPr>
          </a:p>
        </p:txBody>
      </p:sp>
      <p:sp>
        <p:nvSpPr>
          <p:cNvPr id="5123" name="Rectangle 3"/>
          <p:cNvSpPr>
            <a:spLocks noGrp="1" noChangeArrowheads="1"/>
          </p:cNvSpPr>
          <p:nvPr>
            <p:ph type="body" idx="1"/>
          </p:nvPr>
        </p:nvSpPr>
        <p:spPr>
          <a:xfrm>
            <a:off x="1908175" y="1052513"/>
            <a:ext cx="7056438" cy="5473700"/>
          </a:xfrm>
          <a:effectLst/>
        </p:spPr>
        <p:txBody>
          <a:bodyPr/>
          <a:lstStyle/>
          <a:p>
            <a:pPr eaLnBrk="1" hangingPunct="1"/>
            <a:r>
              <a:rPr lang="en-US" sz="2000" dirty="0" smtClean="0">
                <a:solidFill>
                  <a:srgbClr val="000000"/>
                </a:solidFill>
              </a:rPr>
              <a:t>Un </a:t>
            </a:r>
            <a:r>
              <a:rPr lang="en-US" sz="2000" dirty="0" err="1" smtClean="0">
                <a:solidFill>
                  <a:srgbClr val="000000"/>
                </a:solidFill>
              </a:rPr>
              <a:t>extrait</a:t>
            </a:r>
            <a:r>
              <a:rPr lang="en-US" sz="2000" dirty="0" smtClean="0">
                <a:solidFill>
                  <a:srgbClr val="000000"/>
                </a:solidFill>
              </a:rPr>
              <a:t> des User Stories </a:t>
            </a:r>
            <a:r>
              <a:rPr lang="en-US" sz="2000" dirty="0" err="1" smtClean="0">
                <a:solidFill>
                  <a:srgbClr val="000000"/>
                </a:solidFill>
              </a:rPr>
              <a:t>mis</a:t>
            </a:r>
            <a:r>
              <a:rPr lang="en-US" sz="2000" dirty="0" smtClean="0">
                <a:solidFill>
                  <a:srgbClr val="000000"/>
                </a:solidFill>
              </a:rPr>
              <a:t> en place</a:t>
            </a:r>
          </a:p>
          <a:p>
            <a:pPr eaLnBrk="1" hangingPunct="1"/>
            <a:endParaRPr lang="en-US" sz="2000" dirty="0" smtClean="0">
              <a:solidFill>
                <a:srgbClr val="000000"/>
              </a:solidFill>
            </a:endParaRPr>
          </a:p>
          <a:p>
            <a:pPr eaLnBrk="1" hangingPunct="1">
              <a:buNone/>
            </a:pPr>
            <a:endParaRPr lang="en-US" sz="2000" dirty="0" smtClean="0">
              <a:solidFill>
                <a:srgbClr val="000000"/>
              </a:solidFill>
            </a:endParaRPr>
          </a:p>
        </p:txBody>
      </p:sp>
      <p:pic>
        <p:nvPicPr>
          <p:cNvPr id="1026" name="Picture 2" descr="C:\Users\nathan\Desktop\2023-10-20 11_05_10-Backlog HomeSkolar _ User Stories.jpg"/>
          <p:cNvPicPr>
            <a:picLocks noChangeAspect="1" noChangeArrowheads="1"/>
          </p:cNvPicPr>
          <p:nvPr/>
        </p:nvPicPr>
        <p:blipFill>
          <a:blip r:embed="rId3"/>
          <a:srcRect/>
          <a:stretch>
            <a:fillRect/>
          </a:stretch>
        </p:blipFill>
        <p:spPr bwMode="auto">
          <a:xfrm>
            <a:off x="1785918" y="1928802"/>
            <a:ext cx="7215238" cy="292895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3" y="1"/>
            <a:ext cx="7561262" cy="6669088"/>
          </a:xfrm>
        </p:spPr>
        <p:txBody>
          <a:bodyPr/>
          <a:lstStyle/>
          <a:p>
            <a:r>
              <a:rPr lang="fr-FR" sz="2000" dirty="0" smtClean="0"/>
              <a:t>Le </a:t>
            </a:r>
            <a:r>
              <a:rPr lang="fr-FR" sz="2000" dirty="0" err="1" smtClean="0"/>
              <a:t>backlog</a:t>
            </a:r>
            <a:r>
              <a:rPr lang="fr-FR" sz="2000" dirty="0" smtClean="0"/>
              <a:t> du projet avec les </a:t>
            </a:r>
            <a:r>
              <a:rPr lang="fr-FR" sz="2000" dirty="0" err="1" smtClean="0"/>
              <a:t>epic</a:t>
            </a:r>
            <a:r>
              <a:rPr lang="fr-FR" sz="2000" dirty="0" smtClean="0"/>
              <a:t> les sprint, le temps estimatif et les priorité pour chaque User Stories</a:t>
            </a:r>
          </a:p>
          <a:p>
            <a:endParaRPr lang="fr-FR" sz="2000" dirty="0"/>
          </a:p>
        </p:txBody>
      </p:sp>
      <p:pic>
        <p:nvPicPr>
          <p:cNvPr id="2050" name="Picture 2" descr="C:\Users\nathan\Desktop\2023-10-20 11_08_31-Backlog HomeSkolar _ Overview.jpg"/>
          <p:cNvPicPr>
            <a:picLocks noChangeAspect="1" noChangeArrowheads="1"/>
          </p:cNvPicPr>
          <p:nvPr/>
        </p:nvPicPr>
        <p:blipFill>
          <a:blip r:embed="rId2"/>
          <a:srcRect/>
          <a:stretch>
            <a:fillRect/>
          </a:stretch>
        </p:blipFill>
        <p:spPr bwMode="auto">
          <a:xfrm>
            <a:off x="1214413" y="1000108"/>
            <a:ext cx="7841929" cy="571504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908175" y="142852"/>
            <a:ext cx="7056438" cy="6383361"/>
          </a:xfrm>
          <a:effectLst/>
        </p:spPr>
        <p:txBody>
          <a:bodyPr/>
          <a:lstStyle/>
          <a:p>
            <a:pPr eaLnBrk="1" hangingPunct="1"/>
            <a:r>
              <a:rPr lang="en-US" sz="2000" dirty="0" smtClean="0">
                <a:solidFill>
                  <a:srgbClr val="000000"/>
                </a:solidFill>
              </a:rPr>
              <a:t>Le </a:t>
            </a:r>
            <a:r>
              <a:rPr lang="en-US" sz="2000" dirty="0" err="1" smtClean="0">
                <a:solidFill>
                  <a:srgbClr val="000000"/>
                </a:solidFill>
              </a:rPr>
              <a:t>Kanban</a:t>
            </a:r>
            <a:r>
              <a:rPr lang="en-US" sz="2000" dirty="0" smtClean="0">
                <a:solidFill>
                  <a:srgbClr val="000000"/>
                </a:solidFill>
              </a:rPr>
              <a:t> de </a:t>
            </a:r>
            <a:r>
              <a:rPr lang="en-US" sz="2000" dirty="0" err="1" smtClean="0">
                <a:solidFill>
                  <a:srgbClr val="000000"/>
                </a:solidFill>
              </a:rPr>
              <a:t>suivi</a:t>
            </a:r>
            <a:r>
              <a:rPr lang="en-US" sz="2000" dirty="0" smtClean="0">
                <a:solidFill>
                  <a:srgbClr val="000000"/>
                </a:solidFill>
              </a:rPr>
              <a:t> du </a:t>
            </a:r>
            <a:r>
              <a:rPr lang="en-US" sz="2000" dirty="0" err="1" smtClean="0">
                <a:solidFill>
                  <a:srgbClr val="000000"/>
                </a:solidFill>
              </a:rPr>
              <a:t>projet</a:t>
            </a:r>
            <a:endParaRPr lang="en-US" sz="2000" dirty="0" smtClean="0">
              <a:solidFill>
                <a:srgbClr val="000000"/>
              </a:solidFill>
            </a:endParaRPr>
          </a:p>
          <a:p>
            <a:pPr eaLnBrk="1" hangingPunct="1"/>
            <a:endParaRPr lang="en-US" sz="2000" dirty="0" smtClean="0">
              <a:solidFill>
                <a:srgbClr val="000000"/>
              </a:solidFill>
            </a:endParaRPr>
          </a:p>
          <a:p>
            <a:pPr eaLnBrk="1" hangingPunct="1">
              <a:buNone/>
            </a:pPr>
            <a:endParaRPr lang="en-US" sz="2000" dirty="0" smtClean="0">
              <a:solidFill>
                <a:srgbClr val="000000"/>
              </a:solidFill>
            </a:endParaRPr>
          </a:p>
        </p:txBody>
      </p:sp>
      <p:pic>
        <p:nvPicPr>
          <p:cNvPr id="7" name="Image 6" descr="2023-10-16 12_03_13-Backlog HomeSkolar _ Kanban.png"/>
          <p:cNvPicPr>
            <a:picLocks noChangeAspect="1"/>
          </p:cNvPicPr>
          <p:nvPr/>
        </p:nvPicPr>
        <p:blipFill>
          <a:blip r:embed="rId3"/>
          <a:stretch>
            <a:fillRect/>
          </a:stretch>
        </p:blipFill>
        <p:spPr>
          <a:xfrm>
            <a:off x="1785918" y="571480"/>
            <a:ext cx="7143800" cy="600079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1913" y="142853"/>
            <a:ext cx="7561262" cy="6526236"/>
          </a:xfrm>
        </p:spPr>
        <p:txBody>
          <a:bodyPr/>
          <a:lstStyle/>
          <a:p>
            <a:r>
              <a:rPr lang="fr-FR" sz="2000" dirty="0" smtClean="0"/>
              <a:t>Le projet est décomposé en 5 EPIC sur les 5 fonctionnalité du site</a:t>
            </a:r>
            <a:endParaRPr lang="fr-FR" sz="2000" dirty="0"/>
          </a:p>
        </p:txBody>
      </p:sp>
      <p:pic>
        <p:nvPicPr>
          <p:cNvPr id="4" name="Image 3" descr="2023-10-16 12_09_49-Backlog HomeSkolar _ Epic.png"/>
          <p:cNvPicPr>
            <a:picLocks noChangeAspect="1"/>
          </p:cNvPicPr>
          <p:nvPr/>
        </p:nvPicPr>
        <p:blipFill>
          <a:blip r:embed="rId2"/>
          <a:stretch>
            <a:fillRect/>
          </a:stretch>
        </p:blipFill>
        <p:spPr>
          <a:xfrm>
            <a:off x="1163326" y="1000108"/>
            <a:ext cx="7980674" cy="568672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99</TotalTime>
  <Words>748</Words>
  <Application>Microsoft PowerPoint</Application>
  <PresentationFormat>Affichage à l'écran (4:3)</PresentationFormat>
  <Paragraphs>60</Paragraphs>
  <Slides>12</Slides>
  <Notes>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template</vt:lpstr>
      <vt:lpstr>Projet HomeSkolar</vt:lpstr>
      <vt:lpstr>Contexte du Projet "HomeSkolar"</vt:lpstr>
      <vt:lpstr>Fonctionnalités Clés : </vt:lpstr>
      <vt:lpstr>Choix Techniques : </vt:lpstr>
      <vt:lpstr>Diagramme de classe : </vt:lpstr>
      <vt:lpstr>Organisation du projet: </vt:lpstr>
      <vt:lpstr>Diapositive 7</vt:lpstr>
      <vt:lpstr>Diapositive 8</vt:lpstr>
      <vt:lpstr>Diapositive 9</vt:lpstr>
      <vt:lpstr>Diapositive 10</vt:lpstr>
      <vt:lpstr>Conclusion : </vt:lpstr>
      <vt:lpstr>Conclusion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HomeSkolar</dc:title>
  <dc:creator>nathan</dc:creator>
  <cp:lastModifiedBy>nathan</cp:lastModifiedBy>
  <cp:revision>15</cp:revision>
  <dcterms:created xsi:type="dcterms:W3CDTF">2023-10-16T09:21:44Z</dcterms:created>
  <dcterms:modified xsi:type="dcterms:W3CDTF">2023-10-20T09:09:35Z</dcterms:modified>
</cp:coreProperties>
</file>