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f29e769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79f29e7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6" name="Google Shape;66;g79f29e7697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df16f6f1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c6df16f6f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7" name="Google Shape;77;gc6df16f6f1_0_2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df16f6f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c6df16f6f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gc6df16f6f1_0_3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df16f6f1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6df16f6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c6df16f6f1_0_1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f29e7697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79f29e769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3" name="Google Shape;103;g79f29e7697_0_5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f29e7697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79f29e76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1" name="Google Shape;111;g79f29e7697_0_7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5e3f30e8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c5e3f30e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gc5e3f30e8f_0_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52000" y="703850"/>
            <a:ext cx="8640000" cy="107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200"/>
              <a:buFont typeface="Arial Black"/>
              <a:buNone/>
              <a:defRPr b="1" i="0" sz="3200" u="none" cap="none" strike="noStrike">
                <a:solidFill>
                  <a:srgbClr val="008B3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692000" y="2521402"/>
            <a:ext cx="5759999" cy="1799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_unipampa_color.jpg" id="18" name="Google Shape;18;p2"/>
          <p:cNvPicPr preferRelativeResize="0"/>
          <p:nvPr/>
        </p:nvPicPr>
        <p:blipFill rotWithShape="1">
          <a:blip r:embed="rId2">
            <a:alphaModFix/>
          </a:blip>
          <a:srcRect b="21463" l="0" r="0" t="0"/>
          <a:stretch/>
        </p:blipFill>
        <p:spPr>
          <a:xfrm>
            <a:off x="252000" y="5469582"/>
            <a:ext cx="2160000" cy="1060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lina_unipampa.png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3814"/>
            <a:ext cx="9179999" cy="29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1978125" y="5535425"/>
            <a:ext cx="69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 Black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Programa de Pós-Graduação em Engenharia de Software</a:t>
            </a:r>
            <a:endParaRPr b="0" i="0" sz="17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 Black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Universidade Federal do Pampa Alegrete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52000" y="1312440"/>
            <a:ext cx="8640000" cy="5022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olina_unipampa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99" y="990291"/>
            <a:ext cx="9179999" cy="29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0" type="dt"/>
          </p:nvPr>
        </p:nvSpPr>
        <p:spPr>
          <a:xfrm>
            <a:off x="6732000" y="6477166"/>
            <a:ext cx="1512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52000" y="6477166"/>
            <a:ext cx="6480000" cy="287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44000" y="6477166"/>
            <a:ext cx="648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252000" y="212571"/>
            <a:ext cx="86400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0"/>
              <a:buFont typeface="Arial Black"/>
              <a:buNone/>
              <a:defRPr b="1" i="0" sz="3000" u="none" cap="none" strike="noStrike">
                <a:solidFill>
                  <a:srgbClr val="008B3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52000" y="212571"/>
            <a:ext cx="86400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0"/>
              <a:buFont typeface="Arial Black"/>
              <a:buNone/>
              <a:defRPr b="1" i="0" sz="3000" u="none" cap="none" strike="noStrike">
                <a:solidFill>
                  <a:srgbClr val="008B3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244000" y="6477166"/>
            <a:ext cx="648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ina_unipampa.png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99" y="990291"/>
            <a:ext cx="9179999" cy="29076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252000" y="1313612"/>
            <a:ext cx="4320000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572000" y="1313612"/>
            <a:ext cx="4320000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732000" y="6477166"/>
            <a:ext cx="1512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2000" y="6477166"/>
            <a:ext cx="6480000" cy="287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252000" y="212571"/>
            <a:ext cx="86400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0"/>
              <a:buFont typeface="Arial Black"/>
              <a:buNone/>
              <a:defRPr b="1" i="0" sz="3000" u="none" cap="none" strike="noStrike">
                <a:solidFill>
                  <a:srgbClr val="008B3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244000" y="6477166"/>
            <a:ext cx="648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52000" y="1313784"/>
            <a:ext cx="8640000" cy="50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olina_unipampa.png"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99" y="990291"/>
            <a:ext cx="9179999" cy="29076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0" type="dt"/>
          </p:nvPr>
        </p:nvSpPr>
        <p:spPr>
          <a:xfrm>
            <a:off x="6732000" y="6477166"/>
            <a:ext cx="1512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52000" y="6477166"/>
            <a:ext cx="6480000" cy="287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252000" y="212571"/>
            <a:ext cx="86400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0"/>
              <a:buFont typeface="Arial Black"/>
              <a:buNone/>
              <a:defRPr b="1" i="0" sz="3000" u="none" cap="none" strike="noStrike">
                <a:solidFill>
                  <a:srgbClr val="008B3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244000" y="6477166"/>
            <a:ext cx="648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ina_unipampa.png"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99" y="990291"/>
            <a:ext cx="9179999" cy="2907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0" type="dt"/>
          </p:nvPr>
        </p:nvSpPr>
        <p:spPr>
          <a:xfrm>
            <a:off x="6732000" y="6477166"/>
            <a:ext cx="1512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52000" y="6477166"/>
            <a:ext cx="6480000" cy="287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52000" y="212571"/>
            <a:ext cx="86400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0"/>
              <a:buFont typeface="Arial Black"/>
              <a:buNone/>
              <a:defRPr b="1" i="0" sz="3000" u="none" cap="none" strike="noStrike">
                <a:solidFill>
                  <a:srgbClr val="008B3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52000" y="1313041"/>
            <a:ext cx="8640000" cy="5039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52000" y="6477166"/>
            <a:ext cx="6480000" cy="287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244000" y="6477166"/>
            <a:ext cx="648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732000" y="6477166"/>
            <a:ext cx="1512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ctrTitle"/>
          </p:nvPr>
        </p:nvSpPr>
        <p:spPr>
          <a:xfrm>
            <a:off x="252000" y="703850"/>
            <a:ext cx="8640000" cy="18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800"/>
              <a:buFont typeface="Arial Black"/>
              <a:buNone/>
            </a:pPr>
            <a:r>
              <a:rPr lang="pt-BR"/>
              <a:t>Uso de Paralelismo em uma Aplicação de Meio Poroso</a:t>
            </a:r>
            <a:endParaRPr/>
          </a:p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804650" y="2511000"/>
            <a:ext cx="7811100" cy="18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/>
              <a:t>Ronaldo Canofre Mariano dos Santos</a:t>
            </a:r>
            <a:r>
              <a:rPr lang="pt-BR" sz="1900"/>
              <a:t>, Mauricio Martinuzzi Fiorenza, Daniel Chaves Temp, Pablo Brauner Viegas, Claudio Schepke</a:t>
            </a:r>
            <a:endParaRPr sz="1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/>
              <a:t>				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ctrTitle"/>
          </p:nvPr>
        </p:nvSpPr>
        <p:spPr>
          <a:xfrm>
            <a:off x="252000" y="703850"/>
            <a:ext cx="86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1385325" y="1687075"/>
            <a:ext cx="75066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Graham, S. L., Kessler, P. B., and Mckusick, M. K. (1982). Gprof: A Call Graph Execution Profiler. </a:t>
            </a:r>
            <a:r>
              <a:rPr b="0" i="1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SIGPLAN Not</a:t>
            </a:r>
            <a:r>
              <a:rPr b="0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17(6):120-126.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Oliveira, D. P. (2020). Fluid Flow Through Porous Media With The One Domain Approach: A Simple Model For Grains Drying. Master’s thesis, Universidade Federal do Pampa, Alegrete.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" type="body"/>
          </p:nvPr>
        </p:nvSpPr>
        <p:spPr>
          <a:xfrm>
            <a:off x="252000" y="1331915"/>
            <a:ext cx="8640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1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/>
          </a:p>
          <a:p>
            <a:pPr indent="-400050" lvl="0" marL="457200" marR="0" rtl="0" algn="l">
              <a:lnSpc>
                <a:spcPct val="150000"/>
              </a:lnSpc>
              <a:spcBef>
                <a:spcPts val="1560"/>
              </a:spcBef>
              <a:spcAft>
                <a:spcPts val="0"/>
              </a:spcAft>
              <a:buSzPts val="2700"/>
              <a:buChar char="•"/>
            </a:pPr>
            <a:r>
              <a:rPr b="1" lang="pt-BR" sz="2700"/>
              <a:t>Introdução/Motivação;</a:t>
            </a:r>
            <a:endParaRPr b="1" sz="2700"/>
          </a:p>
          <a:p>
            <a:pPr indent="-400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1" lang="pt-BR" sz="2700"/>
              <a:t>Metodologia/Paralelismo;</a:t>
            </a:r>
            <a:endParaRPr b="1" sz="2700"/>
          </a:p>
          <a:p>
            <a:pPr indent="-400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1" lang="pt-BR" sz="2700"/>
              <a:t>Resultados;</a:t>
            </a:r>
            <a:endParaRPr b="1" sz="2700"/>
          </a:p>
          <a:p>
            <a:pPr indent="-400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1" lang="pt-BR" sz="2700"/>
              <a:t>Conclusão e Trabalhos Futuros;</a:t>
            </a:r>
            <a:endParaRPr b="1" sz="2700"/>
          </a:p>
          <a:p>
            <a:pPr indent="0" lvl="0" marL="0" marR="0" rtl="0" algn="l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252000" y="6477166"/>
            <a:ext cx="64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pt-BR"/>
              <a:t>21a Escola Regional de Alto Desempenho / Região Sul - ERAD/RS 2021</a:t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244000" y="6477166"/>
            <a:ext cx="648000" cy="28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8B3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52000" y="212571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750"/>
              <a:buFont typeface="Arial Black"/>
              <a:buNone/>
            </a:pPr>
            <a:r>
              <a:rPr lang="pt-BR"/>
              <a:t>Roteiro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" type="body"/>
          </p:nvPr>
        </p:nvSpPr>
        <p:spPr>
          <a:xfrm>
            <a:off x="252000" y="1312450"/>
            <a:ext cx="43545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Simulação de secagem de grãos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/>
              <a:t>umidade, porosidade, densidade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Abordagens</a:t>
            </a:r>
            <a:endParaRPr/>
          </a:p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244000" y="6477166"/>
            <a:ext cx="64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252000" y="212571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8524" t="0"/>
          <a:stretch/>
        </p:blipFill>
        <p:spPr>
          <a:xfrm>
            <a:off x="202625" y="3613025"/>
            <a:ext cx="4791951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210175" y="1388650"/>
            <a:ext cx="39339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Comportamento em corpos cilĩndricos</a:t>
            </a:r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2175" y="2601263"/>
            <a:ext cx="39338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252000" y="1312450"/>
            <a:ext cx="48318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Abordagem utilizada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/>
              <a:t>domínio único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Representação computacional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/>
              <a:t>Volumes Finitos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/>
              <a:t>Condições de Contorno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No meio poroso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Fora do meio poroso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Solução Numérica</a:t>
            </a:r>
            <a:endParaRPr/>
          </a:p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244000" y="6477166"/>
            <a:ext cx="64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252000" y="212571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728" y="931525"/>
            <a:ext cx="3514594" cy="59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298725" y="1312440"/>
            <a:ext cx="8640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Testes versão Sequencial:</a:t>
            </a:r>
            <a:endParaRPr b="1"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b="1" lang="pt-BR" sz="2300"/>
              <a:t>Identificação das Rotinas mais custosas.</a:t>
            </a:r>
            <a:endParaRPr b="1" sz="2300"/>
          </a:p>
          <a:p>
            <a:pPr indent="-3746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b="1" lang="pt-BR" sz="2300">
                <a:solidFill>
                  <a:srgbClr val="0000FF"/>
                </a:solidFill>
              </a:rPr>
              <a:t>Avaliação utilizando GProf.</a:t>
            </a:r>
            <a:endParaRPr b="1" sz="2300">
              <a:solidFill>
                <a:srgbClr val="0000FF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resv: 42,53 %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resu: 41,28 %		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resz: 7,21 %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upwind_v: 2,60 %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upwind_u: 1,80 %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solve_p: 1,25 %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solve_u: 1,10 %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solve_v: 1,10 %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solve_z: 0,45 %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244000" y="6477166"/>
            <a:ext cx="64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252000" y="212571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Metodologia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298725" y="1312440"/>
            <a:ext cx="8640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Testes versão Sequencial:</a:t>
            </a:r>
            <a:endParaRPr b="1"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b="1" lang="pt-BR" sz="2300"/>
              <a:t>Identificação das Rotinas mais custosas.</a:t>
            </a:r>
            <a:endParaRPr b="1" sz="2300"/>
          </a:p>
          <a:p>
            <a:pPr indent="-3746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b="1" lang="pt-BR" sz="2300">
                <a:solidFill>
                  <a:srgbClr val="0000FF"/>
                </a:solidFill>
              </a:rPr>
              <a:t>Avaliação utilizando GProf.</a:t>
            </a:r>
            <a:endParaRPr b="1" sz="2300">
              <a:solidFill>
                <a:srgbClr val="0000FF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resv: 42,53 %			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resu: 41,28 %	</a:t>
            </a:r>
            <a:r>
              <a:rPr b="1" lang="pt-BR" sz="2300">
                <a:solidFill>
                  <a:srgbClr val="FF0000"/>
                </a:solidFill>
              </a:rPr>
              <a:t>Todas as funções são paralelizáveis!</a:t>
            </a:r>
            <a:r>
              <a:rPr b="1" lang="pt-BR" sz="2300"/>
              <a:t>	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resz: 7,21 %			Uso de !$pragma omp parallel do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upwind_v: 2,60 %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upwind_u: 1,80 %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solve_p: 1,25 %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solve_u: 1,10 % 		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solve_v: 1,10 %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solve_z: 0,45 %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244000" y="6477166"/>
            <a:ext cx="64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>
            <a:off x="252000" y="212571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Paralelização</a:t>
            </a:r>
            <a:endParaRPr/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4963" y="4392900"/>
            <a:ext cx="36290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86500" y="543452"/>
            <a:ext cx="8640000" cy="5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Workstation:</a:t>
            </a:r>
            <a:endParaRPr b="1"/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Processador Intel(R) Xeon(R) CPU E5-2609 com 1.90GHz, 6 Núcleos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16 GB de memória RAM DDR4.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Ubuntu 20.04 de 64 Bits.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pt-BR"/>
              <a:t>	</a:t>
            </a:r>
            <a:r>
              <a:rPr b="1" lang="pt-BR"/>
              <a:t>Configuração dos Testes:</a:t>
            </a:r>
            <a:endParaRPr b="1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Compilador pgf90 versão 20.9.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Diretivas: “O3”, “mp”.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Número de Threads variando em: (2, 4, 6).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Configuração do teste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Duração de 0,4 segundos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Critério de convergência 10</a:t>
            </a:r>
            <a:r>
              <a:rPr baseline="30000" lang="pt-BR" sz="2400"/>
              <a:t>-4</a:t>
            </a:r>
            <a:endParaRPr baseline="30000"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Iterações: 4 primeiras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244000" y="6430391"/>
            <a:ext cx="64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39"/>
              </a:buClr>
              <a:buSzPts val="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252000" y="212571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Desenvolvimento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252000" y="1312450"/>
            <a:ext cx="43062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b="1" lang="pt-BR" sz="2400"/>
              <a:t>Tempo de Execução </a:t>
            </a:r>
            <a:r>
              <a:rPr b="1" lang="pt-BR" sz="2400">
                <a:solidFill>
                  <a:srgbClr val="FF0000"/>
                </a:solidFill>
              </a:rPr>
              <a:t>com</a:t>
            </a:r>
            <a:r>
              <a:rPr b="1" lang="pt-BR" sz="2400"/>
              <a:t> escrita em arquivo de saída a cada iteração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Seq - 2m49,699s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2 - 2m39,173s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3 - 2m36,629s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4 - 2m32,592s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5 - 2m30,247s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6 - 2m27,451s</a:t>
            </a:r>
            <a:endParaRPr b="1" sz="2400"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244000" y="6477166"/>
            <a:ext cx="64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252000" y="212571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Resultados Experimentais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4824000" y="1312450"/>
            <a:ext cx="43062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b="1" lang="pt-BR" sz="2400"/>
              <a:t>Tempo de Execução </a:t>
            </a:r>
            <a:r>
              <a:rPr b="1" lang="pt-BR" sz="2400">
                <a:solidFill>
                  <a:srgbClr val="FF0000"/>
                </a:solidFill>
              </a:rPr>
              <a:t>sem</a:t>
            </a:r>
            <a:r>
              <a:rPr b="1" lang="pt-BR" sz="2400"/>
              <a:t> escrita em arquivo de saída a cada iteração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Seq - 1m18,265s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2 - 1m0,840s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3 - 0m58,940s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4 - 0m55,278s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5 - 0m52,552s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/>
              <a:t>6 - 0m50,363s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298725" y="1312440"/>
            <a:ext cx="8640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Considerações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impacto do arquivo de resultados parciais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ganhos obtidos</a:t>
            </a:r>
            <a:endParaRPr b="1"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Trabalhos futuros:</a:t>
            </a:r>
            <a:r>
              <a:rPr b="1" lang="pt-BR" sz="2300"/>
              <a:t> </a:t>
            </a:r>
            <a:endParaRPr b="1" sz="10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elevação do  superior de iterações</a:t>
            </a:r>
            <a:endParaRPr b="1"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b="1" lang="pt-BR" sz="2300"/>
              <a:t>para garantir a convergência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quantidade de pontos para representação discreta do domínio 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escalabilidade em outro hardware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pt-BR" sz="2300"/>
              <a:t>quantidade de  </a:t>
            </a:r>
            <a:r>
              <a:rPr b="1" i="1" lang="pt-BR" sz="2300"/>
              <a:t>threads</a:t>
            </a:r>
            <a:r>
              <a:rPr b="1" lang="pt-BR" sz="2300"/>
              <a:t> utilziadas para as funções</a:t>
            </a:r>
            <a:endParaRPr b="1" sz="2300"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244000" y="6477166"/>
            <a:ext cx="64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252000" y="212571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700"/>
              <a:t>Considerações Finais e Trabalhos Futuros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para Aul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