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61" r:id="rId5"/>
    <p:sldId id="258" r:id="rId6"/>
    <p:sldId id="267" r:id="rId7"/>
    <p:sldId id="260" r:id="rId8"/>
    <p:sldId id="265" r:id="rId9"/>
    <p:sldId id="259" r:id="rId10"/>
    <p:sldId id="266" r:id="rId11"/>
    <p:sldId id="263" r:id="rId12"/>
    <p:sldId id="264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1AC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3" autoAdjust="0"/>
    <p:restoredTop sz="91117" autoAdjust="0"/>
  </p:normalViewPr>
  <p:slideViewPr>
    <p:cSldViewPr snapToGrid="0">
      <p:cViewPr varScale="1">
        <p:scale>
          <a:sx n="74" d="100"/>
          <a:sy n="74" d="100"/>
        </p:scale>
        <p:origin x="12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E6C0-6560-4768-BA5F-9BC3C496D54C}" type="datetimeFigureOut">
              <a:rPr lang="pt-BR" smtClean="0"/>
              <a:t>21/10/2014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B115-1388-41B7-A237-5C009D5680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937521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E6C0-6560-4768-BA5F-9BC3C496D54C}" type="datetimeFigureOut">
              <a:rPr lang="pt-BR" smtClean="0"/>
              <a:t>21/10/2014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B115-1388-41B7-A237-5C009D5680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803491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E6C0-6560-4768-BA5F-9BC3C496D54C}" type="datetimeFigureOut">
              <a:rPr lang="pt-BR" smtClean="0"/>
              <a:t>21/10/2014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B115-1388-41B7-A237-5C009D5680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67296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E6C0-6560-4768-BA5F-9BC3C496D54C}" type="datetimeFigureOut">
              <a:rPr lang="pt-BR" smtClean="0"/>
              <a:t>21/10/2014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B115-1388-41B7-A237-5C009D5680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682319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E6C0-6560-4768-BA5F-9BC3C496D54C}" type="datetimeFigureOut">
              <a:rPr lang="pt-BR" smtClean="0"/>
              <a:t>21/10/2014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B115-1388-41B7-A237-5C009D5680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453111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E6C0-6560-4768-BA5F-9BC3C496D54C}" type="datetimeFigureOut">
              <a:rPr lang="pt-BR" smtClean="0"/>
              <a:t>21/10/2014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B115-1388-41B7-A237-5C009D5680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42538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E6C0-6560-4768-BA5F-9BC3C496D54C}" type="datetimeFigureOut">
              <a:rPr lang="pt-BR" smtClean="0"/>
              <a:t>21/10/2014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B115-1388-41B7-A237-5C009D5680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105819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E6C0-6560-4768-BA5F-9BC3C496D54C}" type="datetimeFigureOut">
              <a:rPr lang="pt-BR" smtClean="0"/>
              <a:t>21/10/2014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B115-1388-41B7-A237-5C009D5680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725929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E6C0-6560-4768-BA5F-9BC3C496D54C}" type="datetimeFigureOut">
              <a:rPr lang="pt-BR" smtClean="0"/>
              <a:t>21/10/2014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B115-1388-41B7-A237-5C009D5680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669114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E6C0-6560-4768-BA5F-9BC3C496D54C}" type="datetimeFigureOut">
              <a:rPr lang="pt-BR" smtClean="0"/>
              <a:t>21/10/2014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B115-1388-41B7-A237-5C009D5680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11735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E6C0-6560-4768-BA5F-9BC3C496D54C}" type="datetimeFigureOut">
              <a:rPr lang="pt-BR" smtClean="0"/>
              <a:t>21/10/2014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B115-1388-41B7-A237-5C009D5680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148642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6E6C0-6560-4768-BA5F-9BC3C496D54C}" type="datetimeFigureOut">
              <a:rPr lang="pt-BR" smtClean="0"/>
              <a:t>21/10/2014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CB115-1388-41B7-A237-5C009D5680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3727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125950" y="2228047"/>
            <a:ext cx="7175435" cy="1270962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pt-BR" sz="8800" dirty="0" err="1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8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8800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egrado</a:t>
            </a:r>
            <a:r>
              <a:rPr lang="pt-BR" sz="8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BR" sz="8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284668" y="3499009"/>
            <a:ext cx="6858000" cy="1655762"/>
          </a:xfrm>
          <a:noFill/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/>
          <a:p>
            <a:r>
              <a:rPr lang="pt-BR" sz="4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Robocup</a:t>
            </a:r>
            <a:r>
              <a:rPr lang="pt-BR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4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CoSpace</a:t>
            </a:r>
            <a:endParaRPr lang="pt-BR" sz="4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50000"/>
              </a:lnSpc>
            </a:pPr>
            <a:r>
              <a:rPr lang="pt-BR" sz="4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Demonstration</a:t>
            </a:r>
            <a:endParaRPr lang="pt-BR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11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74101" y="631064"/>
            <a:ext cx="8257773" cy="107250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pt-BR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RENATÃO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405056"/>
              </p:ext>
            </p:extLst>
          </p:nvPr>
        </p:nvGraphicFramePr>
        <p:xfrm>
          <a:off x="474102" y="1738487"/>
          <a:ext cx="4522899" cy="399260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03936"/>
                <a:gridCol w="3618963"/>
              </a:tblGrid>
              <a:tr h="577149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Mapeamento da arena</a:t>
                      </a:r>
                      <a:endParaRPr lang="pt-BR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996176">
                <a:tc rowSpan="3"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Contras</a:t>
                      </a:r>
                      <a:endParaRPr lang="pt-BR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Ainda</a:t>
                      </a:r>
                      <a:r>
                        <a:rPr lang="pt-BR" baseline="0" dirty="0" smtClean="0"/>
                        <a:t> assim, é limitado</a:t>
                      </a:r>
                      <a:endParaRPr lang="pt-BR" dirty="0" smtClean="0"/>
                    </a:p>
                  </a:txBody>
                  <a:tcPr anchor="ctr"/>
                </a:tc>
              </a:tr>
              <a:tr h="996176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Exige um tempo inicial para análise</a:t>
                      </a:r>
                      <a:r>
                        <a:rPr lang="pt-BR" baseline="0" dirty="0" smtClean="0"/>
                        <a:t> do local desconhecido</a:t>
                      </a:r>
                      <a:endParaRPr lang="pt-BR" dirty="0" smtClean="0"/>
                    </a:p>
                  </a:txBody>
                  <a:tcPr anchor="ctr"/>
                </a:tc>
              </a:tr>
              <a:tr h="1423108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Não analisa</a:t>
                      </a:r>
                      <a:r>
                        <a:rPr lang="pt-BR" baseline="0" dirty="0" smtClean="0"/>
                        <a:t> todas as áreas numa primeira tentativa, o que exige mais de uma análise por arena</a:t>
                      </a:r>
                      <a:endParaRPr lang="pt-BR" dirty="0" smtClean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591" b="15171"/>
          <a:stretch/>
        </p:blipFill>
        <p:spPr>
          <a:xfrm>
            <a:off x="5016917" y="1755223"/>
            <a:ext cx="3714958" cy="3975874"/>
          </a:xfrm>
          <a:prstGeom prst="rect">
            <a:avLst/>
          </a:prstGeom>
        </p:spPr>
      </p:pic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 flipH="1">
            <a:off x="5557830" y="5756995"/>
            <a:ext cx="2998364" cy="3604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dirty="0" smtClean="0"/>
              <a:t>Parte do código “</a:t>
            </a:r>
            <a:r>
              <a:rPr lang="pt-BR" sz="1800" dirty="0" err="1" smtClean="0"/>
              <a:t>Renatão</a:t>
            </a:r>
            <a:r>
              <a:rPr lang="pt-BR" sz="1800" dirty="0" smtClean="0"/>
              <a:t>”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9929569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579470"/>
            <a:ext cx="7886700" cy="1124019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pt-BR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O QUE SE APRENDEU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24252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    Aplicação do conhecimento teórico em diversas áreas;</a:t>
            </a:r>
          </a:p>
          <a:p>
            <a:pPr marL="0" indent="0">
              <a:buNone/>
            </a:pPr>
            <a:endParaRPr lang="pt-BR" sz="800" dirty="0" smtClean="0"/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 </a:t>
            </a:r>
            <a:r>
              <a:rPr lang="pt-BR" dirty="0"/>
              <a:t>Experiência que pode ser reaproveitada em futuras competições;</a:t>
            </a:r>
          </a:p>
          <a:p>
            <a:pPr marL="0" indent="0">
              <a:buNone/>
            </a:pPr>
            <a:endParaRPr lang="pt-BR" sz="800" dirty="0" smtClean="0"/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 </a:t>
            </a:r>
            <a:r>
              <a:rPr lang="pt-BR" dirty="0"/>
              <a:t> </a:t>
            </a:r>
            <a:r>
              <a:rPr lang="pt-BR" dirty="0" smtClean="0"/>
              <a:t>Potencial e importância do </a:t>
            </a:r>
            <a:r>
              <a:rPr lang="pt-BR" dirty="0" err="1" smtClean="0"/>
              <a:t>CoSpace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827241" y="2290821"/>
            <a:ext cx="138674" cy="138674"/>
          </a:xfrm>
          <a:prstGeom prst="rect">
            <a:avLst/>
          </a:prstGeom>
          <a:solidFill>
            <a:srgbClr val="FF3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827241" y="3435241"/>
            <a:ext cx="138674" cy="138674"/>
          </a:xfrm>
          <a:prstGeom prst="rect">
            <a:avLst/>
          </a:prstGeom>
          <a:solidFill>
            <a:srgbClr val="FF3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48056" y="4590917"/>
            <a:ext cx="138674" cy="138674"/>
          </a:xfrm>
          <a:prstGeom prst="rect">
            <a:avLst/>
          </a:prstGeom>
          <a:solidFill>
            <a:srgbClr val="FF3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0333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592428"/>
            <a:ext cx="7886700" cy="1098261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pt-BR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AGRADECIMENTOS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73354"/>
            <a:ext cx="78867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 smtClean="0"/>
              <a:t>Renato “r3n4tÃ0” Pacheco</a:t>
            </a:r>
          </a:p>
          <a:p>
            <a:pPr marL="0" indent="0" algn="ctr">
              <a:buNone/>
            </a:pPr>
            <a:r>
              <a:rPr lang="pt-BR" dirty="0" smtClean="0"/>
              <a:t>Prof. </a:t>
            </a:r>
            <a:r>
              <a:rPr lang="pt-BR" dirty="0" err="1" smtClean="0"/>
              <a:t>Caniloi</a:t>
            </a:r>
            <a:endParaRPr lang="pt-BR" dirty="0" smtClean="0"/>
          </a:p>
          <a:p>
            <a:pPr marL="0" indent="0" algn="ctr">
              <a:buNone/>
            </a:pPr>
            <a:r>
              <a:rPr lang="pt-BR" dirty="0" smtClean="0"/>
              <a:t>Malu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38" b="23275"/>
          <a:stretch/>
        </p:blipFill>
        <p:spPr>
          <a:xfrm>
            <a:off x="411540" y="3640661"/>
            <a:ext cx="3220885" cy="141672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426" y="3047005"/>
            <a:ext cx="2604034" cy="260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3451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1589" y="540913"/>
            <a:ext cx="8549077" cy="86292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pt-BR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EQUIPE</a:t>
            </a:r>
            <a:endParaRPr lang="pt-BR" dirty="0">
              <a:ln>
                <a:solidFill>
                  <a:schemeClr val="accent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311589" y="1963548"/>
            <a:ext cx="41344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pt-BR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oid</a:t>
            </a:r>
            <a:r>
              <a:rPr lang="pt-B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Integrantes()</a:t>
            </a:r>
          </a:p>
          <a:p>
            <a:r>
              <a:rPr lang="pt-B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Felipe Batista Martins;</a:t>
            </a:r>
          </a:p>
          <a:p>
            <a:r>
              <a:rPr lang="pt-B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Kauê</a:t>
            </a:r>
            <a:r>
              <a:rPr lang="pt-B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Cano Souza;</a:t>
            </a:r>
          </a:p>
          <a:p>
            <a:r>
              <a:rPr lang="pt-B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Luis</a:t>
            </a:r>
            <a:r>
              <a:rPr lang="pt-B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Fernando </a:t>
            </a:r>
            <a:r>
              <a:rPr lang="pt-B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Wadt</a:t>
            </a:r>
            <a:r>
              <a:rPr lang="pt-B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Assis;</a:t>
            </a:r>
          </a:p>
          <a:p>
            <a:r>
              <a:rPr lang="pt-B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Matheus Henrique de </a:t>
            </a:r>
          </a:p>
          <a:p>
            <a:r>
              <a:rPr lang="pt-B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Almeida Camacho;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11589" y="5200916"/>
            <a:ext cx="38523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Colégio Integrado Objetivo</a:t>
            </a:r>
          </a:p>
          <a:p>
            <a:r>
              <a:rPr lang="pt-B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São Paulo – SP</a:t>
            </a:r>
          </a:p>
          <a:p>
            <a:r>
              <a:rPr lang="pt-B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Brasil</a:t>
            </a:r>
            <a:endParaRPr lang="pt-B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059" y="1963548"/>
            <a:ext cx="4623516" cy="371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728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8710" y="502276"/>
            <a:ext cx="8561956" cy="118841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pt-BR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O DESAFIO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45313" y="1825625"/>
            <a:ext cx="467911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Localizar objetos;</a:t>
            </a:r>
          </a:p>
          <a:p>
            <a:pPr marL="0" indent="0">
              <a:buNone/>
            </a:pPr>
            <a:endParaRPr lang="pt-BR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 Área laranja (“caixa de coleta”);</a:t>
            </a:r>
          </a:p>
          <a:p>
            <a:pPr marL="0" indent="0">
              <a:buNone/>
            </a:pPr>
            <a:endParaRPr lang="pt-BR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Paredes, obstáculos e armadilhas;</a:t>
            </a:r>
          </a:p>
          <a:p>
            <a:pPr marL="0" indent="0">
              <a:buNone/>
            </a:pPr>
            <a:endParaRPr lang="pt-BR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Dois mapas;</a:t>
            </a:r>
          </a:p>
        </p:txBody>
      </p:sp>
      <p:sp>
        <p:nvSpPr>
          <p:cNvPr id="4" name="Retângulo 3"/>
          <p:cNvSpPr/>
          <p:nvPr/>
        </p:nvSpPr>
        <p:spPr>
          <a:xfrm>
            <a:off x="608300" y="1989660"/>
            <a:ext cx="138674" cy="138674"/>
          </a:xfrm>
          <a:prstGeom prst="rect">
            <a:avLst/>
          </a:prstGeom>
          <a:solidFill>
            <a:srgbClr val="FF3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559777" y="2797782"/>
            <a:ext cx="138674" cy="138674"/>
          </a:xfrm>
          <a:prstGeom prst="rect">
            <a:avLst/>
          </a:prstGeom>
          <a:solidFill>
            <a:srgbClr val="FF3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567713" y="3931957"/>
            <a:ext cx="138674" cy="138674"/>
          </a:xfrm>
          <a:prstGeom prst="rect">
            <a:avLst/>
          </a:prstGeom>
          <a:solidFill>
            <a:srgbClr val="FF3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25" y="1825625"/>
            <a:ext cx="3838654" cy="408577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55" y="5066132"/>
            <a:ext cx="140220" cy="14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3265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0761" y="476278"/>
            <a:ext cx="8064589" cy="1124019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pt-BR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PROBLEMAS GERAIS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Falta 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de painel de debug;</a:t>
            </a:r>
          </a:p>
          <a:p>
            <a:pPr marL="0" indent="0">
              <a:buNone/>
            </a:pPr>
            <a:endParaRPr lang="pt-BR" sz="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Posição 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dos sensores de ultrassom;</a:t>
            </a:r>
          </a:p>
          <a:p>
            <a:pPr marL="0" indent="0">
              <a:buNone/>
            </a:pPr>
            <a:endParaRPr lang="pt-BR" sz="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Informações escassas para fazer um mapeamento decente;</a:t>
            </a:r>
          </a:p>
          <a:p>
            <a:pPr marL="0" indent="0">
              <a:buNone/>
            </a:pPr>
            <a:endParaRPr lang="pt-BR" sz="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Plataforma  limitante;</a:t>
            </a:r>
          </a:p>
          <a:p>
            <a:pPr marL="0" indent="0">
              <a:buNone/>
            </a:pPr>
            <a:endParaRPr lang="pt-BR" sz="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Linguagem de programação C#;</a:t>
            </a:r>
            <a:endParaRPr lang="pt-B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827242" y="1976781"/>
            <a:ext cx="138674" cy="138674"/>
          </a:xfrm>
          <a:prstGeom prst="rect">
            <a:avLst/>
          </a:prstGeom>
          <a:solidFill>
            <a:srgbClr val="FF3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791598" y="2742873"/>
            <a:ext cx="138674" cy="138674"/>
          </a:xfrm>
          <a:prstGeom prst="rect">
            <a:avLst/>
          </a:prstGeom>
          <a:solidFill>
            <a:srgbClr val="FF3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91598" y="3500854"/>
            <a:ext cx="138674" cy="138674"/>
          </a:xfrm>
          <a:prstGeom prst="rect">
            <a:avLst/>
          </a:prstGeom>
          <a:solidFill>
            <a:srgbClr val="FF3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840120" y="4632827"/>
            <a:ext cx="138674" cy="138674"/>
          </a:xfrm>
          <a:prstGeom prst="rect">
            <a:avLst/>
          </a:prstGeom>
          <a:solidFill>
            <a:srgbClr val="FF3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840120" y="5419412"/>
            <a:ext cx="138674" cy="138674"/>
          </a:xfrm>
          <a:prstGeom prst="rect">
            <a:avLst/>
          </a:prstGeom>
          <a:solidFill>
            <a:srgbClr val="FF3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36993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515155"/>
            <a:ext cx="7886700" cy="1027132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pt-BR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IDEIAS INICIAIS</a:t>
            </a:r>
            <a:endParaRPr lang="pt-BR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28650" y="1542287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smtClean="0"/>
              <a:t>Códigos propostos: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endParaRPr lang="pt-BR" dirty="0" smtClean="0"/>
          </a:p>
          <a:p>
            <a:pPr>
              <a:buFont typeface="Wingdings" panose="05000000000000000000" pitchFamily="2" charset="2"/>
              <a:buChar char="Ø"/>
            </a:pPr>
            <a:endParaRPr lang="pt-BR" dirty="0" smtClean="0"/>
          </a:p>
          <a:p>
            <a:pPr>
              <a:buFont typeface="Wingdings" panose="05000000000000000000" pitchFamily="2" charset="2"/>
              <a:buChar char="Ø"/>
            </a:pPr>
            <a:endParaRPr lang="pt-BR" dirty="0" smtClean="0"/>
          </a:p>
        </p:txBody>
      </p:sp>
      <p:sp>
        <p:nvSpPr>
          <p:cNvPr id="6" name="CaixaDeTexto 5"/>
          <p:cNvSpPr txBox="1"/>
          <p:nvPr/>
        </p:nvSpPr>
        <p:spPr>
          <a:xfrm>
            <a:off x="3940936" y="1867435"/>
            <a:ext cx="4371724" cy="181588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Código baseado em IA, o qual “aprende” a cada execução dentro da arena proposta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340948" y="3939814"/>
            <a:ext cx="4371724" cy="181588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 código propõe um mapeamento da arena ao se iniciar a partida</a:t>
            </a:r>
            <a:endParaRPr lang="pt-B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628650" y="2518077"/>
            <a:ext cx="2407262" cy="523220"/>
          </a:xfrm>
          <a:prstGeom prst="rect">
            <a:avLst/>
          </a:prstGeom>
          <a:noFill/>
          <a:ln w="9525" cap="sq">
            <a:solidFill>
              <a:schemeClr val="accent6">
                <a:lumMod val="75000"/>
              </a:schemeClr>
            </a:solidFill>
            <a:prstDash val="solid"/>
            <a:bevel/>
          </a:ln>
        </p:spPr>
        <p:txBody>
          <a:bodyPr wrap="none" rtlCol="0">
            <a:spAutoFit/>
          </a:bodyPr>
          <a:lstStyle/>
          <a:p>
            <a:r>
              <a:rPr lang="pt-BR" sz="2800" dirty="0"/>
              <a:t> </a:t>
            </a:r>
            <a:r>
              <a:rPr lang="pt-BR" sz="2800" dirty="0" smtClean="0"/>
              <a:t>    “Pelancudo”</a:t>
            </a:r>
          </a:p>
        </p:txBody>
      </p:sp>
      <p:cxnSp>
        <p:nvCxnSpPr>
          <p:cNvPr id="13" name="Conector reto 12"/>
          <p:cNvCxnSpPr>
            <a:stCxn id="11" idx="3"/>
            <a:endCxn id="6" idx="1"/>
          </p:cNvCxnSpPr>
          <p:nvPr/>
        </p:nvCxnSpPr>
        <p:spPr>
          <a:xfrm flipV="1">
            <a:off x="3035912" y="2775376"/>
            <a:ext cx="905024" cy="431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852999" y="2710875"/>
            <a:ext cx="138674" cy="138674"/>
          </a:xfrm>
          <a:prstGeom prst="rect">
            <a:avLst/>
          </a:prstGeom>
          <a:solidFill>
            <a:srgbClr val="FF3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628650" y="4586145"/>
            <a:ext cx="2112310" cy="52322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     “</a:t>
            </a:r>
            <a:r>
              <a:rPr lang="pt-BR" sz="2800" dirty="0" err="1" smtClean="0"/>
              <a:t>Renatão</a:t>
            </a:r>
            <a:r>
              <a:rPr lang="pt-BR" sz="2800" dirty="0" smtClean="0"/>
              <a:t>”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852999" y="4778418"/>
            <a:ext cx="138674" cy="138674"/>
          </a:xfrm>
          <a:prstGeom prst="rect">
            <a:avLst/>
          </a:prstGeom>
          <a:solidFill>
            <a:srgbClr val="FF3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reto 19"/>
          <p:cNvCxnSpPr>
            <a:stCxn id="16" idx="3"/>
            <a:endCxn id="7" idx="1"/>
          </p:cNvCxnSpPr>
          <p:nvPr/>
        </p:nvCxnSpPr>
        <p:spPr>
          <a:xfrm>
            <a:off x="2740960" y="4847755"/>
            <a:ext cx="599988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1969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1375" y="515155"/>
            <a:ext cx="8378231" cy="1027132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pt-BR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COMO SEGUIR A PROPOSTA?</a:t>
            </a:r>
            <a:endParaRPr lang="pt-BR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4224886" y="1593803"/>
            <a:ext cx="4574720" cy="282073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5000"/>
              </a:lnSpc>
              <a:buNone/>
            </a:pPr>
            <a:r>
              <a:rPr lang="pt-BR" dirty="0" smtClean="0"/>
              <a:t>    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Escrever o código inicialmente em C++;</a:t>
            </a:r>
          </a:p>
          <a:p>
            <a:pPr marL="0" indent="0">
              <a:buNone/>
            </a:pPr>
            <a:endParaRPr lang="pt-BR" sz="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5000"/>
              </a:lnSpc>
              <a:buNone/>
            </a:pP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Aprender C# (única linguagem suportada pela plataforma);</a:t>
            </a:r>
          </a:p>
          <a:p>
            <a:pPr marL="0" indent="0">
              <a:buNone/>
            </a:pPr>
            <a:endParaRPr lang="pt-BR" sz="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 Transcrever o código de C++ para C#;</a:t>
            </a:r>
            <a:endParaRPr lang="pt-B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endParaRPr lang="pt-BR" dirty="0" smtClean="0"/>
          </a:p>
          <a:p>
            <a:pPr>
              <a:buFont typeface="Wingdings" panose="05000000000000000000" pitchFamily="2" charset="2"/>
              <a:buChar char="Ø"/>
            </a:pPr>
            <a:endParaRPr lang="pt-BR" dirty="0" smtClean="0"/>
          </a:p>
          <a:p>
            <a:pPr>
              <a:buFont typeface="Wingdings" panose="05000000000000000000" pitchFamily="2" charset="2"/>
              <a:buChar char="Ø"/>
            </a:pP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5723" t="15909" r="20770" b="13921"/>
          <a:stretch/>
        </p:blipFill>
        <p:spPr>
          <a:xfrm>
            <a:off x="421375" y="1642150"/>
            <a:ext cx="3760080" cy="2772384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4377210" y="1687460"/>
            <a:ext cx="138674" cy="138674"/>
          </a:xfrm>
          <a:prstGeom prst="rect">
            <a:avLst/>
          </a:prstGeom>
          <a:solidFill>
            <a:srgbClr val="FF3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4402970" y="2538377"/>
            <a:ext cx="138674" cy="138674"/>
          </a:xfrm>
          <a:prstGeom prst="rect">
            <a:avLst/>
          </a:prstGeom>
          <a:solidFill>
            <a:srgbClr val="FF3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4415845" y="3728141"/>
            <a:ext cx="138674" cy="138674"/>
          </a:xfrm>
          <a:prstGeom prst="rect">
            <a:avLst/>
          </a:prstGeom>
          <a:solidFill>
            <a:srgbClr val="FF3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650381"/>
              </p:ext>
            </p:extLst>
          </p:nvPr>
        </p:nvGraphicFramePr>
        <p:xfrm>
          <a:off x="1584612" y="4627411"/>
          <a:ext cx="6354041" cy="148336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63540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Vantagens do uso de código em linha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Maior liberdade na</a:t>
                      </a:r>
                      <a:r>
                        <a:rPr lang="pt-BR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montagem de uma estratégia</a:t>
                      </a:r>
                      <a:endParaRPr lang="pt-BR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Facilidade na</a:t>
                      </a:r>
                      <a:r>
                        <a:rPr lang="pt-BR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execução de cálculos matemáticos mais complexos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Criação</a:t>
                      </a:r>
                      <a:r>
                        <a:rPr lang="pt-BR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mais rápida e simples de um código mais requintado</a:t>
                      </a:r>
                      <a:endParaRPr lang="pt-BR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12272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656824"/>
            <a:ext cx="7991392" cy="1136897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pt-BR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PELANCUDO</a:t>
            </a:r>
            <a:endParaRPr lang="pt-BR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025299"/>
              </p:ext>
            </p:extLst>
          </p:nvPr>
        </p:nvGraphicFramePr>
        <p:xfrm>
          <a:off x="628650" y="1834881"/>
          <a:ext cx="5218358" cy="3651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330"/>
                <a:gridCol w="4250028"/>
              </a:tblGrid>
              <a:tr h="669751">
                <a:tc gridSpan="2"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Código baseado</a:t>
                      </a:r>
                      <a:r>
                        <a:rPr lang="pt-BR" sz="18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em IA (neurônios)</a:t>
                      </a:r>
                      <a:endParaRPr lang="pt-BR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3362" marR="93362" marT="46682" marB="46682" anchor="ctr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69751">
                <a:tc rowSpan="3"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Prós</a:t>
                      </a:r>
                      <a:endParaRPr lang="pt-BR" sz="1800" dirty="0">
                        <a:solidFill>
                          <a:schemeClr val="accent6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3362" marR="93362" marT="46682" marB="46682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>
                          <a:solidFill>
                            <a:schemeClr val="tx1"/>
                          </a:solidFill>
                        </a:rPr>
                        <a:t>Eficiência</a:t>
                      </a:r>
                      <a:r>
                        <a:rPr lang="pt-BR" sz="1800" baseline="0" dirty="0" smtClean="0">
                          <a:solidFill>
                            <a:schemeClr val="tx1"/>
                          </a:solidFill>
                        </a:rPr>
                        <a:t> indiscutível</a:t>
                      </a:r>
                      <a:endParaRPr lang="pt-BR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3362" marR="93362" marT="46682" marB="46682" anchor="ctr"/>
                </a:tc>
              </a:tr>
              <a:tr h="1156008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pt-BR" sz="1800" baseline="0" dirty="0" smtClean="0">
                          <a:solidFill>
                            <a:schemeClr val="tx1"/>
                          </a:solidFill>
                        </a:rPr>
                        <a:t> cada geração, aprende melhor a arena</a:t>
                      </a:r>
                      <a:endParaRPr lang="pt-BR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3362" marR="93362" marT="46682" marB="46682" anchor="ctr"/>
                </a:tc>
              </a:tr>
              <a:tr h="1156008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>
                          <a:solidFill>
                            <a:schemeClr val="tx1"/>
                          </a:solidFill>
                        </a:rPr>
                        <a:t>Média</a:t>
                      </a:r>
                      <a:r>
                        <a:rPr lang="pt-BR" sz="1800" baseline="0" dirty="0" smtClean="0">
                          <a:solidFill>
                            <a:schemeClr val="tx1"/>
                          </a:solidFill>
                        </a:rPr>
                        <a:t> da pontuação obtida otimizada a cada geração</a:t>
                      </a:r>
                      <a:endParaRPr lang="pt-BR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3362" marR="93362" marT="46682" marB="46682" anchor="ctr"/>
                </a:tc>
              </a:tr>
            </a:tbl>
          </a:graphicData>
        </a:graphic>
      </p:graphicFrame>
      <p:sp>
        <p:nvSpPr>
          <p:cNvPr id="6" name="Espaço Reservado para Conteúdo 7"/>
          <p:cNvSpPr>
            <a:spLocks noGrp="1"/>
          </p:cNvSpPr>
          <p:nvPr>
            <p:ph idx="1"/>
          </p:nvPr>
        </p:nvSpPr>
        <p:spPr>
          <a:xfrm flipH="1">
            <a:off x="5838000" y="5518299"/>
            <a:ext cx="2998364" cy="3604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dirty="0" smtClean="0"/>
              <a:t>Início do código “Pelancudo”</a:t>
            </a:r>
            <a:endParaRPr lang="pt-BR" sz="18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430" y="1839108"/>
            <a:ext cx="2716612" cy="367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6857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656824"/>
            <a:ext cx="7991392" cy="1136897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pt-BR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PELANCUDO</a:t>
            </a:r>
            <a:endParaRPr lang="pt-BR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56399"/>
              </p:ext>
            </p:extLst>
          </p:nvPr>
        </p:nvGraphicFramePr>
        <p:xfrm>
          <a:off x="628650" y="1834880"/>
          <a:ext cx="3881619" cy="3723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330"/>
                <a:gridCol w="2913289"/>
              </a:tblGrid>
              <a:tr h="516963">
                <a:tc gridSpan="2"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Código baseado</a:t>
                      </a:r>
                      <a:r>
                        <a:rPr lang="pt-BR" sz="18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em IA (neurônios)</a:t>
                      </a:r>
                      <a:endParaRPr lang="pt-BR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3362" marR="93362" marT="46682" marB="46682" anchor="ctr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876543">
                <a:tc rowSpan="3"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Contras</a:t>
                      </a:r>
                      <a:endParaRPr lang="pt-BR" sz="1800" dirty="0">
                        <a:solidFill>
                          <a:schemeClr val="accent6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3362" marR="93362" marT="46682" marB="46682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>
                          <a:solidFill>
                            <a:schemeClr val="tx1"/>
                          </a:solidFill>
                        </a:rPr>
                        <a:t>Bastante tempo e</a:t>
                      </a:r>
                      <a:r>
                        <a:rPr lang="pt-BR" sz="1800" baseline="0" dirty="0" smtClean="0">
                          <a:solidFill>
                            <a:schemeClr val="tx1"/>
                          </a:solidFill>
                        </a:rPr>
                        <a:t> processamento</a:t>
                      </a:r>
                      <a:r>
                        <a:rPr lang="pt-BR" sz="1800" dirty="0" smtClean="0">
                          <a:solidFill>
                            <a:schemeClr val="tx1"/>
                          </a:solidFill>
                        </a:rPr>
                        <a:t> para analisar a arena</a:t>
                      </a:r>
                    </a:p>
                  </a:txBody>
                  <a:tcPr marL="93362" marR="93362" marT="46682" marB="46682" anchor="ctr"/>
                </a:tc>
              </a:tr>
              <a:tr h="1144956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>
                          <a:solidFill>
                            <a:schemeClr val="tx1"/>
                          </a:solidFill>
                        </a:rPr>
                        <a:t>Exige várias execuções antes da rodada oficial na arena a ser usada</a:t>
                      </a:r>
                    </a:p>
                  </a:txBody>
                  <a:tcPr marL="93362" marR="93362" marT="46682" marB="46682" anchor="ctr"/>
                </a:tc>
              </a:tr>
              <a:tr h="1144956">
                <a:tc vMerge="1"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accent6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3362" marR="93362" marT="46682" marB="46682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>
                          <a:solidFill>
                            <a:schemeClr val="tx1"/>
                          </a:solidFill>
                        </a:rPr>
                        <a:t>Pequenos erros humanos têm grandes efeitos</a:t>
                      </a:r>
                    </a:p>
                  </a:txBody>
                  <a:tcPr marL="93362" marR="93362" marT="46682" marB="46682" anchor="ctr"/>
                </a:tc>
              </a:tr>
            </a:tbl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611" y="1825620"/>
            <a:ext cx="4085431" cy="3660780"/>
          </a:xfrm>
          <a:prstGeom prst="rect">
            <a:avLst/>
          </a:prstGeom>
        </p:spPr>
      </p:pic>
      <p:sp>
        <p:nvSpPr>
          <p:cNvPr id="6" name="Espaço Reservado para Conteúdo 7"/>
          <p:cNvSpPr>
            <a:spLocks noGrp="1"/>
          </p:cNvSpPr>
          <p:nvPr>
            <p:ph idx="1"/>
          </p:nvPr>
        </p:nvSpPr>
        <p:spPr>
          <a:xfrm flipH="1">
            <a:off x="5129660" y="5518299"/>
            <a:ext cx="2998364" cy="3604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dirty="0" smtClean="0"/>
              <a:t>Parte do código “Pelancudo”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0554894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86980" y="631064"/>
            <a:ext cx="8257773" cy="107250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pt-BR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RENATÃO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888850"/>
              </p:ext>
            </p:extLst>
          </p:nvPr>
        </p:nvGraphicFramePr>
        <p:xfrm>
          <a:off x="486981" y="1738486"/>
          <a:ext cx="4522899" cy="399261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03936"/>
                <a:gridCol w="3618963"/>
              </a:tblGrid>
              <a:tr h="646254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Mapeamento da arena</a:t>
                      </a:r>
                      <a:endParaRPr lang="pt-BR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1115452">
                <a:tc rowSpan="3"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Prós</a:t>
                      </a:r>
                      <a:endParaRPr lang="pt-BR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Analisa</a:t>
                      </a:r>
                      <a:r>
                        <a:rPr lang="pt-BR" baseline="0" dirty="0" smtClean="0"/>
                        <a:t> qualquer tipo de arena em segundos</a:t>
                      </a:r>
                      <a:endParaRPr lang="pt-BR" dirty="0" smtClean="0"/>
                    </a:p>
                  </a:txBody>
                  <a:tcPr anchor="ctr"/>
                </a:tc>
              </a:tr>
              <a:tr h="1115452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Evita</a:t>
                      </a:r>
                      <a:r>
                        <a:rPr lang="pt-BR" baseline="0" dirty="0" smtClean="0"/>
                        <a:t> que o robô se perca na arena e, assim, choque-se contra uma parede</a:t>
                      </a:r>
                      <a:endParaRPr lang="pt-BR" dirty="0" smtClean="0"/>
                    </a:p>
                  </a:txBody>
                  <a:tcPr anchor="ctr"/>
                </a:tc>
              </a:tr>
              <a:tr h="1115452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Após</a:t>
                      </a:r>
                      <a:r>
                        <a:rPr lang="pt-BR" baseline="0" dirty="0" smtClean="0"/>
                        <a:t> analisada a área, o movimento do robô é bem mais seguro</a:t>
                      </a:r>
                      <a:endParaRPr lang="pt-BR" dirty="0" smtClean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591" b="15171"/>
          <a:stretch/>
        </p:blipFill>
        <p:spPr>
          <a:xfrm>
            <a:off x="5029796" y="1755223"/>
            <a:ext cx="3714958" cy="3975874"/>
          </a:xfrm>
          <a:prstGeom prst="rect">
            <a:avLst/>
          </a:prstGeom>
        </p:spPr>
      </p:pic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 flipH="1">
            <a:off x="5570709" y="5756995"/>
            <a:ext cx="2998364" cy="3604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dirty="0" smtClean="0"/>
              <a:t>Parte do código “</a:t>
            </a:r>
            <a:r>
              <a:rPr lang="pt-BR" sz="1800" dirty="0" err="1" smtClean="0"/>
              <a:t>Renatão</a:t>
            </a:r>
            <a:r>
              <a:rPr lang="pt-BR" sz="1800" dirty="0" smtClean="0"/>
              <a:t>”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2490219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459</TotalTime>
  <Words>416</Words>
  <Application>Microsoft Office PowerPoint</Application>
  <PresentationFormat>Apresentação na tela (4:3)</PresentationFormat>
  <Paragraphs>93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Wingdings</vt:lpstr>
      <vt:lpstr>Tema do Office</vt:lpstr>
      <vt:lpstr>Int egrado;</vt:lpstr>
      <vt:lpstr>EQUIPE</vt:lpstr>
      <vt:lpstr>O DESAFIO</vt:lpstr>
      <vt:lpstr>PROBLEMAS GERAIS</vt:lpstr>
      <vt:lpstr>IDEIAS INICIAIS</vt:lpstr>
      <vt:lpstr>COMO SEGUIR A PROPOSTA?</vt:lpstr>
      <vt:lpstr>PELANCUDO</vt:lpstr>
      <vt:lpstr>PELANCUDO</vt:lpstr>
      <vt:lpstr>RENATÃO</vt:lpstr>
      <vt:lpstr>RENATÃO</vt:lpstr>
      <vt:lpstr>O QUE SE APRENDEU</vt:lpstr>
      <vt:lpstr>AGRADECIMENTOS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Batista</dc:creator>
  <cp:lastModifiedBy>Felipe Batista</cp:lastModifiedBy>
  <cp:revision>41</cp:revision>
  <dcterms:created xsi:type="dcterms:W3CDTF">2014-10-18T18:41:34Z</dcterms:created>
  <dcterms:modified xsi:type="dcterms:W3CDTF">2014-10-21T07:46:42Z</dcterms:modified>
</cp:coreProperties>
</file>