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utura" panose="020B0604020202020204" charset="0"/>
      <p:regular r:id="rId14"/>
    </p:embeddedFont>
    <p:embeddedFont>
      <p:font typeface="Futura Bold" panose="020B0604020202020204" charset="0"/>
      <p:regular r:id="rId15"/>
    </p:embeddedFont>
    <p:embeddedFont>
      <p:font typeface="Glacial Indifference" panose="020B0604020202020204" charset="0"/>
      <p:regular r:id="rId16"/>
    </p:embeddedFont>
    <p:embeddedFont>
      <p:font typeface="Glacial Indifference Bold" panose="020B0604020202020204" charset="0"/>
      <p:regular r:id="rId17"/>
    </p:embeddedFont>
    <p:embeddedFont>
      <p:font typeface="Maven Pro" panose="020B0604020202020204" charset="0"/>
      <p:regular r:id="rId18"/>
    </p:embeddedFont>
    <p:embeddedFont>
      <p:font typeface="Maven Pro Bol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106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6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45017" y="703496"/>
            <a:ext cx="10183184" cy="245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31"/>
              </a:lnSpc>
            </a:pPr>
            <a:r>
              <a:rPr lang="en-US" sz="1128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3836737" y="3701694"/>
            <a:ext cx="10460288" cy="2883613"/>
            <a:chOff x="0" y="0"/>
            <a:chExt cx="1620572" cy="44674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20572" cy="446747"/>
            </a:xfrm>
            <a:custGeom>
              <a:avLst/>
              <a:gdLst/>
              <a:ahLst/>
              <a:cxnLst/>
              <a:rect l="l" t="t" r="r" b="b"/>
              <a:pathLst>
                <a:path w="1620572" h="446747">
                  <a:moveTo>
                    <a:pt x="0" y="0"/>
                  </a:moveTo>
                  <a:lnTo>
                    <a:pt x="1620572" y="0"/>
                  </a:lnTo>
                  <a:lnTo>
                    <a:pt x="1620572" y="446747"/>
                  </a:lnTo>
                  <a:lnTo>
                    <a:pt x="0" y="446747"/>
                  </a:lnTo>
                  <a:close/>
                </a:path>
              </a:pathLst>
            </a:custGeom>
            <a:blipFill>
              <a:blip r:embed="rId8"/>
              <a:stretch>
                <a:fillRect r="-1474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194747" y="6918505"/>
            <a:ext cx="12962354" cy="3368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7"/>
              </a:lnSpc>
            </a:pPr>
            <a:r>
              <a:rPr lang="en-US" sz="4457" b="1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Tasks</a:t>
            </a: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:</a:t>
            </a:r>
          </a:p>
          <a:p>
            <a:pPr marL="962405" lvl="1" indent="-481202" algn="ctr">
              <a:lnSpc>
                <a:spcPts val="4457"/>
              </a:lnSpc>
              <a:buAutoNum type="arabicPeriod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Draw the ellipse.</a:t>
            </a:r>
          </a:p>
          <a:p>
            <a:pPr marL="962405" lvl="1" indent="-481202" algn="ctr">
              <a:lnSpc>
                <a:spcPts val="4457"/>
              </a:lnSpc>
              <a:buAutoNum type="arabicPeriod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Fill with cyan using flood-fill.</a:t>
            </a:r>
          </a:p>
          <a:p>
            <a:pPr marL="962405" lvl="1" indent="-481202" algn="ctr">
              <a:lnSpc>
                <a:spcPts val="4457"/>
              </a:lnSpc>
              <a:buAutoNum type="arabicPeriod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Shear and fill transformed ellipse with green.</a:t>
            </a:r>
          </a:p>
          <a:p>
            <a:pPr marL="962405" lvl="1" indent="-481202" algn="ctr">
              <a:lnSpc>
                <a:spcPts val="4457"/>
              </a:lnSpc>
              <a:buAutoNum type="arabicPeriod"/>
            </a:pPr>
            <a:r>
              <a:rPr lang="en-US" sz="4457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 anti-aliasing.</a:t>
            </a:r>
          </a:p>
          <a:p>
            <a:pPr algn="ctr">
              <a:lnSpc>
                <a:spcPts val="4457"/>
              </a:lnSpc>
            </a:pPr>
            <a:endParaRPr lang="en-US" sz="4457">
              <a:solidFill>
                <a:srgbClr val="00000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7019" y="1906970"/>
            <a:ext cx="7800780" cy="4597374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286981" y="714282"/>
            <a:ext cx="6749201" cy="12697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6"/>
              </a:lnSpc>
            </a:pPr>
            <a:r>
              <a:rPr lang="en-US" sz="6183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ANTI-ALIASING </a:t>
            </a:r>
          </a:p>
          <a:p>
            <a:pPr algn="ctr">
              <a:lnSpc>
                <a:spcPts val="4946"/>
              </a:lnSpc>
            </a:pPr>
            <a:endParaRPr lang="en-US" sz="6183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699" y="2128650"/>
            <a:ext cx="7669099" cy="6079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85919" lvl="1" algn="just">
              <a:lnSpc>
                <a:spcPts val="5004"/>
              </a:lnSpc>
            </a:pPr>
            <a:r>
              <a:rPr lang="en-US" sz="3574" b="1" dirty="0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Wu’s Algorithm:</a:t>
            </a:r>
            <a:endParaRPr lang="en-US" sz="2775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Used sub-pixel rendering to calculate precise pixel intensities.</a:t>
            </a: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Drew neighboring pixels with varying alpha values based on distance from the exact curve.</a:t>
            </a: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Reduced point size and step size for a sharper, smoother appearance.</a:t>
            </a: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endParaRPr lang="en-US" sz="2775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endParaRPr lang="en-US" sz="2775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599122" lvl="1" indent="-299561" algn="just">
              <a:lnSpc>
                <a:spcPts val="3884"/>
              </a:lnSpc>
              <a:buFont typeface="Arial"/>
              <a:buChar char="•"/>
            </a:pPr>
            <a:endParaRPr lang="en-US" sz="2775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just">
              <a:lnSpc>
                <a:spcPts val="3884"/>
              </a:lnSpc>
            </a:pPr>
            <a:endParaRPr lang="en-US" sz="2775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85062" y="1229909"/>
            <a:ext cx="7197992" cy="154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77138" lvl="1" algn="just">
              <a:lnSpc>
                <a:spcPts val="4891"/>
              </a:lnSpc>
            </a:pPr>
            <a:endParaRPr lang="en-US" sz="3493" b="1" dirty="0">
              <a:solidFill>
                <a:srgbClr val="252D37"/>
              </a:solidFill>
              <a:latin typeface="Futura Bold"/>
              <a:ea typeface="Futura Bold"/>
              <a:cs typeface="Futura Bold"/>
              <a:sym typeface="Futura Bold"/>
            </a:endParaRPr>
          </a:p>
          <a:p>
            <a:pPr algn="just">
              <a:lnSpc>
                <a:spcPts val="3796"/>
              </a:lnSpc>
            </a:pPr>
            <a:r>
              <a:rPr lang="en-US" sz="2711" dirty="0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     </a:t>
            </a:r>
          </a:p>
          <a:p>
            <a:pPr algn="just">
              <a:lnSpc>
                <a:spcPts val="3796"/>
              </a:lnSpc>
            </a:pPr>
            <a:endParaRPr lang="en-US" sz="2711" dirty="0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E5784D-527F-F52B-4EDE-EC600B09FA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0203" y="172190"/>
            <a:ext cx="7639687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8797" y="1371600"/>
            <a:ext cx="11187470" cy="104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sz="916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-1146466" y="2645763"/>
            <a:ext cx="7339438" cy="62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4701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BEFORE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75158" y="1809219"/>
            <a:ext cx="7339438" cy="628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4701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A75433A-4242-510B-BDD9-2835E6C13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22" y="3297522"/>
            <a:ext cx="7225278" cy="69894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2E216F-015E-2666-6B2C-935351020B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1" y="3310460"/>
            <a:ext cx="7339438" cy="66336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2470597"/>
            <a:ext cx="13935936" cy="7594935"/>
            <a:chOff x="0" y="0"/>
            <a:chExt cx="3670370" cy="200031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0370" cy="2000312"/>
            </a:xfrm>
            <a:custGeom>
              <a:avLst/>
              <a:gdLst/>
              <a:ahLst/>
              <a:cxnLst/>
              <a:rect l="l" t="t" r="r" b="b"/>
              <a:pathLst>
                <a:path w="3670370" h="2000312">
                  <a:moveTo>
                    <a:pt x="28332" y="0"/>
                  </a:moveTo>
                  <a:lnTo>
                    <a:pt x="3642037" y="0"/>
                  </a:lnTo>
                  <a:cubicBezTo>
                    <a:pt x="3657685" y="0"/>
                    <a:pt x="3670370" y="12685"/>
                    <a:pt x="3670370" y="28332"/>
                  </a:cubicBezTo>
                  <a:lnTo>
                    <a:pt x="3670370" y="1971980"/>
                  </a:lnTo>
                  <a:cubicBezTo>
                    <a:pt x="3670370" y="1987627"/>
                    <a:pt x="3657685" y="2000312"/>
                    <a:pt x="3642037" y="2000312"/>
                  </a:cubicBezTo>
                  <a:lnTo>
                    <a:pt x="28332" y="2000312"/>
                  </a:lnTo>
                  <a:cubicBezTo>
                    <a:pt x="12685" y="2000312"/>
                    <a:pt x="0" y="1987627"/>
                    <a:pt x="0" y="1971980"/>
                  </a:cubicBezTo>
                  <a:lnTo>
                    <a:pt x="0" y="28332"/>
                  </a:lnTo>
                  <a:cubicBezTo>
                    <a:pt x="0" y="12685"/>
                    <a:pt x="12685" y="0"/>
                    <a:pt x="28332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670370" cy="20479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5220542" y="2911007"/>
            <a:ext cx="7846916" cy="2007965"/>
          </a:xfrm>
          <a:custGeom>
            <a:avLst/>
            <a:gdLst/>
            <a:ahLst/>
            <a:cxnLst/>
            <a:rect l="l" t="t" r="r" b="b"/>
            <a:pathLst>
              <a:path w="7846916" h="2007965">
                <a:moveTo>
                  <a:pt x="0" y="0"/>
                </a:moveTo>
                <a:lnTo>
                  <a:pt x="7846916" y="0"/>
                </a:lnTo>
                <a:lnTo>
                  <a:pt x="7846916" y="2007965"/>
                </a:lnTo>
                <a:lnTo>
                  <a:pt x="0" y="20079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68376" y="5452372"/>
            <a:ext cx="11064604" cy="3824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4699" lvl="1" indent="-612349" algn="ctr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Center (h,k): (2, -1)</a:t>
            </a:r>
          </a:p>
          <a:p>
            <a:pPr algn="ctr">
              <a:lnSpc>
                <a:spcPts val="4538"/>
              </a:lnSpc>
            </a:pPr>
            <a:endParaRPr lang="en-US" sz="5672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1224699" lvl="1" indent="-612349" algn="ctr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Semi-major axis (a): 6</a:t>
            </a:r>
          </a:p>
          <a:p>
            <a:pPr algn="ctr">
              <a:lnSpc>
                <a:spcPts val="4538"/>
              </a:lnSpc>
            </a:pPr>
            <a:endParaRPr lang="en-US" sz="5672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  <a:p>
            <a:pPr marL="1224699" lvl="1" indent="-612349" algn="ctr">
              <a:lnSpc>
                <a:spcPts val="4538"/>
              </a:lnSpc>
              <a:buFont typeface="Arial"/>
              <a:buChar char="•"/>
            </a:pPr>
            <a:r>
              <a:rPr lang="en-US" sz="5672">
                <a:solidFill>
                  <a:srgbClr val="252D37"/>
                </a:solidFill>
                <a:latin typeface="Futura"/>
                <a:ea typeface="Futura"/>
                <a:cs typeface="Futura"/>
                <a:sym typeface="Futura"/>
              </a:rPr>
              <a:t>Semi-minor axis (b): 5</a:t>
            </a:r>
          </a:p>
          <a:p>
            <a:pPr algn="ctr">
              <a:lnSpc>
                <a:spcPts val="5817"/>
              </a:lnSpc>
            </a:pPr>
            <a:endParaRPr lang="en-US" sz="5672">
              <a:solidFill>
                <a:srgbClr val="252D37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439970" y="9258300"/>
            <a:ext cx="10588663" cy="956986"/>
          </a:xfrm>
          <a:custGeom>
            <a:avLst/>
            <a:gdLst/>
            <a:ahLst/>
            <a:cxnLst/>
            <a:rect l="l" t="t" r="r" b="b"/>
            <a:pathLst>
              <a:path w="10588663" h="956986">
                <a:moveTo>
                  <a:pt x="0" y="0"/>
                </a:moveTo>
                <a:lnTo>
                  <a:pt x="10588663" y="0"/>
                </a:lnTo>
                <a:lnTo>
                  <a:pt x="10588663" y="956986"/>
                </a:lnTo>
                <a:lnTo>
                  <a:pt x="0" y="9569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4075" b="-4075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940471" y="532461"/>
            <a:ext cx="9960670" cy="14237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7"/>
              </a:lnSpc>
            </a:pPr>
            <a:r>
              <a:rPr lang="en-US" sz="6546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MATHEMATICAL FOUNDATION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45450" y="1587981"/>
            <a:ext cx="6203374" cy="8826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1"/>
              </a:lnSpc>
            </a:pPr>
            <a:r>
              <a:rPr lang="en-US" sz="4077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STANDARD ELLIPSE EQUATION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8855" y="8944216"/>
            <a:ext cx="6203374" cy="370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1"/>
              </a:lnSpc>
            </a:pPr>
            <a:r>
              <a:rPr lang="en-US" sz="3177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Parametric Form: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3867" y="1933575"/>
            <a:ext cx="7620998" cy="5235152"/>
          </a:xfrm>
          <a:custGeom>
            <a:avLst/>
            <a:gdLst/>
            <a:ahLst/>
            <a:cxnLst/>
            <a:rect l="l" t="t" r="r" b="b"/>
            <a:pathLst>
              <a:path w="7620998" h="5235152">
                <a:moveTo>
                  <a:pt x="0" y="0"/>
                </a:moveTo>
                <a:lnTo>
                  <a:pt x="7620998" y="0"/>
                </a:lnTo>
                <a:lnTo>
                  <a:pt x="7620998" y="5235152"/>
                </a:lnTo>
                <a:lnTo>
                  <a:pt x="0" y="52351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855" b="-85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03301" y="2173429"/>
            <a:ext cx="9764485" cy="8113571"/>
          </a:xfrm>
          <a:custGeom>
            <a:avLst/>
            <a:gdLst/>
            <a:ahLst/>
            <a:cxnLst/>
            <a:rect l="l" t="t" r="r" b="b"/>
            <a:pathLst>
              <a:path w="9764485" h="8113571">
                <a:moveTo>
                  <a:pt x="0" y="0"/>
                </a:moveTo>
                <a:lnTo>
                  <a:pt x="9764485" y="0"/>
                </a:lnTo>
                <a:lnTo>
                  <a:pt x="9764485" y="8113571"/>
                </a:lnTo>
                <a:lnTo>
                  <a:pt x="0" y="811357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6101" t="-33533" b="-3353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3867" y="596641"/>
            <a:ext cx="8277855" cy="1576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4"/>
              </a:lnSpc>
            </a:pPr>
            <a:r>
              <a:rPr lang="en-US" sz="728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AND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0881" y="3152602"/>
            <a:ext cx="6450174" cy="50769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91"/>
              </a:lnSpc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Steps:</a:t>
            </a:r>
          </a:p>
          <a:p>
            <a:pPr marL="769781" lvl="1" indent="-384890" algn="just">
              <a:lnSpc>
                <a:spcPts val="4991"/>
              </a:lnSpc>
              <a:buAutoNum type="arabicPeriod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Seed point at the center (2, -1).</a:t>
            </a:r>
          </a:p>
          <a:p>
            <a:pPr marL="769781" lvl="1" indent="-384890" algn="just">
              <a:lnSpc>
                <a:spcPts val="4991"/>
              </a:lnSpc>
              <a:buAutoNum type="arabicPeriod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Use stack-based approach to fill inward.</a:t>
            </a:r>
          </a:p>
          <a:p>
            <a:pPr marL="769781" lvl="1" indent="-384890" algn="just">
              <a:lnSpc>
                <a:spcPts val="4991"/>
              </a:lnSpc>
              <a:buAutoNum type="arabicPeriod"/>
            </a:pPr>
            <a:r>
              <a:rPr lang="en-US" sz="3565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Check pixels against ellipse equation</a:t>
            </a:r>
          </a:p>
          <a:p>
            <a:pPr algn="just">
              <a:lnSpc>
                <a:spcPts val="4991"/>
              </a:lnSpc>
            </a:pPr>
            <a:endParaRPr lang="en-US" sz="3565">
              <a:solidFill>
                <a:srgbClr val="25293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95485" y="347884"/>
            <a:ext cx="8602333" cy="2011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63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FLOOD-FILL ALGORITHM (CYAN)</a:t>
            </a:r>
          </a:p>
          <a:p>
            <a:pPr algn="ctr">
              <a:lnSpc>
                <a:spcPts val="5040"/>
              </a:lnSpc>
            </a:pPr>
            <a:endParaRPr lang="en-US" sz="6300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2464394" cy="2464394"/>
          </a:xfrm>
          <a:custGeom>
            <a:avLst/>
            <a:gdLst/>
            <a:ahLst/>
            <a:cxnLst/>
            <a:rect l="l" t="t" r="r" b="b"/>
            <a:pathLst>
              <a:path w="2464394" h="2464394">
                <a:moveTo>
                  <a:pt x="2464394" y="0"/>
                </a:moveTo>
                <a:lnTo>
                  <a:pt x="0" y="0"/>
                </a:lnTo>
                <a:lnTo>
                  <a:pt x="0" y="2464394"/>
                </a:lnTo>
                <a:lnTo>
                  <a:pt x="2464394" y="2464394"/>
                </a:lnTo>
                <a:lnTo>
                  <a:pt x="24643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090743" y="119284"/>
            <a:ext cx="6133844" cy="10167716"/>
          </a:xfrm>
          <a:custGeom>
            <a:avLst/>
            <a:gdLst/>
            <a:ahLst/>
            <a:cxnLst/>
            <a:rect l="l" t="t" r="r" b="b"/>
            <a:pathLst>
              <a:path w="6133844" h="10167716">
                <a:moveTo>
                  <a:pt x="0" y="0"/>
                </a:moveTo>
                <a:lnTo>
                  <a:pt x="6133844" y="0"/>
                </a:lnTo>
                <a:lnTo>
                  <a:pt x="6133844" y="10167716"/>
                </a:lnTo>
                <a:lnTo>
                  <a:pt x="0" y="101677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44" t="-2042" b="-2042"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018944" y="3012392"/>
            <a:ext cx="11940594" cy="6599475"/>
          </a:xfrm>
          <a:custGeom>
            <a:avLst/>
            <a:gdLst/>
            <a:ahLst/>
            <a:cxnLst/>
            <a:rect l="l" t="t" r="r" b="b"/>
            <a:pathLst>
              <a:path w="11940594" h="6599475">
                <a:moveTo>
                  <a:pt x="0" y="0"/>
                </a:moveTo>
                <a:lnTo>
                  <a:pt x="11940593" y="0"/>
                </a:lnTo>
                <a:lnTo>
                  <a:pt x="11940593" y="6599476"/>
                </a:lnTo>
                <a:lnTo>
                  <a:pt x="0" y="65994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50921" b="-5092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274249" y="715962"/>
            <a:ext cx="6918887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5370" y="763587"/>
            <a:ext cx="8196063" cy="1968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59"/>
              </a:lnSpc>
            </a:pPr>
            <a:r>
              <a:rPr lang="en-US" sz="6198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SHEAR TRANSFORMATION</a:t>
            </a:r>
          </a:p>
          <a:p>
            <a:pPr algn="ctr">
              <a:lnSpc>
                <a:spcPts val="4959"/>
              </a:lnSpc>
            </a:pPr>
            <a:endParaRPr lang="en-US" sz="6198" b="1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79702" y="3064828"/>
            <a:ext cx="1205211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1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Equations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66430" y="3653327"/>
            <a:ext cx="9905586" cy="1038974"/>
          </a:xfrm>
          <a:custGeom>
            <a:avLst/>
            <a:gdLst/>
            <a:ahLst/>
            <a:cxnLst/>
            <a:rect l="l" t="t" r="r" b="b"/>
            <a:pathLst>
              <a:path w="9905586" h="1038974">
                <a:moveTo>
                  <a:pt x="0" y="0"/>
                </a:moveTo>
                <a:lnTo>
                  <a:pt x="9905586" y="0"/>
                </a:lnTo>
                <a:lnTo>
                  <a:pt x="9905586" y="1038974"/>
                </a:lnTo>
                <a:lnTo>
                  <a:pt x="0" y="1038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1499" b="-1499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3217059" y="5503140"/>
            <a:ext cx="1371583" cy="845546"/>
          </a:xfrm>
          <a:custGeom>
            <a:avLst/>
            <a:gdLst/>
            <a:ahLst/>
            <a:cxnLst/>
            <a:rect l="l" t="t" r="r" b="b"/>
            <a:pathLst>
              <a:path w="1371583" h="845546">
                <a:moveTo>
                  <a:pt x="0" y="0"/>
                </a:moveTo>
                <a:lnTo>
                  <a:pt x="1371583" y="0"/>
                </a:lnTo>
                <a:lnTo>
                  <a:pt x="1371583" y="845547"/>
                </a:lnTo>
                <a:lnTo>
                  <a:pt x="0" y="84554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1613" b="-161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77053" y="6983457"/>
            <a:ext cx="9992697" cy="1616796"/>
          </a:xfrm>
          <a:custGeom>
            <a:avLst/>
            <a:gdLst/>
            <a:ahLst/>
            <a:cxnLst/>
            <a:rect l="l" t="t" r="r" b="b"/>
            <a:pathLst>
              <a:path w="9992697" h="1616796">
                <a:moveTo>
                  <a:pt x="0" y="0"/>
                </a:moveTo>
                <a:lnTo>
                  <a:pt x="9992697" y="0"/>
                </a:lnTo>
                <a:lnTo>
                  <a:pt x="9992697" y="1616795"/>
                </a:lnTo>
                <a:lnTo>
                  <a:pt x="0" y="16167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579702" y="4725495"/>
            <a:ext cx="1205211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1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New Center: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79702" y="6293846"/>
            <a:ext cx="12052111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</a:pPr>
            <a:r>
              <a:rPr lang="en-US" sz="3599" b="1">
                <a:solidFill>
                  <a:srgbClr val="252D37"/>
                </a:solidFill>
                <a:latin typeface="Futura Bold"/>
                <a:ea typeface="Futura Bold"/>
                <a:cs typeface="Futura Bold"/>
                <a:sym typeface="Futura Bold"/>
              </a:rPr>
              <a:t>Inverse Transformation (Key Fix):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2243271"/>
            <a:ext cx="8026211" cy="5919621"/>
          </a:xfrm>
          <a:custGeom>
            <a:avLst/>
            <a:gdLst/>
            <a:ahLst/>
            <a:cxnLst/>
            <a:rect l="l" t="t" r="r" b="b"/>
            <a:pathLst>
              <a:path w="8026211" h="5919621">
                <a:moveTo>
                  <a:pt x="0" y="0"/>
                </a:moveTo>
                <a:lnTo>
                  <a:pt x="8026211" y="0"/>
                </a:lnTo>
                <a:lnTo>
                  <a:pt x="8026211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471" r="-3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569261" y="1447973"/>
            <a:ext cx="8316470" cy="8520021"/>
          </a:xfrm>
          <a:custGeom>
            <a:avLst/>
            <a:gdLst/>
            <a:ahLst/>
            <a:cxnLst/>
            <a:rect l="l" t="t" r="r" b="b"/>
            <a:pathLst>
              <a:path w="8316470" h="8520021">
                <a:moveTo>
                  <a:pt x="0" y="0"/>
                </a:moveTo>
                <a:lnTo>
                  <a:pt x="8316470" y="0"/>
                </a:lnTo>
                <a:lnTo>
                  <a:pt x="8316470" y="8520021"/>
                </a:lnTo>
                <a:lnTo>
                  <a:pt x="0" y="852002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09" t="-439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809452"/>
            <a:ext cx="7190500" cy="63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5"/>
              </a:lnSpc>
            </a:pPr>
            <a:r>
              <a:rPr lang="en-US" sz="5531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CODE AND 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516081"/>
            <a:ext cx="8784917" cy="4603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9"/>
              </a:lnSpc>
            </a:pPr>
            <a:endParaRPr/>
          </a:p>
          <a:p>
            <a:pPr algn="just">
              <a:lnSpc>
                <a:spcPts val="4489"/>
              </a:lnSpc>
            </a:pPr>
            <a:r>
              <a:rPr lang="en-US" sz="3206" b="1">
                <a:solidFill>
                  <a:srgbClr val="252930"/>
                </a:solidFill>
                <a:latin typeface="Futura Bold"/>
                <a:ea typeface="Futura Bold"/>
                <a:cs typeface="Futura Bold"/>
                <a:sym typeface="Futura Bold"/>
              </a:rPr>
              <a:t>Steps:</a:t>
            </a:r>
          </a:p>
          <a:p>
            <a:pPr marL="1384539" lvl="2" indent="-461513" algn="just">
              <a:lnSpc>
                <a:spcPts val="4489"/>
              </a:lnSpc>
              <a:buAutoNum type="alphaLcPeriod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Seed at sheared center (0, 3).</a:t>
            </a:r>
          </a:p>
          <a:p>
            <a:pPr marL="1384539" lvl="2" indent="-461513" algn="just">
              <a:lnSpc>
                <a:spcPts val="4489"/>
              </a:lnSpc>
              <a:buAutoNum type="alphaLcPeriod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Use inverse shear to check pixel inclusion.</a:t>
            </a:r>
          </a:p>
          <a:p>
            <a:pPr marL="1384539" lvl="2" indent="-461513" algn="just">
              <a:lnSpc>
                <a:spcPts val="4489"/>
              </a:lnSpc>
              <a:buAutoNum type="alphaLcPeriod"/>
            </a:pPr>
            <a:r>
              <a:rPr lang="en-US" sz="3206">
                <a:solidFill>
                  <a:srgbClr val="252930"/>
                </a:solidFill>
                <a:latin typeface="Futura"/>
                <a:ea typeface="Futura"/>
                <a:cs typeface="Futura"/>
                <a:sym typeface="Futura"/>
              </a:rPr>
              <a:t>Iterate until boundary is reached.</a:t>
            </a:r>
          </a:p>
          <a:p>
            <a:pPr algn="just">
              <a:lnSpc>
                <a:spcPts val="4489"/>
              </a:lnSpc>
            </a:pPr>
            <a:endParaRPr lang="en-US" sz="3206">
              <a:solidFill>
                <a:srgbClr val="252930"/>
              </a:solidFill>
              <a:latin typeface="Futura"/>
              <a:ea typeface="Futura"/>
              <a:cs typeface="Futura"/>
              <a:sym typeface="Futura"/>
            </a:endParaRPr>
          </a:p>
          <a:p>
            <a:pPr algn="just">
              <a:lnSpc>
                <a:spcPts val="4489"/>
              </a:lnSpc>
            </a:pPr>
            <a:endParaRPr lang="en-US" sz="3206">
              <a:solidFill>
                <a:srgbClr val="252930"/>
              </a:solidFill>
              <a:latin typeface="Futura"/>
              <a:ea typeface="Futura"/>
              <a:cs typeface="Futura"/>
              <a:sym typeface="Futura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400865" y="754062"/>
            <a:ext cx="7505705" cy="191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10"/>
              </a:lnSpc>
            </a:pPr>
            <a:r>
              <a:rPr lang="en-US" sz="601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BOUNDARY FILL (GREEN)</a:t>
            </a:r>
          </a:p>
          <a:p>
            <a:pPr algn="ctr">
              <a:lnSpc>
                <a:spcPts val="4810"/>
              </a:lnSpc>
            </a:pPr>
            <a:endParaRPr lang="en-US" sz="6013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2106057" y="1028700"/>
            <a:ext cx="5153243" cy="9406400"/>
          </a:xfrm>
          <a:custGeom>
            <a:avLst/>
            <a:gdLst/>
            <a:ahLst/>
            <a:cxnLst/>
            <a:rect l="l" t="t" r="r" b="b"/>
            <a:pathLst>
              <a:path w="5153243" h="9406400">
                <a:moveTo>
                  <a:pt x="0" y="0"/>
                </a:moveTo>
                <a:lnTo>
                  <a:pt x="5153243" y="0"/>
                </a:lnTo>
                <a:lnTo>
                  <a:pt x="5153243" y="9406400"/>
                </a:lnTo>
                <a:lnTo>
                  <a:pt x="0" y="94064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2425" b="-2425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306708" y="420687"/>
            <a:ext cx="9742679" cy="9813434"/>
          </a:xfrm>
          <a:custGeom>
            <a:avLst/>
            <a:gdLst/>
            <a:ahLst/>
            <a:cxnLst/>
            <a:rect l="l" t="t" r="r" b="b"/>
            <a:pathLst>
              <a:path w="9742679" h="9813434">
                <a:moveTo>
                  <a:pt x="0" y="0"/>
                </a:moveTo>
                <a:lnTo>
                  <a:pt x="9742679" y="0"/>
                </a:lnTo>
                <a:lnTo>
                  <a:pt x="9742679" y="9813434"/>
                </a:lnTo>
                <a:lnTo>
                  <a:pt x="0" y="981343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t="-3741" b="-374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-526016" y="715962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187</Words>
  <Application>Microsoft Office PowerPoint</Application>
  <PresentationFormat>Custom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Futura Bold</vt:lpstr>
      <vt:lpstr>Maven Pro Bold</vt:lpstr>
      <vt:lpstr>Calibri</vt:lpstr>
      <vt:lpstr>Maven Pro</vt:lpstr>
      <vt:lpstr>Glacial Indifference Bold</vt:lpstr>
      <vt:lpstr>Futura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Ellipse Group 15</dc:title>
  <dc:creator>HOME</dc:creator>
  <cp:lastModifiedBy>Allan Canon</cp:lastModifiedBy>
  <cp:revision>2</cp:revision>
  <dcterms:created xsi:type="dcterms:W3CDTF">2006-08-16T00:00:00Z</dcterms:created>
  <dcterms:modified xsi:type="dcterms:W3CDTF">2025-04-23T21:32:36Z</dcterms:modified>
  <dc:identifier>DAGksDamOwU</dc:identifier>
</cp:coreProperties>
</file>