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aven Pro Bold" charset="1" panose="00000800000000000000"/>
      <p:regular r:id="rId18"/>
    </p:embeddedFont>
    <p:embeddedFont>
      <p:font typeface="Glacial Indifference Bold" charset="1" panose="00000800000000000000"/>
      <p:regular r:id="rId19"/>
    </p:embeddedFont>
    <p:embeddedFont>
      <p:font typeface="Glacial Indifference" charset="1" panose="00000000000000000000"/>
      <p:regular r:id="rId20"/>
    </p:embeddedFont>
    <p:embeddedFont>
      <p:font typeface="Futura" charset="1" panose="020B0502020204020303"/>
      <p:regular r:id="rId21"/>
    </p:embeddedFont>
    <p:embeddedFont>
      <p:font typeface="Futura Bold" charset="1" panose="020B0702020204020203"/>
      <p:regular r:id="rId22"/>
    </p:embeddedFont>
    <p:embeddedFont>
      <p:font typeface="Maven Pro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45017" y="703496"/>
            <a:ext cx="10183184" cy="245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31"/>
              </a:lnSpc>
            </a:pPr>
            <a:r>
              <a:rPr lang="en-US" b="true" sz="1128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PROBLEM STATEMENT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836737" y="3701694"/>
            <a:ext cx="10460288" cy="2883613"/>
            <a:chOff x="0" y="0"/>
            <a:chExt cx="1620572" cy="4467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20572" cy="446747"/>
            </a:xfrm>
            <a:custGeom>
              <a:avLst/>
              <a:gdLst/>
              <a:ahLst/>
              <a:cxnLst/>
              <a:rect r="r" b="b" t="t" l="l"/>
              <a:pathLst>
                <a:path h="446747" w="1620572">
                  <a:moveTo>
                    <a:pt x="0" y="0"/>
                  </a:moveTo>
                  <a:lnTo>
                    <a:pt x="1620572" y="0"/>
                  </a:lnTo>
                  <a:lnTo>
                    <a:pt x="1620572" y="446747"/>
                  </a:lnTo>
                  <a:lnTo>
                    <a:pt x="0" y="446747"/>
                  </a:lnTo>
                  <a:close/>
                </a:path>
              </a:pathLst>
            </a:custGeom>
            <a:blipFill>
              <a:blip r:embed="rId8"/>
              <a:stretch>
                <a:fillRect l="0" t="0" r="-1474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194747" y="6918505"/>
            <a:ext cx="12962354" cy="336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7"/>
              </a:lnSpc>
            </a:pPr>
            <a:r>
              <a:rPr lang="en-US" sz="4457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Tasks</a:t>
            </a:r>
            <a:r>
              <a:rPr lang="en-US" sz="44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</a:t>
            </a:r>
          </a:p>
          <a:p>
            <a:pPr algn="ctr" marL="962405" indent="-481202" lvl="1">
              <a:lnSpc>
                <a:spcPts val="4457"/>
              </a:lnSpc>
              <a:buAutoNum type="arabicPeriod" startAt="1"/>
            </a:pPr>
            <a:r>
              <a:rPr lang="en-US" sz="44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</a:t>
            </a:r>
            <a:r>
              <a:rPr lang="en-US" sz="44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raw the ellipse.</a:t>
            </a:r>
          </a:p>
          <a:p>
            <a:pPr algn="ctr" marL="962405" indent="-481202" lvl="1">
              <a:lnSpc>
                <a:spcPts val="4457"/>
              </a:lnSpc>
              <a:buAutoNum type="arabicPeriod" startAt="1"/>
            </a:pPr>
            <a:r>
              <a:rPr lang="en-US" sz="44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Fill with cyan using flood-fill.</a:t>
            </a:r>
          </a:p>
          <a:p>
            <a:pPr algn="ctr" marL="962405" indent="-481202" lvl="1">
              <a:lnSpc>
                <a:spcPts val="4457"/>
              </a:lnSpc>
              <a:buAutoNum type="arabicPeriod" startAt="1"/>
            </a:pPr>
            <a:r>
              <a:rPr lang="en-US" sz="44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Shear and fill transformed ellipse with green.</a:t>
            </a:r>
          </a:p>
          <a:p>
            <a:pPr algn="ctr" marL="962405" indent="-481202" lvl="1">
              <a:lnSpc>
                <a:spcPts val="4457"/>
              </a:lnSpc>
              <a:buAutoNum type="arabicPeriod" startAt="1"/>
            </a:pPr>
            <a:r>
              <a:rPr lang="en-US" sz="44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Implement anti-aliasing.</a:t>
            </a:r>
          </a:p>
          <a:p>
            <a:pPr algn="ctr">
              <a:lnSpc>
                <a:spcPts val="4457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632226"/>
            <a:ext cx="7800780" cy="4597374"/>
            <a:chOff x="0" y="0"/>
            <a:chExt cx="2054526" cy="12108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4526" cy="1210831"/>
            </a:xfrm>
            <a:custGeom>
              <a:avLst/>
              <a:gdLst/>
              <a:ahLst/>
              <a:cxnLst/>
              <a:rect r="r" b="b" t="t" l="l"/>
              <a:pathLst>
                <a:path h="1210831" w="2054526">
                  <a:moveTo>
                    <a:pt x="50615" y="0"/>
                  </a:moveTo>
                  <a:lnTo>
                    <a:pt x="2003911" y="0"/>
                  </a:lnTo>
                  <a:cubicBezTo>
                    <a:pt x="2017335" y="0"/>
                    <a:pt x="2030209" y="5333"/>
                    <a:pt x="2039701" y="14825"/>
                  </a:cubicBezTo>
                  <a:cubicBezTo>
                    <a:pt x="2049194" y="24317"/>
                    <a:pt x="2054526" y="37191"/>
                    <a:pt x="2054526" y="50615"/>
                  </a:cubicBezTo>
                  <a:lnTo>
                    <a:pt x="2054526" y="1160216"/>
                  </a:lnTo>
                  <a:cubicBezTo>
                    <a:pt x="2054526" y="1173640"/>
                    <a:pt x="2049194" y="1186514"/>
                    <a:pt x="2039701" y="1196006"/>
                  </a:cubicBezTo>
                  <a:cubicBezTo>
                    <a:pt x="2030209" y="1205499"/>
                    <a:pt x="2017335" y="1210831"/>
                    <a:pt x="2003911" y="1210831"/>
                  </a:cubicBezTo>
                  <a:lnTo>
                    <a:pt x="50615" y="1210831"/>
                  </a:lnTo>
                  <a:cubicBezTo>
                    <a:pt x="22661" y="1210831"/>
                    <a:pt x="0" y="1188170"/>
                    <a:pt x="0" y="1160216"/>
                  </a:cubicBezTo>
                  <a:lnTo>
                    <a:pt x="0" y="50615"/>
                  </a:lnTo>
                  <a:cubicBezTo>
                    <a:pt x="0" y="22661"/>
                    <a:pt x="22661" y="0"/>
                    <a:pt x="50615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54526" cy="1248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86981" y="714282"/>
            <a:ext cx="6749201" cy="1965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6"/>
              </a:lnSpc>
            </a:pPr>
            <a:r>
              <a:rPr lang="en-US" b="true" sz="6183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</a:t>
            </a:r>
            <a:r>
              <a:rPr lang="en-US" b="true" sz="6183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NTI-ALIASING TECHNIQUES</a:t>
            </a:r>
          </a:p>
          <a:p>
            <a:pPr algn="ctr">
              <a:lnSpc>
                <a:spcPts val="4946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36182" y="1952625"/>
            <a:ext cx="6953241" cy="3582556"/>
          </a:xfrm>
          <a:custGeom>
            <a:avLst/>
            <a:gdLst/>
            <a:ahLst/>
            <a:cxnLst/>
            <a:rect r="r" b="b" t="t" l="l"/>
            <a:pathLst>
              <a:path h="3582556" w="6953241">
                <a:moveTo>
                  <a:pt x="0" y="0"/>
                </a:moveTo>
                <a:lnTo>
                  <a:pt x="6953241" y="0"/>
                </a:lnTo>
                <a:lnTo>
                  <a:pt x="6953241" y="3582556"/>
                </a:lnTo>
                <a:lnTo>
                  <a:pt x="0" y="35825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672281" y="6520878"/>
            <a:ext cx="8359479" cy="3914589"/>
          </a:xfrm>
          <a:custGeom>
            <a:avLst/>
            <a:gdLst/>
            <a:ahLst/>
            <a:cxnLst/>
            <a:rect r="r" b="b" t="t" l="l"/>
            <a:pathLst>
              <a:path h="3914589" w="8359479">
                <a:moveTo>
                  <a:pt x="0" y="0"/>
                </a:moveTo>
                <a:lnTo>
                  <a:pt x="8359479" y="0"/>
                </a:lnTo>
                <a:lnTo>
                  <a:pt x="8359479" y="3914589"/>
                </a:lnTo>
                <a:lnTo>
                  <a:pt x="0" y="391458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3963955"/>
            <a:ext cx="7365590" cy="277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1838" indent="-385919" lvl="1">
              <a:lnSpc>
                <a:spcPts val="5004"/>
              </a:lnSpc>
              <a:buFont typeface="Arial"/>
              <a:buChar char="•"/>
            </a:pPr>
            <a:r>
              <a:rPr lang="en-US" b="true" sz="3574">
                <a:solidFill>
                  <a:srgbClr val="252D37"/>
                </a:solidFill>
                <a:latin typeface="Futura Bold"/>
                <a:ea typeface="Futura Bold"/>
                <a:cs typeface="Futura Bold"/>
                <a:sym typeface="Futura Bold"/>
              </a:rPr>
              <a:t>OpenG</a:t>
            </a:r>
            <a:r>
              <a:rPr lang="en-US" b="true" sz="3574">
                <a:solidFill>
                  <a:srgbClr val="252D37"/>
                </a:solidFill>
                <a:latin typeface="Futura Bold"/>
                <a:ea typeface="Futura Bold"/>
                <a:cs typeface="Futura Bold"/>
                <a:sym typeface="Futura Bold"/>
              </a:rPr>
              <a:t>L Built-In:</a:t>
            </a:r>
          </a:p>
          <a:p>
            <a:pPr algn="just">
              <a:lnSpc>
                <a:spcPts val="3884"/>
              </a:lnSpc>
            </a:pPr>
            <a:r>
              <a:rPr lang="en-US" sz="2775">
                <a:solidFill>
                  <a:srgbClr val="252D37"/>
                </a:solidFill>
                <a:latin typeface="Futura"/>
                <a:ea typeface="Futura"/>
                <a:cs typeface="Futura"/>
                <a:sym typeface="Futura"/>
              </a:rPr>
              <a:t>      </a:t>
            </a:r>
            <a:r>
              <a:rPr lang="en-US" sz="2775">
                <a:solidFill>
                  <a:srgbClr val="252D37"/>
                </a:solidFill>
                <a:latin typeface="Futura"/>
                <a:ea typeface="Futura"/>
                <a:cs typeface="Futura"/>
                <a:sym typeface="Futura"/>
              </a:rPr>
              <a:t>Enable line smoothing and blending.</a:t>
            </a:r>
          </a:p>
          <a:p>
            <a:pPr algn="just" marL="771838" indent="-385919" lvl="1">
              <a:lnSpc>
                <a:spcPts val="5004"/>
              </a:lnSpc>
              <a:buFont typeface="Arial"/>
              <a:buChar char="•"/>
            </a:pPr>
            <a:r>
              <a:rPr lang="en-US" b="true" sz="3574">
                <a:solidFill>
                  <a:srgbClr val="252D37"/>
                </a:solidFill>
                <a:latin typeface="Futura Bold"/>
                <a:ea typeface="Futura Bold"/>
                <a:cs typeface="Futura Bold"/>
                <a:sym typeface="Futura Bold"/>
              </a:rPr>
              <a:t>Custom Method:</a:t>
            </a:r>
          </a:p>
          <a:p>
            <a:pPr algn="just" marL="599122" indent="-299561" lvl="1">
              <a:lnSpc>
                <a:spcPts val="3884"/>
              </a:lnSpc>
              <a:buFont typeface="Arial"/>
              <a:buChar char="•"/>
            </a:pPr>
            <a:r>
              <a:rPr lang="en-US" sz="2775">
                <a:solidFill>
                  <a:srgbClr val="252D37"/>
                </a:solidFill>
                <a:latin typeface="Futura"/>
                <a:ea typeface="Futura"/>
                <a:cs typeface="Futura"/>
                <a:sym typeface="Futura"/>
              </a:rPr>
              <a:t>Draw multiple semi-transparent ellipses.</a:t>
            </a:r>
          </a:p>
          <a:p>
            <a:pPr algn="just">
              <a:lnSpc>
                <a:spcPts val="388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385062" y="1229909"/>
            <a:ext cx="7197992" cy="161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4276" indent="-377138" lvl="1">
              <a:lnSpc>
                <a:spcPts val="4891"/>
              </a:lnSpc>
              <a:buFont typeface="Arial"/>
              <a:buChar char="•"/>
            </a:pPr>
            <a:r>
              <a:rPr lang="en-US" b="true" sz="3493">
                <a:solidFill>
                  <a:srgbClr val="252D37"/>
                </a:solidFill>
                <a:latin typeface="Futura Bold"/>
                <a:ea typeface="Futura Bold"/>
                <a:cs typeface="Futura Bold"/>
                <a:sym typeface="Futura Bold"/>
              </a:rPr>
              <a:t>OpenG</a:t>
            </a:r>
            <a:r>
              <a:rPr lang="en-US" b="true" sz="3493">
                <a:solidFill>
                  <a:srgbClr val="252D37"/>
                </a:solidFill>
                <a:latin typeface="Futura Bold"/>
                <a:ea typeface="Futura Bold"/>
                <a:cs typeface="Futura Bold"/>
                <a:sym typeface="Futura Bold"/>
              </a:rPr>
              <a:t>L Built-In:</a:t>
            </a:r>
          </a:p>
          <a:p>
            <a:pPr algn="just">
              <a:lnSpc>
                <a:spcPts val="3796"/>
              </a:lnSpc>
            </a:pPr>
            <a:r>
              <a:rPr lang="en-US" sz="2711">
                <a:solidFill>
                  <a:srgbClr val="252D37"/>
                </a:solidFill>
                <a:latin typeface="Futura"/>
                <a:ea typeface="Futura"/>
                <a:cs typeface="Futura"/>
                <a:sym typeface="Futura"/>
              </a:rPr>
              <a:t>     </a:t>
            </a:r>
          </a:p>
          <a:p>
            <a:pPr algn="just">
              <a:lnSpc>
                <a:spcPts val="3796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5299995"/>
            <a:ext cx="6336890" cy="197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05"/>
              </a:lnSpc>
            </a:pPr>
          </a:p>
          <a:p>
            <a:pPr algn="just" marL="664041" indent="-332020" lvl="1">
              <a:lnSpc>
                <a:spcPts val="4305"/>
              </a:lnSpc>
              <a:buFont typeface="Arial"/>
              <a:buChar char="•"/>
            </a:pPr>
            <a:r>
              <a:rPr lang="en-US" b="true" sz="3075">
                <a:solidFill>
                  <a:srgbClr val="252D37"/>
                </a:solidFill>
                <a:latin typeface="Futura Bold"/>
                <a:ea typeface="Futura Bold"/>
                <a:cs typeface="Futura Bold"/>
                <a:sym typeface="Futura Bold"/>
              </a:rPr>
              <a:t>Custom Method:</a:t>
            </a:r>
          </a:p>
          <a:p>
            <a:pPr algn="just">
              <a:lnSpc>
                <a:spcPts val="3342"/>
              </a:lnSpc>
            </a:pPr>
          </a:p>
          <a:p>
            <a:pPr algn="just">
              <a:lnSpc>
                <a:spcPts val="3342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8797" y="1371600"/>
            <a:ext cx="11187470" cy="1046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33"/>
              </a:lnSpc>
            </a:pPr>
            <a:r>
              <a:rPr lang="en-US" b="true" sz="91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OUTPUT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7873" y="3273800"/>
            <a:ext cx="9323301" cy="6583904"/>
            <a:chOff x="0" y="0"/>
            <a:chExt cx="1150986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50986" cy="812800"/>
            </a:xfrm>
            <a:custGeom>
              <a:avLst/>
              <a:gdLst/>
              <a:ahLst/>
              <a:cxnLst/>
              <a:rect r="r" b="b" t="t" l="l"/>
              <a:pathLst>
                <a:path h="812800" w="1150986">
                  <a:moveTo>
                    <a:pt x="0" y="0"/>
                  </a:moveTo>
                  <a:lnTo>
                    <a:pt x="1150986" y="0"/>
                  </a:lnTo>
                  <a:lnTo>
                    <a:pt x="1150986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0" t="-11792" r="0" b="-11792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57763" y="2560038"/>
            <a:ext cx="7726962" cy="772696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-7411" t="0" r="-7411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true" flipV="true" rot="0">
            <a:off x="-252838" y="625453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1146466" y="2645763"/>
            <a:ext cx="7339438" cy="62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sz="4701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BEFORE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75158" y="1809219"/>
            <a:ext cx="7339438" cy="62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sz="4701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AFTER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940" y="5955758"/>
            <a:ext cx="9800119" cy="7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0009" y="2470597"/>
            <a:ext cx="13935936" cy="7594935"/>
            <a:chOff x="0" y="0"/>
            <a:chExt cx="3670370" cy="20003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0370" cy="2000312"/>
            </a:xfrm>
            <a:custGeom>
              <a:avLst/>
              <a:gdLst/>
              <a:ahLst/>
              <a:cxnLst/>
              <a:rect r="r" b="b" t="t" l="l"/>
              <a:pathLst>
                <a:path h="2000312" w="3670370">
                  <a:moveTo>
                    <a:pt x="28332" y="0"/>
                  </a:moveTo>
                  <a:lnTo>
                    <a:pt x="3642037" y="0"/>
                  </a:lnTo>
                  <a:cubicBezTo>
                    <a:pt x="3657685" y="0"/>
                    <a:pt x="3670370" y="12685"/>
                    <a:pt x="3670370" y="28332"/>
                  </a:cubicBezTo>
                  <a:lnTo>
                    <a:pt x="3670370" y="1971980"/>
                  </a:lnTo>
                  <a:cubicBezTo>
                    <a:pt x="3670370" y="1987627"/>
                    <a:pt x="3657685" y="2000312"/>
                    <a:pt x="3642037" y="2000312"/>
                  </a:cubicBezTo>
                  <a:lnTo>
                    <a:pt x="28332" y="2000312"/>
                  </a:lnTo>
                  <a:cubicBezTo>
                    <a:pt x="12685" y="2000312"/>
                    <a:pt x="0" y="1987627"/>
                    <a:pt x="0" y="1971980"/>
                  </a:cubicBezTo>
                  <a:lnTo>
                    <a:pt x="0" y="28332"/>
                  </a:lnTo>
                  <a:cubicBezTo>
                    <a:pt x="0" y="12685"/>
                    <a:pt x="12685" y="0"/>
                    <a:pt x="28332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670370" cy="2047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220542" y="2911007"/>
            <a:ext cx="7846916" cy="2007965"/>
          </a:xfrm>
          <a:custGeom>
            <a:avLst/>
            <a:gdLst/>
            <a:ahLst/>
            <a:cxnLst/>
            <a:rect r="r" b="b" t="t" l="l"/>
            <a:pathLst>
              <a:path h="2007965" w="7846916">
                <a:moveTo>
                  <a:pt x="0" y="0"/>
                </a:moveTo>
                <a:lnTo>
                  <a:pt x="7846916" y="0"/>
                </a:lnTo>
                <a:lnTo>
                  <a:pt x="7846916" y="2007965"/>
                </a:lnTo>
                <a:lnTo>
                  <a:pt x="0" y="20079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68376" y="5452372"/>
            <a:ext cx="11064604" cy="3824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24699" indent="-612349" lvl="1">
              <a:lnSpc>
                <a:spcPts val="4538"/>
              </a:lnSpc>
              <a:buFont typeface="Arial"/>
              <a:buChar char="•"/>
            </a:pPr>
            <a:r>
              <a:rPr lang="en-US" sz="5672">
                <a:solidFill>
                  <a:srgbClr val="252D37"/>
                </a:solidFill>
                <a:latin typeface="Futura"/>
                <a:ea typeface="Futura"/>
                <a:cs typeface="Futura"/>
                <a:sym typeface="Futura"/>
              </a:rPr>
              <a:t>Center (h,k): (2, -1)</a:t>
            </a:r>
          </a:p>
          <a:p>
            <a:pPr algn="ctr">
              <a:lnSpc>
                <a:spcPts val="4538"/>
              </a:lnSpc>
            </a:pPr>
          </a:p>
          <a:p>
            <a:pPr algn="ctr" marL="1224699" indent="-612349" lvl="1">
              <a:lnSpc>
                <a:spcPts val="4538"/>
              </a:lnSpc>
              <a:buFont typeface="Arial"/>
              <a:buChar char="•"/>
            </a:pPr>
            <a:r>
              <a:rPr lang="en-US" sz="5672">
                <a:solidFill>
                  <a:srgbClr val="252D37"/>
                </a:solidFill>
                <a:latin typeface="Futura"/>
                <a:ea typeface="Futura"/>
                <a:cs typeface="Futura"/>
                <a:sym typeface="Futura"/>
              </a:rPr>
              <a:t>Semi-major axis (a): 6</a:t>
            </a:r>
          </a:p>
          <a:p>
            <a:pPr algn="ctr">
              <a:lnSpc>
                <a:spcPts val="4538"/>
              </a:lnSpc>
            </a:pPr>
          </a:p>
          <a:p>
            <a:pPr algn="ctr" marL="1224699" indent="-612349" lvl="1">
              <a:lnSpc>
                <a:spcPts val="4538"/>
              </a:lnSpc>
              <a:buFont typeface="Arial"/>
              <a:buChar char="•"/>
            </a:pPr>
            <a:r>
              <a:rPr lang="en-US" sz="5672">
                <a:solidFill>
                  <a:srgbClr val="252D37"/>
                </a:solidFill>
                <a:latin typeface="Futura"/>
                <a:ea typeface="Futura"/>
                <a:cs typeface="Futura"/>
                <a:sym typeface="Futura"/>
              </a:rPr>
              <a:t>Semi-minor axis (b): 5</a:t>
            </a:r>
          </a:p>
          <a:p>
            <a:pPr algn="ctr">
              <a:lnSpc>
                <a:spcPts val="5817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439970" y="9258300"/>
            <a:ext cx="10588663" cy="956986"/>
          </a:xfrm>
          <a:custGeom>
            <a:avLst/>
            <a:gdLst/>
            <a:ahLst/>
            <a:cxnLst/>
            <a:rect r="r" b="b" t="t" l="l"/>
            <a:pathLst>
              <a:path h="956986" w="10588663">
                <a:moveTo>
                  <a:pt x="0" y="0"/>
                </a:moveTo>
                <a:lnTo>
                  <a:pt x="10588663" y="0"/>
                </a:lnTo>
                <a:lnTo>
                  <a:pt x="10588663" y="956986"/>
                </a:lnTo>
                <a:lnTo>
                  <a:pt x="0" y="9569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4075" r="0" b="-4075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940471" y="532461"/>
            <a:ext cx="9960670" cy="1423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7"/>
              </a:lnSpc>
            </a:pPr>
            <a:r>
              <a:rPr lang="en-US" b="true" sz="6546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MATHEMATICAL FOUNDATION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45450" y="1587981"/>
            <a:ext cx="6203374" cy="882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1"/>
              </a:lnSpc>
            </a:pPr>
            <a:r>
              <a:rPr lang="en-US" b="true" sz="4077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STANDARD ELLIPSE EQUATION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18855" y="8944216"/>
            <a:ext cx="6203374" cy="37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1"/>
              </a:lnSpc>
            </a:pPr>
            <a:r>
              <a:rPr lang="en-US" b="true" sz="3177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Parametric Form: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3867" y="1933575"/>
            <a:ext cx="7620998" cy="5235152"/>
          </a:xfrm>
          <a:custGeom>
            <a:avLst/>
            <a:gdLst/>
            <a:ahLst/>
            <a:cxnLst/>
            <a:rect r="r" b="b" t="t" l="l"/>
            <a:pathLst>
              <a:path h="5235152" w="7620998">
                <a:moveTo>
                  <a:pt x="0" y="0"/>
                </a:moveTo>
                <a:lnTo>
                  <a:pt x="7620998" y="0"/>
                </a:lnTo>
                <a:lnTo>
                  <a:pt x="7620998" y="5235152"/>
                </a:lnTo>
                <a:lnTo>
                  <a:pt x="0" y="52351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55" r="0" b="-85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03301" y="2173429"/>
            <a:ext cx="9764485" cy="8113571"/>
          </a:xfrm>
          <a:custGeom>
            <a:avLst/>
            <a:gdLst/>
            <a:ahLst/>
            <a:cxnLst/>
            <a:rect r="r" b="b" t="t" l="l"/>
            <a:pathLst>
              <a:path h="8113571" w="9764485">
                <a:moveTo>
                  <a:pt x="0" y="0"/>
                </a:moveTo>
                <a:lnTo>
                  <a:pt x="9764485" y="0"/>
                </a:lnTo>
                <a:lnTo>
                  <a:pt x="9764485" y="8113571"/>
                </a:lnTo>
                <a:lnTo>
                  <a:pt x="0" y="81135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6101" t="-33533" r="0" b="-3353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3867" y="596641"/>
            <a:ext cx="8277855" cy="1576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4"/>
              </a:lnSpc>
            </a:pPr>
            <a:r>
              <a:rPr lang="en-US" b="true" sz="728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CODE AND OUTPUT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0881" y="3152602"/>
            <a:ext cx="6450174" cy="5076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91"/>
              </a:lnSpc>
            </a:pPr>
            <a:r>
              <a:rPr lang="en-US" sz="3565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St</a:t>
            </a:r>
            <a:r>
              <a:rPr lang="en-US" sz="3565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eps:</a:t>
            </a:r>
          </a:p>
          <a:p>
            <a:pPr algn="just" marL="769781" indent="-384890" lvl="1">
              <a:lnSpc>
                <a:spcPts val="4991"/>
              </a:lnSpc>
              <a:buAutoNum type="arabicPeriod" startAt="1"/>
            </a:pPr>
            <a:r>
              <a:rPr lang="en-US" sz="3565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Seed point at the center (2, -1).</a:t>
            </a:r>
          </a:p>
          <a:p>
            <a:pPr algn="just" marL="769781" indent="-384890" lvl="1">
              <a:lnSpc>
                <a:spcPts val="4991"/>
              </a:lnSpc>
              <a:buAutoNum type="arabicPeriod" startAt="1"/>
            </a:pPr>
            <a:r>
              <a:rPr lang="en-US" sz="3565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Use stack-based approach to fill inward.</a:t>
            </a:r>
          </a:p>
          <a:p>
            <a:pPr algn="just" marL="769781" indent="-384890" lvl="1">
              <a:lnSpc>
                <a:spcPts val="4991"/>
              </a:lnSpc>
              <a:buAutoNum type="arabicPeriod" startAt="1"/>
            </a:pPr>
            <a:r>
              <a:rPr lang="en-US" sz="3565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Check pixels against ellipse equation</a:t>
            </a:r>
          </a:p>
          <a:p>
            <a:pPr algn="just">
              <a:lnSpc>
                <a:spcPts val="499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95485" y="347884"/>
            <a:ext cx="8602333" cy="2011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63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FLO</a:t>
            </a:r>
            <a:r>
              <a:rPr lang="en-US" b="true" sz="63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OD-FILL ALGORITHM (CYAN)</a:t>
            </a:r>
          </a:p>
          <a:p>
            <a:pPr algn="ctr">
              <a:lnSpc>
                <a:spcPts val="504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2464394" cy="2464394"/>
          </a:xfrm>
          <a:custGeom>
            <a:avLst/>
            <a:gdLst/>
            <a:ahLst/>
            <a:cxnLst/>
            <a:rect r="r" b="b" t="t" l="l"/>
            <a:pathLst>
              <a:path h="2464394" w="2464394">
                <a:moveTo>
                  <a:pt x="2464394" y="0"/>
                </a:moveTo>
                <a:lnTo>
                  <a:pt x="0" y="0"/>
                </a:lnTo>
                <a:lnTo>
                  <a:pt x="0" y="2464394"/>
                </a:lnTo>
                <a:lnTo>
                  <a:pt x="2464394" y="2464394"/>
                </a:lnTo>
                <a:lnTo>
                  <a:pt x="24643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90743" y="119284"/>
            <a:ext cx="6133844" cy="10167716"/>
          </a:xfrm>
          <a:custGeom>
            <a:avLst/>
            <a:gdLst/>
            <a:ahLst/>
            <a:cxnLst/>
            <a:rect r="r" b="b" t="t" l="l"/>
            <a:pathLst>
              <a:path h="10167716" w="6133844">
                <a:moveTo>
                  <a:pt x="0" y="0"/>
                </a:moveTo>
                <a:lnTo>
                  <a:pt x="6133844" y="0"/>
                </a:lnTo>
                <a:lnTo>
                  <a:pt x="6133844" y="10167716"/>
                </a:lnTo>
                <a:lnTo>
                  <a:pt x="0" y="101677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44" t="-2042" r="0" b="-2042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18944" y="3012392"/>
            <a:ext cx="11940594" cy="6599475"/>
          </a:xfrm>
          <a:custGeom>
            <a:avLst/>
            <a:gdLst/>
            <a:ahLst/>
            <a:cxnLst/>
            <a:rect r="r" b="b" t="t" l="l"/>
            <a:pathLst>
              <a:path h="6599475" w="11940594">
                <a:moveTo>
                  <a:pt x="0" y="0"/>
                </a:moveTo>
                <a:lnTo>
                  <a:pt x="11940593" y="0"/>
                </a:lnTo>
                <a:lnTo>
                  <a:pt x="11940593" y="6599476"/>
                </a:lnTo>
                <a:lnTo>
                  <a:pt x="0" y="65994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0921" r="0" b="-5092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74249" y="715962"/>
            <a:ext cx="6918887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OUTPUT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75370" y="763587"/>
            <a:ext cx="8196063" cy="196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9"/>
              </a:lnSpc>
            </a:pPr>
            <a:r>
              <a:rPr lang="en-US" b="true" sz="6198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SH</a:t>
            </a:r>
            <a:r>
              <a:rPr lang="en-US" b="true" sz="6198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EAR TRANSFORMATION</a:t>
            </a:r>
          </a:p>
          <a:p>
            <a:pPr algn="ctr">
              <a:lnSpc>
                <a:spcPts val="49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579702" y="3064828"/>
            <a:ext cx="12052111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b="true" sz="3599">
                <a:solidFill>
                  <a:srgbClr val="252D37"/>
                </a:solidFill>
                <a:latin typeface="Futura Bold"/>
                <a:ea typeface="Futura Bold"/>
                <a:cs typeface="Futura Bold"/>
                <a:sym typeface="Futura Bold"/>
              </a:rPr>
              <a:t>Equations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6430" y="3653327"/>
            <a:ext cx="9905586" cy="1038974"/>
          </a:xfrm>
          <a:custGeom>
            <a:avLst/>
            <a:gdLst/>
            <a:ahLst/>
            <a:cxnLst/>
            <a:rect r="r" b="b" t="t" l="l"/>
            <a:pathLst>
              <a:path h="1038974" w="9905586">
                <a:moveTo>
                  <a:pt x="0" y="0"/>
                </a:moveTo>
                <a:lnTo>
                  <a:pt x="9905586" y="0"/>
                </a:lnTo>
                <a:lnTo>
                  <a:pt x="9905586" y="1038974"/>
                </a:lnTo>
                <a:lnTo>
                  <a:pt x="0" y="10389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499" r="0" b="-149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217059" y="5503140"/>
            <a:ext cx="1371583" cy="845546"/>
          </a:xfrm>
          <a:custGeom>
            <a:avLst/>
            <a:gdLst/>
            <a:ahLst/>
            <a:cxnLst/>
            <a:rect r="r" b="b" t="t" l="l"/>
            <a:pathLst>
              <a:path h="845546" w="1371583">
                <a:moveTo>
                  <a:pt x="0" y="0"/>
                </a:moveTo>
                <a:lnTo>
                  <a:pt x="1371583" y="0"/>
                </a:lnTo>
                <a:lnTo>
                  <a:pt x="1371583" y="845547"/>
                </a:lnTo>
                <a:lnTo>
                  <a:pt x="0" y="8455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613" r="0" b="-161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77053" y="6983457"/>
            <a:ext cx="9992697" cy="1616796"/>
          </a:xfrm>
          <a:custGeom>
            <a:avLst/>
            <a:gdLst/>
            <a:ahLst/>
            <a:cxnLst/>
            <a:rect r="r" b="b" t="t" l="l"/>
            <a:pathLst>
              <a:path h="1616796" w="9992697">
                <a:moveTo>
                  <a:pt x="0" y="0"/>
                </a:moveTo>
                <a:lnTo>
                  <a:pt x="9992697" y="0"/>
                </a:lnTo>
                <a:lnTo>
                  <a:pt x="9992697" y="1616795"/>
                </a:lnTo>
                <a:lnTo>
                  <a:pt x="0" y="161679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79702" y="4725495"/>
            <a:ext cx="12052111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b="true" sz="3599">
                <a:solidFill>
                  <a:srgbClr val="252D37"/>
                </a:solidFill>
                <a:latin typeface="Futura Bold"/>
                <a:ea typeface="Futura Bold"/>
                <a:cs typeface="Futura Bold"/>
                <a:sym typeface="Futura Bold"/>
              </a:rPr>
              <a:t>New Center: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79702" y="6293846"/>
            <a:ext cx="12052111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b="true" sz="3599">
                <a:solidFill>
                  <a:srgbClr val="252D37"/>
                </a:solidFill>
                <a:latin typeface="Futura Bold"/>
                <a:ea typeface="Futura Bold"/>
                <a:cs typeface="Futura Bold"/>
                <a:sym typeface="Futura Bold"/>
              </a:rPr>
              <a:t>Inverse Transformation (Key Fix):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243271"/>
            <a:ext cx="8026211" cy="5919621"/>
          </a:xfrm>
          <a:custGeom>
            <a:avLst/>
            <a:gdLst/>
            <a:ahLst/>
            <a:cxnLst/>
            <a:rect r="r" b="b" t="t" l="l"/>
            <a:pathLst>
              <a:path h="5919621" w="8026211">
                <a:moveTo>
                  <a:pt x="0" y="0"/>
                </a:moveTo>
                <a:lnTo>
                  <a:pt x="8026211" y="0"/>
                </a:lnTo>
                <a:lnTo>
                  <a:pt x="8026211" y="5919621"/>
                </a:lnTo>
                <a:lnTo>
                  <a:pt x="0" y="591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471" t="0" r="-3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69261" y="1447973"/>
            <a:ext cx="8316470" cy="8520021"/>
          </a:xfrm>
          <a:custGeom>
            <a:avLst/>
            <a:gdLst/>
            <a:ahLst/>
            <a:cxnLst/>
            <a:rect r="r" b="b" t="t" l="l"/>
            <a:pathLst>
              <a:path h="8520021" w="8316470">
                <a:moveTo>
                  <a:pt x="0" y="0"/>
                </a:moveTo>
                <a:lnTo>
                  <a:pt x="8316470" y="0"/>
                </a:lnTo>
                <a:lnTo>
                  <a:pt x="8316470" y="8520021"/>
                </a:lnTo>
                <a:lnTo>
                  <a:pt x="0" y="852002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109" t="-4393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09452"/>
            <a:ext cx="7190500" cy="638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5"/>
              </a:lnSpc>
            </a:pPr>
            <a:r>
              <a:rPr lang="en-US" b="true" sz="553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CODE AND OUTPUT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16081"/>
            <a:ext cx="8784917" cy="4603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9"/>
              </a:lnSpc>
            </a:pPr>
          </a:p>
          <a:p>
            <a:pPr algn="just">
              <a:lnSpc>
                <a:spcPts val="4489"/>
              </a:lnSpc>
            </a:pPr>
            <a:r>
              <a:rPr lang="en-US" b="true" sz="3206">
                <a:solidFill>
                  <a:srgbClr val="252930"/>
                </a:solidFill>
                <a:latin typeface="Futura Bold"/>
                <a:ea typeface="Futura Bold"/>
                <a:cs typeface="Futura Bold"/>
                <a:sym typeface="Futura Bold"/>
              </a:rPr>
              <a:t>Steps:</a:t>
            </a:r>
          </a:p>
          <a:p>
            <a:pPr algn="just" marL="1384539" indent="-461513" lvl="2">
              <a:lnSpc>
                <a:spcPts val="4489"/>
              </a:lnSpc>
              <a:buAutoNum type="alphaLcPeriod" startAt="1"/>
            </a:pPr>
            <a:r>
              <a:rPr lang="en-US" sz="3206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Seed at sheared center (0, 3).</a:t>
            </a:r>
          </a:p>
          <a:p>
            <a:pPr algn="just" marL="1384539" indent="-461513" lvl="2">
              <a:lnSpc>
                <a:spcPts val="4489"/>
              </a:lnSpc>
              <a:buAutoNum type="alphaLcPeriod" startAt="1"/>
            </a:pPr>
            <a:r>
              <a:rPr lang="en-US" sz="3206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Use inverse shear to check pixel inclusion.</a:t>
            </a:r>
          </a:p>
          <a:p>
            <a:pPr algn="just" marL="1384539" indent="-461513" lvl="2">
              <a:lnSpc>
                <a:spcPts val="4489"/>
              </a:lnSpc>
              <a:buAutoNum type="alphaLcPeriod" startAt="1"/>
            </a:pPr>
            <a:r>
              <a:rPr lang="en-US" sz="3206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Iterate until boundary is reached.</a:t>
            </a:r>
          </a:p>
          <a:p>
            <a:pPr algn="just">
              <a:lnSpc>
                <a:spcPts val="4489"/>
              </a:lnSpc>
            </a:pPr>
          </a:p>
          <a:p>
            <a:pPr algn="just">
              <a:lnSpc>
                <a:spcPts val="448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400865" y="754062"/>
            <a:ext cx="7505705" cy="1912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0"/>
              </a:lnSpc>
            </a:pPr>
            <a:r>
              <a:rPr lang="en-US" b="true" sz="601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BO</a:t>
            </a:r>
            <a:r>
              <a:rPr lang="en-US" b="true" sz="601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UNDARY FILL (GREEN)</a:t>
            </a:r>
          </a:p>
          <a:p>
            <a:pPr algn="ctr">
              <a:lnSpc>
                <a:spcPts val="481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06057" y="1028700"/>
            <a:ext cx="5153243" cy="9406400"/>
          </a:xfrm>
          <a:custGeom>
            <a:avLst/>
            <a:gdLst/>
            <a:ahLst/>
            <a:cxnLst/>
            <a:rect r="r" b="b" t="t" l="l"/>
            <a:pathLst>
              <a:path h="9406400" w="5153243">
                <a:moveTo>
                  <a:pt x="0" y="0"/>
                </a:moveTo>
                <a:lnTo>
                  <a:pt x="5153243" y="0"/>
                </a:lnTo>
                <a:lnTo>
                  <a:pt x="5153243" y="9406400"/>
                </a:lnTo>
                <a:lnTo>
                  <a:pt x="0" y="94064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425" r="0" b="-2425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7992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06708" y="420687"/>
            <a:ext cx="9742679" cy="9813434"/>
          </a:xfrm>
          <a:custGeom>
            <a:avLst/>
            <a:gdLst/>
            <a:ahLst/>
            <a:cxnLst/>
            <a:rect r="r" b="b" t="t" l="l"/>
            <a:pathLst>
              <a:path h="9813434" w="9742679">
                <a:moveTo>
                  <a:pt x="0" y="0"/>
                </a:moveTo>
                <a:lnTo>
                  <a:pt x="9742679" y="0"/>
                </a:lnTo>
                <a:lnTo>
                  <a:pt x="9742679" y="9813434"/>
                </a:lnTo>
                <a:lnTo>
                  <a:pt x="0" y="98134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741" r="0" b="-374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526016" y="715962"/>
            <a:ext cx="7640663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DAGksDamOwU</dc:identifier>
  <dcterms:modified xsi:type="dcterms:W3CDTF">2011-08-01T06:04:30Z</dcterms:modified>
  <cp:revision>1</cp:revision>
  <dc:title>Ellipse Group 15</dc:title>
</cp:coreProperties>
</file>