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5"/>
  </p:notesMasterIdLst>
  <p:sldIdLst>
    <p:sldId id="256" r:id="rId5"/>
    <p:sldId id="334" r:id="rId6"/>
    <p:sldId id="289" r:id="rId7"/>
    <p:sldId id="358" r:id="rId8"/>
    <p:sldId id="359" r:id="rId9"/>
    <p:sldId id="380" r:id="rId10"/>
    <p:sldId id="377" r:id="rId11"/>
    <p:sldId id="378" r:id="rId12"/>
    <p:sldId id="381" r:id="rId13"/>
    <p:sldId id="395" r:id="rId14"/>
    <p:sldId id="396" r:id="rId15"/>
    <p:sldId id="397" r:id="rId16"/>
    <p:sldId id="398" r:id="rId17"/>
    <p:sldId id="344" r:id="rId18"/>
    <p:sldId id="348" r:id="rId19"/>
    <p:sldId id="400" r:id="rId20"/>
    <p:sldId id="401" r:id="rId21"/>
    <p:sldId id="402" r:id="rId22"/>
    <p:sldId id="403" r:id="rId23"/>
    <p:sldId id="384" r:id="rId24"/>
    <p:sldId id="386" r:id="rId25"/>
    <p:sldId id="387" r:id="rId26"/>
    <p:sldId id="399" r:id="rId27"/>
    <p:sldId id="405" r:id="rId28"/>
    <p:sldId id="391" r:id="rId29"/>
    <p:sldId id="392" r:id="rId30"/>
    <p:sldId id="393" r:id="rId31"/>
    <p:sldId id="406" r:id="rId32"/>
    <p:sldId id="407" r:id="rId33"/>
    <p:sldId id="260"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AC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8" autoAdjust="0"/>
    <p:restoredTop sz="94577"/>
  </p:normalViewPr>
  <p:slideViewPr>
    <p:cSldViewPr snapToGrid="0" snapToObjects="1">
      <p:cViewPr varScale="1">
        <p:scale>
          <a:sx n="99" d="100"/>
          <a:sy n="99" d="100"/>
        </p:scale>
        <p:origin x="754" y="8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798C2-60CC-4125-A476-A0FCC5ABEA8C}" type="datetimeFigureOut">
              <a:rPr lang="en-US" smtClean="0"/>
              <a:pPr/>
              <a:t>4/17/2025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B1264-E2D9-4D3A-B36E-FEBD81AD2B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pPr/>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pPr/>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pPr/>
              <a:t>4/17/2025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pPr/>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pi.flutter.dev/flutter/widgets/widgets/Align-class.html"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api.flutter.dev/flutter/animation/Curves-class.html" TargetMode="External"/><Relationship Id="rId4" Type="http://schemas.openxmlformats.org/officeDocument/2006/relationships/hyperlink" Target="https://api.flutter.dev/flutter/widgets/widgets/AnimatedAlign/alignment.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api.flutter.dev/flutter/widgets/widgets/Opacity-class.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pi.flutter.dev/flutter/widgets/widgets/Container-class.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api.flutter.dev/flutter/widgets/widgets/AnimatedContainer-class.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flutter.dev/docs/development/ui/animation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tiff"/></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master-api.flutter.dev/flutter/widgets/TweenAnimationBuilder-class.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2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hyperlink" Target="https://api.flutter.dev/flutter/widgets/Opacity-class.html" TargetMode="External"/><Relationship Id="rId13" Type="http://schemas.openxmlformats.org/officeDocument/2006/relationships/hyperlink" Target="https://api.flutter.dev/flutter/widgets/AnimatedContainer-class.html" TargetMode="External"/><Relationship Id="rId18" Type="http://schemas.openxmlformats.org/officeDocument/2006/relationships/hyperlink" Target="https://api.flutter.dev/flutter/widgets/PositionedDirectional-class.html" TargetMode="External"/><Relationship Id="rId3" Type="http://schemas.openxmlformats.org/officeDocument/2006/relationships/hyperlink" Target="https://api.flutter.dev/flutter/widgets/AnimatedDefaultTextStyle-class.html" TargetMode="External"/><Relationship Id="rId21" Type="http://schemas.openxmlformats.org/officeDocument/2006/relationships/hyperlink" Target="https://api.flutter.dev/flutter/material/Theme-class.html" TargetMode="External"/><Relationship Id="rId7" Type="http://schemas.openxmlformats.org/officeDocument/2006/relationships/hyperlink" Target="https://api.flutter.dev/flutter/widgets/AnimatedOpacity-class.html" TargetMode="External"/><Relationship Id="rId12" Type="http://schemas.openxmlformats.org/officeDocument/2006/relationships/hyperlink" Target="https://api.flutter.dev/flutter/widgets/PhysicalModel-class.html" TargetMode="External"/><Relationship Id="rId17" Type="http://schemas.openxmlformats.org/officeDocument/2006/relationships/hyperlink" Target="https://api.flutter.dev/flutter/widgets/AnimatedPositionedDirectional-class.html" TargetMode="External"/><Relationship Id="rId25" Type="http://schemas.openxmlformats.org/officeDocument/2006/relationships/hyperlink" Target="https://api.flutter.dev/flutter/animation/Tween-class.html" TargetMode="External"/><Relationship Id="rId2" Type="http://schemas.openxmlformats.org/officeDocument/2006/relationships/image" Target="../media/image2.jpeg"/><Relationship Id="rId16" Type="http://schemas.openxmlformats.org/officeDocument/2006/relationships/hyperlink" Target="https://api.flutter.dev/flutter/widgets/Positioned-class.html" TargetMode="External"/><Relationship Id="rId20" Type="http://schemas.openxmlformats.org/officeDocument/2006/relationships/hyperlink" Target="https://api.flutter.dev/flutter/material/AnimatedTheme-class.html" TargetMode="External"/><Relationship Id="rId1" Type="http://schemas.openxmlformats.org/officeDocument/2006/relationships/slideLayout" Target="../slideLayouts/slideLayout2.xml"/><Relationship Id="rId6" Type="http://schemas.openxmlformats.org/officeDocument/2006/relationships/hyperlink" Target="https://api.flutter.dev/flutter/widgets/Align-class.html" TargetMode="External"/><Relationship Id="rId11" Type="http://schemas.openxmlformats.org/officeDocument/2006/relationships/hyperlink" Target="https://api.flutter.dev/flutter/widgets/AnimatedPhysicalModel-class.html" TargetMode="External"/><Relationship Id="rId24" Type="http://schemas.openxmlformats.org/officeDocument/2006/relationships/hyperlink" Target="https://api.flutter.dev/flutter/widgets/TweenAnimationBuilder-class.html" TargetMode="External"/><Relationship Id="rId5" Type="http://schemas.openxmlformats.org/officeDocument/2006/relationships/hyperlink" Target="https://api.flutter.dev/flutter/widgets/AnimatedAlign-class.html" TargetMode="External"/><Relationship Id="rId15" Type="http://schemas.openxmlformats.org/officeDocument/2006/relationships/hyperlink" Target="https://api.flutter.dev/flutter/widgets/AnimatedPositioned-class.html" TargetMode="External"/><Relationship Id="rId23" Type="http://schemas.openxmlformats.org/officeDocument/2006/relationships/hyperlink" Target="https://api.flutter.dev/flutter/widgets/AnimatedSize-class.html" TargetMode="External"/><Relationship Id="rId10" Type="http://schemas.openxmlformats.org/officeDocument/2006/relationships/hyperlink" Target="https://api.flutter.dev/flutter/widgets/Padding-class.html" TargetMode="External"/><Relationship Id="rId19" Type="http://schemas.openxmlformats.org/officeDocument/2006/relationships/hyperlink" Target="https://api.flutter.dev/flutter/widgets/AnimatedSwitcher-class.html" TargetMode="External"/><Relationship Id="rId4" Type="http://schemas.openxmlformats.org/officeDocument/2006/relationships/hyperlink" Target="https://api.flutter.dev/flutter/widgets/DefaultTextStyle-class.html" TargetMode="External"/><Relationship Id="rId9" Type="http://schemas.openxmlformats.org/officeDocument/2006/relationships/hyperlink" Target="https://api.flutter.dev/flutter/widgets/AnimatedPadding-class.html" TargetMode="External"/><Relationship Id="rId14" Type="http://schemas.openxmlformats.org/officeDocument/2006/relationships/hyperlink" Target="https://api.flutter.dev/flutter/widgets/Container-class.html" TargetMode="External"/><Relationship Id="rId22" Type="http://schemas.openxmlformats.org/officeDocument/2006/relationships/hyperlink" Target="https://api.flutter.dev/flutter/widgets/AnimatedCrossFade-clas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799" y="1935264"/>
            <a:ext cx="8162926" cy="1272972"/>
          </a:xfrm>
        </p:spPr>
        <p:txBody>
          <a:bodyPr>
            <a:noAutofit/>
          </a:bodyPr>
          <a:lstStyle/>
          <a:p>
            <a:pPr algn="l"/>
            <a:r>
              <a:rPr lang="en-US" sz="6000" dirty="0">
                <a:solidFill>
                  <a:schemeClr val="bg1"/>
                </a:solidFill>
              </a:rPr>
              <a:t>Animation</a:t>
            </a:r>
            <a:endParaRPr lang="en-US" sz="6000" b="1" dirty="0">
              <a:solidFill>
                <a:schemeClr val="bg1"/>
              </a:solidFill>
            </a:endParaRPr>
          </a:p>
        </p:txBody>
      </p:sp>
      <p:sp>
        <p:nvSpPr>
          <p:cNvPr id="3" name="Subtitle 2"/>
          <p:cNvSpPr>
            <a:spLocks noGrp="1"/>
          </p:cNvSpPr>
          <p:nvPr>
            <p:ph type="subTitle" idx="1"/>
          </p:nvPr>
        </p:nvSpPr>
        <p:spPr>
          <a:xfrm>
            <a:off x="4685145" y="3468832"/>
            <a:ext cx="3962400" cy="1103168"/>
          </a:xfrm>
        </p:spPr>
        <p:txBody>
          <a:bodyPr>
            <a:noAutofit/>
          </a:bodyPr>
          <a:lstStyle/>
          <a:p>
            <a:pPr algn="l"/>
            <a:r>
              <a:rPr lang="en-US" sz="1600" dirty="0">
                <a:solidFill>
                  <a:srgbClr val="FFFFFF"/>
                </a:solidFill>
              </a:rPr>
              <a:t>Week 7</a:t>
            </a:r>
          </a:p>
          <a:p>
            <a:pPr algn="l"/>
            <a:r>
              <a:rPr lang="en-US" sz="1600" dirty="0">
                <a:solidFill>
                  <a:srgbClr val="C6D9F1"/>
                </a:solidFill>
              </a:rPr>
              <a:t>Program </a:t>
            </a:r>
            <a:r>
              <a:rPr lang="en-US" sz="1600" dirty="0" err="1">
                <a:solidFill>
                  <a:srgbClr val="C6D9F1"/>
                </a:solidFill>
              </a:rPr>
              <a:t>Studi</a:t>
            </a:r>
            <a:r>
              <a:rPr lang="en-US" sz="1600" dirty="0">
                <a:solidFill>
                  <a:srgbClr val="C6D9F1"/>
                </a:solidFill>
              </a:rPr>
              <a:t> </a:t>
            </a:r>
            <a:r>
              <a:rPr lang="en-US" sz="1600" dirty="0" err="1">
                <a:solidFill>
                  <a:srgbClr val="C6D9F1"/>
                </a:solidFill>
              </a:rPr>
              <a:t>Teknik</a:t>
            </a:r>
            <a:r>
              <a:rPr lang="en-US" sz="1600" dirty="0">
                <a:solidFill>
                  <a:srgbClr val="C6D9F1"/>
                </a:solidFill>
              </a:rPr>
              <a:t> </a:t>
            </a:r>
            <a:r>
              <a:rPr lang="en-US" sz="1600" dirty="0" err="1">
                <a:solidFill>
                  <a:srgbClr val="C6D9F1"/>
                </a:solidFill>
              </a:rPr>
              <a:t>Informatika</a:t>
            </a:r>
            <a:endParaRPr lang="en-US" sz="1600" dirty="0">
              <a:solidFill>
                <a:srgbClr val="C6D9F1"/>
              </a:solidFill>
            </a:endParaRPr>
          </a:p>
          <a:p>
            <a:pPr algn="l"/>
            <a:r>
              <a:rPr lang="en-US" sz="1600" dirty="0" err="1">
                <a:solidFill>
                  <a:srgbClr val="C6D9F1"/>
                </a:solidFill>
              </a:rPr>
              <a:t>Fakultas</a:t>
            </a:r>
            <a:r>
              <a:rPr lang="en-US" sz="1600" dirty="0">
                <a:solidFill>
                  <a:srgbClr val="C6D9F1"/>
                </a:solidFill>
              </a:rPr>
              <a:t> </a:t>
            </a:r>
            <a:r>
              <a:rPr lang="en-US" sz="1600" dirty="0" err="1">
                <a:solidFill>
                  <a:srgbClr val="C6D9F1"/>
                </a:solidFill>
              </a:rPr>
              <a:t>Teknik</a:t>
            </a:r>
            <a:r>
              <a:rPr lang="en-US" sz="1600" dirty="0">
                <a:solidFill>
                  <a:srgbClr val="C6D9F1"/>
                </a:solidFill>
              </a:rPr>
              <a:t> – Universitas Surabaya</a:t>
            </a:r>
          </a:p>
        </p:txBody>
      </p:sp>
      <p:sp>
        <p:nvSpPr>
          <p:cNvPr id="4" name="Title 1"/>
          <p:cNvSpPr txBox="1">
            <a:spLocks/>
          </p:cNvSpPr>
          <p:nvPr/>
        </p:nvSpPr>
        <p:spPr>
          <a:xfrm>
            <a:off x="685799" y="1166090"/>
            <a:ext cx="5721927" cy="4616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000" dirty="0">
                <a:solidFill>
                  <a:schemeClr val="bg1"/>
                </a:solidFill>
              </a:rPr>
              <a:t>Emerging Technology : Flutter</a:t>
            </a:r>
          </a:p>
        </p:txBody>
      </p:sp>
    </p:spTree>
    <p:extLst>
      <p:ext uri="{BB962C8B-B14F-4D97-AF65-F5344CB8AC3E}">
        <p14:creationId xmlns:p14="http://schemas.microsoft.com/office/powerpoint/2010/main" val="2104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r>
              <a:rPr lang="en-ID" sz="4800" dirty="0">
                <a:solidFill>
                  <a:schemeClr val="bg1"/>
                </a:solidFill>
              </a:rPr>
              <a:t>ANIMATEDALIGN</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03</a:t>
            </a:r>
          </a:p>
        </p:txBody>
      </p:sp>
    </p:spTree>
    <p:extLst>
      <p:ext uri="{BB962C8B-B14F-4D97-AF65-F5344CB8AC3E}">
        <p14:creationId xmlns:p14="http://schemas.microsoft.com/office/powerpoint/2010/main" val="392976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t>
            </a:r>
            <a:r>
              <a:rPr lang="en-US" sz="3600" b="1" dirty="0" err="1">
                <a:solidFill>
                  <a:srgbClr val="000090"/>
                </a:solidFill>
              </a:rPr>
              <a:t>AnimatedAlign</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6" y="817124"/>
            <a:ext cx="2030276" cy="3968632"/>
          </a:xfrm>
        </p:spPr>
        <p:txBody>
          <a:bodyPr>
            <a:noAutofit/>
          </a:bodyPr>
          <a:lstStyle/>
          <a:p>
            <a:pPr marL="0" indent="0">
              <a:buNone/>
            </a:pPr>
            <a:r>
              <a:rPr lang="en-ID" sz="1800" dirty="0"/>
              <a:t>Animated version of </a:t>
            </a:r>
            <a:r>
              <a:rPr lang="en-ID" sz="1800" dirty="0">
                <a:hlinkClick r:id="rId3"/>
              </a:rPr>
              <a:t>Align</a:t>
            </a:r>
            <a:r>
              <a:rPr lang="en-ID" sz="1800" dirty="0"/>
              <a:t> which automatically transitions the child's position over a given duration whenever the given </a:t>
            </a:r>
            <a:r>
              <a:rPr lang="en-ID" sz="1800" dirty="0">
                <a:hlinkClick r:id="rId4"/>
              </a:rPr>
              <a:t>alignment</a:t>
            </a:r>
            <a:r>
              <a:rPr lang="en-ID" sz="1800" dirty="0"/>
              <a:t> changes.</a:t>
            </a:r>
            <a:br>
              <a:rPr lang="en-ID" sz="1800" dirty="0"/>
            </a:br>
            <a:endParaRPr lang="en-ID" sz="1800" dirty="0">
              <a:solidFill>
                <a:srgbClr val="FF0000"/>
              </a:solidFill>
              <a:latin typeface="Consolas" panose="020B0609020204030204" pitchFamily="49" charset="0"/>
              <a:cs typeface="Consolas" panose="020B0609020204030204" pitchFamily="49" charset="0"/>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3EE6D71-E1A9-354F-9E59-36453EA5D3A5}"/>
              </a:ext>
            </a:extLst>
          </p:cNvPr>
          <p:cNvSpPr txBox="1"/>
          <p:nvPr/>
        </p:nvSpPr>
        <p:spPr>
          <a:xfrm>
            <a:off x="2943497" y="4416424"/>
            <a:ext cx="593924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5"/>
              </a:rPr>
              <a:t>https://api.flutter.dev/flutter/animation/Curves-class.html</a:t>
            </a:r>
            <a:endParaRPr lang="en-US" dirty="0"/>
          </a:p>
        </p:txBody>
      </p:sp>
      <p:sp>
        <p:nvSpPr>
          <p:cNvPr id="9" name="TextBox 8">
            <a:extLst>
              <a:ext uri="{FF2B5EF4-FFF2-40B4-BE49-F238E27FC236}">
                <a16:creationId xmlns:a16="http://schemas.microsoft.com/office/drawing/2014/main" id="{0F9244B0-BB69-6B40-81AF-CB9D25E3F4AF}"/>
              </a:ext>
            </a:extLst>
          </p:cNvPr>
          <p:cNvSpPr txBox="1"/>
          <p:nvPr/>
        </p:nvSpPr>
        <p:spPr>
          <a:xfrm>
            <a:off x="2490652" y="742872"/>
            <a:ext cx="6644639" cy="3539430"/>
          </a:xfrm>
          <a:prstGeom prst="rect">
            <a:avLst/>
          </a:prstGeom>
          <a:solidFill>
            <a:schemeClr val="bg1"/>
          </a:solidFill>
        </p:spPr>
        <p:txBody>
          <a:bodyPr wrap="square">
            <a:spAutoFit/>
          </a:bodyPr>
          <a:lstStyle/>
          <a:p>
            <a:r>
              <a:rPr lang="en-ID" sz="1400" dirty="0">
                <a:solidFill>
                  <a:srgbClr val="FF0000"/>
                </a:solidFill>
              </a:rPr>
              <a:t> </a:t>
            </a:r>
            <a:r>
              <a:rPr lang="en-ID" sz="1400" dirty="0" err="1">
                <a:solidFill>
                  <a:srgbClr val="FF0000"/>
                </a:solidFill>
              </a:rPr>
              <a:t>SizedBox</a:t>
            </a:r>
            <a:r>
              <a:rPr lang="en-ID" sz="1400" dirty="0">
                <a:solidFill>
                  <a:srgbClr val="FF0000"/>
                </a:solidFill>
              </a:rPr>
              <a:t>(</a:t>
            </a:r>
          </a:p>
          <a:p>
            <a:r>
              <a:rPr lang="en-ID" sz="1400" dirty="0">
                <a:solidFill>
                  <a:srgbClr val="FF0000"/>
                </a:solidFill>
              </a:rPr>
              <a:t>              width: 250.0,</a:t>
            </a:r>
          </a:p>
          <a:p>
            <a:r>
              <a:rPr lang="en-ID" sz="1400" dirty="0">
                <a:solidFill>
                  <a:srgbClr val="FF0000"/>
                </a:solidFill>
              </a:rPr>
              <a:t>              height: 250.0,</a:t>
            </a:r>
          </a:p>
          <a:p>
            <a:r>
              <a:rPr lang="en-ID" sz="1400" dirty="0">
                <a:solidFill>
                  <a:srgbClr val="FF0000"/>
                </a:solidFill>
              </a:rPr>
              <a:t>              child: </a:t>
            </a:r>
            <a:r>
              <a:rPr lang="en-ID" sz="1400" dirty="0" err="1">
                <a:solidFill>
                  <a:srgbClr val="FF0000"/>
                </a:solidFill>
              </a:rPr>
              <a:t>AnimatedAlign</a:t>
            </a:r>
            <a:r>
              <a:rPr lang="en-ID" sz="1400" dirty="0">
                <a:solidFill>
                  <a:srgbClr val="FF0000"/>
                </a:solidFill>
              </a:rPr>
              <a:t>(</a:t>
            </a:r>
          </a:p>
          <a:p>
            <a:r>
              <a:rPr lang="en-ID" sz="1400" dirty="0">
                <a:solidFill>
                  <a:srgbClr val="FF0000"/>
                </a:solidFill>
              </a:rPr>
              <a:t>                alignment: _animated ? </a:t>
            </a:r>
            <a:r>
              <a:rPr lang="en-ID" sz="1400" dirty="0" err="1">
                <a:solidFill>
                  <a:srgbClr val="FF0000"/>
                </a:solidFill>
              </a:rPr>
              <a:t>Alignment.topRight</a:t>
            </a:r>
            <a:r>
              <a:rPr lang="en-ID" sz="1400" dirty="0">
                <a:solidFill>
                  <a:srgbClr val="FF0000"/>
                </a:solidFill>
              </a:rPr>
              <a:t> : </a:t>
            </a:r>
            <a:r>
              <a:rPr lang="en-ID" sz="1400" dirty="0" err="1">
                <a:solidFill>
                  <a:srgbClr val="FF0000"/>
                </a:solidFill>
              </a:rPr>
              <a:t>Alignment.bottomLeft</a:t>
            </a:r>
            <a:r>
              <a:rPr lang="en-ID" sz="1400" dirty="0">
                <a:solidFill>
                  <a:srgbClr val="FF0000"/>
                </a:solidFill>
              </a:rPr>
              <a:t>,</a:t>
            </a:r>
          </a:p>
          <a:p>
            <a:r>
              <a:rPr lang="en-ID" sz="1400" dirty="0">
                <a:solidFill>
                  <a:srgbClr val="FF0000"/>
                </a:solidFill>
              </a:rPr>
              <a:t>                duration: </a:t>
            </a:r>
            <a:r>
              <a:rPr lang="en-ID" sz="1400" dirty="0" err="1">
                <a:solidFill>
                  <a:srgbClr val="FF0000"/>
                </a:solidFill>
              </a:rPr>
              <a:t>const</a:t>
            </a:r>
            <a:r>
              <a:rPr lang="en-ID" sz="1400" dirty="0">
                <a:solidFill>
                  <a:srgbClr val="FF0000"/>
                </a:solidFill>
              </a:rPr>
              <a:t> Duration(seconds: 3),</a:t>
            </a:r>
          </a:p>
          <a:p>
            <a:r>
              <a:rPr lang="en-ID" sz="1400" dirty="0">
                <a:solidFill>
                  <a:srgbClr val="FF0000"/>
                </a:solidFill>
              </a:rPr>
              <a:t>                curve: </a:t>
            </a:r>
            <a:r>
              <a:rPr lang="en-ID" sz="1400" dirty="0" err="1">
                <a:solidFill>
                  <a:srgbClr val="FF0000"/>
                </a:solidFill>
              </a:rPr>
              <a:t>Curves.fastOutSlowIn</a:t>
            </a:r>
            <a:r>
              <a:rPr lang="en-ID" sz="1400" dirty="0">
                <a:solidFill>
                  <a:srgbClr val="FF0000"/>
                </a:solidFill>
              </a:rPr>
              <a:t>,</a:t>
            </a:r>
          </a:p>
          <a:p>
            <a:r>
              <a:rPr lang="en-ID" sz="1400" dirty="0">
                <a:solidFill>
                  <a:srgbClr val="FF0000"/>
                </a:solidFill>
              </a:rPr>
              <a:t>                child: </a:t>
            </a:r>
            <a:r>
              <a:rPr lang="en-ID" sz="1400" dirty="0" err="1">
                <a:solidFill>
                  <a:srgbClr val="FF0000"/>
                </a:solidFill>
              </a:rPr>
              <a:t>ClipOval</a:t>
            </a:r>
            <a:r>
              <a:rPr lang="en-ID" sz="1400" dirty="0">
                <a:solidFill>
                  <a:srgbClr val="FF0000"/>
                </a:solidFill>
              </a:rPr>
              <a:t>(</a:t>
            </a:r>
          </a:p>
          <a:p>
            <a:r>
              <a:rPr lang="en-ID" sz="1400" dirty="0">
                <a:solidFill>
                  <a:srgbClr val="FF0000"/>
                </a:solidFill>
              </a:rPr>
              <a:t>                  child: </a:t>
            </a:r>
            <a:r>
              <a:rPr lang="en-ID" sz="1400" dirty="0" err="1">
                <a:solidFill>
                  <a:srgbClr val="FF0000"/>
                </a:solidFill>
              </a:rPr>
              <a:t>Image.network</a:t>
            </a:r>
            <a:r>
              <a:rPr lang="en-ID" sz="1400" dirty="0">
                <a:solidFill>
                  <a:srgbClr val="FF0000"/>
                </a:solidFill>
              </a:rPr>
              <a:t>(</a:t>
            </a:r>
          </a:p>
          <a:p>
            <a:r>
              <a:rPr lang="en-ID" sz="1400" dirty="0">
                <a:solidFill>
                  <a:srgbClr val="FF0000"/>
                </a:solidFill>
              </a:rPr>
              <a:t>                    'https://</a:t>
            </a:r>
            <a:r>
              <a:rPr lang="en-ID" sz="1400" dirty="0" err="1">
                <a:solidFill>
                  <a:srgbClr val="FF0000"/>
                </a:solidFill>
              </a:rPr>
              <a:t>i.pravatar.cc</a:t>
            </a:r>
            <a:r>
              <a:rPr lang="en-ID" sz="1400" dirty="0">
                <a:solidFill>
                  <a:srgbClr val="FF0000"/>
                </a:solidFill>
              </a:rPr>
              <a:t>/100',</a:t>
            </a:r>
          </a:p>
          <a:p>
            <a:r>
              <a:rPr lang="en-ID" sz="1400" dirty="0">
                <a:solidFill>
                  <a:srgbClr val="FF0000"/>
                </a:solidFill>
              </a:rPr>
              <a:t>                    width: 100,</a:t>
            </a:r>
          </a:p>
          <a:p>
            <a:r>
              <a:rPr lang="en-ID" sz="1400" dirty="0">
                <a:solidFill>
                  <a:srgbClr val="FF0000"/>
                </a:solidFill>
              </a:rPr>
              <a:t>                    height: 100,</a:t>
            </a:r>
          </a:p>
          <a:p>
            <a:r>
              <a:rPr lang="en-ID" sz="1400" dirty="0">
                <a:solidFill>
                  <a:srgbClr val="FF0000"/>
                </a:solidFill>
              </a:rPr>
              <a:t>                    fit: </a:t>
            </a:r>
            <a:r>
              <a:rPr lang="en-ID" sz="1400" dirty="0" err="1">
                <a:solidFill>
                  <a:srgbClr val="FF0000"/>
                </a:solidFill>
              </a:rPr>
              <a:t>BoxFit.cover</a:t>
            </a:r>
            <a:r>
              <a:rPr lang="en-ID" sz="1400" dirty="0">
                <a:solidFill>
                  <a:srgbClr val="FF0000"/>
                </a:solidFill>
              </a:rPr>
              <a:t>,</a:t>
            </a:r>
          </a:p>
          <a:p>
            <a:r>
              <a:rPr lang="en-ID" sz="1400" dirty="0">
                <a:solidFill>
                  <a:srgbClr val="FF0000"/>
                </a:solidFill>
              </a:rPr>
              <a:t>                  ),</a:t>
            </a:r>
          </a:p>
          <a:p>
            <a:r>
              <a:rPr lang="en-ID" sz="1400" dirty="0">
                <a:solidFill>
                  <a:srgbClr val="FF0000"/>
                </a:solidFill>
              </a:rPr>
              <a:t>                ),</a:t>
            </a:r>
          </a:p>
          <a:p>
            <a:r>
              <a:rPr lang="en-ID" sz="1400" dirty="0">
                <a:solidFill>
                  <a:srgbClr val="FF0000"/>
                </a:solidFill>
              </a:rPr>
              <a:t>              ))</a:t>
            </a:r>
            <a:endParaRPr sz="1400" dirty="0">
              <a:solidFill>
                <a:srgbClr val="FF0000"/>
              </a:solidFill>
            </a:endParaRPr>
          </a:p>
        </p:txBody>
      </p:sp>
      <p:cxnSp>
        <p:nvCxnSpPr>
          <p:cNvPr id="6" name="Straight Arrow Connector 5">
            <a:extLst>
              <a:ext uri="{FF2B5EF4-FFF2-40B4-BE49-F238E27FC236}">
                <a16:creationId xmlns:a16="http://schemas.microsoft.com/office/drawing/2014/main" id="{E5E66FAE-8409-A040-91FD-4F04FD1A3EFA}"/>
              </a:ext>
            </a:extLst>
          </p:cNvPr>
          <p:cNvCxnSpPr>
            <a:cxnSpLocks/>
          </p:cNvCxnSpPr>
          <p:nvPr/>
        </p:nvCxnSpPr>
        <p:spPr>
          <a:xfrm>
            <a:off x="5686697" y="2255520"/>
            <a:ext cx="1314994" cy="21451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260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819241"/>
            <a:ext cx="5424055" cy="752509"/>
          </a:xfrm>
        </p:spPr>
        <p:txBody>
          <a:bodyPr>
            <a:noAutofit/>
          </a:bodyPr>
          <a:lstStyle/>
          <a:p>
            <a:r>
              <a:rPr lang="en-ID" sz="4800" dirty="0">
                <a:solidFill>
                  <a:schemeClr val="bg1"/>
                </a:solidFill>
              </a:rPr>
              <a:t>ANIMATED</a:t>
            </a:r>
            <a:br>
              <a:rPr lang="en-ID" sz="4800" dirty="0">
                <a:solidFill>
                  <a:schemeClr val="bg1"/>
                </a:solidFill>
              </a:rPr>
            </a:br>
            <a:r>
              <a:rPr lang="en-ID" sz="4800" dirty="0">
                <a:solidFill>
                  <a:schemeClr val="bg1"/>
                </a:solidFill>
              </a:rPr>
              <a:t>OPACITY</a:t>
            </a: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04</a:t>
            </a:r>
          </a:p>
        </p:txBody>
      </p:sp>
    </p:spTree>
    <p:extLst>
      <p:ext uri="{BB962C8B-B14F-4D97-AF65-F5344CB8AC3E}">
        <p14:creationId xmlns:p14="http://schemas.microsoft.com/office/powerpoint/2010/main" val="47247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t>
            </a:r>
            <a:r>
              <a:rPr lang="en-US" sz="3600" b="1" dirty="0" err="1">
                <a:solidFill>
                  <a:srgbClr val="000090"/>
                </a:solidFill>
              </a:rPr>
              <a:t>AnimatedOpacity</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875214" cy="3968632"/>
          </a:xfrm>
        </p:spPr>
        <p:txBody>
          <a:bodyPr>
            <a:noAutofit/>
          </a:bodyPr>
          <a:lstStyle/>
          <a:p>
            <a:pPr marL="0" indent="0">
              <a:buNone/>
            </a:pPr>
            <a:r>
              <a:rPr lang="en-ID" sz="1600" dirty="0"/>
              <a:t>Animated version of </a:t>
            </a:r>
            <a:r>
              <a:rPr lang="en-ID" sz="1600" dirty="0">
                <a:hlinkClick r:id="rId3"/>
              </a:rPr>
              <a:t>Opacity</a:t>
            </a:r>
            <a:r>
              <a:rPr lang="en-ID" sz="1600" dirty="0"/>
              <a:t> which automatically transitions the child's opacity over a given duration whenever the given opacity changes.</a:t>
            </a:r>
            <a:br>
              <a:rPr lang="en-ID" sz="1800" dirty="0"/>
            </a:br>
            <a:endParaRPr lang="en-ID" sz="1800" dirty="0"/>
          </a:p>
          <a:p>
            <a:pPr marL="0" indent="0">
              <a:buNone/>
            </a:pPr>
            <a:r>
              <a:rPr lang="en-ID" sz="1600" dirty="0">
                <a:solidFill>
                  <a:srgbClr val="FF0000"/>
                </a:solidFill>
                <a:latin typeface="Consolas" panose="020B0609020204030204" pitchFamily="49" charset="0"/>
                <a:cs typeface="Consolas" panose="020B0609020204030204" pitchFamily="49" charset="0"/>
              </a:rPr>
              <a:t> 		</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SizedBox</a:t>
            </a:r>
            <a:r>
              <a:rPr lang="en-ID" sz="1200" dirty="0">
                <a:solidFill>
                  <a:srgbClr val="FF0000"/>
                </a:solidFill>
                <a:latin typeface="Consolas" panose="020B0609020204030204" pitchFamily="49" charset="0"/>
                <a:cs typeface="Consolas" panose="020B0609020204030204" pitchFamily="49" charset="0"/>
              </a:rPr>
              <a:t>(</a:t>
            </a:r>
          </a:p>
          <a:p>
            <a:pPr marL="0" indent="0">
              <a:buNone/>
            </a:pPr>
            <a:r>
              <a:rPr lang="en-ID" sz="1200" dirty="0">
                <a:solidFill>
                  <a:srgbClr val="FF0000"/>
                </a:solidFill>
                <a:latin typeface="Consolas" panose="020B0609020204030204" pitchFamily="49" charset="0"/>
                <a:cs typeface="Consolas" panose="020B0609020204030204" pitchFamily="49" charset="0"/>
              </a:rPr>
              <a:t>              width: 250.0,</a:t>
            </a:r>
          </a:p>
          <a:p>
            <a:pPr marL="0" indent="0">
              <a:buNone/>
            </a:pPr>
            <a:r>
              <a:rPr lang="en-ID" sz="1200" dirty="0">
                <a:solidFill>
                  <a:srgbClr val="FF0000"/>
                </a:solidFill>
                <a:latin typeface="Consolas" panose="020B0609020204030204" pitchFamily="49" charset="0"/>
                <a:cs typeface="Consolas" panose="020B0609020204030204" pitchFamily="49" charset="0"/>
              </a:rPr>
              <a:t>              height: 250.0,</a:t>
            </a:r>
          </a:p>
          <a:p>
            <a:pPr marL="0" indent="0">
              <a:buNone/>
            </a:pPr>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AnimatedOpacity</a:t>
            </a:r>
            <a:r>
              <a:rPr lang="en-ID" sz="1200" dirty="0">
                <a:solidFill>
                  <a:srgbClr val="FF0000"/>
                </a:solidFill>
                <a:latin typeface="Consolas" panose="020B0609020204030204" pitchFamily="49" charset="0"/>
                <a:cs typeface="Consolas" panose="020B0609020204030204" pitchFamily="49" charset="0"/>
              </a:rPr>
              <a:t>(</a:t>
            </a:r>
          </a:p>
          <a:p>
            <a:pPr marL="0" indent="0">
              <a:buNone/>
            </a:pPr>
            <a:r>
              <a:rPr lang="en-ID" sz="1200" dirty="0">
                <a:solidFill>
                  <a:srgbClr val="FF0000"/>
                </a:solidFill>
                <a:latin typeface="Consolas" panose="020B0609020204030204" pitchFamily="49" charset="0"/>
                <a:cs typeface="Consolas" panose="020B0609020204030204" pitchFamily="49" charset="0"/>
              </a:rPr>
              <a:t>                opacity: _</a:t>
            </a:r>
            <a:r>
              <a:rPr lang="en-ID" sz="1200" dirty="0" err="1">
                <a:solidFill>
                  <a:srgbClr val="FF0000"/>
                </a:solidFill>
                <a:latin typeface="Consolas" panose="020B0609020204030204" pitchFamily="49" charset="0"/>
                <a:cs typeface="Consolas" panose="020B0609020204030204" pitchFamily="49" charset="0"/>
              </a:rPr>
              <a:t>opacityLevel</a:t>
            </a:r>
            <a:r>
              <a:rPr lang="en-ID" sz="1200" dirty="0">
                <a:solidFill>
                  <a:srgbClr val="FF0000"/>
                </a:solidFill>
                <a:latin typeface="Consolas" panose="020B0609020204030204" pitchFamily="49" charset="0"/>
                <a:cs typeface="Consolas" panose="020B0609020204030204" pitchFamily="49" charset="0"/>
              </a:rPr>
              <a:t>,</a:t>
            </a:r>
          </a:p>
          <a:p>
            <a:pPr marL="0" indent="0">
              <a:buNone/>
            </a:pPr>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5),</a:t>
            </a:r>
          </a:p>
          <a:p>
            <a:pPr marL="0" indent="0">
              <a:buNone/>
            </a:pPr>
            <a:r>
              <a:rPr lang="en-ID" sz="1200" dirty="0">
                <a:solidFill>
                  <a:srgbClr val="FF0000"/>
                </a:solidFill>
                <a:latin typeface="Consolas" panose="020B0609020204030204" pitchFamily="49" charset="0"/>
                <a:cs typeface="Consolas" panose="020B0609020204030204" pitchFamily="49" charset="0"/>
              </a:rPr>
              <a:t>                child:</a:t>
            </a:r>
          </a:p>
          <a:p>
            <a:pPr marL="0" indent="0">
              <a:buNone/>
            </a:pP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Image.network</a:t>
            </a:r>
            <a:r>
              <a:rPr lang="en-ID" sz="1200" dirty="0">
                <a:solidFill>
                  <a:srgbClr val="FF0000"/>
                </a:solidFill>
                <a:latin typeface="Consolas" panose="020B0609020204030204" pitchFamily="49" charset="0"/>
                <a:cs typeface="Consolas" panose="020B0609020204030204" pitchFamily="49" charset="0"/>
              </a:rPr>
              <a:t>('https://</a:t>
            </a:r>
            <a:r>
              <a:rPr lang="en-ID" sz="1200" dirty="0" err="1">
                <a:solidFill>
                  <a:srgbClr val="FF0000"/>
                </a:solidFill>
                <a:latin typeface="Consolas" panose="020B0609020204030204" pitchFamily="49" charset="0"/>
                <a:cs typeface="Consolas" panose="020B0609020204030204" pitchFamily="49" charset="0"/>
              </a:rPr>
              <a:t>i.pravatar.cc</a:t>
            </a:r>
            <a:r>
              <a:rPr lang="en-ID" sz="1200" dirty="0">
                <a:solidFill>
                  <a:srgbClr val="FF0000"/>
                </a:solidFill>
                <a:latin typeface="Consolas" panose="020B0609020204030204" pitchFamily="49" charset="0"/>
                <a:cs typeface="Consolas" panose="020B0609020204030204" pitchFamily="49" charset="0"/>
              </a:rPr>
              <a:t>/240?img=6'),</a:t>
            </a:r>
          </a:p>
          <a:p>
            <a:pPr marL="0" indent="0">
              <a:buNone/>
            </a:pPr>
            <a:r>
              <a:rPr lang="en-ID" sz="1200" dirty="0">
                <a:solidFill>
                  <a:srgbClr val="FF0000"/>
                </a:solidFill>
                <a:latin typeface="Consolas" panose="020B0609020204030204" pitchFamily="49" charset="0"/>
                <a:cs typeface="Consolas" panose="020B0609020204030204" pitchFamily="49" charset="0"/>
              </a:rPr>
              <a:t>            ))</a:t>
            </a:r>
            <a:endParaRPr lang="en-ID" sz="1800" dirty="0"/>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FB85AC7B-1DDE-8E47-9FC6-50B5E3D6A07B}"/>
              </a:ext>
            </a:extLst>
          </p:cNvPr>
          <p:cNvSpPr txBox="1"/>
          <p:nvPr/>
        </p:nvSpPr>
        <p:spPr>
          <a:xfrm>
            <a:off x="4765766" y="1428206"/>
            <a:ext cx="4125686" cy="93871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D" sz="1100" dirty="0">
                <a:solidFill>
                  <a:srgbClr val="FF0000"/>
                </a:solidFill>
              </a:rPr>
              <a:t>_timer2 = </a:t>
            </a:r>
            <a:r>
              <a:rPr lang="en-ID" sz="1100" dirty="0" err="1">
                <a:solidFill>
                  <a:srgbClr val="FF0000"/>
                </a:solidFill>
              </a:rPr>
              <a:t>Timer.periodic</a:t>
            </a:r>
            <a:r>
              <a:rPr lang="en-ID" sz="1100" dirty="0">
                <a:solidFill>
                  <a:srgbClr val="FF0000"/>
                </a:solidFill>
              </a:rPr>
              <a:t>(Duration(milliseconds: 5000), (timer) {</a:t>
            </a:r>
          </a:p>
          <a:p>
            <a:r>
              <a:rPr lang="en-ID" sz="1100" dirty="0">
                <a:solidFill>
                  <a:srgbClr val="FF0000"/>
                </a:solidFill>
              </a:rPr>
              <a:t>  </a:t>
            </a:r>
            <a:r>
              <a:rPr lang="en-ID" sz="1100" dirty="0" err="1">
                <a:solidFill>
                  <a:srgbClr val="FF0000"/>
                </a:solidFill>
              </a:rPr>
              <a:t>setState</a:t>
            </a:r>
            <a:r>
              <a:rPr lang="en-ID" sz="1100" dirty="0">
                <a:solidFill>
                  <a:srgbClr val="FF0000"/>
                </a:solidFill>
              </a:rPr>
              <a:t>(() {</a:t>
            </a:r>
          </a:p>
          <a:p>
            <a:r>
              <a:rPr lang="en-ID" sz="1100" dirty="0">
                <a:solidFill>
                  <a:srgbClr val="FF0000"/>
                </a:solidFill>
              </a:rPr>
              <a:t>    _</a:t>
            </a:r>
            <a:r>
              <a:rPr lang="en-ID" sz="1100" dirty="0" err="1">
                <a:solidFill>
                  <a:srgbClr val="FF0000"/>
                </a:solidFill>
              </a:rPr>
              <a:t>opacityLevel</a:t>
            </a:r>
            <a:r>
              <a:rPr lang="en-ID" sz="1100" dirty="0">
                <a:solidFill>
                  <a:srgbClr val="FF0000"/>
                </a:solidFill>
              </a:rPr>
              <a:t>=1.0-_opacityLevel;</a:t>
            </a:r>
          </a:p>
          <a:p>
            <a:r>
              <a:rPr lang="en-ID" sz="1100" dirty="0">
                <a:solidFill>
                  <a:srgbClr val="FF0000"/>
                </a:solidFill>
              </a:rPr>
              <a:t>   });</a:t>
            </a:r>
          </a:p>
          <a:p>
            <a:r>
              <a:rPr lang="en-ID" sz="1100" dirty="0">
                <a:solidFill>
                  <a:srgbClr val="FF0000"/>
                </a:solidFill>
              </a:rPr>
              <a:t>});</a:t>
            </a:r>
            <a:endParaRPr sz="1100" dirty="0">
              <a:solidFill>
                <a:srgbClr val="FF0000"/>
              </a:solidFill>
            </a:endParaRPr>
          </a:p>
        </p:txBody>
      </p:sp>
    </p:spTree>
    <p:extLst>
      <p:ext uri="{BB962C8B-B14F-4D97-AF65-F5344CB8AC3E}">
        <p14:creationId xmlns:p14="http://schemas.microsoft.com/office/powerpoint/2010/main" val="380698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803781"/>
            <a:ext cx="5424055" cy="752509"/>
          </a:xfrm>
        </p:spPr>
        <p:txBody>
          <a:bodyPr>
            <a:noAutofit/>
          </a:bodyPr>
          <a:lstStyle/>
          <a:p>
            <a:pPr algn="l"/>
            <a:r>
              <a:rPr lang="en-US" sz="5400" dirty="0">
                <a:solidFill>
                  <a:schemeClr val="accent1">
                    <a:lumMod val="20000"/>
                    <a:lumOff val="80000"/>
                  </a:schemeClr>
                </a:solidFill>
              </a:rPr>
              <a:t>Animated CONTAINER</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05</a:t>
            </a:r>
          </a:p>
        </p:txBody>
      </p:sp>
    </p:spTree>
    <p:extLst>
      <p:ext uri="{BB962C8B-B14F-4D97-AF65-F5344CB8AC3E}">
        <p14:creationId xmlns:p14="http://schemas.microsoft.com/office/powerpoint/2010/main" val="219989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a:t>
            </a:r>
            <a:r>
              <a:rPr lang="en-US" sz="3600" b="1" dirty="0" err="1">
                <a:solidFill>
                  <a:srgbClr val="000090"/>
                </a:solidFill>
              </a:rPr>
              <a:t>AnimatedContainer</a:t>
            </a:r>
            <a:endParaRPr lang="en-US" sz="3600" b="1" dirty="0">
              <a:solidFill>
                <a:srgbClr val="000090"/>
              </a:solidFill>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40108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FF0000"/>
              </a:solidFill>
            </a:endParaRPr>
          </a:p>
        </p:txBody>
      </p:sp>
      <p:sp>
        <p:nvSpPr>
          <p:cNvPr id="3" name="Rectangle 2">
            <a:extLst>
              <a:ext uri="{FF2B5EF4-FFF2-40B4-BE49-F238E27FC236}">
                <a16:creationId xmlns:a16="http://schemas.microsoft.com/office/drawing/2014/main" id="{E886FB4B-06A8-5247-810A-B824FD5F9B88}"/>
              </a:ext>
            </a:extLst>
          </p:cNvPr>
          <p:cNvSpPr/>
          <p:nvPr/>
        </p:nvSpPr>
        <p:spPr>
          <a:xfrm>
            <a:off x="2795452" y="721406"/>
            <a:ext cx="6304600" cy="3908762"/>
          </a:xfrm>
          <a:prstGeom prst="rect">
            <a:avLst/>
          </a:prstGeom>
          <a:solidFill>
            <a:schemeClr val="bg1"/>
          </a:solidFill>
        </p:spPr>
        <p:txBody>
          <a:bodyPr wrap="square">
            <a:spAutoFit/>
          </a:bodyPr>
          <a:lstStyle/>
          <a:p>
            <a:r>
              <a:rPr lang="en-ID" sz="800" b="0" dirty="0" err="1">
                <a:solidFill>
                  <a:srgbClr val="FF0000"/>
                </a:solidFill>
                <a:effectLst/>
                <a:latin typeface="Menlo" panose="020B0609030804020204" pitchFamily="49" charset="0"/>
              </a:rPr>
              <a:t>AnimatedContainer</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height: _animated ? 200 : 300,</a:t>
            </a:r>
          </a:p>
          <a:p>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width:_animated</a:t>
            </a:r>
            <a:r>
              <a:rPr lang="en-ID" sz="800" b="0" dirty="0">
                <a:solidFill>
                  <a:srgbClr val="FF0000"/>
                </a:solidFill>
                <a:effectLst/>
                <a:latin typeface="Menlo" panose="020B0609030804020204" pitchFamily="49" charset="0"/>
              </a:rPr>
              <a:t> ? 300 : 200,</a:t>
            </a:r>
          </a:p>
          <a:p>
            <a:r>
              <a:rPr lang="en-ID" sz="800" b="0" dirty="0">
                <a:solidFill>
                  <a:srgbClr val="FF0000"/>
                </a:solidFill>
                <a:effectLst/>
                <a:latin typeface="Menlo" panose="020B0609030804020204" pitchFamily="49" charset="0"/>
              </a:rPr>
              <a:t>            decoration: _animated</a:t>
            </a:r>
          </a:p>
          <a:p>
            <a:r>
              <a:rPr lang="en-ID" sz="800" b="0" dirty="0">
                <a:solidFill>
                  <a:srgbClr val="FF0000"/>
                </a:solidFill>
                <a:effectLst/>
                <a:latin typeface="Menlo" panose="020B0609030804020204" pitchFamily="49" charset="0"/>
              </a:rPr>
              <a:t>                ? </a:t>
            </a:r>
            <a:r>
              <a:rPr lang="en-ID" sz="800" b="0" dirty="0" err="1">
                <a:solidFill>
                  <a:srgbClr val="FF0000"/>
                </a:solidFill>
                <a:effectLst/>
                <a:latin typeface="Menlo" panose="020B0609030804020204" pitchFamily="49" charset="0"/>
              </a:rPr>
              <a:t>BoxDecoration</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image: </a:t>
            </a:r>
            <a:r>
              <a:rPr lang="en-ID" sz="800" b="0" dirty="0" err="1">
                <a:solidFill>
                  <a:srgbClr val="FF0000"/>
                </a:solidFill>
                <a:effectLst/>
                <a:latin typeface="Menlo" panose="020B0609030804020204" pitchFamily="49" charset="0"/>
              </a:rPr>
              <a:t>const</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DecorationImage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image: </a:t>
            </a:r>
            <a:r>
              <a:rPr lang="en-ID" sz="800" b="0" dirty="0" err="1">
                <a:solidFill>
                  <a:srgbClr val="FF0000"/>
                </a:solidFill>
                <a:effectLst/>
                <a:latin typeface="Menlo" panose="020B0609030804020204" pitchFamily="49" charset="0"/>
              </a:rPr>
              <a:t>NetworkImage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'https://</a:t>
            </a:r>
            <a:r>
              <a:rPr lang="en-ID" sz="800" b="0" dirty="0" err="1">
                <a:solidFill>
                  <a:srgbClr val="FF0000"/>
                </a:solidFill>
                <a:effectLst/>
                <a:latin typeface="Menlo" panose="020B0609030804020204" pitchFamily="49" charset="0"/>
              </a:rPr>
              <a:t>i.pravatar.cc</a:t>
            </a:r>
            <a:r>
              <a:rPr lang="en-ID" sz="800" b="0" dirty="0">
                <a:solidFill>
                  <a:srgbClr val="FF0000"/>
                </a:solidFill>
                <a:effectLst/>
                <a:latin typeface="Menlo" panose="020B0609030804020204" pitchFamily="49" charset="0"/>
              </a:rPr>
              <a:t>/400?img=1'),</a:t>
            </a:r>
          </a:p>
          <a:p>
            <a:r>
              <a:rPr lang="en-ID" sz="800" b="0" dirty="0">
                <a:solidFill>
                  <a:srgbClr val="FF0000"/>
                </a:solidFill>
                <a:effectLst/>
                <a:latin typeface="Menlo" panose="020B0609030804020204" pitchFamily="49" charset="0"/>
              </a:rPr>
              <a:t>                      fit: </a:t>
            </a:r>
            <a:r>
              <a:rPr lang="en-ID" sz="800" b="0" dirty="0" err="1">
                <a:solidFill>
                  <a:srgbClr val="FF0000"/>
                </a:solidFill>
                <a:effectLst/>
                <a:latin typeface="Menlo" panose="020B0609030804020204" pitchFamily="49" charset="0"/>
              </a:rPr>
              <a:t>BoxFit.cover</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border: </a:t>
            </a:r>
            <a:r>
              <a:rPr lang="en-ID" sz="800" b="0" dirty="0" err="1">
                <a:solidFill>
                  <a:srgbClr val="FF0000"/>
                </a:solidFill>
                <a:effectLst/>
                <a:latin typeface="Menlo" panose="020B0609030804020204" pitchFamily="49" charset="0"/>
              </a:rPr>
              <a:t>Border.all</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color</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Colors.blue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width: 10,</a:t>
            </a:r>
          </a:p>
          <a:p>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shape: </a:t>
            </a:r>
            <a:r>
              <a:rPr lang="en-ID" sz="800" b="0" dirty="0" err="1">
                <a:solidFill>
                  <a:srgbClr val="FF0000"/>
                </a:solidFill>
                <a:effectLst/>
                <a:latin typeface="Menlo" panose="020B0609030804020204" pitchFamily="49" charset="0"/>
              </a:rPr>
              <a:t>BoxShape.rectangle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borderRadius</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const</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BorderRadius.all</a:t>
            </a:r>
            <a:r>
              <a:rPr lang="en-ID" sz="800" b="0" dirty="0">
                <a:solidFill>
                  <a:srgbClr val="FF0000"/>
                </a:solidFill>
                <a:effectLst/>
                <a:latin typeface="Menlo" panose="020B0609030804020204" pitchFamily="49" charset="0"/>
              </a:rPr>
              <a:t>(</a:t>
            </a:r>
            <a:r>
              <a:rPr lang="en-ID" sz="800" b="0" dirty="0" err="1">
                <a:solidFill>
                  <a:srgbClr val="FF0000"/>
                </a:solidFill>
                <a:effectLst/>
                <a:latin typeface="Menlo" panose="020B0609030804020204" pitchFamily="49" charset="0"/>
              </a:rPr>
              <a:t>Radius.circular</a:t>
            </a:r>
            <a:r>
              <a:rPr lang="en-ID" sz="800" b="0" dirty="0">
                <a:solidFill>
                  <a:srgbClr val="FF0000"/>
                </a:solidFill>
                <a:effectLst/>
                <a:latin typeface="Menlo" panose="020B0609030804020204" pitchFamily="49" charset="0"/>
              </a:rPr>
              <a:t>(30)),</a:t>
            </a:r>
          </a:p>
          <a:p>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 </a:t>
            </a:r>
            <a:r>
              <a:rPr lang="en-ID" sz="800" b="0" dirty="0" err="1">
                <a:solidFill>
                  <a:srgbClr val="FF0000"/>
                </a:solidFill>
                <a:effectLst/>
                <a:latin typeface="Menlo" panose="020B0609030804020204" pitchFamily="49" charset="0"/>
              </a:rPr>
              <a:t>BoxDecoration</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image: </a:t>
            </a:r>
            <a:r>
              <a:rPr lang="en-ID" sz="800" b="0" dirty="0" err="1">
                <a:solidFill>
                  <a:srgbClr val="FF0000"/>
                </a:solidFill>
                <a:effectLst/>
                <a:latin typeface="Menlo" panose="020B0609030804020204" pitchFamily="49" charset="0"/>
              </a:rPr>
              <a:t>const</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DecorationImage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image: </a:t>
            </a:r>
            <a:r>
              <a:rPr lang="en-ID" sz="800" b="0" dirty="0" err="1">
                <a:solidFill>
                  <a:srgbClr val="FF0000"/>
                </a:solidFill>
                <a:effectLst/>
                <a:latin typeface="Menlo" panose="020B0609030804020204" pitchFamily="49" charset="0"/>
              </a:rPr>
              <a:t>NetworkImage</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'https://</a:t>
            </a:r>
            <a:r>
              <a:rPr lang="en-ID" sz="800" b="0" dirty="0" err="1">
                <a:solidFill>
                  <a:srgbClr val="FF0000"/>
                </a:solidFill>
                <a:effectLst/>
                <a:latin typeface="Menlo" panose="020B0609030804020204" pitchFamily="49" charset="0"/>
              </a:rPr>
              <a:t>i.pravatar.cc</a:t>
            </a:r>
            <a:r>
              <a:rPr lang="en-ID" sz="800" b="0" dirty="0">
                <a:solidFill>
                  <a:srgbClr val="FF0000"/>
                </a:solidFill>
                <a:effectLst/>
                <a:latin typeface="Menlo" panose="020B0609030804020204" pitchFamily="49" charset="0"/>
              </a:rPr>
              <a:t>/400?img=15'),</a:t>
            </a:r>
          </a:p>
          <a:p>
            <a:r>
              <a:rPr lang="en-ID" sz="800" b="0" dirty="0">
                <a:solidFill>
                  <a:srgbClr val="FF0000"/>
                </a:solidFill>
                <a:effectLst/>
                <a:latin typeface="Menlo" panose="020B0609030804020204" pitchFamily="49" charset="0"/>
              </a:rPr>
              <a:t>                      fit: </a:t>
            </a:r>
            <a:r>
              <a:rPr lang="en-ID" sz="800" b="0" dirty="0" err="1">
                <a:solidFill>
                  <a:srgbClr val="FF0000"/>
                </a:solidFill>
                <a:effectLst/>
                <a:latin typeface="Menlo" panose="020B0609030804020204" pitchFamily="49" charset="0"/>
              </a:rPr>
              <a:t>BoxFit.cover</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border: </a:t>
            </a:r>
            <a:r>
              <a:rPr lang="en-ID" sz="800" b="0" dirty="0" err="1">
                <a:solidFill>
                  <a:srgbClr val="FF0000"/>
                </a:solidFill>
                <a:effectLst/>
                <a:latin typeface="Menlo" panose="020B0609030804020204" pitchFamily="49" charset="0"/>
              </a:rPr>
              <a:t>Border.all</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color</a:t>
            </a:r>
            <a:r>
              <a:rPr lang="en-ID" sz="800" b="0" dirty="0">
                <a:solidFill>
                  <a:srgbClr val="FF0000"/>
                </a:solidFill>
                <a:effectLst/>
                <a:latin typeface="Menlo" panose="020B0609030804020204" pitchFamily="49" charset="0"/>
              </a:rPr>
              <a:t>: </a:t>
            </a:r>
            <a:r>
              <a:rPr lang="en-ID" sz="800" b="0" dirty="0" err="1">
                <a:solidFill>
                  <a:srgbClr val="FF0000"/>
                </a:solidFill>
                <a:effectLst/>
                <a:latin typeface="Menlo" panose="020B0609030804020204" pitchFamily="49" charset="0"/>
              </a:rPr>
              <a:t>Colors.red</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width: 1,</a:t>
            </a:r>
          </a:p>
          <a:p>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shape: </a:t>
            </a:r>
            <a:r>
              <a:rPr lang="en-ID" sz="800" b="0" dirty="0" err="1">
                <a:solidFill>
                  <a:srgbClr val="FF0000"/>
                </a:solidFill>
                <a:effectLst/>
                <a:latin typeface="Menlo" panose="020B0609030804020204" pitchFamily="49" charset="0"/>
              </a:rPr>
              <a:t>BoxShape.rectangle</a:t>
            </a:r>
            <a:r>
              <a:rPr lang="en-ID" sz="800" b="0" dirty="0">
                <a:solidFill>
                  <a:srgbClr val="FF0000"/>
                </a:solidFill>
                <a:effectLst/>
                <a:latin typeface="Menlo" panose="020B0609030804020204" pitchFamily="49" charset="0"/>
              </a:rPr>
              <a:t> ),</a:t>
            </a:r>
          </a:p>
          <a:p>
            <a:r>
              <a:rPr lang="en-ID" sz="800" b="0" dirty="0">
                <a:solidFill>
                  <a:srgbClr val="FF0000"/>
                </a:solidFill>
                <a:effectLst/>
                <a:latin typeface="Menlo" panose="020B0609030804020204" pitchFamily="49" charset="0"/>
              </a:rPr>
              <a:t>            duration: </a:t>
            </a:r>
            <a:r>
              <a:rPr lang="en-ID" sz="800" b="0" dirty="0" err="1">
                <a:solidFill>
                  <a:srgbClr val="FF0000"/>
                </a:solidFill>
                <a:effectLst/>
                <a:latin typeface="Menlo" panose="020B0609030804020204" pitchFamily="49" charset="0"/>
              </a:rPr>
              <a:t>const</a:t>
            </a:r>
            <a:r>
              <a:rPr lang="en-ID" sz="800" b="0" dirty="0">
                <a:solidFill>
                  <a:srgbClr val="FF0000"/>
                </a:solidFill>
                <a:effectLst/>
                <a:latin typeface="Menlo" panose="020B0609030804020204" pitchFamily="49" charset="0"/>
              </a:rPr>
              <a:t> Duration(seconds: 3),</a:t>
            </a:r>
          </a:p>
          <a:p>
            <a:r>
              <a:rPr lang="en-ID" sz="800" b="0" dirty="0">
                <a:solidFill>
                  <a:srgbClr val="FF0000"/>
                </a:solidFill>
                <a:effectLst/>
                <a:latin typeface="Menlo" panose="020B0609030804020204" pitchFamily="49" charset="0"/>
              </a:rPr>
              <a:t>            curve: </a:t>
            </a:r>
            <a:r>
              <a:rPr lang="en-ID" sz="800" b="0" dirty="0" err="1">
                <a:solidFill>
                  <a:srgbClr val="FF0000"/>
                </a:solidFill>
                <a:effectLst/>
                <a:latin typeface="Menlo" panose="020B0609030804020204" pitchFamily="49" charset="0"/>
              </a:rPr>
              <a:t>Curves.fastOutSlowIn</a:t>
            </a:r>
            <a:r>
              <a:rPr lang="en-ID" sz="800" b="0" dirty="0">
                <a:solidFill>
                  <a:srgbClr val="FF0000"/>
                </a:solidFill>
                <a:effectLst/>
                <a:latin typeface="Menlo" panose="020B0609030804020204" pitchFamily="49" charset="0"/>
              </a:rPr>
              <a:t>,</a:t>
            </a:r>
          </a:p>
          <a:p>
            <a:r>
              <a:rPr lang="en-ID" sz="800" b="0" dirty="0">
                <a:solidFill>
                  <a:srgbClr val="FF0000"/>
                </a:solidFill>
                <a:effectLst/>
                <a:latin typeface="Menlo" panose="020B0609030804020204" pitchFamily="49" charset="0"/>
              </a:rPr>
              <a:t>          ),</a:t>
            </a:r>
          </a:p>
        </p:txBody>
      </p:sp>
      <p:sp>
        <p:nvSpPr>
          <p:cNvPr id="20" name="Rectangle 19">
            <a:extLst>
              <a:ext uri="{FF2B5EF4-FFF2-40B4-BE49-F238E27FC236}">
                <a16:creationId xmlns:a16="http://schemas.microsoft.com/office/drawing/2014/main" id="{C523F462-3BF6-924D-A096-884D7701D4E9}"/>
              </a:ext>
            </a:extLst>
          </p:cNvPr>
          <p:cNvSpPr/>
          <p:nvPr/>
        </p:nvSpPr>
        <p:spPr>
          <a:xfrm>
            <a:off x="155576" y="576943"/>
            <a:ext cx="2491830" cy="3108543"/>
          </a:xfrm>
          <a:prstGeom prst="rect">
            <a:avLst/>
          </a:prstGeom>
        </p:spPr>
        <p:txBody>
          <a:bodyPr wrap="square">
            <a:spAutoFit/>
          </a:bodyPr>
          <a:lstStyle/>
          <a:p>
            <a:r>
              <a:rPr lang="en-ID" sz="1400" dirty="0"/>
              <a:t>Animated version of </a:t>
            </a:r>
            <a:r>
              <a:rPr lang="en-ID" sz="1400" dirty="0">
                <a:hlinkClick r:id="rId3"/>
              </a:rPr>
              <a:t>Container</a:t>
            </a:r>
            <a:r>
              <a:rPr lang="en-ID" sz="1400" dirty="0"/>
              <a:t> that gradually changes its values over a period of time.</a:t>
            </a:r>
          </a:p>
          <a:p>
            <a:r>
              <a:rPr lang="en-ID" sz="1400" dirty="0"/>
              <a:t>The </a:t>
            </a:r>
            <a:r>
              <a:rPr lang="en-ID" sz="1400" dirty="0">
                <a:hlinkClick r:id="rId4"/>
              </a:rPr>
              <a:t>AnimatedContainer</a:t>
            </a:r>
            <a:r>
              <a:rPr lang="en-ID" sz="1400" dirty="0"/>
              <a:t> will automatically animate between the old and new values of properties when they change using the provided curve and duration. Properties that are null are not animated. Its child and descendants are not animated.</a:t>
            </a:r>
          </a:p>
        </p:txBody>
      </p:sp>
    </p:spTree>
    <p:extLst>
      <p:ext uri="{BB962C8B-B14F-4D97-AF65-F5344CB8AC3E}">
        <p14:creationId xmlns:p14="http://schemas.microsoft.com/office/powerpoint/2010/main" val="354810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754734"/>
            <a:ext cx="5424055" cy="752509"/>
          </a:xfrm>
        </p:spPr>
        <p:txBody>
          <a:bodyPr>
            <a:noAutofit/>
          </a:bodyPr>
          <a:lstStyle/>
          <a:p>
            <a:pPr algn="l"/>
            <a:r>
              <a:rPr lang="en-US" sz="5400" dirty="0">
                <a:solidFill>
                  <a:schemeClr val="accent1">
                    <a:lumMod val="20000"/>
                    <a:lumOff val="80000"/>
                  </a:schemeClr>
                </a:solidFill>
              </a:rPr>
              <a:t>Animated CROSSFADE</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06</a:t>
            </a:r>
          </a:p>
        </p:txBody>
      </p:sp>
    </p:spTree>
    <p:extLst>
      <p:ext uri="{BB962C8B-B14F-4D97-AF65-F5344CB8AC3E}">
        <p14:creationId xmlns:p14="http://schemas.microsoft.com/office/powerpoint/2010/main" val="81033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a:t>
            </a:r>
            <a:r>
              <a:rPr lang="en-US" sz="3600" b="1" dirty="0" err="1">
                <a:solidFill>
                  <a:srgbClr val="000090"/>
                </a:solidFill>
              </a:rPr>
              <a:t>AnimatedCrossfade</a:t>
            </a:r>
            <a:endParaRPr lang="en-US" sz="3600" b="1" dirty="0">
              <a:solidFill>
                <a:srgbClr val="000090"/>
              </a:solidFill>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40108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FF0000"/>
              </a:solidFill>
            </a:endParaRPr>
          </a:p>
        </p:txBody>
      </p:sp>
      <p:sp>
        <p:nvSpPr>
          <p:cNvPr id="2" name="Rectangle 1">
            <a:extLst>
              <a:ext uri="{FF2B5EF4-FFF2-40B4-BE49-F238E27FC236}">
                <a16:creationId xmlns:a16="http://schemas.microsoft.com/office/drawing/2014/main" id="{BE199530-551F-004D-883B-FEB17460515E}"/>
              </a:ext>
            </a:extLst>
          </p:cNvPr>
          <p:cNvSpPr/>
          <p:nvPr/>
        </p:nvSpPr>
        <p:spPr>
          <a:xfrm>
            <a:off x="269173" y="1752601"/>
            <a:ext cx="8534400" cy="3046988"/>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Center</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AnimatedCrossFade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3),</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firstChild</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Image(</a:t>
            </a:r>
          </a:p>
          <a:p>
            <a:r>
              <a:rPr lang="en-ID" sz="1200" dirty="0">
                <a:solidFill>
                  <a:srgbClr val="FF0000"/>
                </a:solidFill>
                <a:latin typeface="Consolas" panose="020B0609020204030204" pitchFamily="49" charset="0"/>
                <a:cs typeface="Consolas" panose="020B0609020204030204" pitchFamily="49" charset="0"/>
              </a:rPr>
              <a:t>                image: </a:t>
            </a:r>
            <a:r>
              <a:rPr lang="en-ID" sz="1200" dirty="0" err="1">
                <a:solidFill>
                  <a:srgbClr val="FF0000"/>
                </a:solidFill>
                <a:latin typeface="Consolas" panose="020B0609020204030204" pitchFamily="49" charset="0"/>
                <a:cs typeface="Consolas" panose="020B0609020204030204" pitchFamily="49" charset="0"/>
              </a:rPr>
              <a:t>NetworkImage</a:t>
            </a:r>
            <a:r>
              <a:rPr lang="en-ID" sz="1200" dirty="0">
                <a:solidFill>
                  <a:srgbClr val="FF0000"/>
                </a:solidFill>
                <a:latin typeface="Consolas" panose="020B0609020204030204" pitchFamily="49" charset="0"/>
                <a:cs typeface="Consolas" panose="020B0609020204030204" pitchFamily="49" charset="0"/>
              </a:rPr>
              <a:t>('https://</a:t>
            </a:r>
            <a:r>
              <a:rPr lang="en-ID" sz="1200" dirty="0" err="1">
                <a:solidFill>
                  <a:srgbClr val="FF0000"/>
                </a:solidFill>
                <a:latin typeface="Consolas" panose="020B0609020204030204" pitchFamily="49" charset="0"/>
                <a:cs typeface="Consolas" panose="020B0609020204030204" pitchFamily="49" charset="0"/>
              </a:rPr>
              <a:t>i.pravatar.cc</a:t>
            </a:r>
            <a:r>
              <a:rPr lang="en-ID" sz="1200" dirty="0">
                <a:solidFill>
                  <a:srgbClr val="FF0000"/>
                </a:solidFill>
                <a:latin typeface="Consolas" panose="020B0609020204030204" pitchFamily="49" charset="0"/>
                <a:cs typeface="Consolas" panose="020B0609020204030204" pitchFamily="49" charset="0"/>
              </a:rPr>
              <a:t>/400?img=1'),</a:t>
            </a:r>
          </a:p>
          <a:p>
            <a:r>
              <a:rPr lang="en-ID" sz="1200" dirty="0">
                <a:solidFill>
                  <a:srgbClr val="FF0000"/>
                </a:solidFill>
                <a:latin typeface="Consolas" panose="020B0609020204030204" pitchFamily="49" charset="0"/>
                <a:cs typeface="Consolas" panose="020B0609020204030204" pitchFamily="49" charset="0"/>
              </a:rPr>
              <a:t>                fit: </a:t>
            </a:r>
            <a:r>
              <a:rPr lang="en-ID" sz="1200" dirty="0" err="1">
                <a:solidFill>
                  <a:srgbClr val="FF0000"/>
                </a:solidFill>
                <a:latin typeface="Consolas" panose="020B0609020204030204" pitchFamily="49" charset="0"/>
                <a:cs typeface="Consolas" panose="020B0609020204030204" pitchFamily="49" charset="0"/>
              </a:rPr>
              <a:t>BoxFit.fitWidth</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width: 200,</a:t>
            </a:r>
          </a:p>
          <a:p>
            <a:r>
              <a:rPr lang="en-ID" sz="1200" dirty="0">
                <a:solidFill>
                  <a:srgbClr val="FF0000"/>
                </a:solidFill>
                <a:latin typeface="Consolas" panose="020B0609020204030204" pitchFamily="49" charset="0"/>
                <a:cs typeface="Consolas" panose="020B0609020204030204" pitchFamily="49" charset="0"/>
              </a:rPr>
              <a:t>                height: 240),</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secondChild</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Image(</a:t>
            </a:r>
          </a:p>
          <a:p>
            <a:r>
              <a:rPr lang="en-ID" sz="1200" dirty="0">
                <a:solidFill>
                  <a:srgbClr val="FF0000"/>
                </a:solidFill>
                <a:latin typeface="Consolas" panose="020B0609020204030204" pitchFamily="49" charset="0"/>
                <a:cs typeface="Consolas" panose="020B0609020204030204" pitchFamily="49" charset="0"/>
              </a:rPr>
              <a:t>                image: </a:t>
            </a:r>
            <a:r>
              <a:rPr lang="en-ID" sz="1200" dirty="0" err="1">
                <a:solidFill>
                  <a:srgbClr val="FF0000"/>
                </a:solidFill>
                <a:latin typeface="Consolas" panose="020B0609020204030204" pitchFamily="49" charset="0"/>
                <a:cs typeface="Consolas" panose="020B0609020204030204" pitchFamily="49" charset="0"/>
              </a:rPr>
              <a:t>NetworkImage</a:t>
            </a:r>
            <a:r>
              <a:rPr lang="en-ID" sz="1200" dirty="0">
                <a:solidFill>
                  <a:srgbClr val="FF0000"/>
                </a:solidFill>
                <a:latin typeface="Consolas" panose="020B0609020204030204" pitchFamily="49" charset="0"/>
                <a:cs typeface="Consolas" panose="020B0609020204030204" pitchFamily="49" charset="0"/>
              </a:rPr>
              <a:t>('https://</a:t>
            </a:r>
            <a:r>
              <a:rPr lang="en-ID" sz="1200" dirty="0" err="1">
                <a:solidFill>
                  <a:srgbClr val="FF0000"/>
                </a:solidFill>
                <a:latin typeface="Consolas" panose="020B0609020204030204" pitchFamily="49" charset="0"/>
                <a:cs typeface="Consolas" panose="020B0609020204030204" pitchFamily="49" charset="0"/>
              </a:rPr>
              <a:t>i.pravatar.cc</a:t>
            </a:r>
            <a:r>
              <a:rPr lang="en-ID" sz="1200" dirty="0">
                <a:solidFill>
                  <a:srgbClr val="FF0000"/>
                </a:solidFill>
                <a:latin typeface="Consolas" panose="020B0609020204030204" pitchFamily="49" charset="0"/>
                <a:cs typeface="Consolas" panose="020B0609020204030204" pitchFamily="49" charset="0"/>
              </a:rPr>
              <a:t>/400?img=15'),</a:t>
            </a:r>
          </a:p>
          <a:p>
            <a:r>
              <a:rPr lang="en-ID" sz="1200" dirty="0">
                <a:solidFill>
                  <a:srgbClr val="FF0000"/>
                </a:solidFill>
                <a:latin typeface="Consolas" panose="020B0609020204030204" pitchFamily="49" charset="0"/>
                <a:cs typeface="Consolas" panose="020B0609020204030204" pitchFamily="49" charset="0"/>
              </a:rPr>
              <a:t>                fit: </a:t>
            </a:r>
            <a:r>
              <a:rPr lang="en-ID" sz="1200" dirty="0" err="1">
                <a:solidFill>
                  <a:srgbClr val="FF0000"/>
                </a:solidFill>
                <a:latin typeface="Consolas" panose="020B0609020204030204" pitchFamily="49" charset="0"/>
                <a:cs typeface="Consolas" panose="020B0609020204030204" pitchFamily="49" charset="0"/>
              </a:rPr>
              <a:t>BoxFit.fitWidth</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width: 200,</a:t>
            </a:r>
          </a:p>
          <a:p>
            <a:r>
              <a:rPr lang="en-ID" sz="1200" dirty="0">
                <a:solidFill>
                  <a:srgbClr val="FF0000"/>
                </a:solidFill>
                <a:latin typeface="Consolas" panose="020B0609020204030204" pitchFamily="49" charset="0"/>
                <a:cs typeface="Consolas" panose="020B0609020204030204" pitchFamily="49" charset="0"/>
              </a:rPr>
              <a:t>                height: 240),</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crossFadeState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_animated ? </a:t>
            </a:r>
            <a:r>
              <a:rPr lang="en-ID" sz="1200" dirty="0" err="1">
                <a:solidFill>
                  <a:srgbClr val="FF0000"/>
                </a:solidFill>
                <a:latin typeface="Consolas" panose="020B0609020204030204" pitchFamily="49" charset="0"/>
                <a:cs typeface="Consolas" panose="020B0609020204030204" pitchFamily="49" charset="0"/>
              </a:rPr>
              <a:t>CrossFadeState.showFirst</a:t>
            </a:r>
            <a:r>
              <a:rPr lang="en-ID" sz="1200" dirty="0">
                <a:solidFill>
                  <a:srgbClr val="FF0000"/>
                </a:solidFill>
                <a:latin typeface="Consolas" panose="020B0609020204030204" pitchFamily="49" charset="0"/>
                <a:cs typeface="Consolas" panose="020B0609020204030204" pitchFamily="49" charset="0"/>
              </a:rPr>
              <a:t> : </a:t>
            </a:r>
            <a:r>
              <a:rPr lang="en-ID" sz="1200" dirty="0" err="1">
                <a:solidFill>
                  <a:srgbClr val="FF0000"/>
                </a:solidFill>
                <a:latin typeface="Consolas" panose="020B0609020204030204" pitchFamily="49" charset="0"/>
                <a:cs typeface="Consolas" panose="020B0609020204030204" pitchFamily="49" charset="0"/>
              </a:rPr>
              <a:t>CrossFadeState.showSecond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p>
        </p:txBody>
      </p:sp>
      <p:sp>
        <p:nvSpPr>
          <p:cNvPr id="20" name="Rectangle 19">
            <a:extLst>
              <a:ext uri="{FF2B5EF4-FFF2-40B4-BE49-F238E27FC236}">
                <a16:creationId xmlns:a16="http://schemas.microsoft.com/office/drawing/2014/main" id="{C523F462-3BF6-924D-A096-884D7701D4E9}"/>
              </a:ext>
            </a:extLst>
          </p:cNvPr>
          <p:cNvSpPr/>
          <p:nvPr/>
        </p:nvSpPr>
        <p:spPr>
          <a:xfrm>
            <a:off x="155575" y="576943"/>
            <a:ext cx="8718459" cy="954107"/>
          </a:xfrm>
          <a:prstGeom prst="rect">
            <a:avLst/>
          </a:prstGeom>
        </p:spPr>
        <p:txBody>
          <a:bodyPr wrap="square">
            <a:spAutoFit/>
          </a:bodyPr>
          <a:lstStyle/>
          <a:p>
            <a:r>
              <a:rPr lang="en-ID" sz="1400" dirty="0"/>
              <a:t>A widget that cross-fades between two given children and animates itself between their sizes. This widget is intended to be used to fade a pair of widgets with the same width. In the case where the two children have different heights, the animation crops overflowing children during the animation by aligning their top edge, which means that the bottom will be clipped.</a:t>
            </a:r>
          </a:p>
        </p:txBody>
      </p:sp>
    </p:spTree>
    <p:extLst>
      <p:ext uri="{BB962C8B-B14F-4D97-AF65-F5344CB8AC3E}">
        <p14:creationId xmlns:p14="http://schemas.microsoft.com/office/powerpoint/2010/main" val="3360450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733468"/>
            <a:ext cx="5424055" cy="752509"/>
          </a:xfrm>
        </p:spPr>
        <p:txBody>
          <a:bodyPr>
            <a:noAutofit/>
          </a:bodyPr>
          <a:lstStyle/>
          <a:p>
            <a:pPr algn="l"/>
            <a:r>
              <a:rPr lang="en-US" sz="5400" dirty="0">
                <a:solidFill>
                  <a:schemeClr val="accent1">
                    <a:lumMod val="20000"/>
                    <a:lumOff val="80000"/>
                  </a:schemeClr>
                </a:solidFill>
              </a:rPr>
              <a:t>Animated SWITCHER</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07</a:t>
            </a:r>
          </a:p>
        </p:txBody>
      </p:sp>
    </p:spTree>
    <p:extLst>
      <p:ext uri="{BB962C8B-B14F-4D97-AF65-F5344CB8AC3E}">
        <p14:creationId xmlns:p14="http://schemas.microsoft.com/office/powerpoint/2010/main" val="2705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a:t>
            </a:r>
            <a:r>
              <a:rPr lang="en-US" sz="3600" b="1" dirty="0" err="1">
                <a:solidFill>
                  <a:srgbClr val="000090"/>
                </a:solidFill>
              </a:rPr>
              <a:t>AnimatedSwitcher</a:t>
            </a:r>
            <a:endParaRPr lang="en-US" sz="3600" b="1" dirty="0">
              <a:solidFill>
                <a:srgbClr val="000090"/>
              </a:solidFill>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40108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dirty="0">
              <a:solidFill>
                <a:srgbClr val="FF0000"/>
              </a:solidFill>
            </a:endParaRPr>
          </a:p>
        </p:txBody>
      </p:sp>
      <p:sp>
        <p:nvSpPr>
          <p:cNvPr id="2" name="Rectangle 1">
            <a:extLst>
              <a:ext uri="{FF2B5EF4-FFF2-40B4-BE49-F238E27FC236}">
                <a16:creationId xmlns:a16="http://schemas.microsoft.com/office/drawing/2014/main" id="{BE199530-551F-004D-883B-FEB17460515E}"/>
              </a:ext>
            </a:extLst>
          </p:cNvPr>
          <p:cNvSpPr/>
          <p:nvPr/>
        </p:nvSpPr>
        <p:spPr>
          <a:xfrm>
            <a:off x="155575" y="1208109"/>
            <a:ext cx="8521337" cy="3600986"/>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Widget widget1() {</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ElevatedButton</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onPressed</a:t>
            </a:r>
            <a:r>
              <a:rPr lang="en-ID" sz="1200" dirty="0">
                <a:solidFill>
                  <a:srgbClr val="FF0000"/>
                </a:solidFill>
                <a:latin typeface="Consolas" panose="020B0609020204030204" pitchFamily="49" charset="0"/>
                <a:cs typeface="Consolas" panose="020B0609020204030204" pitchFamily="49" charset="0"/>
              </a:rPr>
              <a:t>: () {},</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Text("Click </a:t>
            </a:r>
            <a:r>
              <a:rPr lang="en-ID" sz="1200" dirty="0" err="1">
                <a:solidFill>
                  <a:srgbClr val="FF0000"/>
                </a:solidFill>
                <a:latin typeface="Consolas" panose="020B0609020204030204" pitchFamily="49" charset="0"/>
                <a:cs typeface="Consolas" panose="020B0609020204030204" pitchFamily="49" charset="0"/>
              </a:rPr>
              <a:t>me!",style</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TextStyle</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fontSize</a:t>
            </a:r>
            <a:r>
              <a:rPr lang="en-ID" sz="1200" dirty="0">
                <a:solidFill>
                  <a:srgbClr val="FF0000"/>
                </a:solidFill>
                <a:latin typeface="Consolas" panose="020B0609020204030204" pitchFamily="49" charset="0"/>
                <a:cs typeface="Consolas" panose="020B0609020204030204" pitchFamily="49" charset="0"/>
              </a:rPr>
              <a:t>: 30),));}</a:t>
            </a:r>
          </a:p>
          <a:p>
            <a:endParaRPr lang="en-ID" sz="1200" dirty="0">
              <a:solidFill>
                <a:srgbClr val="FF0000"/>
              </a:solidFill>
              <a:latin typeface="Consolas" panose="020B0609020204030204" pitchFamily="49" charset="0"/>
              <a:cs typeface="Consolas" panose="020B0609020204030204" pitchFamily="49" charset="0"/>
            </a:endParaRPr>
          </a:p>
          <a:p>
            <a:r>
              <a:rPr lang="en-ID" sz="1200" dirty="0">
                <a:solidFill>
                  <a:srgbClr val="FF0000"/>
                </a:solidFill>
                <a:latin typeface="Consolas" panose="020B0609020204030204" pitchFamily="49" charset="0"/>
                <a:cs typeface="Consolas" panose="020B0609020204030204" pitchFamily="49" charset="0"/>
              </a:rPr>
              <a:t> Widget widget2() {</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TextButton</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onPressed</a:t>
            </a:r>
            <a:r>
              <a:rPr lang="en-ID" sz="1200" dirty="0">
                <a:solidFill>
                  <a:srgbClr val="FF0000"/>
                </a:solidFill>
                <a:latin typeface="Consolas" panose="020B0609020204030204" pitchFamily="49" charset="0"/>
                <a:cs typeface="Consolas" panose="020B0609020204030204" pitchFamily="49" charset="0"/>
              </a:rPr>
              <a:t>: () {},</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Text("Click </a:t>
            </a:r>
            <a:r>
              <a:rPr lang="en-ID" sz="1200" dirty="0" err="1">
                <a:solidFill>
                  <a:srgbClr val="FF0000"/>
                </a:solidFill>
                <a:latin typeface="Consolas" panose="020B0609020204030204" pitchFamily="49" charset="0"/>
                <a:cs typeface="Consolas" panose="020B0609020204030204" pitchFamily="49" charset="0"/>
              </a:rPr>
              <a:t>me!",style</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TextStyle</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fontSize</a:t>
            </a:r>
            <a:r>
              <a:rPr lang="en-ID" sz="1200" dirty="0">
                <a:solidFill>
                  <a:srgbClr val="FF0000"/>
                </a:solidFill>
                <a:latin typeface="Consolas" panose="020B0609020204030204" pitchFamily="49" charset="0"/>
                <a:cs typeface="Consolas" panose="020B0609020204030204" pitchFamily="49" charset="0"/>
              </a:rPr>
              <a:t>: 30),));}</a:t>
            </a:r>
          </a:p>
          <a:p>
            <a:endParaRPr lang="en-ID" sz="1200" dirty="0">
              <a:solidFill>
                <a:srgbClr val="FF0000"/>
              </a:solidFill>
              <a:latin typeface="Consolas" panose="020B0609020204030204" pitchFamily="49" charset="0"/>
              <a:cs typeface="Consolas" panose="020B0609020204030204" pitchFamily="49" charset="0"/>
            </a:endParaRPr>
          </a:p>
          <a:p>
            <a:r>
              <a:rPr lang="en-ID" sz="1200" dirty="0">
                <a:solidFill>
                  <a:srgbClr val="FF0000"/>
                </a:solidFill>
                <a:latin typeface="Consolas" panose="020B0609020204030204" pitchFamily="49" charset="0"/>
                <a:cs typeface="Consolas" panose="020B0609020204030204" pitchFamily="49" charset="0"/>
              </a:rPr>
              <a:t>============================</a:t>
            </a:r>
          </a:p>
          <a:p>
            <a:endParaRPr lang="en-ID" sz="1200" dirty="0">
              <a:solidFill>
                <a:srgbClr val="FF0000"/>
              </a:solidFill>
              <a:latin typeface="Consolas" panose="020B0609020204030204" pitchFamily="49" charset="0"/>
              <a:cs typeface="Consolas" panose="020B0609020204030204" pitchFamily="49" charset="0"/>
            </a:endParaRP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AnimatedSwitcher</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2),</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transitionBuilder</a:t>
            </a:r>
            <a:r>
              <a:rPr lang="en-ID" sz="1200" dirty="0">
                <a:solidFill>
                  <a:srgbClr val="FF0000"/>
                </a:solidFill>
                <a:latin typeface="Consolas" panose="020B0609020204030204" pitchFamily="49" charset="0"/>
                <a:cs typeface="Consolas" panose="020B0609020204030204" pitchFamily="49" charset="0"/>
              </a:rPr>
              <a:t>: (Widget child, Animation&lt;double&gt; animation) {</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RotationTransition</a:t>
            </a:r>
            <a:r>
              <a:rPr lang="en-ID" sz="1200" dirty="0">
                <a:solidFill>
                  <a:srgbClr val="FF0000"/>
                </a:solidFill>
                <a:latin typeface="Consolas" panose="020B0609020204030204" pitchFamily="49" charset="0"/>
                <a:cs typeface="Consolas" panose="020B0609020204030204" pitchFamily="49" charset="0"/>
              </a:rPr>
              <a:t>(turns: animation, child: child);</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ScaleTransition</a:t>
            </a:r>
            <a:r>
              <a:rPr lang="en-ID" sz="1200" dirty="0">
                <a:solidFill>
                  <a:srgbClr val="FF0000"/>
                </a:solidFill>
                <a:latin typeface="Consolas" panose="020B0609020204030204" pitchFamily="49" charset="0"/>
                <a:cs typeface="Consolas" panose="020B0609020204030204" pitchFamily="49" charset="0"/>
              </a:rPr>
              <a:t>(child: child, scale: animation);</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child: _animated ? widget1() : widget2(),</a:t>
            </a:r>
          </a:p>
          <a:p>
            <a:r>
              <a:rPr lang="en-ID" sz="1200" dirty="0">
                <a:solidFill>
                  <a:srgbClr val="FF0000"/>
                </a:solidFill>
                <a:latin typeface="Consolas" panose="020B0609020204030204" pitchFamily="49" charset="0"/>
                <a:cs typeface="Consolas" panose="020B0609020204030204" pitchFamily="49" charset="0"/>
              </a:rPr>
              <a:t>          )</a:t>
            </a:r>
          </a:p>
        </p:txBody>
      </p:sp>
      <p:sp>
        <p:nvSpPr>
          <p:cNvPr id="20" name="Rectangle 19">
            <a:extLst>
              <a:ext uri="{FF2B5EF4-FFF2-40B4-BE49-F238E27FC236}">
                <a16:creationId xmlns:a16="http://schemas.microsoft.com/office/drawing/2014/main" id="{C523F462-3BF6-924D-A096-884D7701D4E9}"/>
              </a:ext>
            </a:extLst>
          </p:cNvPr>
          <p:cNvSpPr/>
          <p:nvPr/>
        </p:nvSpPr>
        <p:spPr>
          <a:xfrm>
            <a:off x="155575" y="631710"/>
            <a:ext cx="8718459" cy="523220"/>
          </a:xfrm>
          <a:prstGeom prst="rect">
            <a:avLst/>
          </a:prstGeom>
        </p:spPr>
        <p:txBody>
          <a:bodyPr wrap="square">
            <a:spAutoFit/>
          </a:bodyPr>
          <a:lstStyle/>
          <a:p>
            <a:r>
              <a:rPr lang="en-ID" sz="1400" dirty="0"/>
              <a:t>is a widget that can be used for creating animation when switching between two widgets. When a widget is replaced with another, it transitions the new widget in and transitions the previous widget out. </a:t>
            </a:r>
          </a:p>
        </p:txBody>
      </p:sp>
    </p:spTree>
    <p:extLst>
      <p:ext uri="{BB962C8B-B14F-4D97-AF65-F5344CB8AC3E}">
        <p14:creationId xmlns:p14="http://schemas.microsoft.com/office/powerpoint/2010/main" val="278624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Define your need</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The animation decision tree">
            <a:extLst>
              <a:ext uri="{FF2B5EF4-FFF2-40B4-BE49-F238E27FC236}">
                <a16:creationId xmlns:a16="http://schemas.microsoft.com/office/drawing/2014/main" id="{3CB7C6FB-1FE6-C747-93E2-0AD9A9A749F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645206" y="111626"/>
            <a:ext cx="4498794" cy="4966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6BA0AC3-A5D4-0241-BB58-9564D5B93308}"/>
              </a:ext>
            </a:extLst>
          </p:cNvPr>
          <p:cNvSpPr/>
          <p:nvPr/>
        </p:nvSpPr>
        <p:spPr>
          <a:xfrm>
            <a:off x="266791" y="988201"/>
            <a:ext cx="4572000" cy="523220"/>
          </a:xfrm>
          <a:prstGeom prst="rect">
            <a:avLst/>
          </a:prstGeom>
        </p:spPr>
        <p:txBody>
          <a:bodyPr>
            <a:spAutoFit/>
          </a:bodyPr>
          <a:lstStyle/>
          <a:p>
            <a:r>
              <a:rPr lang="en-US" sz="1400" dirty="0">
                <a:hlinkClick r:id="rId4"/>
              </a:rPr>
              <a:t>https://flutter.dev/docs/development/ui/animations</a:t>
            </a:r>
            <a:endParaRPr lang="en-US" sz="1400" dirty="0"/>
          </a:p>
          <a:p>
            <a:endParaRPr lang="en-US" sz="1400" dirty="0"/>
          </a:p>
        </p:txBody>
      </p:sp>
    </p:spTree>
    <p:extLst>
      <p:ext uri="{BB962C8B-B14F-4D97-AF65-F5344CB8AC3E}">
        <p14:creationId xmlns:p14="http://schemas.microsoft.com/office/powerpoint/2010/main" val="3548107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427527"/>
            <a:ext cx="5424055" cy="752509"/>
          </a:xfrm>
        </p:spPr>
        <p:txBody>
          <a:bodyPr>
            <a:noAutofit/>
          </a:bodyPr>
          <a:lstStyle/>
          <a:p>
            <a:pPr algn="l"/>
            <a:r>
              <a:rPr lang="en-US" sz="5400" dirty="0">
                <a:solidFill>
                  <a:schemeClr val="accent1">
                    <a:lumMod val="20000"/>
                    <a:lumOff val="80000"/>
                  </a:schemeClr>
                </a:solidFill>
              </a:rPr>
              <a:t>COMBINING ANIMATED WIDGET</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08</a:t>
            </a:r>
          </a:p>
        </p:txBody>
      </p:sp>
    </p:spTree>
    <p:extLst>
      <p:ext uri="{BB962C8B-B14F-4D97-AF65-F5344CB8AC3E}">
        <p14:creationId xmlns:p14="http://schemas.microsoft.com/office/powerpoint/2010/main" val="3338519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err="1">
                <a:solidFill>
                  <a:srgbClr val="000090"/>
                </a:solidFill>
              </a:rPr>
              <a:t>AnimatedPositioned</a:t>
            </a:r>
            <a:endParaRPr lang="en-US" sz="3600" b="1" dirty="0">
              <a:solidFill>
                <a:srgbClr val="000090"/>
              </a:solidFill>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5737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Different with previous animated which just used 2 states, we will add more than 2 states in the example of </a:t>
            </a:r>
            <a:r>
              <a:rPr lang="en-US" sz="1600" dirty="0" err="1"/>
              <a:t>AnimatedPosition</a:t>
            </a:r>
            <a:r>
              <a:rPr lang="en-US" sz="1600" dirty="0"/>
              <a:t>. </a:t>
            </a:r>
            <a:endParaRPr lang="en-ID" sz="1400" dirty="0"/>
          </a:p>
        </p:txBody>
      </p:sp>
      <p:sp>
        <p:nvSpPr>
          <p:cNvPr id="2" name="Rectangle 1">
            <a:extLst>
              <a:ext uri="{FF2B5EF4-FFF2-40B4-BE49-F238E27FC236}">
                <a16:creationId xmlns:a16="http://schemas.microsoft.com/office/drawing/2014/main" id="{77191B40-DA62-8743-9694-87023021D72F}"/>
              </a:ext>
            </a:extLst>
          </p:cNvPr>
          <p:cNvSpPr/>
          <p:nvPr/>
        </p:nvSpPr>
        <p:spPr>
          <a:xfrm>
            <a:off x="460375" y="1764561"/>
            <a:ext cx="6626818" cy="738664"/>
          </a:xfrm>
          <a:prstGeom prst="rect">
            <a:avLst/>
          </a:prstGeom>
        </p:spPr>
        <p:txBody>
          <a:bodyPr wrap="square">
            <a:spAutoFit/>
          </a:bodyPr>
          <a:lstStyle/>
          <a:p>
            <a:r>
              <a:rPr lang="en-ID" sz="1400" dirty="0">
                <a:solidFill>
                  <a:srgbClr val="FF0000"/>
                </a:solidFill>
                <a:latin typeface="Consolas" panose="020B0609020204030204" pitchFamily="49" charset="0"/>
                <a:cs typeface="Consolas" panose="020B0609020204030204" pitchFamily="49" charset="0"/>
              </a:rPr>
              <a:t>int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1;</a:t>
            </a:r>
          </a:p>
          <a:p>
            <a:r>
              <a:rPr lang="en-ID" sz="1400" dirty="0">
                <a:solidFill>
                  <a:srgbClr val="FF0000"/>
                </a:solidFill>
                <a:latin typeface="Consolas" panose="020B0609020204030204" pitchFamily="49" charset="0"/>
                <a:cs typeface="Consolas" panose="020B0609020204030204" pitchFamily="49" charset="0"/>
              </a:rPr>
              <a:t>double _left = 0;</a:t>
            </a:r>
          </a:p>
          <a:p>
            <a:r>
              <a:rPr lang="en-ID" sz="1400" dirty="0">
                <a:solidFill>
                  <a:srgbClr val="FF0000"/>
                </a:solidFill>
                <a:latin typeface="Consolas" panose="020B0609020204030204" pitchFamily="49" charset="0"/>
                <a:cs typeface="Consolas" panose="020B0609020204030204" pitchFamily="49" charset="0"/>
              </a:rPr>
              <a:t>double _top = 0;</a:t>
            </a:r>
          </a:p>
        </p:txBody>
      </p:sp>
      <p:sp>
        <p:nvSpPr>
          <p:cNvPr id="3" name="TextBox 2">
            <a:extLst>
              <a:ext uri="{FF2B5EF4-FFF2-40B4-BE49-F238E27FC236}">
                <a16:creationId xmlns:a16="http://schemas.microsoft.com/office/drawing/2014/main" id="{1975A111-A8E4-7442-B0D0-E68F2B17D753}"/>
              </a:ext>
            </a:extLst>
          </p:cNvPr>
          <p:cNvSpPr txBox="1"/>
          <p:nvPr/>
        </p:nvSpPr>
        <p:spPr>
          <a:xfrm>
            <a:off x="2943497" y="1480959"/>
            <a:ext cx="5111931" cy="3662541"/>
          </a:xfrm>
          <a:prstGeom prst="rect">
            <a:avLst/>
          </a:prstGeom>
          <a:noFill/>
        </p:spPr>
        <p:txBody>
          <a:bodyPr wrap="square" rtlCol="0">
            <a:spAutoFit/>
          </a:bodyPr>
          <a:lstStyle/>
          <a:p>
            <a:r>
              <a:rPr lang="en-US" sz="1400" dirty="0"/>
              <a:t>in timer:</a:t>
            </a:r>
          </a:p>
          <a:p>
            <a:r>
              <a:rPr lang="en-ID" sz="1400" dirty="0">
                <a:solidFill>
                  <a:srgbClr val="FF0000"/>
                </a:solidFill>
                <a:latin typeface="Consolas" panose="020B0609020204030204" pitchFamily="49" charset="0"/>
                <a:cs typeface="Consolas" panose="020B0609020204030204" pitchFamily="49" charset="0"/>
              </a:rPr>
              <a:t>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if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&gt; 4)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1;</a:t>
            </a:r>
          </a:p>
          <a:p>
            <a:r>
              <a:rPr lang="en-ID" sz="1400" dirty="0">
                <a:solidFill>
                  <a:srgbClr val="FF0000"/>
                </a:solidFill>
                <a:latin typeface="Consolas" panose="020B0609020204030204" pitchFamily="49" charset="0"/>
                <a:cs typeface="Consolas" panose="020B0609020204030204" pitchFamily="49" charset="0"/>
              </a:rPr>
              <a:t>if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1) {</a:t>
            </a:r>
          </a:p>
          <a:p>
            <a:r>
              <a:rPr lang="en-ID" sz="1400" dirty="0">
                <a:solidFill>
                  <a:srgbClr val="FF0000"/>
                </a:solidFill>
                <a:latin typeface="Consolas" panose="020B0609020204030204" pitchFamily="49" charset="0"/>
                <a:cs typeface="Consolas" panose="020B0609020204030204" pitchFamily="49" charset="0"/>
              </a:rPr>
              <a:t>_left = 300;_top = 0;</a:t>
            </a:r>
          </a:p>
          <a:p>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if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2) {</a:t>
            </a:r>
          </a:p>
          <a:p>
            <a:r>
              <a:rPr lang="en-ID" sz="1400" dirty="0">
                <a:solidFill>
                  <a:srgbClr val="FF0000"/>
                </a:solidFill>
                <a:latin typeface="Consolas" panose="020B0609020204030204" pitchFamily="49" charset="0"/>
                <a:cs typeface="Consolas" panose="020B0609020204030204" pitchFamily="49" charset="0"/>
              </a:rPr>
              <a:t>_left = 0;_top = 0;</a:t>
            </a:r>
          </a:p>
          <a:p>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if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3) {</a:t>
            </a:r>
          </a:p>
          <a:p>
            <a:r>
              <a:rPr lang="en-ID" sz="1400" dirty="0">
                <a:solidFill>
                  <a:srgbClr val="FF0000"/>
                </a:solidFill>
                <a:latin typeface="Consolas" panose="020B0609020204030204" pitchFamily="49" charset="0"/>
                <a:cs typeface="Consolas" panose="020B0609020204030204" pitchFamily="49" charset="0"/>
              </a:rPr>
              <a:t>_left = 0;_top = 200;</a:t>
            </a:r>
          </a:p>
          <a:p>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if (_</a:t>
            </a:r>
            <a:r>
              <a:rPr lang="en-ID" sz="1400" dirty="0" err="1">
                <a:solidFill>
                  <a:srgbClr val="FF0000"/>
                </a:solidFill>
                <a:latin typeface="Consolas" panose="020B0609020204030204" pitchFamily="49" charset="0"/>
                <a:cs typeface="Consolas" panose="020B0609020204030204" pitchFamily="49" charset="0"/>
              </a:rPr>
              <a:t>posisi</a:t>
            </a:r>
            <a:r>
              <a:rPr lang="en-ID" sz="1400" dirty="0">
                <a:solidFill>
                  <a:srgbClr val="FF0000"/>
                </a:solidFill>
                <a:latin typeface="Consolas" panose="020B0609020204030204" pitchFamily="49" charset="0"/>
                <a:cs typeface="Consolas" panose="020B0609020204030204" pitchFamily="49" charset="0"/>
              </a:rPr>
              <a:t> == 4) {</a:t>
            </a:r>
          </a:p>
          <a:p>
            <a:r>
              <a:rPr lang="en-ID" sz="1400" dirty="0">
                <a:solidFill>
                  <a:srgbClr val="FF0000"/>
                </a:solidFill>
                <a:latin typeface="Consolas" panose="020B0609020204030204" pitchFamily="49" charset="0"/>
                <a:cs typeface="Consolas" panose="020B0609020204030204" pitchFamily="49" charset="0"/>
              </a:rPr>
              <a:t>_left = 300;_top = 200;</a:t>
            </a:r>
          </a:p>
          <a:p>
            <a:r>
              <a:rPr lang="en-ID" sz="1400" dirty="0">
                <a:solidFill>
                  <a:srgbClr val="FF0000"/>
                </a:solidFill>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39400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err="1">
                <a:solidFill>
                  <a:srgbClr val="000090"/>
                </a:solidFill>
              </a:rPr>
              <a:t>AnimatedPositioned</a:t>
            </a:r>
            <a:r>
              <a:rPr lang="en-US" sz="3600" b="1" dirty="0">
                <a:solidFill>
                  <a:srgbClr val="000090"/>
                </a:solidFill>
              </a:rPr>
              <a:t> (2)</a:t>
            </a: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5737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Animated Position is running in stack widget. Therefore, we prepare the stack first. Also, we put a background image for this animation. </a:t>
            </a:r>
            <a:endParaRPr lang="en-ID" sz="1400" dirty="0"/>
          </a:p>
        </p:txBody>
      </p:sp>
      <p:sp>
        <p:nvSpPr>
          <p:cNvPr id="3" name="TextBox 2">
            <a:extLst>
              <a:ext uri="{FF2B5EF4-FFF2-40B4-BE49-F238E27FC236}">
                <a16:creationId xmlns:a16="http://schemas.microsoft.com/office/drawing/2014/main" id="{1975A111-A8E4-7442-B0D0-E68F2B17D753}"/>
              </a:ext>
            </a:extLst>
          </p:cNvPr>
          <p:cNvSpPr txBox="1"/>
          <p:nvPr/>
        </p:nvSpPr>
        <p:spPr>
          <a:xfrm>
            <a:off x="-748936" y="1468675"/>
            <a:ext cx="5860868" cy="2246769"/>
          </a:xfrm>
          <a:prstGeom prst="rect">
            <a:avLst/>
          </a:prstGeom>
          <a:noFill/>
        </p:spPr>
        <p:txBody>
          <a:bodyPr wrap="square" rtlCol="0">
            <a:spAutoFit/>
          </a:bodyPr>
          <a:lstStyle/>
          <a:p>
            <a:r>
              <a:rPr lang="en-ID" sz="1400" dirty="0">
                <a:solidFill>
                  <a:srgbClr val="FF0000"/>
                </a:solidFill>
                <a:latin typeface="Consolas" panose="020B0609020204030204" pitchFamily="49" charset="0"/>
                <a:cs typeface="Consolas" panose="020B0609020204030204" pitchFamily="49" charset="0"/>
              </a:rPr>
              <a:t> 	        Container(</a:t>
            </a:r>
          </a:p>
          <a:p>
            <a:r>
              <a:rPr lang="en-ID" sz="1400" dirty="0">
                <a:solidFill>
                  <a:srgbClr val="FF0000"/>
                </a:solidFill>
                <a:latin typeface="Consolas" panose="020B0609020204030204" pitchFamily="49" charset="0"/>
                <a:cs typeface="Consolas" panose="020B0609020204030204" pitchFamily="49" charset="0"/>
              </a:rPr>
              <a:t>       		width: 400,</a:t>
            </a:r>
          </a:p>
          <a:p>
            <a:r>
              <a:rPr lang="en-ID" sz="1400" dirty="0">
                <a:solidFill>
                  <a:srgbClr val="FF0000"/>
                </a:solidFill>
                <a:latin typeface="Consolas" panose="020B0609020204030204" pitchFamily="49" charset="0"/>
                <a:cs typeface="Consolas" panose="020B0609020204030204" pitchFamily="49" charset="0"/>
              </a:rPr>
              <a:t>       		height: 300,</a:t>
            </a:r>
          </a:p>
          <a:p>
            <a:r>
              <a:rPr lang="en-ID" sz="1400" dirty="0">
                <a:solidFill>
                  <a:srgbClr val="FF0000"/>
                </a:solidFill>
                <a:latin typeface="Consolas" panose="020B0609020204030204" pitchFamily="49" charset="0"/>
                <a:cs typeface="Consolas" panose="020B0609020204030204" pitchFamily="49" charset="0"/>
              </a:rPr>
              <a:t>       		child: Stack(children: [</a:t>
            </a:r>
          </a:p>
          <a:p>
            <a:r>
              <a:rPr lang="en-ID" sz="1400" dirty="0">
                <a:solidFill>
                  <a:srgbClr val="FF0000"/>
                </a:solidFill>
                <a:latin typeface="Consolas" panose="020B0609020204030204" pitchFamily="49" charset="0"/>
                <a:cs typeface="Consolas" panose="020B0609020204030204" pitchFamily="49" charset="0"/>
              </a:rPr>
              <a:t>        		</a:t>
            </a:r>
            <a:r>
              <a:rPr lang="en-ID" sz="1400" dirty="0" err="1">
                <a:solidFill>
                  <a:srgbClr val="FF0000"/>
                </a:solidFill>
                <a:latin typeface="Consolas" panose="020B0609020204030204" pitchFamily="49" charset="0"/>
                <a:cs typeface="Consolas" panose="020B0609020204030204" pitchFamily="49" charset="0"/>
              </a:rPr>
              <a:t>Image.asset</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"../assets/images/</a:t>
            </a:r>
            <a:r>
              <a:rPr lang="en-ID" sz="1400" dirty="0" err="1">
                <a:solidFill>
                  <a:srgbClr val="FF0000"/>
                </a:solidFill>
                <a:latin typeface="Consolas" panose="020B0609020204030204" pitchFamily="49" charset="0"/>
                <a:cs typeface="Consolas" panose="020B0609020204030204" pitchFamily="49" charset="0"/>
              </a:rPr>
              <a:t>city.jpeg</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scale: 0.5,</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a:t>
            </a:r>
          </a:p>
        </p:txBody>
      </p:sp>
      <p:sp>
        <p:nvSpPr>
          <p:cNvPr id="2" name="Rectangle 1">
            <a:extLst>
              <a:ext uri="{FF2B5EF4-FFF2-40B4-BE49-F238E27FC236}">
                <a16:creationId xmlns:a16="http://schemas.microsoft.com/office/drawing/2014/main" id="{775D64ED-D178-954A-8DA7-C41ED91341C1}"/>
              </a:ext>
            </a:extLst>
          </p:cNvPr>
          <p:cNvSpPr/>
          <p:nvPr/>
        </p:nvSpPr>
        <p:spPr>
          <a:xfrm>
            <a:off x="4093029" y="1796221"/>
            <a:ext cx="4981859" cy="21236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D" sz="1200" dirty="0" err="1">
                <a:solidFill>
                  <a:srgbClr val="FF0000"/>
                </a:solidFill>
                <a:latin typeface="Consolas" panose="020B0609020204030204" pitchFamily="49" charset="0"/>
                <a:cs typeface="Consolas" panose="020B0609020204030204" pitchFamily="49" charset="0"/>
              </a:rPr>
              <a:t>AnimatedPositioned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3),</a:t>
            </a:r>
          </a:p>
          <a:p>
            <a:r>
              <a:rPr lang="en-ID" sz="1200" dirty="0">
                <a:solidFill>
                  <a:srgbClr val="FF0000"/>
                </a:solidFill>
                <a:latin typeface="Consolas" panose="020B0609020204030204" pitchFamily="49" charset="0"/>
                <a:cs typeface="Consolas" panose="020B0609020204030204" pitchFamily="49" charset="0"/>
              </a:rPr>
              <a:t>	curve: </a:t>
            </a:r>
            <a:r>
              <a:rPr lang="en-ID" sz="1200" dirty="0" err="1">
                <a:solidFill>
                  <a:srgbClr val="FF0000"/>
                </a:solidFill>
                <a:latin typeface="Consolas" panose="020B0609020204030204" pitchFamily="49" charset="0"/>
                <a:cs typeface="Consolas" panose="020B0609020204030204" pitchFamily="49" charset="0"/>
              </a:rPr>
              <a:t>Curves.fastOutSlowIn</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left: _left,</a:t>
            </a:r>
          </a:p>
          <a:p>
            <a:r>
              <a:rPr lang="en-ID" sz="1200" dirty="0">
                <a:solidFill>
                  <a:srgbClr val="FF0000"/>
                </a:solidFill>
                <a:latin typeface="Consolas" panose="020B0609020204030204" pitchFamily="49" charset="0"/>
                <a:cs typeface="Consolas" panose="020B0609020204030204" pitchFamily="49" charset="0"/>
              </a:rPr>
              <a:t>	top: _top,</a:t>
            </a:r>
          </a:p>
          <a:p>
            <a:r>
              <a:rPr lang="en-ID" sz="1200" dirty="0">
                <a:solidFill>
                  <a:srgbClr val="FF0000"/>
                </a:solidFill>
                <a:latin typeface="Consolas" panose="020B0609020204030204" pitchFamily="49" charset="0"/>
                <a:cs typeface="Consolas" panose="020B0609020204030204" pitchFamily="49" charset="0"/>
              </a:rPr>
              <a:t>	child: Image(</a:t>
            </a:r>
          </a:p>
          <a:p>
            <a:r>
              <a:rPr lang="en-ID" sz="1200" dirty="0">
                <a:solidFill>
                  <a:srgbClr val="FF0000"/>
                </a:solidFill>
                <a:latin typeface="Consolas" panose="020B0609020204030204" pitchFamily="49" charset="0"/>
                <a:cs typeface="Consolas" panose="020B0609020204030204" pitchFamily="49" charset="0"/>
              </a:rPr>
              <a:t>		image: </a:t>
            </a:r>
            <a:r>
              <a:rPr lang="en-ID" sz="1200" dirty="0" err="1">
                <a:solidFill>
                  <a:srgbClr val="FF0000"/>
                </a:solidFill>
                <a:latin typeface="Consolas" panose="020B0609020204030204" pitchFamily="49" charset="0"/>
                <a:cs typeface="Consolas" panose="020B0609020204030204" pitchFamily="49" charset="0"/>
              </a:rPr>
              <a:t>AssetImage</a:t>
            </a:r>
            <a:r>
              <a:rPr lang="en-ID" sz="1200" dirty="0">
                <a:solidFill>
                  <a:srgbClr val="FF0000"/>
                </a:solidFill>
                <a:latin typeface="Consolas" panose="020B0609020204030204" pitchFamily="49" charset="0"/>
                <a:cs typeface="Consolas" panose="020B0609020204030204" pitchFamily="49" charset="0"/>
              </a:rPr>
              <a:t>("../assets/images/</a:t>
            </a:r>
            <a:r>
              <a:rPr lang="en-ID" sz="1200" dirty="0" err="1">
                <a:solidFill>
                  <a:srgbClr val="FF0000"/>
                </a:solidFill>
                <a:latin typeface="Consolas" panose="020B0609020204030204" pitchFamily="49" charset="0"/>
                <a:cs typeface="Consolas" panose="020B0609020204030204" pitchFamily="49" charset="0"/>
              </a:rPr>
              <a:t>ufo.gif</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fit: </a:t>
            </a:r>
            <a:r>
              <a:rPr lang="en-ID" sz="1200" dirty="0" err="1">
                <a:solidFill>
                  <a:srgbClr val="FF0000"/>
                </a:solidFill>
                <a:latin typeface="Consolas" panose="020B0609020204030204" pitchFamily="49" charset="0"/>
                <a:cs typeface="Consolas" panose="020B0609020204030204" pitchFamily="49" charset="0"/>
              </a:rPr>
              <a:t>BoxFit.scaleDown</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width: 100,</a:t>
            </a:r>
          </a:p>
          <a:p>
            <a:r>
              <a:rPr lang="en-ID" sz="1200" dirty="0">
                <a:solidFill>
                  <a:srgbClr val="FF0000"/>
                </a:solidFill>
                <a:latin typeface="Consolas" panose="020B0609020204030204" pitchFamily="49" charset="0"/>
                <a:cs typeface="Consolas" panose="020B0609020204030204" pitchFamily="49" charset="0"/>
              </a:rPr>
              <a:t>		height: 100),</a:t>
            </a:r>
          </a:p>
          <a:p>
            <a:r>
              <a:rPr lang="en-ID" sz="1200" dirty="0">
                <a:solidFill>
                  <a:srgbClr val="FF0000"/>
                </a:solidFill>
                <a:latin typeface="Consolas" panose="020B0609020204030204" pitchFamily="49" charset="0"/>
                <a:cs typeface="Consolas" panose="020B0609020204030204" pitchFamily="49" charset="0"/>
              </a:rPr>
              <a:t>)</a:t>
            </a:r>
            <a:endParaRPr lang="en-ID" sz="1200" dirty="0">
              <a:solidFill>
                <a:srgbClr val="FF0000"/>
              </a:solidFill>
              <a:effectLst/>
              <a:latin typeface="Consolas" panose="020B0609020204030204" pitchFamily="49" charset="0"/>
              <a:cs typeface="Consolas" panose="020B0609020204030204" pitchFamily="49" charset="0"/>
            </a:endParaRPr>
          </a:p>
        </p:txBody>
      </p:sp>
      <p:cxnSp>
        <p:nvCxnSpPr>
          <p:cNvPr id="9" name="Straight Arrow Connector 8">
            <a:extLst>
              <a:ext uri="{FF2B5EF4-FFF2-40B4-BE49-F238E27FC236}">
                <a16:creationId xmlns:a16="http://schemas.microsoft.com/office/drawing/2014/main" id="{735BE648-974E-3B48-A713-709D370D1F50}"/>
              </a:ext>
            </a:extLst>
          </p:cNvPr>
          <p:cNvCxnSpPr/>
          <p:nvPr/>
        </p:nvCxnSpPr>
        <p:spPr>
          <a:xfrm flipH="1">
            <a:off x="1097280" y="3335383"/>
            <a:ext cx="3178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48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Combining 2 animated widget </a:t>
            </a: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5737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In this example we will resize the </a:t>
            </a:r>
            <a:r>
              <a:rPr lang="en-US" sz="1600" dirty="0" err="1"/>
              <a:t>ufo.gif</a:t>
            </a:r>
            <a:r>
              <a:rPr lang="en-US" sz="1600" dirty="0"/>
              <a:t>, being bigger and smaller, so it seems like go flying to the city and back again.</a:t>
            </a:r>
          </a:p>
          <a:p>
            <a:pPr marL="0" indent="0">
              <a:buNone/>
            </a:pPr>
            <a:r>
              <a:rPr lang="en-US" sz="1600" dirty="0"/>
              <a:t>Change the Image with </a:t>
            </a:r>
            <a:r>
              <a:rPr lang="en-US" sz="1600" dirty="0" err="1"/>
              <a:t>AnimatedContainer</a:t>
            </a:r>
            <a:r>
              <a:rPr lang="en-US" sz="1600" dirty="0"/>
              <a:t>. We need to manage a variable for resizing the container. Put in the timer, a bigger number when container in the top, and smaller when in bottom.</a:t>
            </a:r>
            <a:endParaRPr lang="en-ID" sz="1400" dirty="0"/>
          </a:p>
        </p:txBody>
      </p:sp>
      <p:sp>
        <p:nvSpPr>
          <p:cNvPr id="3" name="TextBox 2">
            <a:extLst>
              <a:ext uri="{FF2B5EF4-FFF2-40B4-BE49-F238E27FC236}">
                <a16:creationId xmlns:a16="http://schemas.microsoft.com/office/drawing/2014/main" id="{1975A111-A8E4-7442-B0D0-E68F2B17D753}"/>
              </a:ext>
            </a:extLst>
          </p:cNvPr>
          <p:cNvSpPr txBox="1"/>
          <p:nvPr/>
        </p:nvSpPr>
        <p:spPr>
          <a:xfrm>
            <a:off x="207335" y="2473029"/>
            <a:ext cx="5644825" cy="1384995"/>
          </a:xfrm>
          <a:prstGeom prst="rect">
            <a:avLst/>
          </a:prstGeom>
          <a:noFill/>
        </p:spPr>
        <p:txBody>
          <a:bodyPr wrap="square" rtlCol="0">
            <a:spAutoFit/>
          </a:bodyPr>
          <a:lstStyle/>
          <a:p>
            <a:r>
              <a:rPr lang="en-ID" sz="1400" dirty="0" err="1">
                <a:solidFill>
                  <a:srgbClr val="FF0000"/>
                </a:solidFill>
                <a:latin typeface="Consolas" panose="020B0609020204030204" pitchFamily="49" charset="0"/>
                <a:cs typeface="Consolas" panose="020B0609020204030204" pitchFamily="49" charset="0"/>
              </a:rPr>
              <a:t>AnimatedContainer</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duration: </a:t>
            </a:r>
            <a:r>
              <a:rPr lang="en-ID" sz="1400" dirty="0" err="1">
                <a:solidFill>
                  <a:srgbClr val="FF0000"/>
                </a:solidFill>
                <a:latin typeface="Consolas" panose="020B0609020204030204" pitchFamily="49" charset="0"/>
                <a:cs typeface="Consolas" panose="020B0609020204030204" pitchFamily="49" charset="0"/>
              </a:rPr>
              <a:t>const</a:t>
            </a:r>
            <a:r>
              <a:rPr lang="en-ID" sz="1400" dirty="0">
                <a:solidFill>
                  <a:srgbClr val="FF0000"/>
                </a:solidFill>
                <a:latin typeface="Consolas" panose="020B0609020204030204" pitchFamily="49" charset="0"/>
                <a:cs typeface="Consolas" panose="020B0609020204030204" pitchFamily="49" charset="0"/>
              </a:rPr>
              <a:t> Duration(seconds: 3),</a:t>
            </a:r>
          </a:p>
          <a:p>
            <a:r>
              <a:rPr lang="en-ID" sz="1400" dirty="0">
                <a:solidFill>
                  <a:srgbClr val="FF0000"/>
                </a:solidFill>
                <a:latin typeface="Consolas" panose="020B0609020204030204" pitchFamily="49" charset="0"/>
                <a:cs typeface="Consolas" panose="020B0609020204030204" pitchFamily="49" charset="0"/>
              </a:rPr>
              <a:t>	width: _</a:t>
            </a:r>
            <a:r>
              <a:rPr lang="en-ID" sz="1400" dirty="0" err="1">
                <a:solidFill>
                  <a:srgbClr val="FF0000"/>
                </a:solidFill>
                <a:latin typeface="Consolas" panose="020B0609020204030204" pitchFamily="49" charset="0"/>
                <a:cs typeface="Consolas" panose="020B0609020204030204" pitchFamily="49" charset="0"/>
              </a:rPr>
              <a:t>wh</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	height: _</a:t>
            </a:r>
            <a:r>
              <a:rPr lang="en-ID" sz="1400" dirty="0" err="1">
                <a:solidFill>
                  <a:srgbClr val="FF0000"/>
                </a:solidFill>
                <a:latin typeface="Consolas" panose="020B0609020204030204" pitchFamily="49" charset="0"/>
                <a:cs typeface="Consolas" panose="020B0609020204030204" pitchFamily="49" charset="0"/>
              </a:rPr>
              <a:t>wh</a:t>
            </a:r>
            <a:r>
              <a:rPr lang="en-ID" sz="1400" dirty="0">
                <a:solidFill>
                  <a:srgbClr val="FF0000"/>
                </a:solidFill>
                <a:latin typeface="Consolas" panose="020B0609020204030204" pitchFamily="49" charset="0"/>
                <a:cs typeface="Consolas" panose="020B0609020204030204" pitchFamily="49" charset="0"/>
              </a:rPr>
              <a:t>, </a:t>
            </a:r>
          </a:p>
          <a:p>
            <a:r>
              <a:rPr lang="en-ID" sz="1400" dirty="0">
                <a:solidFill>
                  <a:srgbClr val="FF0000"/>
                </a:solidFill>
                <a:latin typeface="Consolas" panose="020B0609020204030204" pitchFamily="49" charset="0"/>
                <a:cs typeface="Consolas" panose="020B0609020204030204" pitchFamily="49" charset="0"/>
              </a:rPr>
              <a:t>	child: </a:t>
            </a:r>
            <a:r>
              <a:rPr lang="en-ID" sz="1400" dirty="0" err="1">
                <a:solidFill>
                  <a:srgbClr val="FF0000"/>
                </a:solidFill>
                <a:latin typeface="Consolas" panose="020B0609020204030204" pitchFamily="49" charset="0"/>
                <a:cs typeface="Consolas" panose="020B0609020204030204" pitchFamily="49" charset="0"/>
              </a:rPr>
              <a:t>Image.asset</a:t>
            </a:r>
            <a:r>
              <a:rPr lang="en-ID" sz="1400" dirty="0">
                <a:solidFill>
                  <a:srgbClr val="FF0000"/>
                </a:solidFill>
                <a:latin typeface="Consolas" panose="020B0609020204030204" pitchFamily="49" charset="0"/>
                <a:cs typeface="Consolas" panose="020B0609020204030204" pitchFamily="49" charset="0"/>
              </a:rPr>
              <a:t>("../assets/images/</a:t>
            </a:r>
            <a:r>
              <a:rPr lang="en-ID" sz="1400" dirty="0" err="1">
                <a:solidFill>
                  <a:srgbClr val="FF0000"/>
                </a:solidFill>
                <a:latin typeface="Consolas" panose="020B0609020204030204" pitchFamily="49" charset="0"/>
                <a:cs typeface="Consolas" panose="020B0609020204030204" pitchFamily="49" charset="0"/>
              </a:rPr>
              <a:t>ufo.gif</a:t>
            </a:r>
            <a:r>
              <a:rPr lang="en-ID" sz="1400" dirty="0">
                <a:solidFill>
                  <a:srgbClr val="FF0000"/>
                </a:solidFill>
                <a:latin typeface="Consolas" panose="020B0609020204030204" pitchFamily="49" charset="0"/>
                <a:cs typeface="Consolas" panose="020B0609020204030204" pitchFamily="49" charset="0"/>
              </a:rPr>
              <a:t>"),</a:t>
            </a:r>
          </a:p>
          <a:p>
            <a:r>
              <a:rPr lang="en-ID" sz="1400" dirty="0">
                <a:solidFill>
                  <a:srgbClr val="FF0000"/>
                </a:solidFill>
                <a:latin typeface="Consolas" panose="020B0609020204030204" pitchFamily="49" charset="0"/>
                <a:cs typeface="Consolas" panose="020B0609020204030204" pitchFamily="49" charset="0"/>
              </a:rPr>
              <a:t>)</a:t>
            </a:r>
          </a:p>
        </p:txBody>
      </p:sp>
      <p:pic>
        <p:nvPicPr>
          <p:cNvPr id="10" name="Picture 9">
            <a:extLst>
              <a:ext uri="{FF2B5EF4-FFF2-40B4-BE49-F238E27FC236}">
                <a16:creationId xmlns:a16="http://schemas.microsoft.com/office/drawing/2014/main" id="{BCA3D04D-357F-4D4B-B5C6-117BF88EED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8904" y="2127613"/>
            <a:ext cx="1847850" cy="1358900"/>
          </a:xfrm>
          <a:prstGeom prst="rect">
            <a:avLst/>
          </a:prstGeom>
        </p:spPr>
      </p:pic>
      <p:pic>
        <p:nvPicPr>
          <p:cNvPr id="15" name="Picture 14">
            <a:extLst>
              <a:ext uri="{FF2B5EF4-FFF2-40B4-BE49-F238E27FC236}">
                <a16:creationId xmlns:a16="http://schemas.microsoft.com/office/drawing/2014/main" id="{C2C0561D-73CB-CD43-BDF3-EA20433C6B9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28904" y="3534309"/>
            <a:ext cx="1847850" cy="1358900"/>
          </a:xfrm>
          <a:prstGeom prst="rect">
            <a:avLst/>
          </a:prstGeom>
        </p:spPr>
      </p:pic>
    </p:spTree>
    <p:extLst>
      <p:ext uri="{BB962C8B-B14F-4D97-AF65-F5344CB8AC3E}">
        <p14:creationId xmlns:p14="http://schemas.microsoft.com/office/powerpoint/2010/main" val="220356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Solution</a:t>
            </a: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5737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ID" sz="1400" dirty="0"/>
          </a:p>
        </p:txBody>
      </p:sp>
      <p:sp>
        <p:nvSpPr>
          <p:cNvPr id="3" name="TextBox 2">
            <a:extLst>
              <a:ext uri="{FF2B5EF4-FFF2-40B4-BE49-F238E27FC236}">
                <a16:creationId xmlns:a16="http://schemas.microsoft.com/office/drawing/2014/main" id="{1975A111-A8E4-7442-B0D0-E68F2B17D753}"/>
              </a:ext>
            </a:extLst>
          </p:cNvPr>
          <p:cNvSpPr txBox="1"/>
          <p:nvPr/>
        </p:nvSpPr>
        <p:spPr>
          <a:xfrm>
            <a:off x="307975" y="700966"/>
            <a:ext cx="5209395" cy="4154984"/>
          </a:xfrm>
          <a:prstGeom prst="rect">
            <a:avLst/>
          </a:prstGeom>
          <a:noFill/>
        </p:spPr>
        <p:txBody>
          <a:bodyPr wrap="square" rtlCol="0">
            <a:spAutoFit/>
          </a:bodyPr>
          <a:lstStyle/>
          <a:p>
            <a:r>
              <a:rPr lang="en-ID" sz="1200" dirty="0">
                <a:solidFill>
                  <a:srgbClr val="FF0000"/>
                </a:solidFill>
                <a:latin typeface="Consolas" panose="020B0609020204030204" pitchFamily="49" charset="0"/>
                <a:cs typeface="Consolas" panose="020B0609020204030204" pitchFamily="49" charset="0"/>
              </a:rPr>
              <a:t>double _</a:t>
            </a:r>
            <a:r>
              <a:rPr lang="en-ID" sz="1200" dirty="0" err="1">
                <a:solidFill>
                  <a:srgbClr val="FF0000"/>
                </a:solidFill>
                <a:latin typeface="Consolas" panose="020B0609020204030204" pitchFamily="49" charset="0"/>
                <a:cs typeface="Consolas" panose="020B0609020204030204" pitchFamily="49" charset="0"/>
              </a:rPr>
              <a:t>wh</a:t>
            </a:r>
            <a:r>
              <a:rPr lang="en-ID" sz="1200" dirty="0">
                <a:solidFill>
                  <a:srgbClr val="FF0000"/>
                </a:solidFill>
                <a:latin typeface="Consolas" panose="020B0609020204030204" pitchFamily="49" charset="0"/>
                <a:cs typeface="Consolas" panose="020B0609020204030204" pitchFamily="49" charset="0"/>
              </a:rPr>
              <a:t> = 40;</a:t>
            </a:r>
            <a:br>
              <a:rPr lang="en-ID" sz="1200" dirty="0">
                <a:solidFill>
                  <a:srgbClr val="FF0000"/>
                </a:solidFill>
                <a:latin typeface="Consolas" panose="020B0609020204030204" pitchFamily="49" charset="0"/>
                <a:cs typeface="Consolas" panose="020B0609020204030204" pitchFamily="49" charset="0"/>
              </a:rPr>
            </a:b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if (_</a:t>
            </a:r>
            <a:r>
              <a:rPr lang="en-ID" sz="1200" dirty="0" err="1">
                <a:solidFill>
                  <a:srgbClr val="FF0000"/>
                </a:solidFill>
                <a:latin typeface="Consolas" panose="020B0609020204030204" pitchFamily="49" charset="0"/>
                <a:cs typeface="Consolas" panose="020B0609020204030204" pitchFamily="49" charset="0"/>
              </a:rPr>
              <a:t>posisi</a:t>
            </a:r>
            <a:r>
              <a:rPr lang="en-ID" sz="1200" dirty="0">
                <a:solidFill>
                  <a:srgbClr val="FF0000"/>
                </a:solidFill>
                <a:latin typeface="Consolas" panose="020B0609020204030204" pitchFamily="49" charset="0"/>
                <a:cs typeface="Consolas" panose="020B0609020204030204" pitchFamily="49" charset="0"/>
              </a:rPr>
              <a:t> == 1) {</a:t>
            </a:r>
          </a:p>
          <a:p>
            <a:r>
              <a:rPr lang="en-ID" sz="1200" dirty="0">
                <a:solidFill>
                  <a:srgbClr val="FF0000"/>
                </a:solidFill>
                <a:latin typeface="Consolas" panose="020B0609020204030204" pitchFamily="49" charset="0"/>
                <a:cs typeface="Consolas" panose="020B0609020204030204" pitchFamily="49" charset="0"/>
              </a:rPr>
              <a:t>          _left = 300;</a:t>
            </a:r>
          </a:p>
          <a:p>
            <a:r>
              <a:rPr lang="en-ID" sz="1200" dirty="0">
                <a:solidFill>
                  <a:srgbClr val="FF0000"/>
                </a:solidFill>
                <a:latin typeface="Consolas" panose="020B0609020204030204" pitchFamily="49" charset="0"/>
                <a:cs typeface="Consolas" panose="020B0609020204030204" pitchFamily="49" charset="0"/>
              </a:rPr>
              <a:t>          _top = 0;</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wh</a:t>
            </a:r>
            <a:r>
              <a:rPr lang="en-ID" sz="1200" dirty="0">
                <a:solidFill>
                  <a:srgbClr val="FF0000"/>
                </a:solidFill>
                <a:latin typeface="Consolas" panose="020B0609020204030204" pitchFamily="49" charset="0"/>
                <a:cs typeface="Consolas" panose="020B0609020204030204" pitchFamily="49" charset="0"/>
              </a:rPr>
              <a:t> = 40;</a:t>
            </a:r>
          </a:p>
          <a:p>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if (_</a:t>
            </a:r>
            <a:r>
              <a:rPr lang="en-ID" sz="1200" dirty="0" err="1">
                <a:solidFill>
                  <a:srgbClr val="FF0000"/>
                </a:solidFill>
                <a:latin typeface="Consolas" panose="020B0609020204030204" pitchFamily="49" charset="0"/>
                <a:cs typeface="Consolas" panose="020B0609020204030204" pitchFamily="49" charset="0"/>
              </a:rPr>
              <a:t>posisi</a:t>
            </a:r>
            <a:r>
              <a:rPr lang="en-ID" sz="1200" dirty="0">
                <a:solidFill>
                  <a:srgbClr val="FF0000"/>
                </a:solidFill>
                <a:latin typeface="Consolas" panose="020B0609020204030204" pitchFamily="49" charset="0"/>
                <a:cs typeface="Consolas" panose="020B0609020204030204" pitchFamily="49" charset="0"/>
              </a:rPr>
              <a:t> == 2) {</a:t>
            </a:r>
          </a:p>
          <a:p>
            <a:r>
              <a:rPr lang="en-ID" sz="1200" dirty="0">
                <a:solidFill>
                  <a:srgbClr val="FF0000"/>
                </a:solidFill>
                <a:latin typeface="Consolas" panose="020B0609020204030204" pitchFamily="49" charset="0"/>
                <a:cs typeface="Consolas" panose="020B0609020204030204" pitchFamily="49" charset="0"/>
              </a:rPr>
              <a:t>          _left = 0;</a:t>
            </a:r>
          </a:p>
          <a:p>
            <a:r>
              <a:rPr lang="en-ID" sz="1200" dirty="0">
                <a:solidFill>
                  <a:srgbClr val="FF0000"/>
                </a:solidFill>
                <a:latin typeface="Consolas" panose="020B0609020204030204" pitchFamily="49" charset="0"/>
                <a:cs typeface="Consolas" panose="020B0609020204030204" pitchFamily="49" charset="0"/>
              </a:rPr>
              <a:t>          _top = 0;</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wh</a:t>
            </a:r>
            <a:r>
              <a:rPr lang="en-ID" sz="1200" dirty="0">
                <a:solidFill>
                  <a:srgbClr val="FF0000"/>
                </a:solidFill>
                <a:latin typeface="Consolas" panose="020B0609020204030204" pitchFamily="49" charset="0"/>
                <a:cs typeface="Consolas" panose="020B0609020204030204" pitchFamily="49" charset="0"/>
              </a:rPr>
              <a:t> = 40;</a:t>
            </a:r>
          </a:p>
          <a:p>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if (_</a:t>
            </a:r>
            <a:r>
              <a:rPr lang="en-ID" sz="1200" dirty="0" err="1">
                <a:solidFill>
                  <a:srgbClr val="FF0000"/>
                </a:solidFill>
                <a:latin typeface="Consolas" panose="020B0609020204030204" pitchFamily="49" charset="0"/>
                <a:cs typeface="Consolas" panose="020B0609020204030204" pitchFamily="49" charset="0"/>
              </a:rPr>
              <a:t>posisi</a:t>
            </a:r>
            <a:r>
              <a:rPr lang="en-ID" sz="1200" dirty="0">
                <a:solidFill>
                  <a:srgbClr val="FF0000"/>
                </a:solidFill>
                <a:latin typeface="Consolas" panose="020B0609020204030204" pitchFamily="49" charset="0"/>
                <a:cs typeface="Consolas" panose="020B0609020204030204" pitchFamily="49" charset="0"/>
              </a:rPr>
              <a:t> == 3) {</a:t>
            </a:r>
          </a:p>
          <a:p>
            <a:r>
              <a:rPr lang="en-ID" sz="1200" dirty="0">
                <a:solidFill>
                  <a:srgbClr val="FF0000"/>
                </a:solidFill>
                <a:latin typeface="Consolas" panose="020B0609020204030204" pitchFamily="49" charset="0"/>
                <a:cs typeface="Consolas" panose="020B0609020204030204" pitchFamily="49" charset="0"/>
              </a:rPr>
              <a:t>          _left = 0;</a:t>
            </a:r>
          </a:p>
          <a:p>
            <a:r>
              <a:rPr lang="en-ID" sz="1200" dirty="0">
                <a:solidFill>
                  <a:srgbClr val="FF0000"/>
                </a:solidFill>
                <a:latin typeface="Consolas" panose="020B0609020204030204" pitchFamily="49" charset="0"/>
                <a:cs typeface="Consolas" panose="020B0609020204030204" pitchFamily="49" charset="0"/>
              </a:rPr>
              <a:t>          _top = 140;</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wh</a:t>
            </a:r>
            <a:r>
              <a:rPr lang="en-ID" sz="1200" dirty="0">
                <a:solidFill>
                  <a:srgbClr val="FF0000"/>
                </a:solidFill>
                <a:latin typeface="Consolas" panose="020B0609020204030204" pitchFamily="49" charset="0"/>
                <a:cs typeface="Consolas" panose="020B0609020204030204" pitchFamily="49" charset="0"/>
              </a:rPr>
              <a:t> = 160;</a:t>
            </a:r>
          </a:p>
          <a:p>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if (_</a:t>
            </a:r>
            <a:r>
              <a:rPr lang="en-ID" sz="1200" dirty="0" err="1">
                <a:solidFill>
                  <a:srgbClr val="FF0000"/>
                </a:solidFill>
                <a:latin typeface="Consolas" panose="020B0609020204030204" pitchFamily="49" charset="0"/>
                <a:cs typeface="Consolas" panose="020B0609020204030204" pitchFamily="49" charset="0"/>
              </a:rPr>
              <a:t>posisi</a:t>
            </a:r>
            <a:r>
              <a:rPr lang="en-ID" sz="1200" dirty="0">
                <a:solidFill>
                  <a:srgbClr val="FF0000"/>
                </a:solidFill>
                <a:latin typeface="Consolas" panose="020B0609020204030204" pitchFamily="49" charset="0"/>
                <a:cs typeface="Consolas" panose="020B0609020204030204" pitchFamily="49" charset="0"/>
              </a:rPr>
              <a:t> == 4) {</a:t>
            </a:r>
          </a:p>
          <a:p>
            <a:r>
              <a:rPr lang="en-ID" sz="1200" dirty="0">
                <a:solidFill>
                  <a:srgbClr val="FF0000"/>
                </a:solidFill>
                <a:latin typeface="Consolas" panose="020B0609020204030204" pitchFamily="49" charset="0"/>
                <a:cs typeface="Consolas" panose="020B0609020204030204" pitchFamily="49" charset="0"/>
              </a:rPr>
              <a:t>          _left = 300;</a:t>
            </a:r>
          </a:p>
          <a:p>
            <a:r>
              <a:rPr lang="en-ID" sz="1200" dirty="0">
                <a:solidFill>
                  <a:srgbClr val="FF0000"/>
                </a:solidFill>
                <a:latin typeface="Consolas" panose="020B0609020204030204" pitchFamily="49" charset="0"/>
                <a:cs typeface="Consolas" panose="020B0609020204030204" pitchFamily="49" charset="0"/>
              </a:rPr>
              <a:t>          _top = 140;</a:t>
            </a:r>
          </a:p>
          <a:p>
            <a:r>
              <a:rPr lang="en-ID" sz="1200" dirty="0">
                <a:solidFill>
                  <a:srgbClr val="FF0000"/>
                </a:solidFill>
                <a:latin typeface="Consolas" panose="020B0609020204030204" pitchFamily="49" charset="0"/>
                <a:cs typeface="Consolas" panose="020B0609020204030204" pitchFamily="49" charset="0"/>
              </a:rPr>
              <a:t>          _</a:t>
            </a:r>
            <a:r>
              <a:rPr lang="en-ID" sz="1200" dirty="0" err="1">
                <a:solidFill>
                  <a:srgbClr val="FF0000"/>
                </a:solidFill>
                <a:latin typeface="Consolas" panose="020B0609020204030204" pitchFamily="49" charset="0"/>
                <a:cs typeface="Consolas" panose="020B0609020204030204" pitchFamily="49" charset="0"/>
              </a:rPr>
              <a:t>wh</a:t>
            </a:r>
            <a:r>
              <a:rPr lang="en-ID" sz="1200" dirty="0">
                <a:solidFill>
                  <a:srgbClr val="FF0000"/>
                </a:solidFill>
                <a:latin typeface="Consolas" panose="020B0609020204030204" pitchFamily="49" charset="0"/>
                <a:cs typeface="Consolas" panose="020B0609020204030204" pitchFamily="49" charset="0"/>
              </a:rPr>
              <a:t> = 160;</a:t>
            </a:r>
          </a:p>
          <a:p>
            <a:r>
              <a:rPr lang="en-ID" sz="1200" dirty="0">
                <a:solidFill>
                  <a:srgbClr val="FF0000"/>
                </a:solidFill>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923C5DF5-07A0-81B6-687D-CA9AE888A5BE}"/>
              </a:ext>
            </a:extLst>
          </p:cNvPr>
          <p:cNvSpPr txBox="1"/>
          <p:nvPr/>
        </p:nvSpPr>
        <p:spPr>
          <a:xfrm>
            <a:off x="2598345" y="1181791"/>
            <a:ext cx="5948126" cy="2308324"/>
          </a:xfrm>
          <a:prstGeom prst="rect">
            <a:avLst/>
          </a:prstGeom>
          <a:noFill/>
        </p:spPr>
        <p:txBody>
          <a:bodyPr wrap="square">
            <a:spAutoFit/>
          </a:bodyPr>
          <a:lstStyle/>
          <a:p>
            <a:r>
              <a:rPr lang="en-US" sz="1200" dirty="0">
                <a:solidFill>
                  <a:srgbClr val="FF0000"/>
                </a:solidFill>
                <a:latin typeface="Consolas" panose="020B0609020204030204" pitchFamily="49" charset="0"/>
                <a:cs typeface="Consolas" panose="020B0609020204030204" pitchFamily="49" charset="0"/>
              </a:rPr>
              <a:t>		   </a:t>
            </a:r>
            <a:r>
              <a:rPr lang="en-US" sz="1200" dirty="0" err="1">
                <a:solidFill>
                  <a:srgbClr val="FF0000"/>
                </a:solidFill>
                <a:latin typeface="Consolas" panose="020B0609020204030204" pitchFamily="49" charset="0"/>
                <a:cs typeface="Consolas" panose="020B0609020204030204" pitchFamily="49" charset="0"/>
              </a:rPr>
              <a:t>AnimatedPositioned</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duration: const Duration(seconds: 3),</a:t>
            </a:r>
          </a:p>
          <a:p>
            <a:r>
              <a:rPr lang="en-US" sz="1200" dirty="0">
                <a:solidFill>
                  <a:srgbClr val="FF0000"/>
                </a:solidFill>
                <a:latin typeface="Consolas" panose="020B0609020204030204" pitchFamily="49" charset="0"/>
                <a:cs typeface="Consolas" panose="020B0609020204030204" pitchFamily="49" charset="0"/>
              </a:rPr>
              <a:t>                  curve: </a:t>
            </a:r>
            <a:r>
              <a:rPr lang="en-US" sz="1200" dirty="0" err="1">
                <a:solidFill>
                  <a:srgbClr val="FF0000"/>
                </a:solidFill>
                <a:latin typeface="Consolas" panose="020B0609020204030204" pitchFamily="49" charset="0"/>
                <a:cs typeface="Consolas" panose="020B0609020204030204" pitchFamily="49" charset="0"/>
              </a:rPr>
              <a:t>Curves.fastOutSlowIn</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left: _left,</a:t>
            </a:r>
          </a:p>
          <a:p>
            <a:r>
              <a:rPr lang="en-US" sz="1200" dirty="0">
                <a:solidFill>
                  <a:srgbClr val="FF0000"/>
                </a:solidFill>
                <a:latin typeface="Consolas" panose="020B0609020204030204" pitchFamily="49" charset="0"/>
                <a:cs typeface="Consolas" panose="020B0609020204030204" pitchFamily="49" charset="0"/>
              </a:rPr>
              <a:t>                  top: _top,</a:t>
            </a:r>
          </a:p>
          <a:p>
            <a:r>
              <a:rPr lang="en-US" sz="1200" dirty="0">
                <a:solidFill>
                  <a:srgbClr val="FF0000"/>
                </a:solidFill>
                <a:latin typeface="Consolas" panose="020B0609020204030204" pitchFamily="49" charset="0"/>
                <a:cs typeface="Consolas" panose="020B0609020204030204" pitchFamily="49" charset="0"/>
              </a:rPr>
              <a:t>                  child: </a:t>
            </a:r>
            <a:r>
              <a:rPr lang="en-US" sz="1200" dirty="0" err="1">
                <a:solidFill>
                  <a:srgbClr val="FF0000"/>
                </a:solidFill>
                <a:latin typeface="Consolas" panose="020B0609020204030204" pitchFamily="49" charset="0"/>
                <a:cs typeface="Consolas" panose="020B0609020204030204" pitchFamily="49" charset="0"/>
              </a:rPr>
              <a:t>AnimatedContainer</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duration: const Duration(seconds: 3),</a:t>
            </a:r>
          </a:p>
          <a:p>
            <a:r>
              <a:rPr lang="en-US" sz="1200" dirty="0">
                <a:solidFill>
                  <a:srgbClr val="FF0000"/>
                </a:solidFill>
                <a:latin typeface="Consolas" panose="020B0609020204030204" pitchFamily="49" charset="0"/>
                <a:cs typeface="Consolas" panose="020B0609020204030204" pitchFamily="49" charset="0"/>
              </a:rPr>
              <a:t>                    width: _</a:t>
            </a:r>
            <a:r>
              <a:rPr lang="en-US" sz="1200" dirty="0" err="1">
                <a:solidFill>
                  <a:srgbClr val="FF0000"/>
                </a:solidFill>
                <a:latin typeface="Consolas" panose="020B0609020204030204" pitchFamily="49" charset="0"/>
                <a:cs typeface="Consolas" panose="020B0609020204030204" pitchFamily="49" charset="0"/>
              </a:rPr>
              <a:t>wh</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height: _</a:t>
            </a:r>
            <a:r>
              <a:rPr lang="en-US" sz="1200" dirty="0" err="1">
                <a:solidFill>
                  <a:srgbClr val="FF0000"/>
                </a:solidFill>
                <a:latin typeface="Consolas" panose="020B0609020204030204" pitchFamily="49" charset="0"/>
                <a:cs typeface="Consolas" panose="020B0609020204030204" pitchFamily="49" charset="0"/>
              </a:rPr>
              <a:t>wh</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child: </a:t>
            </a:r>
            <a:r>
              <a:rPr lang="en-US" sz="1200" dirty="0" err="1">
                <a:solidFill>
                  <a:srgbClr val="FF0000"/>
                </a:solidFill>
                <a:latin typeface="Consolas" panose="020B0609020204030204" pitchFamily="49" charset="0"/>
                <a:cs typeface="Consolas" panose="020B0609020204030204" pitchFamily="49" charset="0"/>
              </a:rPr>
              <a:t>Image.asset</a:t>
            </a:r>
            <a:r>
              <a:rPr lang="en-US" sz="1200" dirty="0">
                <a:solidFill>
                  <a:srgbClr val="FF0000"/>
                </a:solidFill>
                <a:latin typeface="Consolas" panose="020B0609020204030204" pitchFamily="49" charset="0"/>
                <a:cs typeface="Consolas" panose="020B0609020204030204" pitchFamily="49" charset="0"/>
              </a:rPr>
              <a:t>("../assets/images/</a:t>
            </a:r>
            <a:r>
              <a:rPr lang="en-US" sz="1200" dirty="0" err="1">
                <a:solidFill>
                  <a:srgbClr val="FF0000"/>
                </a:solidFill>
                <a:latin typeface="Consolas" panose="020B0609020204030204" pitchFamily="49" charset="0"/>
                <a:cs typeface="Consolas" panose="020B0609020204030204" pitchFamily="49" charset="0"/>
              </a:rPr>
              <a:t>ufo.gif</a:t>
            </a:r>
            <a:r>
              <a:rPr lang="en-US" sz="1200" dirty="0">
                <a:solidFill>
                  <a:srgbClr val="FF0000"/>
                </a:solidFill>
                <a:latin typeface="Consolas" panose="020B0609020204030204" pitchFamily="49" charset="0"/>
                <a:cs typeface="Consolas" panose="020B0609020204030204" pitchFamily="49" charset="0"/>
              </a:rPr>
              <a:t>"),</a:t>
            </a:r>
          </a:p>
          <a:p>
            <a:r>
              <a:rPr lang="en-US" sz="1200" dirty="0">
                <a:solidFill>
                  <a:srgbClr val="FF0000"/>
                </a:solidFill>
                <a:latin typeface="Consolas" panose="020B0609020204030204" pitchFamily="49" charset="0"/>
                <a:cs typeface="Consolas" panose="020B0609020204030204" pitchFamily="49" charset="0"/>
              </a:rPr>
              <a:t>                  ),</a:t>
            </a:r>
          </a:p>
          <a:p>
            <a:r>
              <a:rPr lang="en-US" sz="1200" dirty="0">
                <a:solidFill>
                  <a:srgbClr val="FF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3293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340064"/>
            <a:ext cx="5424055" cy="752509"/>
          </a:xfrm>
        </p:spPr>
        <p:txBody>
          <a:bodyPr>
            <a:noAutofit/>
          </a:bodyPr>
          <a:lstStyle/>
          <a:p>
            <a:pPr algn="l"/>
            <a:r>
              <a:rPr lang="en-US" sz="5400" dirty="0">
                <a:solidFill>
                  <a:schemeClr val="accent1">
                    <a:lumMod val="20000"/>
                    <a:lumOff val="80000"/>
                  </a:schemeClr>
                </a:solidFill>
              </a:rPr>
              <a:t>Tween animation builder</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09</a:t>
            </a:r>
          </a:p>
        </p:txBody>
      </p:sp>
    </p:spTree>
    <p:extLst>
      <p:ext uri="{BB962C8B-B14F-4D97-AF65-F5344CB8AC3E}">
        <p14:creationId xmlns:p14="http://schemas.microsoft.com/office/powerpoint/2010/main" val="274435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a:t>
            </a:r>
            <a:r>
              <a:rPr lang="en-US" sz="3600" b="1" dirty="0" err="1">
                <a:solidFill>
                  <a:srgbClr val="000090"/>
                </a:solidFill>
              </a:rPr>
              <a:t>TweenAnimation</a:t>
            </a:r>
            <a:endParaRPr lang="en-US" sz="3600" b="1" dirty="0">
              <a:solidFill>
                <a:srgbClr val="000090"/>
              </a:solidFill>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38908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D" sz="1400" dirty="0"/>
              <a:t>In simple words, now you can </a:t>
            </a:r>
            <a:r>
              <a:rPr lang="en-ID" sz="1400" b="1" dirty="0"/>
              <a:t>create your own Custom Implicit Animations with </a:t>
            </a:r>
            <a:r>
              <a:rPr lang="en-ID" sz="1400" b="1" dirty="0">
                <a:hlinkClick r:id="rId3"/>
              </a:rPr>
              <a:t>Tween Animation Builder</a:t>
            </a:r>
            <a:r>
              <a:rPr lang="en-ID" sz="1400" dirty="0"/>
              <a:t>…</a:t>
            </a:r>
          </a:p>
          <a:p>
            <a:pPr marL="0" indent="0">
              <a:buNone/>
            </a:pPr>
            <a:r>
              <a:rPr lang="en-ID" sz="1400" dirty="0"/>
              <a:t>Tween Animation Builder is A widget builder that animates the property of a Widget to a target value.</a:t>
            </a:r>
          </a:p>
          <a:p>
            <a:pPr marL="0" indent="0">
              <a:buNone/>
            </a:pPr>
            <a:r>
              <a:rPr lang="en-ID" sz="1400" dirty="0"/>
              <a:t>Use </a:t>
            </a:r>
            <a:r>
              <a:rPr lang="en-ID" sz="1400" dirty="0" err="1"/>
              <a:t>TweenAnimation</a:t>
            </a:r>
            <a:r>
              <a:rPr lang="en-ID" sz="1400" dirty="0"/>
              <a:t> when :</a:t>
            </a:r>
          </a:p>
          <a:p>
            <a:pPr>
              <a:buFontTx/>
              <a:buChar char="-"/>
            </a:pPr>
            <a:r>
              <a:rPr lang="en-ID" sz="1400" dirty="0"/>
              <a:t>There is no </a:t>
            </a:r>
            <a:r>
              <a:rPr lang="en-ID" sz="1400" dirty="0" err="1"/>
              <a:t>animationfoo</a:t>
            </a:r>
            <a:r>
              <a:rPr lang="en-ID" sz="1400" dirty="0"/>
              <a:t> can handle</a:t>
            </a:r>
          </a:p>
          <a:p>
            <a:pPr>
              <a:buFontTx/>
              <a:buChar char="-"/>
            </a:pPr>
            <a:r>
              <a:rPr lang="en-ID" sz="1400" dirty="0"/>
              <a:t>Not need a </a:t>
            </a:r>
            <a:r>
              <a:rPr lang="en-ID" sz="1400" dirty="0" err="1"/>
              <a:t>setState</a:t>
            </a:r>
            <a:r>
              <a:rPr lang="en-ID" sz="1400" dirty="0"/>
              <a:t>. Can be used in a stateless widget</a:t>
            </a:r>
          </a:p>
          <a:p>
            <a:pPr marL="0" indent="0">
              <a:buNone/>
            </a:pPr>
            <a:endParaRPr lang="en-ID" sz="1400" dirty="0"/>
          </a:p>
          <a:p>
            <a:pPr marL="0" indent="0">
              <a:buNone/>
            </a:pPr>
            <a:endParaRPr lang="en-US" sz="1600" dirty="0">
              <a:solidFill>
                <a:srgbClr val="FF0000"/>
              </a:solidFill>
            </a:endParaRPr>
          </a:p>
        </p:txBody>
      </p:sp>
      <p:pic>
        <p:nvPicPr>
          <p:cNvPr id="2" name="Picture 1">
            <a:extLst>
              <a:ext uri="{FF2B5EF4-FFF2-40B4-BE49-F238E27FC236}">
                <a16:creationId xmlns:a16="http://schemas.microsoft.com/office/drawing/2014/main" id="{4419AF16-2045-334A-BAFF-8AD756E8F5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0375" y="2695108"/>
            <a:ext cx="3488327" cy="2090647"/>
          </a:xfrm>
          <a:prstGeom prst="rect">
            <a:avLst/>
          </a:prstGeom>
        </p:spPr>
      </p:pic>
    </p:spTree>
    <p:extLst>
      <p:ext uri="{BB962C8B-B14F-4D97-AF65-F5344CB8AC3E}">
        <p14:creationId xmlns:p14="http://schemas.microsoft.com/office/powerpoint/2010/main" val="121133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 Rotate and changing color</a:t>
            </a: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38908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ID" sz="1400" dirty="0"/>
          </a:p>
          <a:p>
            <a:pPr marL="0" indent="0">
              <a:buNone/>
            </a:pPr>
            <a:endParaRPr lang="en-US" sz="1600" dirty="0">
              <a:solidFill>
                <a:srgbClr val="FF0000"/>
              </a:solidFill>
            </a:endParaRPr>
          </a:p>
        </p:txBody>
      </p:sp>
      <p:sp>
        <p:nvSpPr>
          <p:cNvPr id="2" name="Rectangle 1">
            <a:extLst>
              <a:ext uri="{FF2B5EF4-FFF2-40B4-BE49-F238E27FC236}">
                <a16:creationId xmlns:a16="http://schemas.microsoft.com/office/drawing/2014/main" id="{8398E331-38AA-D343-98FF-C3C4F26651C9}"/>
              </a:ext>
            </a:extLst>
          </p:cNvPr>
          <p:cNvSpPr/>
          <p:nvPr/>
        </p:nvSpPr>
        <p:spPr>
          <a:xfrm>
            <a:off x="289711" y="721406"/>
            <a:ext cx="6083393" cy="1938992"/>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TweenAnimationBuilder</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20),</a:t>
            </a:r>
          </a:p>
          <a:p>
            <a:r>
              <a:rPr lang="en-ID" sz="1200" dirty="0">
                <a:solidFill>
                  <a:srgbClr val="FF0000"/>
                </a:solidFill>
                <a:latin typeface="Consolas" panose="020B0609020204030204" pitchFamily="49" charset="0"/>
                <a:cs typeface="Consolas" panose="020B0609020204030204" pitchFamily="49" charset="0"/>
              </a:rPr>
              <a:t>      tween: Tween&lt;double&gt;(begin: 0, end: 5 * </a:t>
            </a:r>
            <a:r>
              <a:rPr lang="en-ID" sz="1200" dirty="0" err="1">
                <a:solidFill>
                  <a:srgbClr val="FF0000"/>
                </a:solidFill>
                <a:latin typeface="Consolas" panose="020B0609020204030204" pitchFamily="49" charset="0"/>
                <a:cs typeface="Consolas" panose="020B0609020204030204" pitchFamily="49" charset="0"/>
              </a:rPr>
              <a:t>math.pi</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builder: (_, double angle, __) {</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Transform.rotate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angle: angle,</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Image.asset</a:t>
            </a:r>
            <a:r>
              <a:rPr lang="en-ID" sz="1200" dirty="0">
                <a:solidFill>
                  <a:srgbClr val="FF0000"/>
                </a:solidFill>
                <a:latin typeface="Consolas" panose="020B0609020204030204" pitchFamily="49" charset="0"/>
                <a:cs typeface="Consolas" panose="020B0609020204030204" pitchFamily="49" charset="0"/>
              </a:rPr>
              <a:t>('../assets/images/</a:t>
            </a:r>
            <a:r>
              <a:rPr lang="en-ID" sz="1200" dirty="0" err="1">
                <a:solidFill>
                  <a:srgbClr val="FF0000"/>
                </a:solidFill>
                <a:latin typeface="Consolas" panose="020B0609020204030204" pitchFamily="49" charset="0"/>
                <a:cs typeface="Consolas" panose="020B0609020204030204" pitchFamily="49" charset="0"/>
              </a:rPr>
              <a:t>earth.png</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endParaRPr lang="en-ID" sz="1200" dirty="0">
              <a:solidFill>
                <a:srgbClr val="FF0000"/>
              </a:solidFill>
              <a:effectLst/>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4B748F76-A66E-5C47-873D-78E0D19EF151}"/>
              </a:ext>
            </a:extLst>
          </p:cNvPr>
          <p:cNvSpPr/>
          <p:nvPr/>
        </p:nvSpPr>
        <p:spPr>
          <a:xfrm>
            <a:off x="380246" y="2660398"/>
            <a:ext cx="6771870" cy="2123658"/>
          </a:xfrm>
          <a:prstGeom prst="rect">
            <a:avLst/>
          </a:prstGeom>
        </p:spPr>
        <p:txBody>
          <a:bodyPr wrap="square">
            <a:spAutoFit/>
          </a:bodyPr>
          <a:lstStyle/>
          <a:p>
            <a:r>
              <a:rPr lang="en-ID" sz="1200" dirty="0" err="1">
                <a:solidFill>
                  <a:srgbClr val="FF0000"/>
                </a:solidFill>
                <a:latin typeface="Consolas" panose="020B0609020204030204" pitchFamily="49" charset="0"/>
                <a:cs typeface="Consolas" panose="020B0609020204030204" pitchFamily="49" charset="0"/>
              </a:rPr>
              <a:t>TweenAnimationBuilder</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child: </a:t>
            </a:r>
            <a:r>
              <a:rPr lang="en-ID" sz="1200" dirty="0" err="1">
                <a:solidFill>
                  <a:srgbClr val="FF0000"/>
                </a:solidFill>
                <a:latin typeface="Consolas" panose="020B0609020204030204" pitchFamily="49" charset="0"/>
                <a:cs typeface="Consolas" panose="020B0609020204030204" pitchFamily="49" charset="0"/>
              </a:rPr>
              <a:t>Image.asset</a:t>
            </a:r>
            <a:r>
              <a:rPr lang="en-ID" sz="1200" dirty="0">
                <a:solidFill>
                  <a:srgbClr val="FF0000"/>
                </a:solidFill>
                <a:latin typeface="Consolas" panose="020B0609020204030204" pitchFamily="49" charset="0"/>
                <a:cs typeface="Consolas" panose="020B0609020204030204" pitchFamily="49" charset="0"/>
              </a:rPr>
              <a:t>('../assets/images/</a:t>
            </a:r>
            <a:r>
              <a:rPr lang="en-ID" sz="1200" dirty="0" err="1">
                <a:solidFill>
                  <a:srgbClr val="FF0000"/>
                </a:solidFill>
                <a:latin typeface="Consolas" panose="020B0609020204030204" pitchFamily="49" charset="0"/>
                <a:cs typeface="Consolas" panose="020B0609020204030204" pitchFamily="49" charset="0"/>
              </a:rPr>
              <a:t>earth.png</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duration: </a:t>
            </a:r>
            <a:r>
              <a:rPr lang="en-ID" sz="1200" dirty="0" err="1">
                <a:solidFill>
                  <a:srgbClr val="FF0000"/>
                </a:solidFill>
                <a:latin typeface="Consolas" panose="020B0609020204030204" pitchFamily="49" charset="0"/>
                <a:cs typeface="Consolas" panose="020B0609020204030204" pitchFamily="49" charset="0"/>
              </a:rPr>
              <a:t>const</a:t>
            </a:r>
            <a:r>
              <a:rPr lang="en-ID" sz="1200" dirty="0">
                <a:solidFill>
                  <a:srgbClr val="FF0000"/>
                </a:solidFill>
                <a:latin typeface="Consolas" panose="020B0609020204030204" pitchFamily="49" charset="0"/>
                <a:cs typeface="Consolas" panose="020B0609020204030204" pitchFamily="49" charset="0"/>
              </a:rPr>
              <a:t> Duration(seconds: 10),</a:t>
            </a:r>
          </a:p>
          <a:p>
            <a:r>
              <a:rPr lang="en-ID" sz="1200" dirty="0">
                <a:solidFill>
                  <a:srgbClr val="FF0000"/>
                </a:solidFill>
                <a:latin typeface="Consolas" panose="020B0609020204030204" pitchFamily="49" charset="0"/>
                <a:cs typeface="Consolas" panose="020B0609020204030204" pitchFamily="49" charset="0"/>
              </a:rPr>
              <a:t>      tween: </a:t>
            </a:r>
            <a:r>
              <a:rPr lang="en-ID" sz="1200" dirty="0" err="1">
                <a:solidFill>
                  <a:srgbClr val="FF0000"/>
                </a:solidFill>
                <a:latin typeface="Consolas" panose="020B0609020204030204" pitchFamily="49" charset="0"/>
                <a:cs typeface="Consolas" panose="020B0609020204030204" pitchFamily="49" charset="0"/>
              </a:rPr>
              <a:t>ColorTween</a:t>
            </a:r>
            <a:r>
              <a:rPr lang="en-ID" sz="1200" dirty="0">
                <a:solidFill>
                  <a:srgbClr val="FF0000"/>
                </a:solidFill>
                <a:latin typeface="Consolas" panose="020B0609020204030204" pitchFamily="49" charset="0"/>
                <a:cs typeface="Consolas" panose="020B0609020204030204" pitchFamily="49" charset="0"/>
              </a:rPr>
              <a:t>(begin: </a:t>
            </a:r>
            <a:r>
              <a:rPr lang="en-ID" sz="1200" dirty="0" err="1">
                <a:solidFill>
                  <a:srgbClr val="FF0000"/>
                </a:solidFill>
                <a:latin typeface="Consolas" panose="020B0609020204030204" pitchFamily="49" charset="0"/>
                <a:cs typeface="Consolas" panose="020B0609020204030204" pitchFamily="49" charset="0"/>
              </a:rPr>
              <a:t>Colors.blue</a:t>
            </a:r>
            <a:r>
              <a:rPr lang="en-ID" sz="1200" dirty="0">
                <a:solidFill>
                  <a:srgbClr val="FF0000"/>
                </a:solidFill>
                <a:latin typeface="Consolas" panose="020B0609020204030204" pitchFamily="49" charset="0"/>
                <a:cs typeface="Consolas" panose="020B0609020204030204" pitchFamily="49" charset="0"/>
              </a:rPr>
              <a:t>, end: </a:t>
            </a:r>
            <a:r>
              <a:rPr lang="en-ID" sz="1200" dirty="0" err="1">
                <a:solidFill>
                  <a:srgbClr val="FF0000"/>
                </a:solidFill>
                <a:latin typeface="Consolas" panose="020B0609020204030204" pitchFamily="49" charset="0"/>
                <a:cs typeface="Consolas" panose="020B0609020204030204" pitchFamily="49" charset="0"/>
              </a:rPr>
              <a:t>Colors.red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builder: (_, </a:t>
            </a:r>
            <a:r>
              <a:rPr lang="en-ID" sz="1200" dirty="0" err="1">
                <a:solidFill>
                  <a:srgbClr val="FF0000"/>
                </a:solidFill>
                <a:latin typeface="Consolas" panose="020B0609020204030204" pitchFamily="49" charset="0"/>
                <a:cs typeface="Consolas" panose="020B0609020204030204" pitchFamily="49" charset="0"/>
              </a:rPr>
              <a:t>Color</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color</a:t>
            </a:r>
            <a:r>
              <a:rPr lang="en-ID" sz="1200" dirty="0">
                <a:solidFill>
                  <a:srgbClr val="FF0000"/>
                </a:solidFill>
                <a:latin typeface="Consolas" panose="020B0609020204030204" pitchFamily="49" charset="0"/>
                <a:cs typeface="Consolas" panose="020B0609020204030204" pitchFamily="49" charset="0"/>
              </a:rPr>
              <a:t>, Widget? child) {</a:t>
            </a:r>
          </a:p>
          <a:p>
            <a:r>
              <a:rPr lang="en-ID" sz="1200" dirty="0">
                <a:solidFill>
                  <a:srgbClr val="FF0000"/>
                </a:solidFill>
                <a:latin typeface="Consolas" panose="020B0609020204030204" pitchFamily="49" charset="0"/>
                <a:cs typeface="Consolas" panose="020B0609020204030204" pitchFamily="49" charset="0"/>
              </a:rPr>
              <a:t>       return </a:t>
            </a:r>
            <a:r>
              <a:rPr lang="en-ID" sz="1200" dirty="0" err="1">
                <a:solidFill>
                  <a:srgbClr val="FF0000"/>
                </a:solidFill>
                <a:latin typeface="Consolas" panose="020B0609020204030204" pitchFamily="49" charset="0"/>
                <a:cs typeface="Consolas" panose="020B0609020204030204" pitchFamily="49" charset="0"/>
              </a:rPr>
              <a:t>ColorFiltered</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colorFilter</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ColorFilter.mode</a:t>
            </a:r>
            <a:r>
              <a:rPr lang="en-ID" sz="1200" dirty="0">
                <a:solidFill>
                  <a:srgbClr val="FF0000"/>
                </a:solidFill>
                <a:latin typeface="Consolas" panose="020B0609020204030204" pitchFamily="49" charset="0"/>
                <a:cs typeface="Consolas" panose="020B0609020204030204" pitchFamily="49" charset="0"/>
              </a:rPr>
              <a:t>(</a:t>
            </a:r>
            <a:r>
              <a:rPr lang="en-ID" sz="1200" dirty="0" err="1">
                <a:solidFill>
                  <a:srgbClr val="FF0000"/>
                </a:solidFill>
                <a:latin typeface="Consolas" panose="020B0609020204030204" pitchFamily="49" charset="0"/>
                <a:cs typeface="Consolas" panose="020B0609020204030204" pitchFamily="49" charset="0"/>
              </a:rPr>
              <a:t>color</a:t>
            </a:r>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BlendMode.modulate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child: child,</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p:txBody>
      </p:sp>
      <p:pic>
        <p:nvPicPr>
          <p:cNvPr id="8" name="Picture 7">
            <a:extLst>
              <a:ext uri="{FF2B5EF4-FFF2-40B4-BE49-F238E27FC236}">
                <a16:creationId xmlns:a16="http://schemas.microsoft.com/office/drawing/2014/main" id="{7943ACE2-5348-2445-907C-C5A2E7BECBF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8709" y="721406"/>
            <a:ext cx="1728968" cy="3514997"/>
          </a:xfrm>
          <a:prstGeom prst="rect">
            <a:avLst/>
          </a:prstGeom>
        </p:spPr>
      </p:pic>
      <p:sp>
        <p:nvSpPr>
          <p:cNvPr id="3" name="Kotak Teks 2">
            <a:extLst>
              <a:ext uri="{FF2B5EF4-FFF2-40B4-BE49-F238E27FC236}">
                <a16:creationId xmlns:a16="http://schemas.microsoft.com/office/drawing/2014/main" id="{EC057CFC-986D-921A-3C94-4C35485874F4}"/>
              </a:ext>
            </a:extLst>
          </p:cNvPr>
          <p:cNvSpPr txBox="1"/>
          <p:nvPr/>
        </p:nvSpPr>
        <p:spPr>
          <a:xfrm>
            <a:off x="4098355" y="839659"/>
            <a:ext cx="2794355" cy="276999"/>
          </a:xfrm>
          <a:prstGeom prst="rect">
            <a:avLst/>
          </a:prstGeom>
          <a:noFill/>
        </p:spPr>
        <p:txBody>
          <a:bodyPr wrap="none" rtlCol="0">
            <a:spAutoFit/>
          </a:bodyPr>
          <a:lstStyle/>
          <a:p>
            <a:r>
              <a:rPr lang="en-US" sz="1200" dirty="0"/>
              <a:t>Add </a:t>
            </a:r>
            <a:r>
              <a:rPr lang="en-US" sz="1200" dirty="0">
                <a:latin typeface="Consolas" panose="020B0609020204030204" pitchFamily="49" charset="0"/>
              </a:rPr>
              <a:t>import '</a:t>
            </a:r>
            <a:r>
              <a:rPr lang="en-US" sz="1200" dirty="0" err="1">
                <a:latin typeface="Consolas" panose="020B0609020204030204" pitchFamily="49" charset="0"/>
              </a:rPr>
              <a:t>dart:math</a:t>
            </a:r>
            <a:r>
              <a:rPr lang="en-US" sz="1200" dirty="0">
                <a:latin typeface="Consolas" panose="020B0609020204030204" pitchFamily="49" charset="0"/>
              </a:rPr>
              <a:t>' as math;</a:t>
            </a:r>
            <a:endParaRPr lang="id-ID" sz="1200" dirty="0">
              <a:latin typeface="Consolas" panose="020B0609020204030204" pitchFamily="49" charset="0"/>
            </a:endParaRPr>
          </a:p>
        </p:txBody>
      </p:sp>
      <p:sp>
        <p:nvSpPr>
          <p:cNvPr id="4" name="Persegi Panjang 3">
            <a:extLst>
              <a:ext uri="{FF2B5EF4-FFF2-40B4-BE49-F238E27FC236}">
                <a16:creationId xmlns:a16="http://schemas.microsoft.com/office/drawing/2014/main" id="{367280FB-8184-826A-9CB0-657314CDA5DC}"/>
              </a:ext>
            </a:extLst>
          </p:cNvPr>
          <p:cNvSpPr/>
          <p:nvPr/>
        </p:nvSpPr>
        <p:spPr>
          <a:xfrm>
            <a:off x="4029740" y="3801140"/>
            <a:ext cx="175437" cy="228600"/>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5" name="Kotak Teks 4">
            <a:extLst>
              <a:ext uri="{FF2B5EF4-FFF2-40B4-BE49-F238E27FC236}">
                <a16:creationId xmlns:a16="http://schemas.microsoft.com/office/drawing/2014/main" id="{F3B55796-84E8-D3C0-2412-11CDA8710F05}"/>
              </a:ext>
            </a:extLst>
          </p:cNvPr>
          <p:cNvSpPr txBox="1"/>
          <p:nvPr/>
        </p:nvSpPr>
        <p:spPr>
          <a:xfrm>
            <a:off x="3334415" y="4084989"/>
            <a:ext cx="3508744" cy="276999"/>
          </a:xfrm>
          <a:prstGeom prst="rect">
            <a:avLst/>
          </a:prstGeom>
          <a:noFill/>
        </p:spPr>
        <p:txBody>
          <a:bodyPr wrap="square" rtlCol="0">
            <a:spAutoFit/>
          </a:bodyPr>
          <a:lstStyle/>
          <a:p>
            <a:r>
              <a:rPr lang="en-US" sz="1200" dirty="0"/>
              <a:t>This is called “bang” operator</a:t>
            </a:r>
            <a:endParaRPr lang="id-ID" sz="1200" dirty="0"/>
          </a:p>
        </p:txBody>
      </p:sp>
    </p:spTree>
    <p:extLst>
      <p:ext uri="{BB962C8B-B14F-4D97-AF65-F5344CB8AC3E}">
        <p14:creationId xmlns:p14="http://schemas.microsoft.com/office/powerpoint/2010/main" val="1837660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58835" y="2195495"/>
            <a:ext cx="5424055" cy="752509"/>
          </a:xfrm>
        </p:spPr>
        <p:txBody>
          <a:bodyPr>
            <a:noAutofit/>
          </a:bodyPr>
          <a:lstStyle/>
          <a:p>
            <a:pPr algn="l"/>
            <a:r>
              <a:rPr lang="en-US" sz="5400" dirty="0">
                <a:solidFill>
                  <a:schemeClr val="accent1">
                    <a:lumMod val="20000"/>
                    <a:lumOff val="80000"/>
                  </a:schemeClr>
                </a:solidFill>
              </a:rPr>
              <a:t>Exercise</a:t>
            </a:r>
            <a:endParaRPr lang="en-US" sz="54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10</a:t>
            </a:r>
          </a:p>
        </p:txBody>
      </p:sp>
    </p:spTree>
    <p:extLst>
      <p:ext uri="{BB962C8B-B14F-4D97-AF65-F5344CB8AC3E}">
        <p14:creationId xmlns:p14="http://schemas.microsoft.com/office/powerpoint/2010/main" val="248269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
            <a:extLst>
              <a:ext uri="{FF2B5EF4-FFF2-40B4-BE49-F238E27FC236}">
                <a16:creationId xmlns:a16="http://schemas.microsoft.com/office/drawing/2014/main" id="{0A7D0B19-3EAF-EB4F-BF4A-8FCF7CB97117}"/>
              </a:ext>
            </a:extLst>
          </p:cNvPr>
          <p:cNvSpPr txBox="1">
            <a:spLocks/>
          </p:cNvSpPr>
          <p:nvPr/>
        </p:nvSpPr>
        <p:spPr>
          <a:xfrm>
            <a:off x="0" y="0"/>
            <a:ext cx="8229600" cy="576943"/>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000090"/>
                </a:solidFill>
              </a:rPr>
              <a:t>Exercise</a:t>
            </a:r>
            <a:endParaRPr lang="en-US" sz="3600" b="1" dirty="0">
              <a:solidFill>
                <a:srgbClr val="000090"/>
              </a:solidFill>
              <a:latin typeface="Consolas" panose="020B0609020204030204" pitchFamily="49" charset="0"/>
            </a:endParaRPr>
          </a:p>
        </p:txBody>
      </p:sp>
      <p:cxnSp>
        <p:nvCxnSpPr>
          <p:cNvPr id="13" name="Straight Connector 12">
            <a:extLst>
              <a:ext uri="{FF2B5EF4-FFF2-40B4-BE49-F238E27FC236}">
                <a16:creationId xmlns:a16="http://schemas.microsoft.com/office/drawing/2014/main" id="{151B8CDD-5A3E-F748-BDBF-71A669C8B82E}"/>
              </a:ext>
            </a:extLst>
          </p:cNvPr>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Content Placeholder 5">
            <a:extLst>
              <a:ext uri="{FF2B5EF4-FFF2-40B4-BE49-F238E27FC236}">
                <a16:creationId xmlns:a16="http://schemas.microsoft.com/office/drawing/2014/main" id="{F2EA2CE2-52C2-AA4B-8E02-136AAC6EFA85}"/>
              </a:ext>
            </a:extLst>
          </p:cNvPr>
          <p:cNvSpPr txBox="1">
            <a:spLocks/>
          </p:cNvSpPr>
          <p:nvPr/>
        </p:nvSpPr>
        <p:spPr>
          <a:xfrm>
            <a:off x="460375" y="894908"/>
            <a:ext cx="8151997" cy="38908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t>There is no exercise this week. Just go ahead and use animation in your UTS project.</a:t>
            </a:r>
            <a:endParaRPr lang="en-ID" sz="1400" dirty="0"/>
          </a:p>
        </p:txBody>
      </p:sp>
    </p:spTree>
    <p:extLst>
      <p:ext uri="{BB962C8B-B14F-4D97-AF65-F5344CB8AC3E}">
        <p14:creationId xmlns:p14="http://schemas.microsoft.com/office/powerpoint/2010/main" val="267496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1595245"/>
            <a:ext cx="5424055" cy="752509"/>
          </a:xfrm>
        </p:spPr>
        <p:txBody>
          <a:bodyPr>
            <a:noAutofit/>
          </a:bodyPr>
          <a:lstStyle/>
          <a:p>
            <a:pPr algn="l"/>
            <a:r>
              <a:rPr lang="en-US" sz="6000" dirty="0">
                <a:solidFill>
                  <a:schemeClr val="accent1">
                    <a:lumMod val="20000"/>
                    <a:lumOff val="80000"/>
                  </a:schemeClr>
                </a:solidFill>
              </a:rPr>
              <a:t>Implicit animation</a:t>
            </a:r>
            <a:endParaRPr lang="en-US" sz="6000" b="1" dirty="0">
              <a:solidFill>
                <a:schemeClr val="accent1">
                  <a:lumMod val="20000"/>
                  <a:lumOff val="80000"/>
                </a:schemeClr>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01</a:t>
            </a:r>
          </a:p>
        </p:txBody>
      </p:sp>
    </p:spTree>
    <p:extLst>
      <p:ext uri="{BB962C8B-B14F-4D97-AF65-F5344CB8AC3E}">
        <p14:creationId xmlns:p14="http://schemas.microsoft.com/office/powerpoint/2010/main" val="2199896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Text Placeholder 3"/>
          <p:cNvSpPr txBox="1">
            <a:spLocks/>
          </p:cNvSpPr>
          <p:nvPr/>
        </p:nvSpPr>
        <p:spPr>
          <a:xfrm>
            <a:off x="4862945" y="778274"/>
            <a:ext cx="3946237" cy="4070817"/>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4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12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endParaRPr lang="en-US" dirty="0">
              <a:solidFill>
                <a:schemeClr val="bg1"/>
              </a:solidFill>
            </a:endParaRPr>
          </a:p>
        </p:txBody>
      </p:sp>
      <p:pic>
        <p:nvPicPr>
          <p:cNvPr id="24578" name="Picture 2" descr="Blue-man-Questions-Comments"/>
          <p:cNvPicPr>
            <a:picLocks noChangeAspect="1" noChangeArrowheads="1"/>
          </p:cNvPicPr>
          <p:nvPr/>
        </p:nvPicPr>
        <p:blipFill>
          <a:blip r:embed="rId3"/>
          <a:srcRect/>
          <a:stretch>
            <a:fillRect/>
          </a:stretch>
        </p:blipFill>
        <p:spPr bwMode="auto">
          <a:xfrm>
            <a:off x="388657" y="547551"/>
            <a:ext cx="4474288" cy="4624262"/>
          </a:xfrm>
          <a:prstGeom prst="rect">
            <a:avLst/>
          </a:prstGeom>
          <a:noFill/>
        </p:spPr>
      </p:pic>
    </p:spTree>
    <p:extLst>
      <p:ext uri="{BB962C8B-B14F-4D97-AF65-F5344CB8AC3E}">
        <p14:creationId xmlns:p14="http://schemas.microsoft.com/office/powerpoint/2010/main" val="74977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Implicit animation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US" sz="1600" dirty="0"/>
              <a:t>T</a:t>
            </a:r>
            <a:r>
              <a:rPr lang="en-ID" sz="1600" dirty="0"/>
              <a:t>he most straightforward way to add animations to your app. You don’t have to be an expert on animations or animation terminology to add animations to your app.</a:t>
            </a:r>
            <a:br>
              <a:rPr lang="en-ID" sz="1200" dirty="0"/>
            </a:br>
            <a:endParaRPr lang="en-ID" sz="1200" dirty="0"/>
          </a:p>
          <a:p>
            <a:r>
              <a:rPr lang="en-ID" sz="1200" dirty="0">
                <a:hlinkClick r:id="rId3"/>
              </a:rPr>
              <a:t>AnimatedDefaultTextStyle</a:t>
            </a:r>
            <a:r>
              <a:rPr lang="en-ID" sz="1200" dirty="0"/>
              <a:t>, which is an implicitly animated version of </a:t>
            </a:r>
            <a:r>
              <a:rPr lang="en-ID" sz="1200" dirty="0">
                <a:hlinkClick r:id="rId4"/>
              </a:rPr>
              <a:t>DefaultTextStyle</a:t>
            </a:r>
            <a:r>
              <a:rPr lang="en-ID" sz="1200" dirty="0"/>
              <a:t>.  V</a:t>
            </a:r>
          </a:p>
          <a:p>
            <a:r>
              <a:rPr lang="en-ID" sz="1200" dirty="0">
                <a:hlinkClick r:id="rId5"/>
              </a:rPr>
              <a:t>AnimatedAlign</a:t>
            </a:r>
            <a:r>
              <a:rPr lang="en-ID" sz="1200" dirty="0"/>
              <a:t>, which is an implicitly animated version of </a:t>
            </a:r>
            <a:r>
              <a:rPr lang="en-ID" sz="1200" dirty="0">
                <a:hlinkClick r:id="rId6"/>
              </a:rPr>
              <a:t>Align</a:t>
            </a:r>
            <a:r>
              <a:rPr lang="en-ID" sz="1200" dirty="0"/>
              <a:t>. V</a:t>
            </a:r>
          </a:p>
          <a:p>
            <a:r>
              <a:rPr lang="en-ID" sz="1200" dirty="0">
                <a:hlinkClick r:id="rId7"/>
              </a:rPr>
              <a:t>AnimatedOpacity</a:t>
            </a:r>
            <a:r>
              <a:rPr lang="en-ID" sz="1200" dirty="0"/>
              <a:t>, which is an implicitly animated version of </a:t>
            </a:r>
            <a:r>
              <a:rPr lang="en-ID" sz="1200" dirty="0">
                <a:hlinkClick r:id="rId8"/>
              </a:rPr>
              <a:t>Opacity</a:t>
            </a:r>
            <a:r>
              <a:rPr lang="en-ID" sz="1200" dirty="0"/>
              <a:t>. V</a:t>
            </a:r>
          </a:p>
          <a:p>
            <a:r>
              <a:rPr lang="en-ID" sz="1200" dirty="0">
                <a:hlinkClick r:id="rId9"/>
              </a:rPr>
              <a:t>AnimatedPadding</a:t>
            </a:r>
            <a:r>
              <a:rPr lang="en-ID" sz="1200" dirty="0"/>
              <a:t>, which is an implicitly animated version of </a:t>
            </a:r>
            <a:r>
              <a:rPr lang="en-ID" sz="1200" dirty="0">
                <a:hlinkClick r:id="rId10"/>
              </a:rPr>
              <a:t>Padding</a:t>
            </a:r>
            <a:r>
              <a:rPr lang="en-ID" sz="1200" dirty="0"/>
              <a:t>. </a:t>
            </a:r>
          </a:p>
          <a:p>
            <a:r>
              <a:rPr lang="en-ID" sz="1200" dirty="0">
                <a:hlinkClick r:id="rId11"/>
              </a:rPr>
              <a:t>AnimatedPhysicalModel</a:t>
            </a:r>
            <a:r>
              <a:rPr lang="en-ID" sz="1200" dirty="0"/>
              <a:t>, which is an implicitly animated version of </a:t>
            </a:r>
            <a:r>
              <a:rPr lang="en-ID" sz="1200" dirty="0">
                <a:hlinkClick r:id="rId12"/>
              </a:rPr>
              <a:t>PhysicalModel</a:t>
            </a:r>
            <a:r>
              <a:rPr lang="en-ID" sz="1200" dirty="0"/>
              <a:t>. </a:t>
            </a:r>
          </a:p>
          <a:p>
            <a:r>
              <a:rPr lang="en-ID" sz="1200" dirty="0">
                <a:hlinkClick r:id="rId13"/>
              </a:rPr>
              <a:t>AnimatedContainer</a:t>
            </a:r>
            <a:r>
              <a:rPr lang="en-ID" sz="1200" dirty="0"/>
              <a:t>, which is an implicitly animated version of </a:t>
            </a:r>
            <a:r>
              <a:rPr lang="en-ID" sz="1200" dirty="0">
                <a:hlinkClick r:id="rId14"/>
              </a:rPr>
              <a:t>Container</a:t>
            </a:r>
            <a:r>
              <a:rPr lang="en-ID" sz="1200" dirty="0"/>
              <a:t>.  V</a:t>
            </a:r>
          </a:p>
          <a:p>
            <a:r>
              <a:rPr lang="en-ID" sz="1200" dirty="0">
                <a:hlinkClick r:id="rId15"/>
              </a:rPr>
              <a:t>AnimatedPositioned</a:t>
            </a:r>
            <a:r>
              <a:rPr lang="en-ID" sz="1200" dirty="0"/>
              <a:t>, which is an implicitly animated version of </a:t>
            </a:r>
            <a:r>
              <a:rPr lang="en-ID" sz="1200" dirty="0">
                <a:hlinkClick r:id="rId16"/>
              </a:rPr>
              <a:t>Positioned</a:t>
            </a:r>
            <a:r>
              <a:rPr lang="en-ID" sz="1200" dirty="0"/>
              <a:t>. </a:t>
            </a:r>
          </a:p>
          <a:p>
            <a:r>
              <a:rPr lang="en-ID" sz="1200" dirty="0">
                <a:hlinkClick r:id="rId17"/>
              </a:rPr>
              <a:t>AnimatedPositionedDirectional</a:t>
            </a:r>
            <a:r>
              <a:rPr lang="en-ID" sz="1200" dirty="0"/>
              <a:t>, which is an implicitly animated version of </a:t>
            </a:r>
            <a:r>
              <a:rPr lang="en-ID" sz="1200" dirty="0">
                <a:hlinkClick r:id="rId18"/>
              </a:rPr>
              <a:t>PositionedDirectional</a:t>
            </a:r>
            <a:r>
              <a:rPr lang="en-ID" sz="1200" dirty="0"/>
              <a:t>.</a:t>
            </a:r>
          </a:p>
          <a:p>
            <a:r>
              <a:rPr lang="en-ID" sz="1200" dirty="0">
                <a:hlinkClick r:id="rId19"/>
              </a:rPr>
              <a:t>AnimatedSwitcher</a:t>
            </a:r>
            <a:r>
              <a:rPr lang="en-ID" sz="1200" dirty="0"/>
              <a:t>, which fades from one widget to another.  V</a:t>
            </a:r>
          </a:p>
          <a:p>
            <a:r>
              <a:rPr lang="en-ID" sz="1200" dirty="0">
                <a:hlinkClick r:id="rId20"/>
              </a:rPr>
              <a:t>AnimatedTheme</a:t>
            </a:r>
            <a:r>
              <a:rPr lang="en-ID" sz="1200" dirty="0"/>
              <a:t>, which is an implicitly animated version of </a:t>
            </a:r>
            <a:r>
              <a:rPr lang="en-ID" sz="1200" dirty="0">
                <a:hlinkClick r:id="rId21"/>
              </a:rPr>
              <a:t>Theme</a:t>
            </a:r>
            <a:r>
              <a:rPr lang="en-ID" sz="1200" dirty="0"/>
              <a:t>.</a:t>
            </a:r>
          </a:p>
          <a:p>
            <a:r>
              <a:rPr lang="en-ID" sz="1200" dirty="0">
                <a:hlinkClick r:id="rId22"/>
              </a:rPr>
              <a:t>AnimatedCrossFade</a:t>
            </a:r>
            <a:r>
              <a:rPr lang="en-ID" sz="1200" dirty="0"/>
              <a:t>, which cross-fades between two given children and animates itself between their sizes. V</a:t>
            </a:r>
          </a:p>
          <a:p>
            <a:r>
              <a:rPr lang="en-ID" sz="1200" dirty="0">
                <a:hlinkClick r:id="rId23"/>
              </a:rPr>
              <a:t>AnimatedSize</a:t>
            </a:r>
            <a:r>
              <a:rPr lang="en-ID" sz="1200" dirty="0"/>
              <a:t>, which automatically transitions its size over a given duration. </a:t>
            </a:r>
          </a:p>
          <a:p>
            <a:r>
              <a:rPr lang="en-ID" sz="1200" dirty="0">
                <a:hlinkClick r:id="rId24"/>
              </a:rPr>
              <a:t>TweenAnimationBuilder</a:t>
            </a:r>
            <a:r>
              <a:rPr lang="en-ID" sz="1200" dirty="0"/>
              <a:t>, which animates any property expressed by a </a:t>
            </a:r>
            <a:r>
              <a:rPr lang="en-ID" sz="1200" dirty="0">
                <a:hlinkClick r:id="rId25"/>
              </a:rPr>
              <a:t>Tween</a:t>
            </a:r>
            <a:r>
              <a:rPr lang="en-ID" sz="1200" dirty="0"/>
              <a:t> to a specified target value. V</a:t>
            </a:r>
          </a:p>
          <a:p>
            <a:endParaRPr lang="en-ID" sz="1200" dirty="0"/>
          </a:p>
          <a:p>
            <a:endParaRPr lang="en-ID" sz="1200" dirty="0"/>
          </a:p>
          <a:p>
            <a:pPr>
              <a:buNone/>
            </a:pPr>
            <a:endParaRPr lang="en-US" sz="1000" dirty="0">
              <a:solidFill>
                <a:srgbClr val="0070C0"/>
              </a:solidFill>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225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Page Preparation</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6" y="817124"/>
            <a:ext cx="3249476" cy="3968632"/>
          </a:xfrm>
        </p:spPr>
        <p:txBody>
          <a:bodyPr>
            <a:noAutofit/>
          </a:bodyPr>
          <a:lstStyle/>
          <a:p>
            <a:pPr marL="0" indent="0">
              <a:buNone/>
            </a:pPr>
            <a:r>
              <a:rPr lang="en-ID" sz="1400" dirty="0"/>
              <a:t>In order to try some animation widget, we will use a new stateful widget with the root widget is a </a:t>
            </a:r>
            <a:r>
              <a:rPr lang="en-ID" sz="1400" b="0" dirty="0" err="1">
                <a:effectLst/>
                <a:latin typeface="Menlo" panose="020B0609030804020204" pitchFamily="49" charset="0"/>
              </a:rPr>
              <a:t>SingleChildScrollView</a:t>
            </a:r>
            <a:endParaRPr lang="en-ID" sz="1400" b="0" dirty="0">
              <a:effectLst/>
              <a:latin typeface="Menlo" panose="020B0609030804020204" pitchFamily="49" charset="0"/>
            </a:endParaRPr>
          </a:p>
          <a:p>
            <a:pPr marL="0" indent="0">
              <a:buNone/>
            </a:pPr>
            <a:r>
              <a:rPr lang="en-ID" sz="1400" dirty="0"/>
              <a:t>with Column so it can contain a lot of widget without worrying exceeding the screen height. Prepare also the menu to open this screen.</a:t>
            </a:r>
          </a:p>
          <a:p>
            <a:pPr marL="0" indent="0">
              <a:buNone/>
            </a:pPr>
            <a:endParaRPr lang="en-ID" sz="1800" dirty="0">
              <a:latin typeface="Consolas" panose="020B0609020204030204" pitchFamily="49" charset="0"/>
              <a:cs typeface="Consolas" panose="020B0609020204030204" pitchFamily="49" charset="0"/>
            </a:endParaRP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5205ADC0-0900-5645-9476-8DF615820BC3}"/>
              </a:ext>
            </a:extLst>
          </p:cNvPr>
          <p:cNvSpPr txBox="1"/>
          <p:nvPr/>
        </p:nvSpPr>
        <p:spPr>
          <a:xfrm>
            <a:off x="3814353" y="811683"/>
            <a:ext cx="5024847" cy="4185761"/>
          </a:xfrm>
          <a:prstGeom prst="rect">
            <a:avLst/>
          </a:prstGeom>
          <a:noFill/>
        </p:spPr>
        <p:txBody>
          <a:bodyPr wrap="square" rtlCol="0">
            <a:spAutoFit/>
          </a:bodyPr>
          <a:lstStyle/>
          <a:p>
            <a:r>
              <a:rPr lang="en-ID" sz="1400" dirty="0">
                <a:solidFill>
                  <a:srgbClr val="FF0000"/>
                </a:solidFill>
              </a:rPr>
              <a:t>import '</a:t>
            </a:r>
            <a:r>
              <a:rPr lang="en-ID" sz="1400" dirty="0" err="1">
                <a:solidFill>
                  <a:srgbClr val="FF0000"/>
                </a:solidFill>
              </a:rPr>
              <a:t>package:flutter</a:t>
            </a:r>
            <a:r>
              <a:rPr lang="en-ID" sz="1400" dirty="0">
                <a:solidFill>
                  <a:srgbClr val="FF0000"/>
                </a:solidFill>
              </a:rPr>
              <a:t>/</a:t>
            </a:r>
            <a:r>
              <a:rPr lang="en-ID" sz="1400" dirty="0" err="1">
                <a:solidFill>
                  <a:srgbClr val="FF0000"/>
                </a:solidFill>
              </a:rPr>
              <a:t>material.dart</a:t>
            </a:r>
            <a:r>
              <a:rPr lang="en-ID" sz="1400" dirty="0">
                <a:solidFill>
                  <a:srgbClr val="FF0000"/>
                </a:solidFill>
              </a:rPr>
              <a:t>';</a:t>
            </a:r>
          </a:p>
          <a:p>
            <a:r>
              <a:rPr lang="en-ID" sz="1400" dirty="0">
                <a:solidFill>
                  <a:srgbClr val="FF0000"/>
                </a:solidFill>
              </a:rPr>
              <a:t>class </a:t>
            </a:r>
            <a:r>
              <a:rPr lang="en-ID" sz="1400" dirty="0" err="1">
                <a:solidFill>
                  <a:srgbClr val="FF0000"/>
                </a:solidFill>
              </a:rPr>
              <a:t>Animasi</a:t>
            </a:r>
            <a:r>
              <a:rPr lang="en-ID" sz="1400" dirty="0">
                <a:solidFill>
                  <a:srgbClr val="FF0000"/>
                </a:solidFill>
              </a:rPr>
              <a:t> extends </a:t>
            </a:r>
            <a:r>
              <a:rPr lang="en-ID" sz="1400" dirty="0" err="1">
                <a:solidFill>
                  <a:srgbClr val="FF0000"/>
                </a:solidFill>
              </a:rPr>
              <a:t>StatefulWidget</a:t>
            </a:r>
            <a:r>
              <a:rPr lang="en-ID" sz="1400" dirty="0">
                <a:solidFill>
                  <a:srgbClr val="FF0000"/>
                </a:solidFill>
              </a:rPr>
              <a:t> {</a:t>
            </a:r>
          </a:p>
          <a:p>
            <a:r>
              <a:rPr lang="en-ID" sz="1400" dirty="0">
                <a:solidFill>
                  <a:srgbClr val="FF0000"/>
                </a:solidFill>
              </a:rPr>
              <a:t>  </a:t>
            </a:r>
            <a:r>
              <a:rPr lang="en-ID" sz="1400" dirty="0" err="1">
                <a:solidFill>
                  <a:srgbClr val="FF0000"/>
                </a:solidFill>
              </a:rPr>
              <a:t>const</a:t>
            </a:r>
            <a:r>
              <a:rPr lang="en-ID" sz="1400" dirty="0">
                <a:solidFill>
                  <a:srgbClr val="FF0000"/>
                </a:solidFill>
              </a:rPr>
              <a:t> </a:t>
            </a:r>
            <a:r>
              <a:rPr lang="en-ID" sz="1400" dirty="0" err="1">
                <a:solidFill>
                  <a:srgbClr val="FF0000"/>
                </a:solidFill>
              </a:rPr>
              <a:t>Animasi</a:t>
            </a:r>
            <a:r>
              <a:rPr lang="en-ID" sz="1400" dirty="0">
                <a:solidFill>
                  <a:srgbClr val="FF0000"/>
                </a:solidFill>
              </a:rPr>
              <a:t>({</a:t>
            </a:r>
            <a:r>
              <a:rPr lang="en-ID" sz="1400" dirty="0" err="1">
                <a:solidFill>
                  <a:srgbClr val="FF0000"/>
                </a:solidFill>
              </a:rPr>
              <a:t>super.key</a:t>
            </a:r>
            <a:r>
              <a:rPr lang="en-ID" sz="1400" dirty="0">
                <a:solidFill>
                  <a:srgbClr val="FF0000"/>
                </a:solidFill>
              </a:rPr>
              <a:t>});</a:t>
            </a:r>
          </a:p>
          <a:p>
            <a:r>
              <a:rPr lang="en-ID" sz="1400" dirty="0">
                <a:solidFill>
                  <a:srgbClr val="FF0000"/>
                </a:solidFill>
              </a:rPr>
              <a:t>  @override</a:t>
            </a:r>
          </a:p>
          <a:p>
            <a:r>
              <a:rPr lang="en-ID" sz="1400" dirty="0">
                <a:solidFill>
                  <a:srgbClr val="FF0000"/>
                </a:solidFill>
              </a:rPr>
              <a:t>  State&lt;</a:t>
            </a:r>
            <a:r>
              <a:rPr lang="en-ID" sz="1400" dirty="0" err="1">
                <a:solidFill>
                  <a:srgbClr val="FF0000"/>
                </a:solidFill>
              </a:rPr>
              <a:t>Animasi</a:t>
            </a:r>
            <a:r>
              <a:rPr lang="en-ID" sz="1400" dirty="0">
                <a:solidFill>
                  <a:srgbClr val="FF0000"/>
                </a:solidFill>
              </a:rPr>
              <a:t>&gt; </a:t>
            </a:r>
            <a:r>
              <a:rPr lang="en-ID" sz="1400" dirty="0" err="1">
                <a:solidFill>
                  <a:srgbClr val="FF0000"/>
                </a:solidFill>
              </a:rPr>
              <a:t>createState</a:t>
            </a:r>
            <a:r>
              <a:rPr lang="en-ID" sz="1400" dirty="0">
                <a:solidFill>
                  <a:srgbClr val="FF0000"/>
                </a:solidFill>
              </a:rPr>
              <a:t>() =&gt; _</a:t>
            </a:r>
            <a:r>
              <a:rPr lang="en-ID" sz="1400" dirty="0" err="1">
                <a:solidFill>
                  <a:srgbClr val="FF0000"/>
                </a:solidFill>
              </a:rPr>
              <a:t>AnimasiState</a:t>
            </a:r>
            <a:r>
              <a:rPr lang="en-ID" sz="1400" dirty="0">
                <a:solidFill>
                  <a:srgbClr val="FF0000"/>
                </a:solidFill>
              </a:rPr>
              <a:t>();</a:t>
            </a:r>
          </a:p>
          <a:p>
            <a:r>
              <a:rPr lang="en-ID" sz="1400" dirty="0">
                <a:solidFill>
                  <a:srgbClr val="FF0000"/>
                </a:solidFill>
              </a:rPr>
              <a:t>}</a:t>
            </a:r>
          </a:p>
          <a:p>
            <a:endParaRPr lang="en-ID" sz="1400" dirty="0">
              <a:solidFill>
                <a:srgbClr val="FF0000"/>
              </a:solidFill>
            </a:endParaRPr>
          </a:p>
          <a:p>
            <a:r>
              <a:rPr lang="en-ID" sz="1400" dirty="0">
                <a:solidFill>
                  <a:srgbClr val="FF0000"/>
                </a:solidFill>
              </a:rPr>
              <a:t>class _</a:t>
            </a:r>
            <a:r>
              <a:rPr lang="en-ID" sz="1400" dirty="0" err="1">
                <a:solidFill>
                  <a:srgbClr val="FF0000"/>
                </a:solidFill>
              </a:rPr>
              <a:t>AnimasiState</a:t>
            </a:r>
            <a:r>
              <a:rPr lang="en-ID" sz="1400" dirty="0">
                <a:solidFill>
                  <a:srgbClr val="FF0000"/>
                </a:solidFill>
              </a:rPr>
              <a:t> extends State&lt;</a:t>
            </a:r>
            <a:r>
              <a:rPr lang="en-ID" sz="1400" dirty="0" err="1">
                <a:solidFill>
                  <a:srgbClr val="FF0000"/>
                </a:solidFill>
              </a:rPr>
              <a:t>Animasi</a:t>
            </a:r>
            <a:r>
              <a:rPr lang="en-ID" sz="1400" dirty="0">
                <a:solidFill>
                  <a:srgbClr val="FF0000"/>
                </a:solidFill>
              </a:rPr>
              <a:t>&gt; {</a:t>
            </a:r>
          </a:p>
          <a:p>
            <a:r>
              <a:rPr lang="en-ID" sz="1400" dirty="0">
                <a:solidFill>
                  <a:srgbClr val="FF0000"/>
                </a:solidFill>
              </a:rPr>
              <a:t> @override</a:t>
            </a:r>
          </a:p>
          <a:p>
            <a:r>
              <a:rPr lang="en-ID" sz="1400" dirty="0">
                <a:solidFill>
                  <a:srgbClr val="FF0000"/>
                </a:solidFill>
              </a:rPr>
              <a:t>  Widget build(</a:t>
            </a:r>
            <a:r>
              <a:rPr lang="en-ID" sz="1400" dirty="0" err="1">
                <a:solidFill>
                  <a:srgbClr val="FF0000"/>
                </a:solidFill>
              </a:rPr>
              <a:t>BuildContext</a:t>
            </a:r>
            <a:r>
              <a:rPr lang="en-ID" sz="1400" dirty="0">
                <a:solidFill>
                  <a:srgbClr val="FF0000"/>
                </a:solidFill>
              </a:rPr>
              <a:t> context) {</a:t>
            </a:r>
          </a:p>
          <a:p>
            <a:r>
              <a:rPr lang="en-ID" sz="1400" dirty="0">
                <a:solidFill>
                  <a:srgbClr val="FF0000"/>
                </a:solidFill>
              </a:rPr>
              <a:t>    return Scaffold(</a:t>
            </a:r>
          </a:p>
          <a:p>
            <a:r>
              <a:rPr lang="en-ID" sz="1400" dirty="0">
                <a:solidFill>
                  <a:srgbClr val="FF0000"/>
                </a:solidFill>
              </a:rPr>
              <a:t>        </a:t>
            </a:r>
            <a:r>
              <a:rPr lang="en-ID" sz="1400" dirty="0" err="1">
                <a:solidFill>
                  <a:srgbClr val="FF0000"/>
                </a:solidFill>
              </a:rPr>
              <a:t>appBar</a:t>
            </a:r>
            <a:r>
              <a:rPr lang="en-ID" sz="1400" dirty="0">
                <a:solidFill>
                  <a:srgbClr val="FF0000"/>
                </a:solidFill>
              </a:rPr>
              <a:t>: </a:t>
            </a:r>
            <a:r>
              <a:rPr lang="en-ID" sz="1400" dirty="0" err="1">
                <a:solidFill>
                  <a:srgbClr val="FF0000"/>
                </a:solidFill>
              </a:rPr>
              <a:t>AppBar</a:t>
            </a:r>
            <a:r>
              <a:rPr lang="en-ID" sz="1400" dirty="0">
                <a:solidFill>
                  <a:srgbClr val="FF0000"/>
                </a:solidFill>
              </a:rPr>
              <a:t>(</a:t>
            </a:r>
          </a:p>
          <a:p>
            <a:r>
              <a:rPr lang="en-ID" sz="1400" dirty="0">
                <a:solidFill>
                  <a:srgbClr val="FF0000"/>
                </a:solidFill>
              </a:rPr>
              <a:t>          title: </a:t>
            </a:r>
            <a:r>
              <a:rPr lang="en-ID" sz="1400" dirty="0" err="1">
                <a:solidFill>
                  <a:srgbClr val="FF0000"/>
                </a:solidFill>
              </a:rPr>
              <a:t>const</a:t>
            </a:r>
            <a:r>
              <a:rPr lang="en-ID" sz="1400" dirty="0">
                <a:solidFill>
                  <a:srgbClr val="FF0000"/>
                </a:solidFill>
              </a:rPr>
              <a:t> Text('animation test'),</a:t>
            </a:r>
          </a:p>
          <a:p>
            <a:r>
              <a:rPr lang="en-ID" sz="1400" dirty="0">
                <a:solidFill>
                  <a:srgbClr val="FF0000"/>
                </a:solidFill>
              </a:rPr>
              <a:t>        ),</a:t>
            </a:r>
          </a:p>
          <a:p>
            <a:r>
              <a:rPr lang="en-ID" sz="1400" dirty="0">
                <a:solidFill>
                  <a:srgbClr val="FF0000"/>
                </a:solidFill>
                <a:latin typeface="+mj-lt"/>
              </a:rPr>
              <a:t>        body: </a:t>
            </a:r>
            <a:r>
              <a:rPr lang="en-ID" sz="1400" b="0" dirty="0" err="1">
                <a:solidFill>
                  <a:srgbClr val="FF0000"/>
                </a:solidFill>
                <a:effectLst/>
                <a:latin typeface="+mj-lt"/>
              </a:rPr>
              <a:t>SingleChildScrollView</a:t>
            </a:r>
            <a:r>
              <a:rPr lang="en-ID" sz="1400" b="0" dirty="0">
                <a:solidFill>
                  <a:srgbClr val="FF0000"/>
                </a:solidFill>
                <a:effectLst/>
                <a:latin typeface="+mj-lt"/>
              </a:rPr>
              <a:t>(child: Column(children: &lt;Widget&gt;[</a:t>
            </a:r>
          </a:p>
          <a:p>
            <a:r>
              <a:rPr lang="en-ID" sz="1400" dirty="0">
                <a:solidFill>
                  <a:srgbClr val="FF0000"/>
                </a:solidFill>
                <a:latin typeface="+mj-lt"/>
              </a:rPr>
              <a:t>])));</a:t>
            </a:r>
          </a:p>
          <a:p>
            <a:r>
              <a:rPr lang="en-ID" sz="1400" dirty="0">
                <a:solidFill>
                  <a:srgbClr val="FF0000"/>
                </a:solidFill>
              </a:rPr>
              <a:t>  }</a:t>
            </a:r>
          </a:p>
          <a:p>
            <a:r>
              <a:rPr lang="en-ID" sz="1400" dirty="0">
                <a:solidFill>
                  <a:srgbClr val="FF0000"/>
                </a:solidFill>
              </a:rPr>
              <a:t>}</a:t>
            </a:r>
          </a:p>
        </p:txBody>
      </p:sp>
    </p:spTree>
    <p:extLst>
      <p:ext uri="{BB962C8B-B14F-4D97-AF65-F5344CB8AC3E}">
        <p14:creationId xmlns:p14="http://schemas.microsoft.com/office/powerpoint/2010/main" val="319995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67544" y="2180036"/>
            <a:ext cx="5424055" cy="752509"/>
          </a:xfrm>
        </p:spPr>
        <p:txBody>
          <a:bodyPr>
            <a:noAutofit/>
          </a:bodyPr>
          <a:lstStyle/>
          <a:p>
            <a:r>
              <a:rPr lang="en-ID" dirty="0" err="1">
                <a:solidFill>
                  <a:schemeClr val="bg1"/>
                </a:solidFill>
              </a:rPr>
              <a:t>AnimatedDefaultTextStyle</a:t>
            </a:r>
            <a:endParaRPr lang="en-ID" dirty="0">
              <a:solidFill>
                <a:schemeClr val="bg1"/>
              </a:solidFill>
            </a:endParaRPr>
          </a:p>
        </p:txBody>
      </p:sp>
      <p:sp>
        <p:nvSpPr>
          <p:cNvPr id="4" name="Title 1"/>
          <p:cNvSpPr txBox="1">
            <a:spLocks/>
          </p:cNvSpPr>
          <p:nvPr/>
        </p:nvSpPr>
        <p:spPr>
          <a:xfrm>
            <a:off x="1627907" y="2012758"/>
            <a:ext cx="1789545" cy="1391101"/>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r"/>
            <a:r>
              <a:rPr lang="en-US" sz="8000" dirty="0">
                <a:solidFill>
                  <a:schemeClr val="tx2">
                    <a:lumMod val="60000"/>
                    <a:lumOff val="40000"/>
                  </a:schemeClr>
                </a:solidFill>
              </a:rPr>
              <a:t>02</a:t>
            </a:r>
          </a:p>
        </p:txBody>
      </p:sp>
    </p:spTree>
    <p:extLst>
      <p:ext uri="{BB962C8B-B14F-4D97-AF65-F5344CB8AC3E}">
        <p14:creationId xmlns:p14="http://schemas.microsoft.com/office/powerpoint/2010/main" val="424991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t>
            </a:r>
            <a:r>
              <a:rPr lang="en-US" sz="3600" b="1" dirty="0" err="1">
                <a:solidFill>
                  <a:srgbClr val="000090"/>
                </a:solidFill>
              </a:rPr>
              <a:t>AnimatedDefaultTextStyle</a:t>
            </a:r>
            <a:endParaRPr lang="en-US" sz="3600" b="1" dirty="0">
              <a:solidFill>
                <a:srgbClr val="000090"/>
              </a:solidFill>
            </a:endParaRP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3968632"/>
          </a:xfrm>
        </p:spPr>
        <p:txBody>
          <a:bodyPr>
            <a:noAutofit/>
          </a:bodyPr>
          <a:lstStyle/>
          <a:p>
            <a:pPr marL="0" indent="0">
              <a:buNone/>
            </a:pPr>
            <a:r>
              <a:rPr lang="en-ID" sz="1800" dirty="0" err="1"/>
              <a:t>AnimatedDefaultTextStyle</a:t>
            </a:r>
            <a:r>
              <a:rPr lang="en-ID" sz="1800" dirty="0"/>
              <a:t> requires 3 mandatory parameters :</a:t>
            </a:r>
          </a:p>
          <a:p>
            <a:r>
              <a:rPr lang="en-ID" sz="1800" dirty="0"/>
              <a:t>duration : The duration or the time period over which you want your animation to complete.</a:t>
            </a:r>
          </a:p>
          <a:p>
            <a:r>
              <a:rPr lang="en-ID" sz="1800" dirty="0"/>
              <a:t>child : The child widget which you want to pass to your </a:t>
            </a:r>
            <a:r>
              <a:rPr lang="en-ID" sz="1800" dirty="0" err="1"/>
              <a:t>AnimatedDefaultTextStyle</a:t>
            </a:r>
            <a:r>
              <a:rPr lang="en-ID" sz="1800" dirty="0"/>
              <a:t>.</a:t>
            </a:r>
          </a:p>
          <a:p>
            <a:r>
              <a:rPr lang="en-ID" sz="1800" dirty="0"/>
              <a:t>style : The </a:t>
            </a:r>
            <a:r>
              <a:rPr lang="en-ID" sz="1800" dirty="0" err="1"/>
              <a:t>TextStyle</a:t>
            </a:r>
            <a:r>
              <a:rPr lang="en-ID" sz="1800" dirty="0"/>
              <a:t> which you want to apply for your Text</a:t>
            </a:r>
          </a:p>
          <a:p>
            <a:pPr marL="0" indent="0">
              <a:buNone/>
            </a:pPr>
            <a:endParaRPr lang="en-ID" sz="1400" dirty="0"/>
          </a:p>
          <a:p>
            <a:pPr marL="0" indent="0">
              <a:buNone/>
            </a:pPr>
            <a:r>
              <a:rPr lang="en-ID" sz="1400" dirty="0"/>
              <a:t>The child doesn’t necessarily have to be a Text widget. The way it works is that it accepts any widget and it then applies the style which we’ve passed to all the descendants which are Text in that tree.</a:t>
            </a:r>
          </a:p>
          <a:p>
            <a:pPr marL="0" indent="0">
              <a:buNone/>
            </a:pPr>
            <a:r>
              <a:rPr lang="en-ID" sz="1400" dirty="0"/>
              <a:t>For example, you could pass your child a Row which has 3 Text children, so </a:t>
            </a:r>
            <a:r>
              <a:rPr lang="en-ID" sz="1400" dirty="0" err="1"/>
              <a:t>AnimatedDefaultTextStyle</a:t>
            </a:r>
            <a:r>
              <a:rPr lang="en-ID" sz="1400" dirty="0"/>
              <a:t> will apply the style to all the 3 Text widgets.</a:t>
            </a:r>
          </a:p>
          <a:p>
            <a:pPr marL="0" indent="0">
              <a:buNone/>
            </a:pPr>
            <a:br>
              <a:rPr lang="en-ID" sz="1400" dirty="0"/>
            </a:br>
            <a:endParaRPr lang="en-ID" sz="1400" dirty="0"/>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4361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 Animating Text</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569003"/>
          </a:xfrm>
        </p:spPr>
        <p:txBody>
          <a:bodyPr>
            <a:noAutofit/>
          </a:bodyPr>
          <a:lstStyle/>
          <a:p>
            <a:pPr marL="0" indent="0">
              <a:buNone/>
            </a:pPr>
            <a:r>
              <a:rPr lang="en-ID" sz="1400" dirty="0"/>
              <a:t>We will add a text and a button. When user clicks the button, the text is animated by changing its style.</a:t>
            </a:r>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0216CFB5-023A-6443-9FF1-071474B14B14}"/>
              </a:ext>
            </a:extLst>
          </p:cNvPr>
          <p:cNvSpPr/>
          <p:nvPr/>
        </p:nvSpPr>
        <p:spPr>
          <a:xfrm>
            <a:off x="1086383" y="1030372"/>
            <a:ext cx="4572000" cy="3816429"/>
          </a:xfrm>
          <a:prstGeom prst="rect">
            <a:avLst/>
          </a:prstGeom>
        </p:spPr>
        <p:txBody>
          <a:bodyPr>
            <a:spAutoFit/>
          </a:bodyPr>
          <a:lstStyle/>
          <a:p>
            <a:endParaRPr lang="en-ID" sz="1100" dirty="0">
              <a:solidFill>
                <a:srgbClr val="FF0000"/>
              </a:solidFill>
              <a:latin typeface="Consolas" panose="020B0609020204030204" pitchFamily="49" charset="0"/>
              <a:cs typeface="Consolas" panose="020B0609020204030204" pitchFamily="49" charset="0"/>
            </a:endParaRPr>
          </a:p>
          <a:p>
            <a:r>
              <a:rPr lang="en-ID" sz="1100" dirty="0" err="1">
                <a:solidFill>
                  <a:srgbClr val="FF0000"/>
                </a:solidFill>
                <a:latin typeface="Consolas" panose="020B0609020204030204" pitchFamily="49" charset="0"/>
                <a:cs typeface="Consolas" panose="020B0609020204030204" pitchFamily="49" charset="0"/>
              </a:rPr>
              <a:t>AnimatedDefaultTextStyle</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style: _animated</a:t>
            </a:r>
          </a:p>
          <a:p>
            <a:r>
              <a:rPr lang="en-ID" sz="1100" dirty="0">
                <a:solidFill>
                  <a:srgbClr val="FF0000"/>
                </a:solidFill>
                <a:latin typeface="Consolas" panose="020B0609020204030204" pitchFamily="49" charset="0"/>
                <a:cs typeface="Consolas" panose="020B0609020204030204" pitchFamily="49" charset="0"/>
              </a:rPr>
              <a:t>                ? </a:t>
            </a:r>
            <a:r>
              <a:rPr lang="en-ID" sz="1100" dirty="0" err="1">
                <a:solidFill>
                  <a:srgbClr val="FF0000"/>
                </a:solidFill>
                <a:latin typeface="Consolas" panose="020B0609020204030204" pitchFamily="49" charset="0"/>
                <a:cs typeface="Consolas" panose="020B0609020204030204" pitchFamily="49" charset="0"/>
              </a:rPr>
              <a:t>const</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TextStyle</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color</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Colors.blue</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fontSize</a:t>
            </a:r>
            <a:r>
              <a:rPr lang="en-ID" sz="1100" dirty="0">
                <a:solidFill>
                  <a:srgbClr val="FF0000"/>
                </a:solidFill>
                <a:latin typeface="Consolas" panose="020B0609020204030204" pitchFamily="49" charset="0"/>
                <a:cs typeface="Consolas" panose="020B0609020204030204" pitchFamily="49" charset="0"/>
              </a:rPr>
              <a:t>: 60,</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 </a:t>
            </a:r>
            <a:r>
              <a:rPr lang="en-ID" sz="1100" dirty="0" err="1">
                <a:solidFill>
                  <a:srgbClr val="FF0000"/>
                </a:solidFill>
                <a:latin typeface="Consolas" panose="020B0609020204030204" pitchFamily="49" charset="0"/>
                <a:cs typeface="Consolas" panose="020B0609020204030204" pitchFamily="49" charset="0"/>
              </a:rPr>
              <a:t>const</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TextStyle</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color</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Colors.red</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fontSize</a:t>
            </a:r>
            <a:r>
              <a:rPr lang="en-ID" sz="1100" dirty="0">
                <a:solidFill>
                  <a:srgbClr val="FF0000"/>
                </a:solidFill>
                <a:latin typeface="Consolas" panose="020B0609020204030204" pitchFamily="49" charset="0"/>
                <a:cs typeface="Consolas" panose="020B0609020204030204" pitchFamily="49" charset="0"/>
              </a:rPr>
              <a:t>: 14,</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duration: </a:t>
            </a:r>
            <a:r>
              <a:rPr lang="en-ID" sz="1100" dirty="0" err="1">
                <a:solidFill>
                  <a:srgbClr val="FF0000"/>
                </a:solidFill>
                <a:latin typeface="Consolas" panose="020B0609020204030204" pitchFamily="49" charset="0"/>
                <a:cs typeface="Consolas" panose="020B0609020204030204" pitchFamily="49" charset="0"/>
              </a:rPr>
              <a:t>const</a:t>
            </a:r>
            <a:r>
              <a:rPr lang="en-ID" sz="1100" dirty="0">
                <a:solidFill>
                  <a:srgbClr val="FF0000"/>
                </a:solidFill>
                <a:latin typeface="Consolas" panose="020B0609020204030204" pitchFamily="49" charset="0"/>
                <a:cs typeface="Consolas" panose="020B0609020204030204" pitchFamily="49" charset="0"/>
              </a:rPr>
              <a:t> Duration(milliseconds: 1000),</a:t>
            </a:r>
          </a:p>
          <a:p>
            <a:r>
              <a:rPr lang="en-ID" sz="1100" dirty="0">
                <a:solidFill>
                  <a:srgbClr val="FF0000"/>
                </a:solidFill>
                <a:latin typeface="Consolas" panose="020B0609020204030204" pitchFamily="49" charset="0"/>
                <a:cs typeface="Consolas" panose="020B0609020204030204" pitchFamily="49" charset="0"/>
              </a:rPr>
              <a:t>            child: </a:t>
            </a:r>
            <a:r>
              <a:rPr lang="en-ID" sz="1100" dirty="0" err="1">
                <a:solidFill>
                  <a:srgbClr val="FF0000"/>
                </a:solidFill>
                <a:latin typeface="Consolas" panose="020B0609020204030204" pitchFamily="49" charset="0"/>
                <a:cs typeface="Consolas" panose="020B0609020204030204" pitchFamily="49" charset="0"/>
              </a:rPr>
              <a:t>const</a:t>
            </a:r>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Center</a:t>
            </a:r>
            <a:r>
              <a:rPr lang="en-ID" sz="1100" dirty="0">
                <a:solidFill>
                  <a:srgbClr val="FF0000"/>
                </a:solidFill>
                <a:latin typeface="Consolas" panose="020B0609020204030204" pitchFamily="49" charset="0"/>
                <a:cs typeface="Consolas" panose="020B0609020204030204" pitchFamily="49" charset="0"/>
              </a:rPr>
              <a:t>(child: Text('Hello')),</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TextButton</a:t>
            </a:r>
            <a:r>
              <a:rPr lang="en-ID" sz="1100" dirty="0">
                <a:solidFill>
                  <a:srgbClr val="FF0000"/>
                </a:solidFill>
                <a:latin typeface="Consolas" panose="020B0609020204030204" pitchFamily="49" charset="0"/>
                <a:cs typeface="Consolas" panose="020B0609020204030204" pitchFamily="49" charset="0"/>
              </a:rPr>
              <a:t>(</a:t>
            </a:r>
          </a:p>
          <a:p>
            <a:r>
              <a:rPr lang="en-ID" sz="1100" dirty="0">
                <a:solidFill>
                  <a:srgbClr val="FF0000"/>
                </a:solidFill>
                <a:latin typeface="Consolas" panose="020B0609020204030204" pitchFamily="49" charset="0"/>
                <a:cs typeface="Consolas" panose="020B0609020204030204" pitchFamily="49" charset="0"/>
              </a:rPr>
              <a:t>            child: </a:t>
            </a:r>
            <a:r>
              <a:rPr lang="en-ID" sz="1100" dirty="0" err="1">
                <a:solidFill>
                  <a:srgbClr val="FF0000"/>
                </a:solidFill>
                <a:latin typeface="Consolas" panose="020B0609020204030204" pitchFamily="49" charset="0"/>
                <a:cs typeface="Consolas" panose="020B0609020204030204" pitchFamily="49" charset="0"/>
              </a:rPr>
              <a:t>const</a:t>
            </a:r>
            <a:r>
              <a:rPr lang="en-ID" sz="1100" dirty="0">
                <a:solidFill>
                  <a:srgbClr val="FF0000"/>
                </a:solidFill>
                <a:latin typeface="Consolas" panose="020B0609020204030204" pitchFamily="49" charset="0"/>
                <a:cs typeface="Consolas" panose="020B0609020204030204" pitchFamily="49" charset="0"/>
              </a:rPr>
              <a:t> Text('Animate'),</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onPressed</a:t>
            </a:r>
            <a:r>
              <a:rPr lang="en-ID" sz="1100" dirty="0">
                <a:solidFill>
                  <a:srgbClr val="FF0000"/>
                </a:solidFill>
                <a:latin typeface="Consolas" panose="020B0609020204030204" pitchFamily="49" charset="0"/>
                <a:cs typeface="Consolas" panose="020B0609020204030204" pitchFamily="49" charset="0"/>
              </a:rPr>
              <a:t>: () {</a:t>
            </a:r>
          </a:p>
          <a:p>
            <a:r>
              <a:rPr lang="en-ID" sz="1100" dirty="0">
                <a:solidFill>
                  <a:srgbClr val="FF0000"/>
                </a:solidFill>
                <a:latin typeface="Consolas" panose="020B0609020204030204" pitchFamily="49" charset="0"/>
                <a:cs typeface="Consolas" panose="020B0609020204030204" pitchFamily="49" charset="0"/>
              </a:rPr>
              <a:t>              </a:t>
            </a:r>
            <a:r>
              <a:rPr lang="en-ID" sz="1100" dirty="0" err="1">
                <a:solidFill>
                  <a:srgbClr val="FF0000"/>
                </a:solidFill>
                <a:latin typeface="Consolas" panose="020B0609020204030204" pitchFamily="49" charset="0"/>
                <a:cs typeface="Consolas" panose="020B0609020204030204" pitchFamily="49" charset="0"/>
              </a:rPr>
              <a:t>setState</a:t>
            </a:r>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_animated = !_animated;</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a:t>
            </a:r>
          </a:p>
          <a:p>
            <a:r>
              <a:rPr lang="en-ID" sz="1100" dirty="0">
                <a:solidFill>
                  <a:srgbClr val="FF0000"/>
                </a:solidFill>
                <a:latin typeface="Consolas" panose="020B0609020204030204" pitchFamily="49" charset="0"/>
                <a:cs typeface="Consolas" panose="020B0609020204030204" pitchFamily="49" charset="0"/>
              </a:rPr>
              <a:t>          )</a:t>
            </a:r>
          </a:p>
        </p:txBody>
      </p:sp>
      <p:pic>
        <p:nvPicPr>
          <p:cNvPr id="10" name="Picture 9">
            <a:extLst>
              <a:ext uri="{FF2B5EF4-FFF2-40B4-BE49-F238E27FC236}">
                <a16:creationId xmlns:a16="http://schemas.microsoft.com/office/drawing/2014/main" id="{FB3535D8-27D1-774C-A86A-3D9B406842B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4308" y="1240975"/>
            <a:ext cx="2523309" cy="1145640"/>
          </a:xfrm>
          <a:prstGeom prst="rect">
            <a:avLst/>
          </a:prstGeom>
        </p:spPr>
      </p:pic>
      <p:pic>
        <p:nvPicPr>
          <p:cNvPr id="11" name="Picture 10">
            <a:extLst>
              <a:ext uri="{FF2B5EF4-FFF2-40B4-BE49-F238E27FC236}">
                <a16:creationId xmlns:a16="http://schemas.microsoft.com/office/drawing/2014/main" id="{3A275FC5-B368-614C-BA40-06801D2A190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47574" y="2319726"/>
            <a:ext cx="2523309" cy="1305160"/>
          </a:xfrm>
          <a:prstGeom prst="rect">
            <a:avLst/>
          </a:prstGeom>
        </p:spPr>
      </p:pic>
      <p:pic>
        <p:nvPicPr>
          <p:cNvPr id="12" name="Picture 11">
            <a:extLst>
              <a:ext uri="{FF2B5EF4-FFF2-40B4-BE49-F238E27FC236}">
                <a16:creationId xmlns:a16="http://schemas.microsoft.com/office/drawing/2014/main" id="{36F38A8A-BCF8-B54F-966B-CEDB84220B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60264" y="3551509"/>
            <a:ext cx="2497353" cy="1385026"/>
          </a:xfrm>
          <a:prstGeom prst="rect">
            <a:avLst/>
          </a:prstGeom>
        </p:spPr>
      </p:pic>
    </p:spTree>
    <p:extLst>
      <p:ext uri="{BB962C8B-B14F-4D97-AF65-F5344CB8AC3E}">
        <p14:creationId xmlns:p14="http://schemas.microsoft.com/office/powerpoint/2010/main" val="101221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76943"/>
          </a:xfrm>
        </p:spPr>
        <p:txBody>
          <a:bodyPr>
            <a:normAutofit fontScale="90000"/>
          </a:bodyPr>
          <a:lstStyle/>
          <a:p>
            <a:pPr algn="l"/>
            <a:r>
              <a:rPr lang="en-US" sz="3600" b="1" dirty="0">
                <a:solidFill>
                  <a:srgbClr val="000090"/>
                </a:solidFill>
              </a:rPr>
              <a:t>Adding timer</a:t>
            </a:r>
          </a:p>
        </p:txBody>
      </p:sp>
      <p:cxnSp>
        <p:nvCxnSpPr>
          <p:cNvPr id="5" name="Straight Connector 4"/>
          <p:cNvCxnSpPr/>
          <p:nvPr/>
        </p:nvCxnSpPr>
        <p:spPr>
          <a:xfrm>
            <a:off x="0" y="576943"/>
            <a:ext cx="7336971" cy="1588"/>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5"/>
          <p:cNvSpPr>
            <a:spLocks noGrp="1"/>
          </p:cNvSpPr>
          <p:nvPr>
            <p:ph idx="1"/>
          </p:nvPr>
        </p:nvSpPr>
        <p:spPr>
          <a:xfrm>
            <a:off x="460375" y="817124"/>
            <a:ext cx="8151997" cy="569003"/>
          </a:xfrm>
        </p:spPr>
        <p:txBody>
          <a:bodyPr>
            <a:noAutofit/>
          </a:bodyPr>
          <a:lstStyle/>
          <a:p>
            <a:pPr marL="0" indent="0">
              <a:buNone/>
            </a:pPr>
            <a:r>
              <a:rPr lang="en-ID" sz="1400" dirty="0"/>
              <a:t>Text Animation in previous slide can be raised anytime using another events, by changing the value of the Boolean variable animated. Therefore a timer also can be used to raise the animation.</a:t>
            </a:r>
          </a:p>
          <a:p>
            <a:pPr marL="0" indent="0">
              <a:buNone/>
            </a:pPr>
            <a:endParaRPr lang="en-ID" sz="1400" dirty="0"/>
          </a:p>
        </p:txBody>
      </p:sp>
      <p:sp>
        <p:nvSpPr>
          <p:cNvPr id="1028" name="AutoShape 4" descr="Google's Flutter framework spreads its wings and goes multi-platform |  TechCrunc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0216CFB5-023A-6443-9FF1-071474B14B14}"/>
              </a:ext>
            </a:extLst>
          </p:cNvPr>
          <p:cNvSpPr/>
          <p:nvPr/>
        </p:nvSpPr>
        <p:spPr>
          <a:xfrm>
            <a:off x="668381" y="1694587"/>
            <a:ext cx="6668589" cy="2123658"/>
          </a:xfrm>
          <a:prstGeom prst="rect">
            <a:avLst/>
          </a:prstGeom>
        </p:spPr>
        <p:txBody>
          <a:bodyPr wrap="square">
            <a:spAutoFit/>
          </a:bodyPr>
          <a:lstStyle/>
          <a:p>
            <a:r>
              <a:rPr lang="en-ID" sz="1200" dirty="0">
                <a:solidFill>
                  <a:srgbClr val="FF0000"/>
                </a:solidFill>
                <a:latin typeface="Consolas" panose="020B0609020204030204" pitchFamily="49" charset="0"/>
                <a:cs typeface="Consolas" panose="020B0609020204030204" pitchFamily="49" charset="0"/>
              </a:rPr>
              <a:t> late Timer _timer;</a:t>
            </a:r>
          </a:p>
          <a:p>
            <a:endParaRPr lang="en-ID" sz="1200" dirty="0">
              <a:solidFill>
                <a:srgbClr val="FF0000"/>
              </a:solidFill>
              <a:latin typeface="Consolas" panose="020B0609020204030204" pitchFamily="49" charset="0"/>
              <a:cs typeface="Consolas" panose="020B0609020204030204" pitchFamily="49" charset="0"/>
            </a:endParaRPr>
          </a:p>
          <a:p>
            <a:r>
              <a:rPr lang="en-ID" sz="1200" dirty="0">
                <a:solidFill>
                  <a:srgbClr val="FF0000"/>
                </a:solidFill>
                <a:latin typeface="Consolas" panose="020B0609020204030204" pitchFamily="49" charset="0"/>
                <a:cs typeface="Consolas" panose="020B0609020204030204" pitchFamily="49" charset="0"/>
              </a:rPr>
              <a:t>  @override</a:t>
            </a:r>
          </a:p>
          <a:p>
            <a:r>
              <a:rPr lang="en-ID" sz="1200" dirty="0">
                <a:solidFill>
                  <a:srgbClr val="FF0000"/>
                </a:solidFill>
                <a:latin typeface="Consolas" panose="020B0609020204030204" pitchFamily="49" charset="0"/>
                <a:cs typeface="Consolas" panose="020B0609020204030204" pitchFamily="49" charset="0"/>
              </a:rPr>
              <a:t>  void </a:t>
            </a:r>
            <a:r>
              <a:rPr lang="en-ID" sz="1200" dirty="0" err="1">
                <a:solidFill>
                  <a:srgbClr val="FF0000"/>
                </a:solidFill>
                <a:latin typeface="Consolas" panose="020B0609020204030204" pitchFamily="49" charset="0"/>
                <a:cs typeface="Consolas" panose="020B0609020204030204" pitchFamily="49" charset="0"/>
              </a:rPr>
              <a:t>initState</a:t>
            </a:r>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super.initState</a:t>
            </a:r>
            <a:r>
              <a:rPr lang="en-ID" sz="1200" dirty="0">
                <a:solidFill>
                  <a:srgbClr val="FF0000"/>
                </a:solidFill>
                <a:latin typeface="Consolas" panose="020B0609020204030204" pitchFamily="49" charset="0"/>
                <a:cs typeface="Consolas" panose="020B0609020204030204" pitchFamily="49" charset="0"/>
              </a:rPr>
              <a:t>();</a:t>
            </a:r>
          </a:p>
          <a:p>
            <a:r>
              <a:rPr lang="en-ID" sz="1200" dirty="0">
                <a:solidFill>
                  <a:srgbClr val="FF0000"/>
                </a:solidFill>
                <a:latin typeface="Consolas" panose="020B0609020204030204" pitchFamily="49" charset="0"/>
                <a:cs typeface="Consolas" panose="020B0609020204030204" pitchFamily="49" charset="0"/>
              </a:rPr>
              <a:t>    _timer = </a:t>
            </a:r>
            <a:r>
              <a:rPr lang="en-ID" sz="1200" dirty="0" err="1">
                <a:solidFill>
                  <a:srgbClr val="FF0000"/>
                </a:solidFill>
                <a:latin typeface="Consolas" panose="020B0609020204030204" pitchFamily="49" charset="0"/>
                <a:cs typeface="Consolas" panose="020B0609020204030204" pitchFamily="49" charset="0"/>
              </a:rPr>
              <a:t>Timer.periodic</a:t>
            </a:r>
            <a:r>
              <a:rPr lang="en-ID" sz="1200" dirty="0">
                <a:solidFill>
                  <a:srgbClr val="FF0000"/>
                </a:solidFill>
                <a:latin typeface="Consolas" panose="020B0609020204030204" pitchFamily="49" charset="0"/>
                <a:cs typeface="Consolas" panose="020B0609020204030204" pitchFamily="49" charset="0"/>
              </a:rPr>
              <a:t>(Duration(milliseconds: 3000), (timer) {</a:t>
            </a:r>
          </a:p>
          <a:p>
            <a:r>
              <a:rPr lang="en-ID" sz="1200" dirty="0">
                <a:solidFill>
                  <a:srgbClr val="FF0000"/>
                </a:solidFill>
                <a:latin typeface="Consolas" panose="020B0609020204030204" pitchFamily="49" charset="0"/>
                <a:cs typeface="Consolas" panose="020B0609020204030204" pitchFamily="49" charset="0"/>
              </a:rPr>
              <a:t>      </a:t>
            </a:r>
            <a:r>
              <a:rPr lang="en-ID" sz="1200" dirty="0" err="1">
                <a:solidFill>
                  <a:srgbClr val="FF0000"/>
                </a:solidFill>
                <a:latin typeface="Consolas" panose="020B0609020204030204" pitchFamily="49" charset="0"/>
                <a:cs typeface="Consolas" panose="020B0609020204030204" pitchFamily="49" charset="0"/>
              </a:rPr>
              <a:t>setState</a:t>
            </a:r>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_animated = !_animated;</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a:p>
            <a:r>
              <a:rPr lang="en-ID" sz="1200" dirty="0">
                <a:solidFill>
                  <a:srgbClr val="FF000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048602568"/>
      </p:ext>
    </p:extLst>
  </p:cSld>
  <p:clrMapOvr>
    <a:masterClrMapping/>
  </p:clrMapOvr>
</p:sld>
</file>

<file path=ppt/theme/theme1.xml><?xml version="1.0" encoding="utf-8"?>
<a:theme xmlns:a="http://schemas.openxmlformats.org/drawingml/2006/main" name="Informatik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microsoft.com/sharepoint/v3/fields"/>
    <ds:schemaRef ds:uri="http://purl.org/dc/elements/1.1/"/>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Informatika.potx</Template>
  <TotalTime>38502</TotalTime>
  <Words>2461</Words>
  <Application>Microsoft Office PowerPoint</Application>
  <PresentationFormat>On-screen Show (16:9)</PresentationFormat>
  <Paragraphs>336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Menlo</vt:lpstr>
      <vt:lpstr>Informatika</vt:lpstr>
      <vt:lpstr>Animation</vt:lpstr>
      <vt:lpstr>Define your need</vt:lpstr>
      <vt:lpstr>Implicit animation</vt:lpstr>
      <vt:lpstr>Implicit animation</vt:lpstr>
      <vt:lpstr> Page Preparation</vt:lpstr>
      <vt:lpstr>AnimatedDefaultTextStyle</vt:lpstr>
      <vt:lpstr> AnimatedDefaultTextStyle</vt:lpstr>
      <vt:lpstr> Animating Text</vt:lpstr>
      <vt:lpstr>Adding timer</vt:lpstr>
      <vt:lpstr>ANIMATEDALIGN</vt:lpstr>
      <vt:lpstr> AnimatedAlign</vt:lpstr>
      <vt:lpstr>ANIMATED OPACITY</vt:lpstr>
      <vt:lpstr> AnimatedOpacity</vt:lpstr>
      <vt:lpstr>Animated CONTAINER</vt:lpstr>
      <vt:lpstr>PowerPoint Presentation</vt:lpstr>
      <vt:lpstr>Animated CROSSFADE</vt:lpstr>
      <vt:lpstr>PowerPoint Presentation</vt:lpstr>
      <vt:lpstr>Animated SWITCHER</vt:lpstr>
      <vt:lpstr>PowerPoint Presentation</vt:lpstr>
      <vt:lpstr>COMBINING ANIMATED WIDGET</vt:lpstr>
      <vt:lpstr>PowerPoint Presentation</vt:lpstr>
      <vt:lpstr>PowerPoint Presentation</vt:lpstr>
      <vt:lpstr>PowerPoint Presentation</vt:lpstr>
      <vt:lpstr>PowerPoint Presentation</vt:lpstr>
      <vt:lpstr>Tween animation builder</vt:lpstr>
      <vt:lpstr>PowerPoint Presentation</vt:lpstr>
      <vt:lpstr>PowerPoint Presentation</vt:lpstr>
      <vt:lpstr>Exercise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Fikri Baharuddin</cp:lastModifiedBy>
  <cp:revision>1183</cp:revision>
  <dcterms:created xsi:type="dcterms:W3CDTF">2010-04-12T23:12:02Z</dcterms:created>
  <dcterms:modified xsi:type="dcterms:W3CDTF">2025-04-17T02:27:04Z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