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7"/>
  </p:notesMasterIdLst>
  <p:sldIdLst>
    <p:sldId id="256" r:id="rId5"/>
    <p:sldId id="295" r:id="rId6"/>
    <p:sldId id="296" r:id="rId7"/>
    <p:sldId id="350" r:id="rId8"/>
    <p:sldId id="297" r:id="rId9"/>
    <p:sldId id="359" r:id="rId10"/>
    <p:sldId id="372" r:id="rId11"/>
    <p:sldId id="380" r:id="rId12"/>
    <p:sldId id="384" r:id="rId13"/>
    <p:sldId id="383" r:id="rId14"/>
    <p:sldId id="382" r:id="rId15"/>
    <p:sldId id="393" r:id="rId16"/>
    <p:sldId id="381" r:id="rId17"/>
    <p:sldId id="385" r:id="rId18"/>
    <p:sldId id="386" r:id="rId19"/>
    <p:sldId id="387" r:id="rId20"/>
    <p:sldId id="388" r:id="rId21"/>
    <p:sldId id="389" r:id="rId22"/>
    <p:sldId id="390" r:id="rId23"/>
    <p:sldId id="391" r:id="rId24"/>
    <p:sldId id="392" r:id="rId25"/>
    <p:sldId id="260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 autoAdjust="0"/>
    <p:restoredTop sz="94665"/>
  </p:normalViewPr>
  <p:slideViewPr>
    <p:cSldViewPr snapToGrid="0" snapToObjects="1">
      <p:cViewPr varScale="1">
        <p:scale>
          <a:sx n="74" d="100"/>
          <a:sy n="74" d="100"/>
        </p:scale>
        <p:origin x="912" y="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798C2-60CC-4125-A476-A0FCC5ABEA8C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B1264-E2D9-4D3A-B36E-FEBD81AD2B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6/19/2025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1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9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7B99-7C3F-4BC3-B7B8-7E1F8C620B24}" type="datetime1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pPr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0" r:id="rId5"/>
    <p:sldLayoutId id="2147493461" r:id="rId6"/>
    <p:sldLayoutId id="2147493462" r:id="rId7"/>
    <p:sldLayoutId id="2147493463" r:id="rId8"/>
    <p:sldLayoutId id="2147493464" r:id="rId9"/>
    <p:sldLayoutId id="2147493465" r:id="rId10"/>
    <p:sldLayoutId id="214749346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sqflite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597819"/>
            <a:ext cx="8266612" cy="127297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</a:rPr>
              <a:t>Local Database and Shopping Cart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5145" y="3468832"/>
            <a:ext cx="3962400" cy="1103168"/>
          </a:xfrm>
        </p:spPr>
        <p:txBody>
          <a:bodyPr>
            <a:noAutofit/>
          </a:bodyPr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Week 14</a:t>
            </a:r>
          </a:p>
          <a:p>
            <a:pPr algn="l"/>
            <a:r>
              <a:rPr lang="en-US" sz="1600" dirty="0">
                <a:solidFill>
                  <a:srgbClr val="C6D9F1"/>
                </a:solidFill>
              </a:rPr>
              <a:t>Program </a:t>
            </a:r>
            <a:r>
              <a:rPr lang="en-US" sz="1600" dirty="0" err="1">
                <a:solidFill>
                  <a:srgbClr val="C6D9F1"/>
                </a:solidFill>
              </a:rPr>
              <a:t>Studi</a:t>
            </a:r>
            <a:r>
              <a:rPr lang="en-US" sz="1600" dirty="0">
                <a:solidFill>
                  <a:srgbClr val="C6D9F1"/>
                </a:solidFill>
              </a:rPr>
              <a:t> </a:t>
            </a:r>
            <a:r>
              <a:rPr lang="en-US" sz="1600" dirty="0" err="1">
                <a:solidFill>
                  <a:srgbClr val="C6D9F1"/>
                </a:solidFill>
              </a:rPr>
              <a:t>Teknik</a:t>
            </a:r>
            <a:r>
              <a:rPr lang="en-US" sz="1600" dirty="0">
                <a:solidFill>
                  <a:srgbClr val="C6D9F1"/>
                </a:solidFill>
              </a:rPr>
              <a:t> </a:t>
            </a:r>
            <a:r>
              <a:rPr lang="en-US" sz="1600" dirty="0" err="1">
                <a:solidFill>
                  <a:srgbClr val="C6D9F1"/>
                </a:solidFill>
              </a:rPr>
              <a:t>Informatika</a:t>
            </a:r>
            <a:endParaRPr lang="en-US" sz="1600" dirty="0">
              <a:solidFill>
                <a:srgbClr val="C6D9F1"/>
              </a:solidFill>
            </a:endParaRPr>
          </a:p>
          <a:p>
            <a:pPr algn="l"/>
            <a:r>
              <a:rPr lang="en-US" sz="1600" dirty="0" err="1">
                <a:solidFill>
                  <a:srgbClr val="C6D9F1"/>
                </a:solidFill>
              </a:rPr>
              <a:t>Fakultas</a:t>
            </a:r>
            <a:r>
              <a:rPr lang="en-US" sz="1600" dirty="0">
                <a:solidFill>
                  <a:srgbClr val="C6D9F1"/>
                </a:solidFill>
              </a:rPr>
              <a:t> </a:t>
            </a:r>
            <a:r>
              <a:rPr lang="en-US" sz="1600" dirty="0" err="1">
                <a:solidFill>
                  <a:srgbClr val="C6D9F1"/>
                </a:solidFill>
              </a:rPr>
              <a:t>Teknik</a:t>
            </a:r>
            <a:r>
              <a:rPr lang="en-US" sz="1600" dirty="0">
                <a:solidFill>
                  <a:srgbClr val="C6D9F1"/>
                </a:solidFill>
              </a:rPr>
              <a:t> – Universitas Surabaya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799" y="1166090"/>
            <a:ext cx="5721927" cy="461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bg1"/>
                </a:solidFill>
              </a:rPr>
              <a:t>Emerging Technology : Flutter</a:t>
            </a:r>
          </a:p>
        </p:txBody>
      </p:sp>
    </p:spTree>
    <p:extLst>
      <p:ext uri="{BB962C8B-B14F-4D97-AF65-F5344CB8AC3E}">
        <p14:creationId xmlns:p14="http://schemas.microsoft.com/office/powerpoint/2010/main" val="21048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 Update </a:t>
            </a:r>
            <a:r>
              <a:rPr lang="en-US" sz="3600" b="1" dirty="0" err="1">
                <a:solidFill>
                  <a:srgbClr val="000090"/>
                </a:solidFill>
              </a:rPr>
              <a:t>popularmovie.dart</a:t>
            </a:r>
            <a:endParaRPr lang="en-US" sz="3600" b="1" dirty="0">
              <a:solidFill>
                <a:srgbClr val="00009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661DA8-180B-E046-B02C-946716215A5E}"/>
              </a:ext>
            </a:extLst>
          </p:cNvPr>
          <p:cNvSpPr/>
          <p:nvPr/>
        </p:nvSpPr>
        <p:spPr>
          <a:xfrm>
            <a:off x="247015" y="1680387"/>
            <a:ext cx="4499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DatabaseHelper.instance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b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addCart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title) async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Map&lt;String, dynamic&gt; row =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'title': title,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1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await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dbHelper.addCart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(row);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(!mounted) return;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ScaffoldMessenger.of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(context)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.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showSnackBar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(content: Text('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Sukses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manambah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barang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')));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Add a helper object and an Add to Cart button. Insert data to cart is invoked when user clicks this button</a:t>
            </a:r>
            <a:endParaRPr lang="en-ID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4CFB7D-451B-B54B-831A-5DE236461255}"/>
              </a:ext>
            </a:extLst>
          </p:cNvPr>
          <p:cNvSpPr/>
          <p:nvPr/>
        </p:nvSpPr>
        <p:spPr>
          <a:xfrm>
            <a:off x="3570514" y="1895830"/>
            <a:ext cx="5573486" cy="144655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subtitle: Column(children: [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Text(PMs[index].overview),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ID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ElevatedButton</a:t>
            </a:r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ID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onPressed</a:t>
            </a:r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() {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</a:t>
            </a:r>
            <a:r>
              <a:rPr lang="en-ID" sz="11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addCart</a:t>
            </a:r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(PMs[index].id, PMs[index].title);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},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child: Text("Add to cart"))</a:t>
            </a:r>
          </a:p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]),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13A0E3-853C-F647-A241-A141D5857CBC}"/>
              </a:ext>
            </a:extLst>
          </p:cNvPr>
          <p:cNvCxnSpPr>
            <a:cxnSpLocks/>
          </p:cNvCxnSpPr>
          <p:nvPr/>
        </p:nvCxnSpPr>
        <p:spPr>
          <a:xfrm>
            <a:off x="4328161" y="1680387"/>
            <a:ext cx="0" cy="28861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58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 Create Page </a:t>
            </a:r>
            <a:r>
              <a:rPr lang="en-US" sz="3600" b="1" dirty="0" err="1">
                <a:solidFill>
                  <a:srgbClr val="000090"/>
                </a:solidFill>
              </a:rPr>
              <a:t>ViewCart</a:t>
            </a:r>
            <a:endParaRPr lang="en-US" sz="3600" b="1" dirty="0">
              <a:solidFill>
                <a:srgbClr val="000090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661DA8-180B-E046-B02C-946716215A5E}"/>
              </a:ext>
            </a:extLst>
          </p:cNvPr>
          <p:cNvSpPr/>
          <p:nvPr/>
        </p:nvSpPr>
        <p:spPr>
          <a:xfrm>
            <a:off x="247015" y="1153886"/>
            <a:ext cx="449915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ID" sz="1000" dirty="0">
              <a:solidFill>
                <a:srgbClr val="FF0000"/>
              </a:solidFill>
            </a:endParaRP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StatefulWidget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({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super.key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  <a:p>
            <a:pPr lvl="1"/>
            <a:endParaRPr lang="en-ID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@override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State&lt;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createState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ViewCartState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endParaRPr lang="en-ID" sz="1000" dirty="0">
              <a:solidFill>
                <a:srgbClr val="FF0000"/>
              </a:solidFill>
            </a:endParaRP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ViewCartState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extends State&lt;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{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final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DatabaseHelper.instance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List?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ID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Future&lt;String&gt;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bacaData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async {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(await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dbHelper.viewCart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())!;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setState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(() {});</a:t>
            </a:r>
          </a:p>
          <a:p>
            <a:pPr lvl="1"/>
            <a:endParaRPr lang="en-ID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null) {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throw Exception('Failed to load data');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 else {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return "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sukses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lvl="1"/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/>
              <a:t>To check if the data is stored in our SQLite database, create a new page to see the history. Use </a:t>
            </a:r>
            <a:r>
              <a:rPr lang="en-ID" sz="1400" dirty="0" err="1"/>
              <a:t>ListBuilder</a:t>
            </a:r>
            <a:r>
              <a:rPr lang="en-ID" sz="1400" dirty="0"/>
              <a:t> to display data from cart table</a:t>
            </a:r>
            <a:endParaRPr lang="en-ID" sz="14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4CFB7D-451B-B54B-831A-5DE236461255}"/>
              </a:ext>
            </a:extLst>
          </p:cNvPr>
          <p:cNvSpPr/>
          <p:nvPr/>
        </p:nvSpPr>
        <p:spPr>
          <a:xfrm>
            <a:off x="4150658" y="1280277"/>
            <a:ext cx="38612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override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void 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initState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bacaData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ID" sz="10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Widget 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 {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Column(children: &lt;Widget&gt;[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Text(_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?[index]['title']),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Text('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=${_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?[index]['</a:t>
            </a:r>
            <a:r>
              <a:rPr lang="en-ID" sz="10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']}'),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Divider(),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]);</a:t>
            </a:r>
          </a:p>
          <a:p>
            <a:r>
              <a:rPr lang="en-ID" sz="1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941866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Continued…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661DA8-180B-E046-B02C-946716215A5E}"/>
              </a:ext>
            </a:extLst>
          </p:cNvPr>
          <p:cNvSpPr/>
          <p:nvPr/>
        </p:nvSpPr>
        <p:spPr>
          <a:xfrm>
            <a:off x="307975" y="873463"/>
            <a:ext cx="79019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@override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Widget build(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BuildContext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context) {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Scaffold(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appBar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AppBar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title: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Text('Cart'),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),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body: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SingleChildScrollView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child: Container(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height: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MediaQuery.of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(context).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size.height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child: _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!= null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?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ListView.builder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itemCount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_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?.length,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itemBuilder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BuildContext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ctxt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index) {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  return _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itemCart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(index);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    })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  : Text('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belum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ada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data'))));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4091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A81C26-B0E7-5E4F-B872-DDE643876D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3905" y="841754"/>
            <a:ext cx="2128407" cy="394796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5951400-755D-E545-B4BE-C7C0D0E02CCF}"/>
              </a:ext>
            </a:extLst>
          </p:cNvPr>
          <p:cNvSpPr/>
          <p:nvPr/>
        </p:nvSpPr>
        <p:spPr>
          <a:xfrm>
            <a:off x="2725783" y="4450080"/>
            <a:ext cx="3058885" cy="4876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3A488A-2032-6648-99C9-D908CE1F3A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62771" y="840166"/>
            <a:ext cx="2166829" cy="40960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307975" y="993548"/>
            <a:ext cx="2130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some movies to cart, then view the cart</a:t>
            </a:r>
          </a:p>
        </p:txBody>
      </p:sp>
    </p:spTree>
    <p:extLst>
      <p:ext uri="{BB962C8B-B14F-4D97-AF65-F5344CB8AC3E}">
        <p14:creationId xmlns:p14="http://schemas.microsoft.com/office/powerpoint/2010/main" val="24439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Increase Qty Button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661DA8-180B-E046-B02C-946716215A5E}"/>
              </a:ext>
            </a:extLst>
          </p:cNvPr>
          <p:cNvSpPr/>
          <p:nvPr/>
        </p:nvSpPr>
        <p:spPr>
          <a:xfrm>
            <a:off x="307975" y="2105134"/>
            <a:ext cx="3889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Future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tambahJumlah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async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Database?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await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instance.database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?.execute('''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UPDATE cart SET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=jumlah+1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WHERE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=${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''');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400" dirty="0"/>
              <a:t>Usually, on cart we can add/remove the item quantity by clicking + or – button. Prepare a function in the helper to add the quantity on a specified </a:t>
            </a:r>
            <a:r>
              <a:rPr lang="en-ID" sz="1400" dirty="0" err="1"/>
              <a:t>movie_id</a:t>
            </a:r>
            <a:r>
              <a:rPr lang="en-ID" sz="1400" dirty="0"/>
              <a:t> by 1. Add the + button for each item in the cart</a:t>
            </a:r>
            <a:endParaRPr lang="en-ID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32E2B-38D8-7E41-8100-2F74AE1DB6EB}"/>
              </a:ext>
            </a:extLst>
          </p:cNvPr>
          <p:cNvSpPr/>
          <p:nvPr/>
        </p:nvSpPr>
        <p:spPr>
          <a:xfrm>
            <a:off x="4197531" y="1813663"/>
            <a:ext cx="530351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Row(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children: [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Text('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=' + 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?[index]['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ElevatedButton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onPressed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()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</a:t>
            </a:r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.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tambahJumlah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?[index]['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.then((value) =&gt; 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bacaData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},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child: Text("+"))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],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),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0AB4D7-AC47-0D45-A5F4-C7210EAF29A5}"/>
              </a:ext>
            </a:extLst>
          </p:cNvPr>
          <p:cNvCxnSpPr>
            <a:cxnSpLocks/>
          </p:cNvCxnSpPr>
          <p:nvPr/>
        </p:nvCxnSpPr>
        <p:spPr>
          <a:xfrm>
            <a:off x="4114800" y="1926608"/>
            <a:ext cx="0" cy="28543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727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Test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307975" y="993548"/>
            <a:ext cx="29559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some quantity to some movies.</a:t>
            </a:r>
          </a:p>
          <a:p>
            <a:endParaRPr lang="en-US" dirty="0"/>
          </a:p>
          <a:p>
            <a:r>
              <a:rPr lang="en-US" dirty="0"/>
              <a:t>Restart the app (or navigate back to this page) to prove that the data is stored on the local database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58E99-54E4-6449-BE47-6EDC7310503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028" y="721406"/>
            <a:ext cx="2231339" cy="421795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C351F8-8D0B-0C41-AE79-3E90B08EB468}"/>
              </a:ext>
            </a:extLst>
          </p:cNvPr>
          <p:cNvSpPr txBox="1"/>
          <p:nvPr/>
        </p:nvSpPr>
        <p:spPr>
          <a:xfrm>
            <a:off x="5772603" y="980485"/>
            <a:ext cx="2955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you implement the - button?</a:t>
            </a:r>
          </a:p>
        </p:txBody>
      </p:sp>
    </p:spTree>
    <p:extLst>
      <p:ext uri="{BB962C8B-B14F-4D97-AF65-F5344CB8AC3E}">
        <p14:creationId xmlns:p14="http://schemas.microsoft.com/office/powerpoint/2010/main" val="3348099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544" y="2180036"/>
            <a:ext cx="5424055" cy="752509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Checkout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27907" y="2012758"/>
            <a:ext cx="1789545" cy="1391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802952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Sales and Sales Items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307975" y="993548"/>
            <a:ext cx="604875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On the next step, user check outs the cart. Items on their cart will be stored on the server database, and cart will be emptied.</a:t>
            </a:r>
          </a:p>
          <a:p>
            <a:endParaRPr lang="en-US" sz="1600" dirty="0"/>
          </a:p>
          <a:p>
            <a:r>
              <a:rPr lang="en-US" sz="1600" dirty="0"/>
              <a:t>A sale transaction usually consists of a header and detail of transaction. Modify the database so the header will be stored in “</a:t>
            </a:r>
            <a:r>
              <a:rPr lang="en-US" sz="1600" dirty="0" err="1"/>
              <a:t>penjualan</a:t>
            </a:r>
            <a:r>
              <a:rPr lang="en-US" sz="1600" dirty="0"/>
              <a:t>” table, and transaction detail to “</a:t>
            </a:r>
            <a:r>
              <a:rPr lang="en-US" sz="1600" dirty="0" err="1"/>
              <a:t>item_penjualan</a:t>
            </a:r>
            <a:r>
              <a:rPr lang="en-US" sz="1600" dirty="0"/>
              <a:t>” table. Usually, they relate to the same key, e.g., transaction ID. To simplify, the transaction ID is auto-incremented, which will be returned when the header is successfully stored. The same ID will be used to insert the transaction detail.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1F85FF-5970-D74E-B86A-F8B2FE8E925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1361" y="1636849"/>
            <a:ext cx="2466807" cy="23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Web Service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307975" y="993548"/>
            <a:ext cx="8148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simplify the data transfer to the server, we will construct a string like this:</a:t>
            </a:r>
          </a:p>
          <a:p>
            <a:r>
              <a:rPr lang="en-US" dirty="0"/>
              <a:t>  movie_id_1,qty_1|movie_id_2,qty_2|movie_id_N,qty_N|etc.</a:t>
            </a:r>
          </a:p>
          <a:p>
            <a:endParaRPr lang="en-US" dirty="0"/>
          </a:p>
          <a:p>
            <a:r>
              <a:rPr lang="en-US" dirty="0"/>
              <a:t>The web service only requires </a:t>
            </a:r>
            <a:r>
              <a:rPr lang="en-US" dirty="0" err="1"/>
              <a:t>user_id</a:t>
            </a:r>
            <a:r>
              <a:rPr lang="en-US" dirty="0"/>
              <a:t> and items parameters. The items parameter will be split to data for each item, which will be split again to </a:t>
            </a:r>
            <a:r>
              <a:rPr lang="en-US" dirty="0" err="1"/>
              <a:t>movie_id</a:t>
            </a:r>
            <a:r>
              <a:rPr lang="en-US" dirty="0"/>
              <a:t> and qty</a:t>
            </a:r>
          </a:p>
        </p:txBody>
      </p:sp>
    </p:spTree>
    <p:extLst>
      <p:ext uri="{BB962C8B-B14F-4D97-AF65-F5344CB8AC3E}">
        <p14:creationId xmlns:p14="http://schemas.microsoft.com/office/powerpoint/2010/main" val="69561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Web Service (2)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230337" y="631406"/>
            <a:ext cx="814804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sz="7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header("Access-Control-Allow-Origin: *"); </a:t>
            </a:r>
          </a:p>
          <a:p>
            <a:endParaRPr lang="en-US" sz="7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. . . Connection here . . . . </a:t>
            </a:r>
          </a:p>
          <a:p>
            <a:endParaRPr lang="en-US" sz="7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']) || !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isset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($_POST['items'])) {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json_encode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(["result"=&gt;"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error","message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"=&gt;"Missing parameters"]);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sz="75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extract($_POST);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"INSERT INTO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penjualan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user_id,tanggal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VALUES (?,now())";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$conn-&gt;prepare($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json_encode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(["result" =&gt; "error", "message" =&gt; "Prepare failed: " . $conn-&gt;error]);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bind_param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("s",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(!$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-&gt;execute()) {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echo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json_encode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(["result" =&gt; "error", "message" =&gt; "Execute failed: " .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-&gt;error]);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exit;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penjualan_id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insert_id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arr_item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explode("|", $items);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 ($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arr_item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$item) {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arrdata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explode(",", $item);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(count($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arrdata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!= 2) continue;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"INSERT INTO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item_penjualan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penjualan_id,movie_id,jumlah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VALUES (?,?,?)";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$conn-&gt;prepare($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sql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(!$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continue;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bind_param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("iii",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penjualan_id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arrdata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[0],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arrdata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[1]);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stmt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-&gt;execute();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["result"=&gt;"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success","message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"=&gt;"Data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penjualan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berhasil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ditambahkan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"];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 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json_encode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</a:t>
            </a:r>
            <a:r>
              <a:rPr lang="en-US" sz="75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</a:t>
            </a:r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75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2EF5A-880A-9E40-BB8D-84508D307969}"/>
              </a:ext>
            </a:extLst>
          </p:cNvPr>
          <p:cNvSpPr txBox="1"/>
          <p:nvPr/>
        </p:nvSpPr>
        <p:spPr>
          <a:xfrm>
            <a:off x="6323849" y="1526059"/>
            <a:ext cx="1961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it first using Postman or Thunder Client</a:t>
            </a:r>
          </a:p>
        </p:txBody>
      </p:sp>
    </p:spTree>
    <p:extLst>
      <p:ext uri="{BB962C8B-B14F-4D97-AF65-F5344CB8AC3E}">
        <p14:creationId xmlns:p14="http://schemas.microsoft.com/office/powerpoint/2010/main" val="20454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544" y="2180036"/>
            <a:ext cx="5424055" cy="752509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Local database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27907" y="2012758"/>
            <a:ext cx="1789545" cy="1391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99896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Submit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307975" y="721406"/>
            <a:ext cx="81480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_submit() async {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await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dbHelper.viewCart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items = "";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rsCart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((item) {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items = items +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item['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',' +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item['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'].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+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"|";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});</a:t>
            </a:r>
          </a:p>
          <a:p>
            <a:endParaRPr lang="en-US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final response = await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http.post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Uri.parse</a:t>
            </a:r>
            <a:r>
              <a:rPr lang="en-US" sz="12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("https://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ubaya.xyz/flutter/[NRP]/checkout.php"),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body: {'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user_id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':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activeUser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'items': items});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response.statusCode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200) {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Map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jsonDecode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response.body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if 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json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['result'] == 'success') {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ScaffoldMessenger.of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(context)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.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showSnackBar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SnackBar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(content: Text('</a:t>
            </a:r>
            <a:r>
              <a:rPr lang="en-US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Sukses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Checkout')));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1999458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Submit (2)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13BC54-F2DD-2E4A-8F63-9C97C5D49AAE}"/>
              </a:ext>
            </a:extLst>
          </p:cNvPr>
          <p:cNvSpPr txBox="1"/>
          <p:nvPr/>
        </p:nvSpPr>
        <p:spPr>
          <a:xfrm>
            <a:off x="307975" y="721406"/>
            <a:ext cx="814804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/>
              <a:t>Add a Submit button below the Container. Wrap the Container with a Column, decrease its height, then add a Submit button below it. Call the submit() function when the button is clicked. If the check out is successful, call the empty cart function (after the </a:t>
            </a:r>
            <a:r>
              <a:rPr lang="en-ID" dirty="0" err="1"/>
              <a:t>snackbar</a:t>
            </a:r>
            <a:r>
              <a:rPr lang="en-ID" dirty="0"/>
              <a:t>)</a:t>
            </a:r>
          </a:p>
          <a:p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D2A1A-7028-9A46-AA66-F274D6EA68AA}"/>
              </a:ext>
            </a:extLst>
          </p:cNvPr>
          <p:cNvSpPr/>
          <p:nvPr/>
        </p:nvSpPr>
        <p:spPr>
          <a:xfrm>
            <a:off x="460374" y="2772496"/>
            <a:ext cx="5580207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Future </a:t>
            </a:r>
            <a:r>
              <a:rPr lang="en-ID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emptyCart</a:t>
            </a:r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async {</a:t>
            </a:r>
          </a:p>
          <a:p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Database? </a:t>
            </a:r>
            <a:r>
              <a:rPr lang="en-ID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await </a:t>
            </a:r>
            <a:r>
              <a:rPr lang="en-ID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instance.database</a:t>
            </a:r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await </a:t>
            </a:r>
            <a:r>
              <a:rPr lang="en-ID" sz="16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?.execute('''</a:t>
            </a:r>
          </a:p>
          <a:p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DELETE FROM cart</a:t>
            </a:r>
          </a:p>
          <a:p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''');</a:t>
            </a:r>
          </a:p>
          <a:p>
            <a:r>
              <a:rPr lang="en-ID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ID" sz="160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8964CD-C918-2B4A-A157-A7DC48725F31}"/>
              </a:ext>
            </a:extLst>
          </p:cNvPr>
          <p:cNvCxnSpPr>
            <a:cxnSpLocks/>
          </p:cNvCxnSpPr>
          <p:nvPr/>
        </p:nvCxnSpPr>
        <p:spPr>
          <a:xfrm flipH="1">
            <a:off x="592183" y="2899954"/>
            <a:ext cx="6916780" cy="1837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006C85A-F5E8-B54B-B3D0-4630CD4A579E}"/>
              </a:ext>
            </a:extLst>
          </p:cNvPr>
          <p:cNvSpPr/>
          <p:nvPr/>
        </p:nvSpPr>
        <p:spPr>
          <a:xfrm>
            <a:off x="1766846" y="4427823"/>
            <a:ext cx="587392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dbHelper.emptyCart</a:t>
            </a:r>
            <a:r>
              <a:rPr lang="en-ID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().then((value) =&gt; _</a:t>
            </a:r>
            <a:r>
              <a:rPr lang="en-ID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bacaData</a:t>
            </a:r>
            <a:r>
              <a:rPr lang="en-ID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  <a:endParaRPr lang="en-ID" sz="1600" dirty="0">
              <a:solidFill>
                <a:srgbClr val="FF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39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 txBox="1">
            <a:spLocks/>
          </p:cNvSpPr>
          <p:nvPr/>
        </p:nvSpPr>
        <p:spPr>
          <a:xfrm>
            <a:off x="4862945" y="778274"/>
            <a:ext cx="3946237" cy="4070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4578" name="Picture 2" descr="Blue-man-Questions-Comment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57" y="547551"/>
            <a:ext cx="4474288" cy="46242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977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77174F-88E4-E24D-B780-A1974B685E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576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0090"/>
                </a:solidFill>
              </a:rPr>
              <a:t>Local Database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202F5E-8D77-5F4A-9821-3CEB1DCA4540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0F39E9A2-4CEC-AB47-A742-0CF789A1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72373-E6A5-9D47-9EF5-669E7D9461FF}"/>
              </a:ext>
            </a:extLst>
          </p:cNvPr>
          <p:cNvSpPr/>
          <p:nvPr/>
        </p:nvSpPr>
        <p:spPr>
          <a:xfrm>
            <a:off x="307975" y="993548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Sometimes, we need to store data locally. Such data may have quite complex structure, so shared preferences might not suffice, but it’s overkill to store them at the server. Examples: data that should persist even without Internet connection: shopping cart, games, news articles that have been downloaded/synchronized (when the app connects to the Internet) to read whenever, etc.</a:t>
            </a:r>
          </a:p>
          <a:p>
            <a:endParaRPr lang="en-US" dirty="0"/>
          </a:p>
          <a:p>
            <a:r>
              <a:rPr lang="en-US" dirty="0"/>
              <a:t>For this kind of data, we usually use local database. A popular one is SQLite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810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77174F-88E4-E24D-B780-A1974B685E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229600" cy="576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b="1" dirty="0">
                <a:solidFill>
                  <a:srgbClr val="000090"/>
                </a:solidFill>
              </a:rPr>
              <a:t> Scenario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202F5E-8D77-5F4A-9821-3CEB1DCA4540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0F39E9A2-4CEC-AB47-A742-0CF789A10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72373-E6A5-9D47-9EF5-669E7D9461FF}"/>
              </a:ext>
            </a:extLst>
          </p:cNvPr>
          <p:cNvSpPr/>
          <p:nvPr/>
        </p:nvSpPr>
        <p:spPr>
          <a:xfrm>
            <a:off x="307975" y="737281"/>
            <a:ext cx="8490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Let’s continue our movie app by adding shopping cart to buy popular movies digitally as physical DVD (for collection purposes).</a:t>
            </a:r>
          </a:p>
          <a:p>
            <a:endParaRPr lang="en-ID" dirty="0"/>
          </a:p>
          <a:p>
            <a:r>
              <a:rPr lang="en-ID" dirty="0"/>
              <a:t>We will simply store </a:t>
            </a:r>
            <a:r>
              <a:rPr lang="en-ID" dirty="0" err="1"/>
              <a:t>movie_id</a:t>
            </a:r>
            <a:r>
              <a:rPr lang="en-ID" dirty="0"/>
              <a:t>, title (so our app doesn’t need to connect to the server database), and quantity.</a:t>
            </a:r>
          </a:p>
          <a:p>
            <a:endParaRPr lang="en-ID" dirty="0"/>
          </a:p>
          <a:p>
            <a:r>
              <a:rPr lang="en-ID" dirty="0"/>
              <a:t>We will add a Buy button on pop movie list and movie detail</a:t>
            </a:r>
          </a:p>
        </p:txBody>
      </p:sp>
    </p:spTree>
    <p:extLst>
      <p:ext uri="{BB962C8B-B14F-4D97-AF65-F5344CB8AC3E}">
        <p14:creationId xmlns:p14="http://schemas.microsoft.com/office/powerpoint/2010/main" val="343043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Plugin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One popular plugin to use SQLite with Flutter is </a:t>
            </a:r>
            <a:r>
              <a:rPr lang="en-ID" dirty="0" err="1"/>
              <a:t>sqflite</a:t>
            </a:r>
            <a:r>
              <a:rPr lang="en-ID" dirty="0"/>
              <a:t>.</a:t>
            </a:r>
          </a:p>
          <a:p>
            <a:r>
              <a:rPr lang="en-ID" dirty="0"/>
              <a:t> </a:t>
            </a:r>
            <a:r>
              <a:rPr lang="en-ID" dirty="0">
                <a:hlinkClick r:id="rId3"/>
              </a:rPr>
              <a:t>https://pub.dev/packages/sqflite</a:t>
            </a:r>
            <a:endParaRPr lang="en-ID" dirty="0"/>
          </a:p>
          <a:p>
            <a:endParaRPr lang="en-ID" dirty="0"/>
          </a:p>
          <a:p>
            <a:r>
              <a:rPr lang="en-ID" dirty="0"/>
              <a:t>Add this to </a:t>
            </a:r>
            <a:r>
              <a:rPr lang="en-ID" dirty="0" err="1"/>
              <a:t>pubspec.yaml</a:t>
            </a:r>
            <a:r>
              <a:rPr lang="en-ID" dirty="0"/>
              <a:t>:</a:t>
            </a:r>
          </a:p>
          <a:p>
            <a:endParaRPr lang="en-ID" dirty="0"/>
          </a:p>
          <a:p>
            <a:r>
              <a:rPr lang="en-ID" dirty="0" err="1">
                <a:solidFill>
                  <a:srgbClr val="0070C0"/>
                </a:solidFill>
              </a:rPr>
              <a:t>sqflite</a:t>
            </a:r>
            <a:r>
              <a:rPr lang="en-ID" dirty="0">
                <a:solidFill>
                  <a:srgbClr val="0070C0"/>
                </a:solidFill>
              </a:rPr>
              <a:t>: ^2.4.2</a:t>
            </a:r>
          </a:p>
          <a:p>
            <a:endParaRPr lang="en-ID" dirty="0"/>
          </a:p>
          <a:p>
            <a:r>
              <a:rPr lang="en-ID" dirty="0"/>
              <a:t>On any page that will use it:</a:t>
            </a:r>
          </a:p>
          <a:p>
            <a:endParaRPr lang="en-ID" dirty="0"/>
          </a:p>
          <a:p>
            <a:r>
              <a:rPr lang="en-ID" b="1" dirty="0">
                <a:solidFill>
                  <a:srgbClr val="0070C0"/>
                </a:solidFill>
              </a:rPr>
              <a:t>import</a:t>
            </a:r>
            <a:r>
              <a:rPr lang="en-ID" dirty="0">
                <a:solidFill>
                  <a:srgbClr val="0070C0"/>
                </a:solidFill>
              </a:rPr>
              <a:t> '</a:t>
            </a:r>
            <a:r>
              <a:rPr lang="en-ID" dirty="0" err="1">
                <a:solidFill>
                  <a:srgbClr val="0070C0"/>
                </a:solidFill>
              </a:rPr>
              <a:t>package:sqflite</a:t>
            </a:r>
            <a:r>
              <a:rPr lang="en-ID" dirty="0">
                <a:solidFill>
                  <a:srgbClr val="0070C0"/>
                </a:solidFill>
              </a:rPr>
              <a:t>/</a:t>
            </a:r>
            <a:r>
              <a:rPr lang="en-ID" dirty="0" err="1">
                <a:solidFill>
                  <a:srgbClr val="0070C0"/>
                </a:solidFill>
              </a:rPr>
              <a:t>sqflite.dart</a:t>
            </a:r>
            <a:r>
              <a:rPr lang="en-ID" dirty="0">
                <a:solidFill>
                  <a:srgbClr val="0070C0"/>
                </a:solidFill>
              </a:rPr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val="35481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Database helper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Often times, to perform database operations, we create a separate file commonly referred to as </a:t>
            </a:r>
            <a:r>
              <a:rPr lang="en-ID" b="1" dirty="0"/>
              <a:t>database helper</a:t>
            </a:r>
            <a:r>
              <a:rPr lang="en-ID" dirty="0"/>
              <a:t>. Let’s create such a helper named class/</a:t>
            </a:r>
            <a:r>
              <a:rPr lang="en-ID" b="1" dirty="0" err="1"/>
              <a:t>cart.dart</a:t>
            </a:r>
            <a:r>
              <a:rPr lang="en-ID" dirty="0"/>
              <a:t>. Prepare the imports and the class itself: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1A5357-D43A-FB4C-934A-356BCBA5AAEC}"/>
              </a:ext>
            </a:extLst>
          </p:cNvPr>
          <p:cNvSpPr/>
          <p:nvPr/>
        </p:nvSpPr>
        <p:spPr>
          <a:xfrm>
            <a:off x="460375" y="2040085"/>
            <a:ext cx="833963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class 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DatabaseHelper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	static 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_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databaseName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"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cart.db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";</a:t>
            </a:r>
          </a:p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	static 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_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databaseVersion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= 1;</a:t>
            </a:r>
          </a:p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DatabaseHelper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privateConstructor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	static final 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DatabaseHelper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instance = 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DatabaseHelper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._</a:t>
            </a:r>
            <a:r>
              <a:rPr lang="en-ID" sz="1200" b="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privateConstructor</a:t>
            </a: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	static Database? _database;</a:t>
            </a:r>
          </a:p>
          <a:p>
            <a:b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</a:br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	// functions here</a:t>
            </a:r>
          </a:p>
          <a:p>
            <a:r>
              <a:rPr lang="en-ID" sz="1200" b="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ID" sz="1200" dirty="0">
                <a:solidFill>
                  <a:srgbClr val="FF0000"/>
                </a:solidFill>
                <a:latin typeface="Helvetica Neue" panose="02000503000000020004" pitchFamily="2" charset="0"/>
              </a:rPr>
            </a:br>
            <a:endParaRPr lang="en-ID" sz="120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11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 Database helper (2)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661DA8-180B-E046-B02C-946716215A5E}"/>
              </a:ext>
            </a:extLst>
          </p:cNvPr>
          <p:cNvSpPr/>
          <p:nvPr/>
        </p:nvSpPr>
        <p:spPr>
          <a:xfrm>
            <a:off x="247015" y="2065481"/>
            <a:ext cx="466564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Future&lt;Database?&gt; get database async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if (_database != null) return _database;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_database = await 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initDatabase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_database;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initDatabase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async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String path = join(await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getDatabasesPath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  <a:b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databaseName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await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openDatabase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(path,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version: 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databaseVersion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b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Initialize the database and prepare for reading. If the database does not exist, it will be created along with the tables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E2E171-F0EB-4D44-B2CC-E018ABD7138D}"/>
              </a:ext>
            </a:extLst>
          </p:cNvPr>
          <p:cNvSpPr/>
          <p:nvPr/>
        </p:nvSpPr>
        <p:spPr>
          <a:xfrm>
            <a:off x="4464425" y="1581914"/>
            <a:ext cx="443256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Future _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onCreate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(Database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int version) async {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await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db.execute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('''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CREATE TABLE cart  (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id INTEGER PRIMARY KEY AUTOINCREMENT,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INTEGER NOT NULL,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title TEXT NOT NULL,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jumlah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TEXT NOT NULL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)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''');</a:t>
            </a:r>
          </a:p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}</a:t>
            </a:r>
          </a:p>
          <a:p>
            <a:endParaRPr lang="en-ID" sz="12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FCC61-9A1D-492B-0F29-70CF298C8C29}"/>
              </a:ext>
            </a:extLst>
          </p:cNvPr>
          <p:cNvSpPr txBox="1"/>
          <p:nvPr/>
        </p:nvSpPr>
        <p:spPr>
          <a:xfrm>
            <a:off x="247015" y="1547663"/>
            <a:ext cx="4595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</a:rPr>
              <a:t>import '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package:path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</a:rPr>
              <a:t>/</a:t>
            </a:r>
            <a:r>
              <a:rPr lang="en-ID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path.dart</a:t>
            </a:r>
            <a:r>
              <a:rPr lang="en-ID" sz="1200" dirty="0">
                <a:solidFill>
                  <a:srgbClr val="FF0000"/>
                </a:solidFill>
                <a:latin typeface="Consolas" panose="020B0609020204030204" pitchFamily="49" charset="0"/>
              </a:rPr>
              <a:t>';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0F71C-8FED-FA5B-2489-C26B44B7FB68}"/>
              </a:ext>
            </a:extLst>
          </p:cNvPr>
          <p:cNvSpPr txBox="1"/>
          <p:nvPr/>
        </p:nvSpPr>
        <p:spPr>
          <a:xfrm>
            <a:off x="247015" y="1746163"/>
            <a:ext cx="45952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>
                <a:solidFill>
                  <a:srgbClr val="FF0000"/>
                </a:solidFill>
                <a:latin typeface="Consolas" panose="020B0609020204030204" pitchFamily="49" charset="0"/>
              </a:rPr>
              <a:t>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57592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8" name="AutoShape 4" descr="Google's Flutter framework spreads its wings and goes multi-platform |  TechCrunch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EDDA25E-D8A5-4843-BC9A-12E209876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576943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0090"/>
                </a:solidFill>
              </a:rPr>
              <a:t> Database helper (3)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6114CB-97A2-904D-905C-71C83330384D}"/>
              </a:ext>
            </a:extLst>
          </p:cNvPr>
          <p:cNvCxnSpPr/>
          <p:nvPr/>
        </p:nvCxnSpPr>
        <p:spPr>
          <a:xfrm>
            <a:off x="0" y="576943"/>
            <a:ext cx="7336971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utoShape 4" descr="Google's Flutter framework spreads its wings and goes multi-platform |  TechCrunch">
            <a:extLst>
              <a:ext uri="{FF2B5EF4-FFF2-40B4-BE49-F238E27FC236}">
                <a16:creationId xmlns:a16="http://schemas.microsoft.com/office/drawing/2014/main" id="{EE9040F4-3F08-C747-85E7-60D958E29E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661DA8-180B-E046-B02C-946716215A5E}"/>
              </a:ext>
            </a:extLst>
          </p:cNvPr>
          <p:cNvSpPr/>
          <p:nvPr/>
        </p:nvSpPr>
        <p:spPr>
          <a:xfrm>
            <a:off x="247016" y="1581914"/>
            <a:ext cx="72858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D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Future&lt;int?&gt;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addCart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(Map&lt;String, dynamic&gt; row) async {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Database?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await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instance.database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await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!.insert('cart', row);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ID" sz="1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Future&lt;List&lt;Map&lt;String, dynamic&gt;&gt;?&gt;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viewCart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async {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Database?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await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instance.database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await </a:t>
            </a:r>
            <a:r>
              <a:rPr lang="en-ID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!.query('cart');</a:t>
            </a:r>
          </a:p>
          <a:p>
            <a:r>
              <a:rPr lang="en-ID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CE909D-8AD3-D94D-9DED-4E30099EF324}"/>
              </a:ext>
            </a:extLst>
          </p:cNvPr>
          <p:cNvSpPr/>
          <p:nvPr/>
        </p:nvSpPr>
        <p:spPr>
          <a:xfrm>
            <a:off x="247015" y="757057"/>
            <a:ext cx="83396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D" dirty="0"/>
              <a:t>Next, we prepare functions for CRUD. We will need functions to insert and view all data. Insert is used when user adds a movie to the cart. View all data is used on a new page to see the cart contents</a:t>
            </a:r>
          </a:p>
        </p:txBody>
      </p:sp>
    </p:spTree>
    <p:extLst>
      <p:ext uri="{BB962C8B-B14F-4D97-AF65-F5344CB8AC3E}">
        <p14:creationId xmlns:p14="http://schemas.microsoft.com/office/powerpoint/2010/main" val="227182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7544" y="2180036"/>
            <a:ext cx="5424055" cy="752509"/>
          </a:xfrm>
        </p:spPr>
        <p:txBody>
          <a:bodyPr>
            <a:noAutofit/>
          </a:bodyPr>
          <a:lstStyle/>
          <a:p>
            <a:pPr algn="l"/>
            <a:r>
              <a:rPr lang="en-US" sz="4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Shopping cart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27907" y="2012758"/>
            <a:ext cx="1789545" cy="13911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7489979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rmatik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1d0b2c-b291-488c-b9ea-555b90e90dd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DBB0EA5517DF4B873B215CB2C55DE6" ma:contentTypeVersion="9" ma:contentTypeDescription="Create a new document." ma:contentTypeScope="" ma:versionID="51f779b7b893cf6f3ca6b8ee7e4debec">
  <xsd:schema xmlns:xsd="http://www.w3.org/2001/XMLSchema" xmlns:xs="http://www.w3.org/2001/XMLSchema" xmlns:p="http://schemas.microsoft.com/office/2006/metadata/properties" xmlns:ns3="8c1d0b2c-b291-488c-b9ea-555b90e90dd0" xmlns:ns4="0ce56259-bc12-439c-b989-b992e1b68cdd" targetNamespace="http://schemas.microsoft.com/office/2006/metadata/properties" ma:root="true" ma:fieldsID="0f8f486a0de5d80aecdaff76f0c6000d" ns3:_="" ns4:_="">
    <xsd:import namespace="8c1d0b2c-b291-488c-b9ea-555b90e90dd0"/>
    <xsd:import namespace="0ce56259-bc12-439c-b989-b992e1b68c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1d0b2c-b291-488c-b9ea-555b90e90d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e56259-bc12-439c-b989-b992e1b68c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openxmlformats.org/package/2006/metadata/core-properties"/>
    <ds:schemaRef ds:uri="8c1d0b2c-b291-488c-b9ea-555b90e90dd0"/>
    <ds:schemaRef ds:uri="http://schemas.microsoft.com/office/2006/documentManagement/types"/>
    <ds:schemaRef ds:uri="http://purl.org/dc/terms/"/>
    <ds:schemaRef ds:uri="http://purl.org/dc/elements/1.1/"/>
    <ds:schemaRef ds:uri="0ce56259-bc12-439c-b989-b992e1b68cdd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73C86FA-B897-449B-871B-64D1FEF00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1d0b2c-b291-488c-b9ea-555b90e90dd0"/>
    <ds:schemaRef ds:uri="0ce56259-bc12-439c-b989-b992e1b68c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Informatika.potx</Template>
  <TotalTime>57196</TotalTime>
  <Words>2109</Words>
  <Application>Microsoft Office PowerPoint</Application>
  <PresentationFormat>On-screen Show (16:9)</PresentationFormat>
  <Paragraphs>266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Consolas</vt:lpstr>
      <vt:lpstr>Helvetica Neue</vt:lpstr>
      <vt:lpstr>Menlo</vt:lpstr>
      <vt:lpstr>Informatika</vt:lpstr>
      <vt:lpstr>Local Database and Shopping Cart</vt:lpstr>
      <vt:lpstr>Local database</vt:lpstr>
      <vt:lpstr>PowerPoint Presentation</vt:lpstr>
      <vt:lpstr>PowerPoint Presentation</vt:lpstr>
      <vt:lpstr>Plugin</vt:lpstr>
      <vt:lpstr>Database helper</vt:lpstr>
      <vt:lpstr> Database helper (2)</vt:lpstr>
      <vt:lpstr> Database helper (3)</vt:lpstr>
      <vt:lpstr>Shopping cart</vt:lpstr>
      <vt:lpstr> Update popularmovie.dart</vt:lpstr>
      <vt:lpstr> Create Page ViewCart</vt:lpstr>
      <vt:lpstr>Continued…</vt:lpstr>
      <vt:lpstr>Test</vt:lpstr>
      <vt:lpstr>Increase Qty Button</vt:lpstr>
      <vt:lpstr>Test</vt:lpstr>
      <vt:lpstr>Checkout</vt:lpstr>
      <vt:lpstr>Sales and Sales Items</vt:lpstr>
      <vt:lpstr>Web Service</vt:lpstr>
      <vt:lpstr>Web Service (2)</vt:lpstr>
      <vt:lpstr>Submit</vt:lpstr>
      <vt:lpstr>Submit (2)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Fikri Baharuddin</cp:lastModifiedBy>
  <cp:revision>1218</cp:revision>
  <dcterms:created xsi:type="dcterms:W3CDTF">2010-04-12T23:12:02Z</dcterms:created>
  <dcterms:modified xsi:type="dcterms:W3CDTF">2025-06-19T05:11:39Z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0x0101004CDBB0EA5517DF4B873B215CB2C55DE6</vt:lpwstr>
  </property>
</Properties>
</file>