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sldIdLst>
    <p:sldId id="256" r:id="rId5"/>
    <p:sldId id="289" r:id="rId6"/>
    <p:sldId id="291" r:id="rId7"/>
    <p:sldId id="364" r:id="rId8"/>
    <p:sldId id="365" r:id="rId9"/>
    <p:sldId id="366" r:id="rId10"/>
    <p:sldId id="368" r:id="rId11"/>
    <p:sldId id="370" r:id="rId12"/>
    <p:sldId id="369" r:id="rId13"/>
    <p:sldId id="337" r:id="rId14"/>
    <p:sldId id="353" r:id="rId15"/>
    <p:sldId id="379" r:id="rId16"/>
    <p:sldId id="373" r:id="rId17"/>
    <p:sldId id="296" r:id="rId18"/>
    <p:sldId id="350" r:id="rId19"/>
    <p:sldId id="297" r:id="rId20"/>
    <p:sldId id="380" r:id="rId21"/>
    <p:sldId id="381" r:id="rId22"/>
    <p:sldId id="382" r:id="rId23"/>
    <p:sldId id="322" r:id="rId24"/>
    <p:sldId id="323" r:id="rId25"/>
    <p:sldId id="260"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3" autoAdjust="0"/>
    <p:restoredTop sz="94725"/>
  </p:normalViewPr>
  <p:slideViewPr>
    <p:cSldViewPr snapToGrid="0" snapToObjects="1">
      <p:cViewPr varScale="1">
        <p:scale>
          <a:sx n="147" d="100"/>
          <a:sy n="147" d="100"/>
        </p:scale>
        <p:origin x="528" y="18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798C2-60CC-4125-A476-A0FCC5ABEA8C}" type="datetimeFigureOut">
              <a:rPr lang="en-US" smtClean="0"/>
              <a:pPr/>
              <a:t>11/26/24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B1264-E2D9-4D3A-B36E-FEBD81AD2B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11/26/24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pPr/>
              <a:t>11/26/24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pPr/>
              <a:t>11/26/24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pPr/>
              <a:t>11/26/24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11/26/24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pub.dev/packages/image_picker"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597819"/>
            <a:ext cx="8266612" cy="1272972"/>
          </a:xfrm>
        </p:spPr>
        <p:txBody>
          <a:bodyPr>
            <a:noAutofit/>
          </a:bodyPr>
          <a:lstStyle/>
          <a:p>
            <a:pPr algn="l"/>
            <a:r>
              <a:rPr lang="en-US" sz="3600" b="1" dirty="0">
                <a:solidFill>
                  <a:schemeClr val="bg1"/>
                </a:solidFill>
              </a:rPr>
              <a:t>Image : Picking and Uploading</a:t>
            </a:r>
          </a:p>
        </p:txBody>
      </p:sp>
      <p:sp>
        <p:nvSpPr>
          <p:cNvPr id="3" name="Subtitle 2"/>
          <p:cNvSpPr>
            <a:spLocks noGrp="1"/>
          </p:cNvSpPr>
          <p:nvPr>
            <p:ph type="subTitle" idx="1"/>
          </p:nvPr>
        </p:nvSpPr>
        <p:spPr>
          <a:xfrm>
            <a:off x="4685145" y="3468832"/>
            <a:ext cx="3962400" cy="1103168"/>
          </a:xfrm>
        </p:spPr>
        <p:txBody>
          <a:bodyPr>
            <a:noAutofit/>
          </a:bodyPr>
          <a:lstStyle/>
          <a:p>
            <a:pPr algn="l"/>
            <a:r>
              <a:rPr lang="en-US" sz="1600" dirty="0">
                <a:solidFill>
                  <a:srgbClr val="FFFFFF"/>
                </a:solidFill>
              </a:rPr>
              <a:t>Week 12</a:t>
            </a:r>
          </a:p>
          <a:p>
            <a:pPr algn="l"/>
            <a:r>
              <a:rPr lang="en-US" sz="1600" dirty="0">
                <a:solidFill>
                  <a:srgbClr val="C6D9F1"/>
                </a:solidFill>
              </a:rPr>
              <a:t>Program </a:t>
            </a:r>
            <a:r>
              <a:rPr lang="en-US" sz="1600" dirty="0" err="1">
                <a:solidFill>
                  <a:srgbClr val="C6D9F1"/>
                </a:solidFill>
              </a:rPr>
              <a:t>Studi</a:t>
            </a:r>
            <a:r>
              <a:rPr lang="en-US" sz="1600" dirty="0">
                <a:solidFill>
                  <a:srgbClr val="C6D9F1"/>
                </a:solidFill>
              </a:rPr>
              <a:t> </a:t>
            </a:r>
            <a:r>
              <a:rPr lang="en-US" sz="1600" dirty="0" err="1">
                <a:solidFill>
                  <a:srgbClr val="C6D9F1"/>
                </a:solidFill>
              </a:rPr>
              <a:t>Teknik</a:t>
            </a:r>
            <a:r>
              <a:rPr lang="en-US" sz="1600" dirty="0">
                <a:solidFill>
                  <a:srgbClr val="C6D9F1"/>
                </a:solidFill>
              </a:rPr>
              <a:t> </a:t>
            </a:r>
            <a:r>
              <a:rPr lang="en-US" sz="1600" dirty="0" err="1">
                <a:solidFill>
                  <a:srgbClr val="C6D9F1"/>
                </a:solidFill>
              </a:rPr>
              <a:t>Informatika</a:t>
            </a:r>
            <a:endParaRPr lang="en-US" sz="1600" dirty="0">
              <a:solidFill>
                <a:srgbClr val="C6D9F1"/>
              </a:solidFill>
            </a:endParaRPr>
          </a:p>
          <a:p>
            <a:pPr algn="l"/>
            <a:r>
              <a:rPr lang="en-US" sz="1600" dirty="0" err="1">
                <a:solidFill>
                  <a:srgbClr val="C6D9F1"/>
                </a:solidFill>
              </a:rPr>
              <a:t>Fakultas</a:t>
            </a:r>
            <a:r>
              <a:rPr lang="en-US" sz="1600" dirty="0">
                <a:solidFill>
                  <a:srgbClr val="C6D9F1"/>
                </a:solidFill>
              </a:rPr>
              <a:t> </a:t>
            </a:r>
            <a:r>
              <a:rPr lang="en-US" sz="1600" dirty="0" err="1">
                <a:solidFill>
                  <a:srgbClr val="C6D9F1"/>
                </a:solidFill>
              </a:rPr>
              <a:t>Teknik</a:t>
            </a:r>
            <a:r>
              <a:rPr lang="en-US" sz="1600" dirty="0">
                <a:solidFill>
                  <a:srgbClr val="C6D9F1"/>
                </a:solidFill>
              </a:rPr>
              <a:t> – Universitas Surabaya</a:t>
            </a:r>
          </a:p>
        </p:txBody>
      </p:sp>
      <p:sp>
        <p:nvSpPr>
          <p:cNvPr id="4" name="Title 1"/>
          <p:cNvSpPr txBox="1">
            <a:spLocks/>
          </p:cNvSpPr>
          <p:nvPr/>
        </p:nvSpPr>
        <p:spPr>
          <a:xfrm>
            <a:off x="685799" y="1166090"/>
            <a:ext cx="5721927" cy="4616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bg1"/>
                </a:solidFill>
              </a:rPr>
              <a:t>Emerging Technology : Flutter</a:t>
            </a:r>
          </a:p>
        </p:txBody>
      </p:sp>
    </p:spTree>
    <p:extLst>
      <p:ext uri="{BB962C8B-B14F-4D97-AF65-F5344CB8AC3E}">
        <p14:creationId xmlns:p14="http://schemas.microsoft.com/office/powerpoint/2010/main" val="2104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Call _</a:t>
            </a:r>
            <a:r>
              <a:rPr lang="en-US" sz="3600" b="1" dirty="0" err="1">
                <a:solidFill>
                  <a:srgbClr val="000090"/>
                </a:solidFill>
              </a:rPr>
              <a:t>imgGaleri</a:t>
            </a:r>
            <a:r>
              <a:rPr lang="en-US" sz="3600" b="1" dirty="0">
                <a:solidFill>
                  <a:srgbClr val="000090"/>
                </a:solidFill>
              </a:rPr>
              <a:t>	and _</a:t>
            </a:r>
            <a:r>
              <a:rPr lang="en-US" sz="3600" b="1" dirty="0" err="1">
                <a:solidFill>
                  <a:srgbClr val="000090"/>
                </a:solidFill>
              </a:rPr>
              <a:t>imgKamera</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0F74E94-977A-AB4F-8B13-3AAC52D9B646}"/>
              </a:ext>
            </a:extLst>
          </p:cNvPr>
          <p:cNvSpPr/>
          <p:nvPr/>
        </p:nvSpPr>
        <p:spPr>
          <a:xfrm>
            <a:off x="120771" y="821933"/>
            <a:ext cx="8396212" cy="3785652"/>
          </a:xfrm>
          <a:prstGeom prst="rect">
            <a:avLst/>
          </a:prstGeom>
        </p:spPr>
        <p:txBody>
          <a:bodyPr wrap="square">
            <a:spAutoFit/>
          </a:bodyPr>
          <a:lstStyle/>
          <a:p>
            <a:r>
              <a:rPr lang="en-ID" sz="1600" dirty="0"/>
              <a:t>Call our previous two function in related </a:t>
            </a:r>
            <a:r>
              <a:rPr lang="en-ID" sz="1600" dirty="0" err="1"/>
              <a:t>listTile</a:t>
            </a:r>
            <a:r>
              <a:rPr lang="en-ID" sz="1600" dirty="0"/>
              <a:t> in _</a:t>
            </a:r>
            <a:r>
              <a:rPr lang="en-ID" sz="1600" dirty="0" err="1"/>
              <a:t>showPicker</a:t>
            </a:r>
            <a:r>
              <a:rPr lang="en-ID" sz="1600" dirty="0"/>
              <a:t> function . And in order two close the menu after click it, we use navigator pop.</a:t>
            </a:r>
          </a:p>
          <a:p>
            <a:endParaRPr lang="en-ID" dirty="0"/>
          </a:p>
          <a:p>
            <a:r>
              <a:rPr lang="en-ID" dirty="0" err="1">
                <a:solidFill>
                  <a:schemeClr val="bg1">
                    <a:lumMod val="75000"/>
                  </a:schemeClr>
                </a:solidFill>
              </a:rPr>
              <a:t>onTap</a:t>
            </a:r>
            <a:r>
              <a:rPr lang="en-ID" dirty="0">
                <a:solidFill>
                  <a:schemeClr val="bg1">
                    <a:lumMod val="75000"/>
                  </a:schemeClr>
                </a:solidFill>
              </a:rPr>
              <a:t>: () {</a:t>
            </a:r>
          </a:p>
          <a:p>
            <a:r>
              <a:rPr lang="en-ID" dirty="0" err="1">
                <a:solidFill>
                  <a:srgbClr val="FF0000"/>
                </a:solidFill>
              </a:rPr>
              <a:t>imgGaleri</a:t>
            </a:r>
            <a:r>
              <a:rPr lang="en-ID" dirty="0">
                <a:solidFill>
                  <a:srgbClr val="FF0000"/>
                </a:solidFill>
              </a:rPr>
              <a:t>();</a:t>
            </a:r>
          </a:p>
          <a:p>
            <a:r>
              <a:rPr lang="en-ID" dirty="0" err="1">
                <a:solidFill>
                  <a:srgbClr val="FF0000"/>
                </a:solidFill>
              </a:rPr>
              <a:t>Navigator.of</a:t>
            </a:r>
            <a:r>
              <a:rPr lang="en-ID" dirty="0">
                <a:solidFill>
                  <a:srgbClr val="FF0000"/>
                </a:solidFill>
              </a:rPr>
              <a:t>(context).pop();</a:t>
            </a:r>
          </a:p>
          <a:p>
            <a:endParaRPr lang="en-ID" dirty="0">
              <a:solidFill>
                <a:srgbClr val="FF0000"/>
              </a:solidFill>
            </a:endParaRPr>
          </a:p>
          <a:p>
            <a:endParaRPr lang="en-ID" dirty="0">
              <a:solidFill>
                <a:srgbClr val="FF0000"/>
              </a:solidFill>
            </a:endParaRPr>
          </a:p>
          <a:p>
            <a:r>
              <a:rPr lang="en-ID" dirty="0" err="1">
                <a:solidFill>
                  <a:schemeClr val="bg1">
                    <a:lumMod val="75000"/>
                  </a:schemeClr>
                </a:solidFill>
              </a:rPr>
              <a:t>onTap</a:t>
            </a:r>
            <a:r>
              <a:rPr lang="en-ID" dirty="0">
                <a:solidFill>
                  <a:schemeClr val="bg1">
                    <a:lumMod val="75000"/>
                  </a:schemeClr>
                </a:solidFill>
              </a:rPr>
              <a:t>: () {</a:t>
            </a:r>
          </a:p>
          <a:p>
            <a:r>
              <a:rPr lang="en-ID" dirty="0" err="1">
                <a:solidFill>
                  <a:srgbClr val="FF0000"/>
                </a:solidFill>
              </a:rPr>
              <a:t>imgKamera</a:t>
            </a:r>
            <a:r>
              <a:rPr lang="en-ID" dirty="0">
                <a:solidFill>
                  <a:srgbClr val="FF0000"/>
                </a:solidFill>
              </a:rPr>
              <a:t>();</a:t>
            </a:r>
          </a:p>
          <a:p>
            <a:r>
              <a:rPr lang="en-ID" dirty="0" err="1">
                <a:solidFill>
                  <a:srgbClr val="FF0000"/>
                </a:solidFill>
              </a:rPr>
              <a:t>Navigator.of</a:t>
            </a:r>
            <a:r>
              <a:rPr lang="en-ID" dirty="0">
                <a:solidFill>
                  <a:srgbClr val="FF0000"/>
                </a:solidFill>
              </a:rPr>
              <a:t>(context).pop();</a:t>
            </a:r>
          </a:p>
          <a:p>
            <a:endParaRPr lang="en-ID" dirty="0">
              <a:solidFill>
                <a:srgbClr val="FF0000"/>
              </a:solidFill>
            </a:endParaRPr>
          </a:p>
          <a:p>
            <a:br>
              <a:rPr lang="en-ID" sz="1400" dirty="0">
                <a:solidFill>
                  <a:srgbClr val="FF0000"/>
                </a:solidFill>
                <a:latin typeface="Helvetica Neue" panose="02000503000000020004" pitchFamily="2" charset="0"/>
              </a:rPr>
            </a:br>
            <a:endParaRPr lang="en-ID" sz="1400" dirty="0">
              <a:solidFill>
                <a:srgbClr val="FF0000"/>
              </a:solidFill>
              <a:effectLst/>
              <a:latin typeface="Helvetica Neue" panose="02000503000000020004" pitchFamily="2" charset="0"/>
            </a:endParaRPr>
          </a:p>
        </p:txBody>
      </p:sp>
    </p:spTree>
    <p:extLst>
      <p:ext uri="{BB962C8B-B14F-4D97-AF65-F5344CB8AC3E}">
        <p14:creationId xmlns:p14="http://schemas.microsoft.com/office/powerpoint/2010/main" val="192896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Gallery Result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3CD5C67-0B66-2546-B260-B8172CAA8E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6120" y="820558"/>
            <a:ext cx="2185555" cy="3858370"/>
          </a:xfrm>
          <a:prstGeom prst="rect">
            <a:avLst/>
          </a:prstGeom>
        </p:spPr>
      </p:pic>
      <p:pic>
        <p:nvPicPr>
          <p:cNvPr id="8" name="Picture 7">
            <a:extLst>
              <a:ext uri="{FF2B5EF4-FFF2-40B4-BE49-F238E27FC236}">
                <a16:creationId xmlns:a16="http://schemas.microsoft.com/office/drawing/2014/main" id="{F526FEFF-1B16-894B-8BDE-EC0F02AEE10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06324" y="820557"/>
            <a:ext cx="2185554" cy="3858367"/>
          </a:xfrm>
          <a:prstGeom prst="rect">
            <a:avLst/>
          </a:prstGeom>
        </p:spPr>
      </p:pic>
      <p:pic>
        <p:nvPicPr>
          <p:cNvPr id="12" name="Picture 11">
            <a:extLst>
              <a:ext uri="{FF2B5EF4-FFF2-40B4-BE49-F238E27FC236}">
                <a16:creationId xmlns:a16="http://schemas.microsoft.com/office/drawing/2014/main" id="{5EDCBD83-8ACA-8D42-9398-80929ED9587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76527" y="820556"/>
            <a:ext cx="2185555" cy="3858369"/>
          </a:xfrm>
          <a:prstGeom prst="rect">
            <a:avLst/>
          </a:prstGeom>
        </p:spPr>
      </p:pic>
    </p:spTree>
    <p:extLst>
      <p:ext uri="{BB962C8B-B14F-4D97-AF65-F5344CB8AC3E}">
        <p14:creationId xmlns:p14="http://schemas.microsoft.com/office/powerpoint/2010/main" val="238334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Got </a:t>
            </a:r>
            <a:r>
              <a:rPr lang="en-US" sz="3600" b="1" dirty="0" err="1">
                <a:solidFill>
                  <a:srgbClr val="000090"/>
                </a:solidFill>
              </a:rPr>
              <a:t>MissingPluginException</a:t>
            </a:r>
            <a:r>
              <a:rPr lang="en-US" sz="3600" b="1" dirty="0">
                <a:solidFill>
                  <a:srgbClr val="000090"/>
                </a:solidFill>
              </a:rPr>
              <a: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0F74E94-977A-AB4F-8B13-3AAC52D9B646}"/>
              </a:ext>
            </a:extLst>
          </p:cNvPr>
          <p:cNvSpPr/>
          <p:nvPr/>
        </p:nvSpPr>
        <p:spPr>
          <a:xfrm>
            <a:off x="120771" y="821933"/>
            <a:ext cx="8396212" cy="1077218"/>
          </a:xfrm>
          <a:prstGeom prst="rect">
            <a:avLst/>
          </a:prstGeom>
        </p:spPr>
        <p:txBody>
          <a:bodyPr wrap="square">
            <a:spAutoFit/>
          </a:bodyPr>
          <a:lstStyle/>
          <a:p>
            <a:r>
              <a:rPr lang="en-ID" sz="1600" dirty="0"/>
              <a:t>If you are running your app, stop it first then rerun again.</a:t>
            </a:r>
          </a:p>
          <a:p>
            <a:endParaRPr lang="en-ID" sz="1600" dirty="0"/>
          </a:p>
          <a:p>
            <a:r>
              <a:rPr lang="en-ID" sz="1600" dirty="0"/>
              <a:t>If you still get the exception, stop your app, then execute flutter clean and flutter pub get, then run again your app.</a:t>
            </a:r>
          </a:p>
        </p:txBody>
      </p:sp>
    </p:spTree>
    <p:extLst>
      <p:ext uri="{BB962C8B-B14F-4D97-AF65-F5344CB8AC3E}">
        <p14:creationId xmlns:p14="http://schemas.microsoft.com/office/powerpoint/2010/main" val="212102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4800" b="1" dirty="0">
                <a:solidFill>
                  <a:schemeClr val="accent1">
                    <a:lumMod val="20000"/>
                    <a:lumOff val="80000"/>
                  </a:schemeClr>
                </a:solidFill>
              </a:rPr>
              <a:t>Upload image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02</a:t>
            </a:r>
          </a:p>
        </p:txBody>
      </p:sp>
    </p:spTree>
    <p:extLst>
      <p:ext uri="{BB962C8B-B14F-4D97-AF65-F5344CB8AC3E}">
        <p14:creationId xmlns:p14="http://schemas.microsoft.com/office/powerpoint/2010/main" val="203436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Upload Image</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993548"/>
            <a:ext cx="8229600" cy="3693319"/>
          </a:xfrm>
          <a:prstGeom prst="rect">
            <a:avLst/>
          </a:prstGeom>
        </p:spPr>
        <p:txBody>
          <a:bodyPr wrap="square">
            <a:spAutoFit/>
          </a:bodyPr>
          <a:lstStyle/>
          <a:p>
            <a:r>
              <a:rPr lang="en-ID" dirty="0"/>
              <a:t>Next we will upload the picked image to the server. In the server, this image will be store in </a:t>
            </a:r>
            <a:r>
              <a:rPr lang="en-ID" b="1" dirty="0"/>
              <a:t>images/[</a:t>
            </a:r>
            <a:r>
              <a:rPr lang="en-ID" b="1" dirty="0" err="1"/>
              <a:t>movie_id</a:t>
            </a:r>
            <a:r>
              <a:rPr lang="en-ID" b="1" dirty="0"/>
              <a:t>] </a:t>
            </a:r>
            <a:r>
              <a:rPr lang="en-ID" dirty="0"/>
              <a:t>directory with unique filename taken from current timestamp. </a:t>
            </a:r>
          </a:p>
          <a:p>
            <a:r>
              <a:rPr lang="en-ID" dirty="0"/>
              <a:t>For example if we edit movie with id 189, picking the poster image, and then  upload, in the server will generate file, for example:</a:t>
            </a:r>
            <a:br>
              <a:rPr lang="en-ID" dirty="0"/>
            </a:br>
            <a:r>
              <a:rPr lang="en-ID" dirty="0"/>
              <a:t>  /images/189/20241123081512.jpg</a:t>
            </a:r>
          </a:p>
          <a:p>
            <a:endParaRPr lang="en-ID" dirty="0"/>
          </a:p>
          <a:p>
            <a:r>
              <a:rPr lang="en-ID" dirty="0"/>
              <a:t>Make images directory in your folder set the permission access to 777.</a:t>
            </a:r>
          </a:p>
          <a:p>
            <a:endParaRPr lang="en-ID" dirty="0"/>
          </a:p>
          <a:p>
            <a:r>
              <a:rPr lang="en-ID" dirty="0"/>
              <a:t>The </a:t>
            </a:r>
            <a:r>
              <a:rPr lang="en-ID" dirty="0" err="1"/>
              <a:t>uri</a:t>
            </a:r>
            <a:r>
              <a:rPr lang="en-ID" dirty="0"/>
              <a:t> will be sent in a base64Encode format.</a:t>
            </a:r>
          </a:p>
          <a:p>
            <a:endParaRPr lang="en-ID" dirty="0"/>
          </a:p>
          <a:p>
            <a:endParaRPr lang="en-ID" dirty="0"/>
          </a:p>
          <a:p>
            <a:endParaRPr lang="en-ID" dirty="0"/>
          </a:p>
        </p:txBody>
      </p:sp>
    </p:spTree>
    <p:extLst>
      <p:ext uri="{BB962C8B-B14F-4D97-AF65-F5344CB8AC3E}">
        <p14:creationId xmlns:p14="http://schemas.microsoft.com/office/powerpoint/2010/main" val="354810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uploadscene64.php</a:t>
            </a: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5" y="737281"/>
            <a:ext cx="3697968" cy="1384995"/>
          </a:xfrm>
          <a:prstGeom prst="rect">
            <a:avLst/>
          </a:prstGeom>
        </p:spPr>
        <p:txBody>
          <a:bodyPr wrap="square">
            <a:spAutoFit/>
          </a:bodyPr>
          <a:lstStyle/>
          <a:p>
            <a:r>
              <a:rPr lang="en-ID" sz="1400" dirty="0"/>
              <a:t>Prepare web service that accept base64 image and </a:t>
            </a:r>
            <a:r>
              <a:rPr lang="en-ID" sz="1400" dirty="0" err="1"/>
              <a:t>movie_id</a:t>
            </a:r>
            <a:r>
              <a:rPr lang="en-ID" sz="1400" dirty="0"/>
              <a:t>. Using </a:t>
            </a:r>
            <a:r>
              <a:rPr lang="en-ID" sz="1400" dirty="0" err="1"/>
              <a:t>file_put_content</a:t>
            </a:r>
            <a:r>
              <a:rPr lang="en-ID" sz="1400" dirty="0"/>
              <a:t> it will store base64 data into image file. You may need to create the images folder first and set it writable</a:t>
            </a:r>
          </a:p>
          <a:p>
            <a:endParaRPr lang="en-ID" sz="1400" dirty="0">
              <a:solidFill>
                <a:srgbClr val="FF0000"/>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2C9C858B-628D-AA42-9586-06621B4F8C22}"/>
              </a:ext>
            </a:extLst>
          </p:cNvPr>
          <p:cNvSpPr txBox="1"/>
          <p:nvPr/>
        </p:nvSpPr>
        <p:spPr>
          <a:xfrm>
            <a:off x="4330928" y="124926"/>
            <a:ext cx="459377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D" sz="800" dirty="0">
                <a:solidFill>
                  <a:srgbClr val="FF0000"/>
                </a:solidFill>
              </a:rPr>
              <a:t>&lt;?php</a:t>
            </a:r>
          </a:p>
          <a:p>
            <a:r>
              <a:rPr lang="en-ID" sz="800" dirty="0">
                <a:solidFill>
                  <a:srgbClr val="FF0000"/>
                </a:solidFill>
              </a:rPr>
              <a:t>header("Access-Control-Allow-Origin: *");</a:t>
            </a:r>
          </a:p>
          <a:p>
            <a:r>
              <a:rPr lang="en-ID" sz="800" dirty="0">
                <a:solidFill>
                  <a:srgbClr val="FF0000"/>
                </a:solidFill>
              </a:rPr>
              <a:t>header("Access-Control-Allow-Headers: Content-Type");</a:t>
            </a:r>
          </a:p>
          <a:p>
            <a:endParaRPr lang="en-ID" sz="800" dirty="0">
              <a:solidFill>
                <a:srgbClr val="FF0000"/>
              </a:solidFill>
            </a:endParaRPr>
          </a:p>
          <a:p>
            <a:r>
              <a:rPr lang="en-ID" sz="800" dirty="0">
                <a:solidFill>
                  <a:srgbClr val="FF0000"/>
                </a:solidFill>
              </a:rPr>
              <a:t>function saveBase64Image($base64Image, $</a:t>
            </a:r>
            <a:r>
              <a:rPr lang="en-ID" sz="800" dirty="0" err="1">
                <a:solidFill>
                  <a:srgbClr val="FF0000"/>
                </a:solidFill>
              </a:rPr>
              <a:t>movieId</a:t>
            </a:r>
            <a:r>
              <a:rPr lang="en-ID" sz="800" dirty="0">
                <a:solidFill>
                  <a:srgbClr val="FF0000"/>
                </a:solidFill>
              </a:rPr>
              <a:t>) {</a:t>
            </a:r>
          </a:p>
          <a:p>
            <a:r>
              <a:rPr lang="en-ID" sz="800" dirty="0">
                <a:solidFill>
                  <a:srgbClr val="FF0000"/>
                </a:solidFill>
              </a:rPr>
              <a:t>    $response = [</a:t>
            </a:r>
          </a:p>
          <a:p>
            <a:r>
              <a:rPr lang="en-ID" sz="800" dirty="0">
                <a:solidFill>
                  <a:srgbClr val="FF0000"/>
                </a:solidFill>
              </a:rPr>
              <a:t>        "result" =&gt; "error",</a:t>
            </a:r>
          </a:p>
          <a:p>
            <a:r>
              <a:rPr lang="en-ID" sz="800" dirty="0">
                <a:solidFill>
                  <a:srgbClr val="FF0000"/>
                </a:solidFill>
              </a:rPr>
              <a:t>        "message" =&gt; ""</a:t>
            </a:r>
          </a:p>
          <a:p>
            <a:r>
              <a:rPr lang="en-ID" sz="800" dirty="0">
                <a:solidFill>
                  <a:srgbClr val="FF0000"/>
                </a:solidFill>
              </a:rPr>
              <a:t>    ];</a:t>
            </a:r>
          </a:p>
          <a:p>
            <a:r>
              <a:rPr lang="en-ID" sz="800" dirty="0">
                <a:solidFill>
                  <a:srgbClr val="FF0000"/>
                </a:solidFill>
              </a:rPr>
              <a:t>    // Decode the Base64 image string</a:t>
            </a:r>
          </a:p>
          <a:p>
            <a:r>
              <a:rPr lang="en-ID" sz="800" dirty="0">
                <a:solidFill>
                  <a:srgbClr val="FF0000"/>
                </a:solidFill>
              </a:rPr>
              <a:t>    $</a:t>
            </a:r>
            <a:r>
              <a:rPr lang="en-ID" sz="800" dirty="0" err="1">
                <a:solidFill>
                  <a:srgbClr val="FF0000"/>
                </a:solidFill>
              </a:rPr>
              <a:t>imageData</a:t>
            </a:r>
            <a:r>
              <a:rPr lang="en-ID" sz="800" dirty="0">
                <a:solidFill>
                  <a:srgbClr val="FF0000"/>
                </a:solidFill>
              </a:rPr>
              <a:t> = base64_decode($base64Image);</a:t>
            </a:r>
          </a:p>
          <a:p>
            <a:r>
              <a:rPr lang="en-ID" sz="800" dirty="0">
                <a:solidFill>
                  <a:srgbClr val="FF0000"/>
                </a:solidFill>
              </a:rPr>
              <a:t>    if ($</a:t>
            </a:r>
            <a:r>
              <a:rPr lang="en-ID" sz="800" dirty="0" err="1">
                <a:solidFill>
                  <a:srgbClr val="FF0000"/>
                </a:solidFill>
              </a:rPr>
              <a:t>imageData</a:t>
            </a:r>
            <a:r>
              <a:rPr lang="en-ID" sz="800" dirty="0">
                <a:solidFill>
                  <a:srgbClr val="FF0000"/>
                </a:solidFill>
              </a:rPr>
              <a:t> === false) {</a:t>
            </a:r>
          </a:p>
          <a:p>
            <a:r>
              <a:rPr lang="en-ID" sz="800" dirty="0">
                <a:solidFill>
                  <a:srgbClr val="FF0000"/>
                </a:solidFill>
              </a:rPr>
              <a:t>        $response["message"] = "Failed to decode Base64 image.";</a:t>
            </a:r>
          </a:p>
          <a:p>
            <a:r>
              <a:rPr lang="en-ID" sz="800" dirty="0">
                <a:solidFill>
                  <a:srgbClr val="FF0000"/>
                </a:solidFill>
              </a:rPr>
              <a:t>        return $response;</a:t>
            </a:r>
          </a:p>
          <a:p>
            <a:r>
              <a:rPr lang="en-ID" sz="800" dirty="0">
                <a:solidFill>
                  <a:srgbClr val="FF0000"/>
                </a:solidFill>
              </a:rPr>
              <a:t>    }</a:t>
            </a:r>
          </a:p>
          <a:p>
            <a:r>
              <a:rPr lang="en-ID" sz="800" dirty="0">
                <a:solidFill>
                  <a:srgbClr val="FF0000"/>
                </a:solidFill>
              </a:rPr>
              <a:t>    // The directory path</a:t>
            </a:r>
          </a:p>
          <a:p>
            <a:r>
              <a:rPr lang="en-ID" sz="800" dirty="0">
                <a:solidFill>
                  <a:srgbClr val="FF0000"/>
                </a:solidFill>
              </a:rPr>
              <a:t>    $directory = "images/" . </a:t>
            </a:r>
            <a:r>
              <a:rPr lang="en-ID" sz="800" dirty="0" err="1">
                <a:solidFill>
                  <a:srgbClr val="FF0000"/>
                </a:solidFill>
              </a:rPr>
              <a:t>htmlspecialchars</a:t>
            </a:r>
            <a:r>
              <a:rPr lang="en-ID" sz="800" dirty="0">
                <a:solidFill>
                  <a:srgbClr val="FF0000"/>
                </a:solidFill>
              </a:rPr>
              <a:t>($</a:t>
            </a:r>
            <a:r>
              <a:rPr lang="en-ID" sz="800" dirty="0" err="1">
                <a:solidFill>
                  <a:srgbClr val="FF0000"/>
                </a:solidFill>
              </a:rPr>
              <a:t>movieId</a:t>
            </a:r>
            <a:r>
              <a:rPr lang="en-ID" sz="800" dirty="0">
                <a:solidFill>
                  <a:srgbClr val="FF0000"/>
                </a:solidFill>
              </a:rPr>
              <a:t>);</a:t>
            </a:r>
          </a:p>
          <a:p>
            <a:r>
              <a:rPr lang="en-ID" sz="800" dirty="0">
                <a:solidFill>
                  <a:srgbClr val="FF0000"/>
                </a:solidFill>
              </a:rPr>
              <a:t>    // Create the directory if it doesn't exist</a:t>
            </a:r>
          </a:p>
          <a:p>
            <a:r>
              <a:rPr lang="en-ID" sz="800" dirty="0">
                <a:solidFill>
                  <a:srgbClr val="FF0000"/>
                </a:solidFill>
              </a:rPr>
              <a:t>    if (!</a:t>
            </a:r>
            <a:r>
              <a:rPr lang="en-ID" sz="800" dirty="0" err="1">
                <a:solidFill>
                  <a:srgbClr val="FF0000"/>
                </a:solidFill>
              </a:rPr>
              <a:t>is_dir</a:t>
            </a:r>
            <a:r>
              <a:rPr lang="en-ID" sz="800" dirty="0">
                <a:solidFill>
                  <a:srgbClr val="FF0000"/>
                </a:solidFill>
              </a:rPr>
              <a:t>($directory)) {</a:t>
            </a:r>
          </a:p>
          <a:p>
            <a:r>
              <a:rPr lang="en-ID" sz="800" dirty="0">
                <a:solidFill>
                  <a:srgbClr val="FF0000"/>
                </a:solidFill>
              </a:rPr>
              <a:t>        if (!</a:t>
            </a:r>
            <a:r>
              <a:rPr lang="en-ID" sz="800" dirty="0" err="1">
                <a:solidFill>
                  <a:srgbClr val="FF0000"/>
                </a:solidFill>
              </a:rPr>
              <a:t>mkdir</a:t>
            </a:r>
            <a:r>
              <a:rPr lang="en-ID" sz="800" dirty="0">
                <a:solidFill>
                  <a:srgbClr val="FF0000"/>
                </a:solidFill>
              </a:rPr>
              <a:t>($directory, 0777, true)) {</a:t>
            </a:r>
          </a:p>
          <a:p>
            <a:r>
              <a:rPr lang="en-ID" sz="800" dirty="0">
                <a:solidFill>
                  <a:srgbClr val="FF0000"/>
                </a:solidFill>
              </a:rPr>
              <a:t>            $response["message"] = "Failed to create directory.";</a:t>
            </a:r>
          </a:p>
          <a:p>
            <a:r>
              <a:rPr lang="en-ID" sz="800" dirty="0">
                <a:solidFill>
                  <a:srgbClr val="FF0000"/>
                </a:solidFill>
              </a:rPr>
              <a:t>            return $response;</a:t>
            </a:r>
          </a:p>
          <a:p>
            <a:r>
              <a:rPr lang="en-ID" sz="800" dirty="0">
                <a:solidFill>
                  <a:srgbClr val="FF0000"/>
                </a:solidFill>
              </a:rPr>
              <a:t>        }</a:t>
            </a:r>
          </a:p>
          <a:p>
            <a:r>
              <a:rPr lang="en-ID" sz="800" dirty="0">
                <a:solidFill>
                  <a:srgbClr val="FF0000"/>
                </a:solidFill>
              </a:rPr>
              <a:t>    }</a:t>
            </a:r>
          </a:p>
          <a:p>
            <a:r>
              <a:rPr lang="en-ID" sz="800" dirty="0">
                <a:solidFill>
                  <a:srgbClr val="FF0000"/>
                </a:solidFill>
              </a:rPr>
              <a:t>    // Generate a unique filename</a:t>
            </a:r>
          </a:p>
          <a:p>
            <a:r>
              <a:rPr lang="en-ID" sz="800" dirty="0">
                <a:solidFill>
                  <a:srgbClr val="FF0000"/>
                </a:solidFill>
              </a:rPr>
              <a:t>    $timestamp = time();</a:t>
            </a:r>
          </a:p>
          <a:p>
            <a:r>
              <a:rPr lang="en-ID" sz="800" dirty="0">
                <a:solidFill>
                  <a:srgbClr val="FF0000"/>
                </a:solidFill>
              </a:rPr>
              <a:t>    $filename = $timestamp . ".</a:t>
            </a:r>
            <a:r>
              <a:rPr lang="en-ID" sz="800" dirty="0" err="1">
                <a:solidFill>
                  <a:srgbClr val="FF0000"/>
                </a:solidFill>
              </a:rPr>
              <a:t>png</a:t>
            </a:r>
            <a:r>
              <a:rPr lang="en-ID" sz="800" dirty="0">
                <a:solidFill>
                  <a:srgbClr val="FF0000"/>
                </a:solidFill>
              </a:rPr>
              <a:t>"; // Adjust extension if needed</a:t>
            </a:r>
          </a:p>
          <a:p>
            <a:r>
              <a:rPr lang="en-ID" sz="800" dirty="0">
                <a:solidFill>
                  <a:srgbClr val="FF0000"/>
                </a:solidFill>
              </a:rPr>
              <a:t>    $</a:t>
            </a:r>
            <a:r>
              <a:rPr lang="en-ID" sz="800" dirty="0" err="1">
                <a:solidFill>
                  <a:srgbClr val="FF0000"/>
                </a:solidFill>
              </a:rPr>
              <a:t>filePath</a:t>
            </a:r>
            <a:r>
              <a:rPr lang="en-ID" sz="800" dirty="0">
                <a:solidFill>
                  <a:srgbClr val="FF0000"/>
                </a:solidFill>
              </a:rPr>
              <a:t> = $directory . "/" . $filename;</a:t>
            </a:r>
          </a:p>
          <a:p>
            <a:r>
              <a:rPr lang="en-ID" sz="800" dirty="0">
                <a:solidFill>
                  <a:srgbClr val="FF0000"/>
                </a:solidFill>
              </a:rPr>
              <a:t>    // Save the binary data to the file</a:t>
            </a:r>
          </a:p>
          <a:p>
            <a:r>
              <a:rPr lang="en-ID" sz="800" dirty="0">
                <a:solidFill>
                  <a:srgbClr val="FF0000"/>
                </a:solidFill>
              </a:rPr>
              <a:t>    if (</a:t>
            </a:r>
            <a:r>
              <a:rPr lang="en-ID" sz="800" dirty="0" err="1">
                <a:solidFill>
                  <a:srgbClr val="FF0000"/>
                </a:solidFill>
              </a:rPr>
              <a:t>file_put_contents</a:t>
            </a:r>
            <a:r>
              <a:rPr lang="en-ID" sz="800" dirty="0">
                <a:solidFill>
                  <a:srgbClr val="FF0000"/>
                </a:solidFill>
              </a:rPr>
              <a:t>($</a:t>
            </a:r>
            <a:r>
              <a:rPr lang="en-ID" sz="800" dirty="0" err="1">
                <a:solidFill>
                  <a:srgbClr val="FF0000"/>
                </a:solidFill>
              </a:rPr>
              <a:t>filePath</a:t>
            </a:r>
            <a:r>
              <a:rPr lang="en-ID" sz="800" dirty="0">
                <a:solidFill>
                  <a:srgbClr val="FF0000"/>
                </a:solidFill>
              </a:rPr>
              <a:t>, $</a:t>
            </a:r>
            <a:r>
              <a:rPr lang="en-ID" sz="800" dirty="0" err="1">
                <a:solidFill>
                  <a:srgbClr val="FF0000"/>
                </a:solidFill>
              </a:rPr>
              <a:t>imageData</a:t>
            </a:r>
            <a:r>
              <a:rPr lang="en-ID" sz="800" dirty="0">
                <a:solidFill>
                  <a:srgbClr val="FF0000"/>
                </a:solidFill>
              </a:rPr>
              <a:t>) === false) {</a:t>
            </a:r>
          </a:p>
          <a:p>
            <a:r>
              <a:rPr lang="en-ID" sz="800" dirty="0">
                <a:solidFill>
                  <a:srgbClr val="FF0000"/>
                </a:solidFill>
              </a:rPr>
              <a:t>        $response["message"] = "Failed to save the file.";</a:t>
            </a:r>
          </a:p>
          <a:p>
            <a:r>
              <a:rPr lang="en-ID" sz="800" dirty="0">
                <a:solidFill>
                  <a:srgbClr val="FF0000"/>
                </a:solidFill>
              </a:rPr>
              <a:t>        return $response;</a:t>
            </a:r>
          </a:p>
          <a:p>
            <a:r>
              <a:rPr lang="en-ID" sz="800" dirty="0">
                <a:solidFill>
                  <a:srgbClr val="FF0000"/>
                </a:solidFill>
              </a:rPr>
              <a:t>    }</a:t>
            </a:r>
          </a:p>
          <a:p>
            <a:r>
              <a:rPr lang="en-ID" sz="800" dirty="0">
                <a:solidFill>
                  <a:srgbClr val="FF0000"/>
                </a:solidFill>
              </a:rPr>
              <a:t>    $response["result"] = "success";</a:t>
            </a:r>
          </a:p>
          <a:p>
            <a:r>
              <a:rPr lang="en-ID" sz="800" dirty="0">
                <a:solidFill>
                  <a:srgbClr val="FF0000"/>
                </a:solidFill>
              </a:rPr>
              <a:t>    $response["message"] = "File successfully uploaded.";</a:t>
            </a:r>
          </a:p>
          <a:p>
            <a:r>
              <a:rPr lang="en-ID" sz="800" dirty="0">
                <a:solidFill>
                  <a:srgbClr val="FF0000"/>
                </a:solidFill>
              </a:rPr>
              <a:t>    $response["</a:t>
            </a:r>
            <a:r>
              <a:rPr lang="en-ID" sz="800" dirty="0" err="1">
                <a:solidFill>
                  <a:srgbClr val="FF0000"/>
                </a:solidFill>
              </a:rPr>
              <a:t>file_path</a:t>
            </a:r>
            <a:r>
              <a:rPr lang="en-ID" sz="800" dirty="0">
                <a:solidFill>
                  <a:srgbClr val="FF0000"/>
                </a:solidFill>
              </a:rPr>
              <a:t>"] = $</a:t>
            </a:r>
            <a:r>
              <a:rPr lang="en-ID" sz="800" dirty="0" err="1">
                <a:solidFill>
                  <a:srgbClr val="FF0000"/>
                </a:solidFill>
              </a:rPr>
              <a:t>filePath</a:t>
            </a:r>
            <a:r>
              <a:rPr lang="en-ID" sz="800" dirty="0">
                <a:solidFill>
                  <a:srgbClr val="FF0000"/>
                </a:solidFill>
              </a:rPr>
              <a:t>;</a:t>
            </a:r>
          </a:p>
          <a:p>
            <a:r>
              <a:rPr lang="en-ID" sz="800" dirty="0">
                <a:solidFill>
                  <a:srgbClr val="FF0000"/>
                </a:solidFill>
              </a:rPr>
              <a:t>    return $response;</a:t>
            </a:r>
          </a:p>
          <a:p>
            <a:r>
              <a:rPr lang="en-ID" sz="800" dirty="0">
                <a:solidFill>
                  <a:srgbClr val="FF0000"/>
                </a:solidFill>
              </a:rPr>
              <a:t>}</a:t>
            </a:r>
          </a:p>
        </p:txBody>
      </p:sp>
    </p:spTree>
    <p:extLst>
      <p:ext uri="{BB962C8B-B14F-4D97-AF65-F5344CB8AC3E}">
        <p14:creationId xmlns:p14="http://schemas.microsoft.com/office/powerpoint/2010/main" val="34304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itle 1">
            <a:extLst>
              <a:ext uri="{FF2B5EF4-FFF2-40B4-BE49-F238E27FC236}">
                <a16:creationId xmlns:a16="http://schemas.microsoft.com/office/drawing/2014/main" id="{9EDDA25E-D8A5-4843-BC9A-12E209876E8C}"/>
              </a:ext>
            </a:extLst>
          </p:cNvPr>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Button upload</a:t>
            </a:r>
          </a:p>
        </p:txBody>
      </p:sp>
      <p:cxnSp>
        <p:nvCxnSpPr>
          <p:cNvPr id="11" name="Straight Connector 10">
            <a:extLst>
              <a:ext uri="{FF2B5EF4-FFF2-40B4-BE49-F238E27FC236}">
                <a16:creationId xmlns:a16="http://schemas.microsoft.com/office/drawing/2014/main" id="{E06114CB-97A2-904D-905C-71C83330384D}"/>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2" name="AutoShape 4" descr="Google's Flutter framework spreads its wings and goes multi-platform |  TechCrunch">
            <a:extLst>
              <a:ext uri="{FF2B5EF4-FFF2-40B4-BE49-F238E27FC236}">
                <a16:creationId xmlns:a16="http://schemas.microsoft.com/office/drawing/2014/main" id="{EE9040F4-3F08-C747-85E7-60D958E29E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49661DA8-180B-E046-B02C-946716215A5E}"/>
              </a:ext>
            </a:extLst>
          </p:cNvPr>
          <p:cNvSpPr/>
          <p:nvPr/>
        </p:nvSpPr>
        <p:spPr>
          <a:xfrm>
            <a:off x="3509554" y="166900"/>
            <a:ext cx="5478871"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void uploadScene64() async {</a:t>
            </a:r>
          </a:p>
          <a:p>
            <a:r>
              <a:rPr lang="en-ID" sz="1200" dirty="0">
                <a:solidFill>
                  <a:srgbClr val="FF0000"/>
                </a:solidFill>
                <a:latin typeface="Consolas" panose="020B0609020204030204" pitchFamily="49" charset="0"/>
                <a:cs typeface="Consolas" panose="020B0609020204030204" pitchFamily="49" charset="0"/>
              </a:rPr>
              <a:t>  String base64Image = base64Encode(_</a:t>
            </a:r>
            <a:r>
              <a:rPr lang="en-ID" sz="1200" dirty="0" err="1">
                <a:solidFill>
                  <a:srgbClr val="FF0000"/>
                </a:solidFill>
                <a:latin typeface="Consolas" panose="020B0609020204030204" pitchFamily="49" charset="0"/>
                <a:cs typeface="Consolas" panose="020B0609020204030204" pitchFamily="49" charset="0"/>
              </a:rPr>
              <a:t>imageBytes</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final response = await </a:t>
            </a:r>
            <a:r>
              <a:rPr lang="en-ID" sz="1200" dirty="0" err="1">
                <a:solidFill>
                  <a:srgbClr val="FF0000"/>
                </a:solidFill>
                <a:latin typeface="Consolas" panose="020B0609020204030204" pitchFamily="49" charset="0"/>
                <a:cs typeface="Consolas" panose="020B0609020204030204" pitchFamily="49" charset="0"/>
              </a:rPr>
              <a:t>http.post</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Uri.parse</a:t>
            </a:r>
            <a:r>
              <a:rPr lang="en-ID" sz="1200" dirty="0">
                <a:solidFill>
                  <a:srgbClr val="FF0000"/>
                </a:solidFill>
                <a:latin typeface="Consolas" panose="020B0609020204030204" pitchFamily="49" charset="0"/>
                <a:cs typeface="Consolas" panose="020B0609020204030204" pitchFamily="49" charset="0"/>
              </a:rPr>
              <a:t>("https://</a:t>
            </a:r>
            <a:r>
              <a:rPr lang="en-ID" sz="1200" dirty="0" err="1">
                <a:solidFill>
                  <a:srgbClr val="FF0000"/>
                </a:solidFill>
                <a:latin typeface="Consolas" panose="020B0609020204030204" pitchFamily="49" charset="0"/>
                <a:cs typeface="Consolas" panose="020B0609020204030204" pitchFamily="49" charset="0"/>
              </a:rPr>
              <a:t>ubaya.xyz</a:t>
            </a:r>
            <a:r>
              <a:rPr lang="en-ID" sz="1200" dirty="0">
                <a:solidFill>
                  <a:srgbClr val="FF0000"/>
                </a:solidFill>
                <a:latin typeface="Consolas" panose="020B0609020204030204" pitchFamily="49" charset="0"/>
                <a:cs typeface="Consolas" panose="020B0609020204030204" pitchFamily="49" charset="0"/>
              </a:rPr>
              <a:t>/react/</a:t>
            </a:r>
            <a:r>
              <a:rPr lang="en-ID" sz="1200" dirty="0" err="1">
                <a:solidFill>
                  <a:srgbClr val="FF0000"/>
                </a:solidFill>
                <a:latin typeface="Consolas" panose="020B0609020204030204" pitchFamily="49" charset="0"/>
                <a:cs typeface="Consolas" panose="020B0609020204030204" pitchFamily="49" charset="0"/>
              </a:rPr>
              <a:t>daniel</a:t>
            </a:r>
            <a:r>
              <a:rPr lang="en-ID" sz="1200" dirty="0">
                <a:solidFill>
                  <a:srgbClr val="FF0000"/>
                </a:solidFill>
                <a:latin typeface="Consolas" panose="020B0609020204030204" pitchFamily="49" charset="0"/>
                <a:cs typeface="Consolas" panose="020B0609020204030204" pitchFamily="49" charset="0"/>
              </a:rPr>
              <a:t>/uploadscene64.php"),</a:t>
            </a:r>
          </a:p>
          <a:p>
            <a:r>
              <a:rPr lang="en-ID" sz="1200" dirty="0">
                <a:solidFill>
                  <a:srgbClr val="FF0000"/>
                </a:solidFill>
                <a:latin typeface="Consolas" panose="020B0609020204030204" pitchFamily="49" charset="0"/>
                <a:cs typeface="Consolas" panose="020B0609020204030204" pitchFamily="49" charset="0"/>
              </a:rPr>
              <a:t>    body: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movie_id</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widget.movieID.toString</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'image': base64Image,</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if (</a:t>
            </a:r>
            <a:r>
              <a:rPr lang="en-ID" sz="1200" dirty="0" err="1">
                <a:solidFill>
                  <a:srgbClr val="FF0000"/>
                </a:solidFill>
                <a:latin typeface="Consolas" panose="020B0609020204030204" pitchFamily="49" charset="0"/>
                <a:cs typeface="Consolas" panose="020B0609020204030204" pitchFamily="49" charset="0"/>
              </a:rPr>
              <a:t>response.statusCode</a:t>
            </a:r>
            <a:r>
              <a:rPr lang="en-ID" sz="1200" dirty="0">
                <a:solidFill>
                  <a:srgbClr val="FF0000"/>
                </a:solidFill>
                <a:latin typeface="Consolas" panose="020B0609020204030204" pitchFamily="49" charset="0"/>
                <a:cs typeface="Consolas" panose="020B0609020204030204" pitchFamily="49" charset="0"/>
              </a:rPr>
              <a:t> == 200) {</a:t>
            </a:r>
          </a:p>
          <a:p>
            <a:r>
              <a:rPr lang="en-ID" sz="1200" dirty="0">
                <a:solidFill>
                  <a:srgbClr val="FF0000"/>
                </a:solidFill>
                <a:latin typeface="Consolas" panose="020B0609020204030204" pitchFamily="49" charset="0"/>
                <a:cs typeface="Consolas" panose="020B0609020204030204" pitchFamily="49" charset="0"/>
              </a:rPr>
              <a:t>   Map json = </a:t>
            </a:r>
            <a:r>
              <a:rPr lang="en-ID" sz="1200" dirty="0" err="1">
                <a:solidFill>
                  <a:srgbClr val="FF0000"/>
                </a:solidFill>
                <a:latin typeface="Consolas" panose="020B0609020204030204" pitchFamily="49" charset="0"/>
                <a:cs typeface="Consolas" panose="020B0609020204030204" pitchFamily="49" charset="0"/>
              </a:rPr>
              <a:t>jsonDecode</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response.body</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if (json['result'] == 'success') {</a:t>
            </a:r>
          </a:p>
          <a:p>
            <a:r>
              <a:rPr lang="en-ID" sz="1200" dirty="0">
                <a:solidFill>
                  <a:srgbClr val="FF0000"/>
                </a:solidFill>
                <a:latin typeface="Consolas" panose="020B0609020204030204" pitchFamily="49" charset="0"/>
                <a:cs typeface="Consolas" panose="020B0609020204030204" pitchFamily="49" charset="0"/>
              </a:rPr>
              <a:t>        if (!mounted) return;</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ScaffoldMessenger.of</a:t>
            </a:r>
            <a:r>
              <a:rPr lang="en-ID" sz="1200" dirty="0">
                <a:solidFill>
                  <a:srgbClr val="FF0000"/>
                </a:solidFill>
                <a:latin typeface="Consolas" panose="020B0609020204030204" pitchFamily="49" charset="0"/>
                <a:cs typeface="Consolas" panose="020B0609020204030204" pitchFamily="49" charset="0"/>
              </a:rPr>
              <a:t>(context)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showSnackBar</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SnackBar</a:t>
            </a:r>
            <a:r>
              <a:rPr lang="en-ID" sz="1200" dirty="0">
                <a:solidFill>
                  <a:srgbClr val="FF0000"/>
                </a:solidFill>
                <a:latin typeface="Consolas" panose="020B0609020204030204" pitchFamily="49" charset="0"/>
                <a:cs typeface="Consolas" panose="020B0609020204030204" pitchFamily="49" charset="0"/>
              </a:rPr>
              <a:t>(content: Text('</a:t>
            </a:r>
            <a:r>
              <a:rPr lang="en-ID" sz="1200" dirty="0" err="1">
                <a:solidFill>
                  <a:srgbClr val="FF0000"/>
                </a:solidFill>
                <a:latin typeface="Consolas" panose="020B0609020204030204" pitchFamily="49" charset="0"/>
                <a:cs typeface="Consolas" panose="020B0609020204030204" pitchFamily="49" charset="0"/>
              </a:rPr>
              <a:t>Sukses</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mengupload</a:t>
            </a:r>
            <a:r>
              <a:rPr lang="en-ID" sz="1200" dirty="0">
                <a:solidFill>
                  <a:srgbClr val="FF0000"/>
                </a:solidFill>
                <a:latin typeface="Consolas" panose="020B0609020204030204" pitchFamily="49" charset="0"/>
                <a:cs typeface="Consolas" panose="020B0609020204030204" pitchFamily="49" charset="0"/>
              </a:rPr>
              <a:t> Scene')));</a:t>
            </a:r>
            <a:br>
              <a:rPr lang="en-ID" sz="1200" dirty="0">
                <a:solidFill>
                  <a:srgbClr val="FF0000"/>
                </a:solidFill>
                <a:latin typeface="Consolas" panose="020B0609020204030204" pitchFamily="49" charset="0"/>
                <a:cs typeface="Consolas" panose="020B0609020204030204" pitchFamily="49" charset="0"/>
              </a:rPr>
            </a:br>
            <a:r>
              <a:rPr lang="en-ID" sz="1200" dirty="0" err="1">
                <a:solidFill>
                  <a:srgbClr val="FF0000"/>
                </a:solidFill>
                <a:latin typeface="Consolas" panose="020B0609020204030204" pitchFamily="49" charset="0"/>
                <a:cs typeface="Consolas" panose="020B0609020204030204" pitchFamily="49" charset="0"/>
              </a:rPr>
              <a:t>setState</a:t>
            </a:r>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bacaData</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 else {</a:t>
            </a:r>
          </a:p>
          <a:p>
            <a:r>
              <a:rPr lang="en-ID" sz="1200" dirty="0">
                <a:solidFill>
                  <a:srgbClr val="FF0000"/>
                </a:solidFill>
                <a:latin typeface="Consolas" panose="020B0609020204030204" pitchFamily="49" charset="0"/>
                <a:cs typeface="Consolas" panose="020B0609020204030204" pitchFamily="49" charset="0"/>
              </a:rPr>
              <a:t>   throw Exception('Failed to read API');</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p:txBody>
      </p:sp>
      <p:sp>
        <p:nvSpPr>
          <p:cNvPr id="9" name="Rectangle 8">
            <a:extLst>
              <a:ext uri="{FF2B5EF4-FFF2-40B4-BE49-F238E27FC236}">
                <a16:creationId xmlns:a16="http://schemas.microsoft.com/office/drawing/2014/main" id="{91CE909D-8AD3-D94D-9DED-4E30099EF324}"/>
              </a:ext>
            </a:extLst>
          </p:cNvPr>
          <p:cNvSpPr/>
          <p:nvPr/>
        </p:nvSpPr>
        <p:spPr>
          <a:xfrm>
            <a:off x="247015" y="757057"/>
            <a:ext cx="3001282" cy="646331"/>
          </a:xfrm>
          <a:prstGeom prst="rect">
            <a:avLst/>
          </a:prstGeom>
        </p:spPr>
        <p:txBody>
          <a:bodyPr wrap="square">
            <a:spAutoFit/>
          </a:bodyPr>
          <a:lstStyle/>
          <a:p>
            <a:r>
              <a:rPr lang="en-ID" dirty="0"/>
              <a:t>add a button that call previous function.</a:t>
            </a:r>
          </a:p>
        </p:txBody>
      </p:sp>
      <p:sp>
        <p:nvSpPr>
          <p:cNvPr id="13" name="TextBox 12">
            <a:extLst>
              <a:ext uri="{FF2B5EF4-FFF2-40B4-BE49-F238E27FC236}">
                <a16:creationId xmlns:a16="http://schemas.microsoft.com/office/drawing/2014/main" id="{6E9EE722-3267-AE44-ACC5-509B8F95C6CA}"/>
              </a:ext>
            </a:extLst>
          </p:cNvPr>
          <p:cNvSpPr txBox="1"/>
          <p:nvPr/>
        </p:nvSpPr>
        <p:spPr>
          <a:xfrm>
            <a:off x="155575" y="1884293"/>
            <a:ext cx="3205934" cy="1384995"/>
          </a:xfrm>
          <a:prstGeom prst="rect">
            <a:avLst/>
          </a:prstGeom>
          <a:noFill/>
        </p:spPr>
        <p:txBody>
          <a:bodyPr wrap="square">
            <a:spAutoFit/>
          </a:bodyPr>
          <a:lstStyle/>
          <a:p>
            <a:r>
              <a:rPr lang="en-ID" sz="1200" dirty="0">
                <a:solidFill>
                  <a:srgbClr val="FF0000"/>
                </a:solidFill>
              </a:rPr>
              <a:t> if(_</a:t>
            </a:r>
            <a:r>
              <a:rPr lang="en-ID" sz="1200" dirty="0" err="1">
                <a:solidFill>
                  <a:srgbClr val="FF0000"/>
                </a:solidFill>
              </a:rPr>
              <a:t>imageBytes</a:t>
            </a:r>
            <a:r>
              <a:rPr lang="en-ID" sz="1200" dirty="0">
                <a:solidFill>
                  <a:srgbClr val="FF0000"/>
                </a:solidFill>
              </a:rPr>
              <a:t>!=null)</a:t>
            </a:r>
          </a:p>
          <a:p>
            <a:r>
              <a:rPr lang="en-ID" sz="1200" dirty="0">
                <a:solidFill>
                  <a:srgbClr val="FF0000"/>
                </a:solidFill>
              </a:rPr>
              <a:t>        Padding(</a:t>
            </a:r>
          </a:p>
          <a:p>
            <a:r>
              <a:rPr lang="en-ID" sz="1200" dirty="0">
                <a:solidFill>
                  <a:srgbClr val="FF0000"/>
                </a:solidFill>
              </a:rPr>
              <a:t>        padding: </a:t>
            </a:r>
            <a:r>
              <a:rPr lang="en-ID" sz="1200" dirty="0" err="1">
                <a:solidFill>
                  <a:srgbClr val="FF0000"/>
                </a:solidFill>
              </a:rPr>
              <a:t>const</a:t>
            </a:r>
            <a:r>
              <a:rPr lang="en-ID" sz="1200" dirty="0">
                <a:solidFill>
                  <a:srgbClr val="FF0000"/>
                </a:solidFill>
              </a:rPr>
              <a:t> </a:t>
            </a:r>
            <a:r>
              <a:rPr lang="en-ID" sz="1200" dirty="0" err="1">
                <a:solidFill>
                  <a:srgbClr val="FF0000"/>
                </a:solidFill>
              </a:rPr>
              <a:t>EdgeInsets.symmetric</a:t>
            </a:r>
            <a:r>
              <a:rPr lang="en-ID" sz="1200" dirty="0">
                <a:solidFill>
                  <a:srgbClr val="FF0000"/>
                </a:solidFill>
              </a:rPr>
              <a:t>(vertical: 16.0),</a:t>
            </a:r>
          </a:p>
          <a:p>
            <a:r>
              <a:rPr lang="en-ID" sz="1200" dirty="0">
                <a:solidFill>
                  <a:srgbClr val="FF0000"/>
                </a:solidFill>
              </a:rPr>
              <a:t>        child: </a:t>
            </a:r>
            <a:r>
              <a:rPr lang="en-ID" sz="1200" dirty="0" err="1">
                <a:solidFill>
                  <a:srgbClr val="FF0000"/>
                </a:solidFill>
              </a:rPr>
              <a:t>ElevatedButton</a:t>
            </a:r>
            <a:r>
              <a:rPr lang="en-ID" sz="1200" dirty="0">
                <a:solidFill>
                  <a:srgbClr val="FF0000"/>
                </a:solidFill>
              </a:rPr>
              <a:t>(child: </a:t>
            </a:r>
            <a:r>
              <a:rPr lang="en-ID" sz="1200" dirty="0" err="1">
                <a:solidFill>
                  <a:srgbClr val="FF0000"/>
                </a:solidFill>
              </a:rPr>
              <a:t>const</a:t>
            </a:r>
            <a:r>
              <a:rPr lang="en-ID" sz="1200" dirty="0">
                <a:solidFill>
                  <a:srgbClr val="FF0000"/>
                </a:solidFill>
              </a:rPr>
              <a:t> Text("Upload"),</a:t>
            </a:r>
          </a:p>
          <a:p>
            <a:r>
              <a:rPr lang="en-ID" sz="1200" dirty="0">
                <a:solidFill>
                  <a:srgbClr val="FF0000"/>
                </a:solidFill>
              </a:rPr>
              <a:t>        </a:t>
            </a:r>
            <a:r>
              <a:rPr lang="en-ID" sz="1200" dirty="0" err="1">
                <a:solidFill>
                  <a:srgbClr val="FF0000"/>
                </a:solidFill>
              </a:rPr>
              <a:t>onPressed</a:t>
            </a:r>
            <a:r>
              <a:rPr lang="en-ID" sz="1200" dirty="0">
                <a:solidFill>
                  <a:srgbClr val="FF0000"/>
                </a:solidFill>
              </a:rPr>
              <a:t>: () =&gt; uploadScene64())),</a:t>
            </a:r>
            <a:endParaRPr sz="1200" dirty="0">
              <a:solidFill>
                <a:srgbClr val="FF0000"/>
              </a:solidFill>
            </a:endParaRPr>
          </a:p>
        </p:txBody>
      </p:sp>
      <p:sp>
        <p:nvSpPr>
          <p:cNvPr id="4" name="TextBox 3">
            <a:extLst>
              <a:ext uri="{FF2B5EF4-FFF2-40B4-BE49-F238E27FC236}">
                <a16:creationId xmlns:a16="http://schemas.microsoft.com/office/drawing/2014/main" id="{9DA65E94-EB55-C747-BAFA-B5309195E584}"/>
              </a:ext>
            </a:extLst>
          </p:cNvPr>
          <p:cNvSpPr txBox="1"/>
          <p:nvPr/>
        </p:nvSpPr>
        <p:spPr>
          <a:xfrm>
            <a:off x="247015" y="3866606"/>
            <a:ext cx="3001282" cy="646331"/>
          </a:xfrm>
          <a:prstGeom prst="rect">
            <a:avLst/>
          </a:prstGeom>
          <a:noFill/>
        </p:spPr>
        <p:txBody>
          <a:bodyPr wrap="square" rtlCol="0">
            <a:spAutoFit/>
          </a:bodyPr>
          <a:lstStyle/>
          <a:p>
            <a:r>
              <a:rPr lang="en-US" dirty="0"/>
              <a:t>check your images folder after uploading a scene</a:t>
            </a:r>
            <a:endParaRPr dirty="0"/>
          </a:p>
        </p:txBody>
      </p:sp>
    </p:spTree>
    <p:extLst>
      <p:ext uri="{BB962C8B-B14F-4D97-AF65-F5344CB8AC3E}">
        <p14:creationId xmlns:p14="http://schemas.microsoft.com/office/powerpoint/2010/main" val="354810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4800" b="1" dirty="0">
                <a:solidFill>
                  <a:schemeClr val="accent1">
                    <a:lumMod val="20000"/>
                    <a:lumOff val="80000"/>
                  </a:schemeClr>
                </a:solidFill>
              </a:rPr>
              <a:t>List scene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02</a:t>
            </a:r>
          </a:p>
        </p:txBody>
      </p:sp>
    </p:spTree>
    <p:extLst>
      <p:ext uri="{BB962C8B-B14F-4D97-AF65-F5344CB8AC3E}">
        <p14:creationId xmlns:p14="http://schemas.microsoft.com/office/powerpoint/2010/main" val="366217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update </a:t>
            </a:r>
            <a:r>
              <a:rPr lang="en-US" sz="3600" b="1" dirty="0" err="1">
                <a:solidFill>
                  <a:srgbClr val="000090"/>
                </a:solidFill>
              </a:rPr>
              <a:t>detailmovie.php</a:t>
            </a:r>
            <a:endParaRPr lang="en-US" sz="3600" b="1" dirty="0">
              <a:solidFill>
                <a:srgbClr val="000090"/>
              </a:solidFill>
            </a:endParaRP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A8DEB7D4-84BA-D84F-AB0E-F475FFAC2E3F}"/>
              </a:ext>
            </a:extLst>
          </p:cNvPr>
          <p:cNvSpPr/>
          <p:nvPr/>
        </p:nvSpPr>
        <p:spPr>
          <a:xfrm>
            <a:off x="307974" y="737281"/>
            <a:ext cx="7120437" cy="3108543"/>
          </a:xfrm>
          <a:prstGeom prst="rect">
            <a:avLst/>
          </a:prstGeom>
        </p:spPr>
        <p:txBody>
          <a:bodyPr wrap="square">
            <a:spAutoFit/>
          </a:bodyPr>
          <a:lstStyle/>
          <a:p>
            <a:r>
              <a:rPr lang="en-ID" sz="1400" dirty="0">
                <a:solidFill>
                  <a:schemeClr val="bg1">
                    <a:lumMod val="65000"/>
                  </a:schemeClr>
                </a:solidFill>
              </a:rPr>
              <a:t>.......... </a:t>
            </a:r>
            <a:br>
              <a:rPr lang="en-ID" sz="1400" dirty="0">
                <a:solidFill>
                  <a:srgbClr val="FF0000"/>
                </a:solidFill>
              </a:rPr>
            </a:br>
            <a:r>
              <a:rPr lang="en-ID" sz="1400" dirty="0">
                <a:solidFill>
                  <a:srgbClr val="FF0000"/>
                </a:solidFill>
              </a:rPr>
              <a:t>// Get image files from the directory</a:t>
            </a:r>
          </a:p>
          <a:p>
            <a:r>
              <a:rPr lang="en-ID" sz="1400" dirty="0">
                <a:solidFill>
                  <a:srgbClr val="FF0000"/>
                </a:solidFill>
              </a:rPr>
              <a:t>    $</a:t>
            </a:r>
            <a:r>
              <a:rPr lang="en-ID" sz="1400" dirty="0" err="1">
                <a:solidFill>
                  <a:srgbClr val="FF0000"/>
                </a:solidFill>
              </a:rPr>
              <a:t>imageDir</a:t>
            </a:r>
            <a:r>
              <a:rPr lang="en-ID" sz="1400" dirty="0">
                <a:solidFill>
                  <a:srgbClr val="FF0000"/>
                </a:solidFill>
              </a:rPr>
              <a:t> = "images/" . </a:t>
            </a:r>
            <a:r>
              <a:rPr lang="en-ID" sz="1400" dirty="0" err="1">
                <a:solidFill>
                  <a:srgbClr val="FF0000"/>
                </a:solidFill>
              </a:rPr>
              <a:t>htmlspecialchars</a:t>
            </a:r>
            <a:r>
              <a:rPr lang="en-ID" sz="1400" dirty="0">
                <a:solidFill>
                  <a:srgbClr val="FF0000"/>
                </a:solidFill>
              </a:rPr>
              <a:t>($id);</a:t>
            </a:r>
          </a:p>
          <a:p>
            <a:r>
              <a:rPr lang="en-ID" sz="1400" dirty="0">
                <a:solidFill>
                  <a:srgbClr val="FF0000"/>
                </a:solidFill>
              </a:rPr>
              <a:t>    $images = [];</a:t>
            </a:r>
          </a:p>
          <a:p>
            <a:r>
              <a:rPr lang="en-ID" sz="1400" dirty="0">
                <a:solidFill>
                  <a:srgbClr val="FF0000"/>
                </a:solidFill>
              </a:rPr>
              <a:t>    if (</a:t>
            </a:r>
            <a:r>
              <a:rPr lang="en-ID" sz="1400" dirty="0" err="1">
                <a:solidFill>
                  <a:srgbClr val="FF0000"/>
                </a:solidFill>
              </a:rPr>
              <a:t>is_dir</a:t>
            </a:r>
            <a:r>
              <a:rPr lang="en-ID" sz="1400" dirty="0">
                <a:solidFill>
                  <a:srgbClr val="FF0000"/>
                </a:solidFill>
              </a:rPr>
              <a:t>($</a:t>
            </a:r>
            <a:r>
              <a:rPr lang="en-ID" sz="1400" dirty="0" err="1">
                <a:solidFill>
                  <a:srgbClr val="FF0000"/>
                </a:solidFill>
              </a:rPr>
              <a:t>imageDir</a:t>
            </a:r>
            <a:r>
              <a:rPr lang="en-ID" sz="1400" dirty="0">
                <a:solidFill>
                  <a:srgbClr val="FF0000"/>
                </a:solidFill>
              </a:rPr>
              <a:t>)) {</a:t>
            </a:r>
          </a:p>
          <a:p>
            <a:r>
              <a:rPr lang="en-ID" sz="1400" dirty="0">
                <a:solidFill>
                  <a:srgbClr val="FF0000"/>
                </a:solidFill>
              </a:rPr>
              <a:t>        $files = </a:t>
            </a:r>
            <a:r>
              <a:rPr lang="en-ID" sz="1400" dirty="0" err="1">
                <a:solidFill>
                  <a:srgbClr val="FF0000"/>
                </a:solidFill>
              </a:rPr>
              <a:t>scandir</a:t>
            </a:r>
            <a:r>
              <a:rPr lang="en-ID" sz="1400" dirty="0">
                <a:solidFill>
                  <a:srgbClr val="FF0000"/>
                </a:solidFill>
              </a:rPr>
              <a:t>($</a:t>
            </a:r>
            <a:r>
              <a:rPr lang="en-ID" sz="1400" dirty="0" err="1">
                <a:solidFill>
                  <a:srgbClr val="FF0000"/>
                </a:solidFill>
              </a:rPr>
              <a:t>imageDir</a:t>
            </a:r>
            <a:r>
              <a:rPr lang="en-ID" sz="1400" dirty="0">
                <a:solidFill>
                  <a:srgbClr val="FF0000"/>
                </a:solidFill>
              </a:rPr>
              <a:t>);</a:t>
            </a:r>
          </a:p>
          <a:p>
            <a:r>
              <a:rPr lang="en-ID" sz="1400" dirty="0">
                <a:solidFill>
                  <a:srgbClr val="FF0000"/>
                </a:solidFill>
              </a:rPr>
              <a:t>        foreach ($files as $file) {</a:t>
            </a:r>
          </a:p>
          <a:p>
            <a:r>
              <a:rPr lang="en-ID" sz="1400" dirty="0">
                <a:solidFill>
                  <a:srgbClr val="FF0000"/>
                </a:solidFill>
              </a:rPr>
              <a:t>            if ($file !== "." &amp;&amp; $file !== ".." &amp;&amp; </a:t>
            </a:r>
            <a:r>
              <a:rPr lang="en-ID" sz="1400" dirty="0" err="1">
                <a:solidFill>
                  <a:srgbClr val="FF0000"/>
                </a:solidFill>
              </a:rPr>
              <a:t>preg_match</a:t>
            </a:r>
            <a:r>
              <a:rPr lang="en-ID" sz="1400" dirty="0">
                <a:solidFill>
                  <a:srgbClr val="FF0000"/>
                </a:solidFill>
              </a:rPr>
              <a:t>('/\.(</a:t>
            </a:r>
            <a:r>
              <a:rPr lang="en-ID" sz="1400" dirty="0" err="1">
                <a:solidFill>
                  <a:srgbClr val="FF0000"/>
                </a:solidFill>
              </a:rPr>
              <a:t>jpg|jpeg|png|gif</a:t>
            </a:r>
            <a:r>
              <a:rPr lang="en-ID" sz="1400" dirty="0">
                <a:solidFill>
                  <a:srgbClr val="FF0000"/>
                </a:solidFill>
              </a:rPr>
              <a:t>)$/</a:t>
            </a:r>
            <a:r>
              <a:rPr lang="en-ID" sz="1400" dirty="0" err="1">
                <a:solidFill>
                  <a:srgbClr val="FF0000"/>
                </a:solidFill>
              </a:rPr>
              <a:t>i</a:t>
            </a:r>
            <a:r>
              <a:rPr lang="en-ID" sz="1400" dirty="0">
                <a:solidFill>
                  <a:srgbClr val="FF0000"/>
                </a:solidFill>
              </a:rPr>
              <a:t>', $file)) {</a:t>
            </a:r>
          </a:p>
          <a:p>
            <a:r>
              <a:rPr lang="en-ID" sz="1400" dirty="0">
                <a:solidFill>
                  <a:srgbClr val="FF0000"/>
                </a:solidFill>
              </a:rPr>
              <a:t>                $images[] = $</a:t>
            </a:r>
            <a:r>
              <a:rPr lang="en-ID" sz="1400" dirty="0" err="1">
                <a:solidFill>
                  <a:srgbClr val="FF0000"/>
                </a:solidFill>
              </a:rPr>
              <a:t>imageDir</a:t>
            </a:r>
            <a:r>
              <a:rPr lang="en-ID" sz="1400" dirty="0">
                <a:solidFill>
                  <a:srgbClr val="FF0000"/>
                </a:solidFill>
              </a:rPr>
              <a:t> . "/" . $file; // Add full file path</a:t>
            </a:r>
          </a:p>
          <a:p>
            <a:r>
              <a:rPr lang="en-ID" sz="1400" dirty="0">
                <a:solidFill>
                  <a:srgbClr val="FF0000"/>
                </a:solidFill>
              </a:rPr>
              <a:t>            }</a:t>
            </a:r>
          </a:p>
          <a:p>
            <a:r>
              <a:rPr lang="en-ID" sz="1400" dirty="0">
                <a:solidFill>
                  <a:srgbClr val="FF0000"/>
                </a:solidFill>
              </a:rPr>
              <a:t>        }</a:t>
            </a:r>
          </a:p>
          <a:p>
            <a:r>
              <a:rPr lang="en-ID" sz="1400" dirty="0">
                <a:solidFill>
                  <a:srgbClr val="FF0000"/>
                </a:solidFill>
              </a:rPr>
              <a:t>    }</a:t>
            </a:r>
          </a:p>
          <a:p>
            <a:r>
              <a:rPr lang="en-ID" sz="1400" dirty="0">
                <a:solidFill>
                  <a:srgbClr val="FF0000"/>
                </a:solidFill>
              </a:rPr>
              <a:t>    $r["scenes"] = $images; </a:t>
            </a:r>
          </a:p>
          <a:p>
            <a:r>
              <a:rPr lang="en-ID" sz="1400" dirty="0">
                <a:solidFill>
                  <a:schemeClr val="bg1">
                    <a:lumMod val="65000"/>
                  </a:schemeClr>
                </a:solidFill>
              </a:rPr>
              <a:t>.........</a:t>
            </a:r>
          </a:p>
        </p:txBody>
      </p:sp>
    </p:spTree>
    <p:extLst>
      <p:ext uri="{BB962C8B-B14F-4D97-AF65-F5344CB8AC3E}">
        <p14:creationId xmlns:p14="http://schemas.microsoft.com/office/powerpoint/2010/main" val="343970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9677174F-88E4-E24D-B780-A1974B685E03}"/>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add </a:t>
            </a:r>
            <a:r>
              <a:rPr lang="en-US" sz="3600" b="1" dirty="0" err="1">
                <a:solidFill>
                  <a:srgbClr val="000090"/>
                </a:solidFill>
              </a:rPr>
              <a:t>listview</a:t>
            </a:r>
            <a:endParaRPr lang="en-US" sz="3600" b="1" dirty="0">
              <a:solidFill>
                <a:srgbClr val="000090"/>
              </a:solidFill>
            </a:endParaRPr>
          </a:p>
        </p:txBody>
      </p:sp>
      <p:cxnSp>
        <p:nvCxnSpPr>
          <p:cNvPr id="12" name="Straight Connector 11">
            <a:extLst>
              <a:ext uri="{FF2B5EF4-FFF2-40B4-BE49-F238E27FC236}">
                <a16:creationId xmlns:a16="http://schemas.microsoft.com/office/drawing/2014/main" id="{4A202F5E-8D77-5F4A-9821-3CEB1DCA4540}"/>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AutoShape 4" descr="Google's Flutter framework spreads its wings and goes multi-platform |  TechCrunch">
            <a:extLst>
              <a:ext uri="{FF2B5EF4-FFF2-40B4-BE49-F238E27FC236}">
                <a16:creationId xmlns:a16="http://schemas.microsoft.com/office/drawing/2014/main" id="{0F39E9A2-4CEC-AB47-A742-0CF789A100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61872373-E6A5-9D47-9EF5-669E7D9461FF}"/>
              </a:ext>
            </a:extLst>
          </p:cNvPr>
          <p:cNvSpPr/>
          <p:nvPr/>
        </p:nvSpPr>
        <p:spPr>
          <a:xfrm>
            <a:off x="307974" y="737281"/>
            <a:ext cx="5152299" cy="738664"/>
          </a:xfrm>
          <a:prstGeom prst="rect">
            <a:avLst/>
          </a:prstGeom>
        </p:spPr>
        <p:txBody>
          <a:bodyPr wrap="square">
            <a:spAutoFit/>
          </a:bodyPr>
          <a:lstStyle/>
          <a:p>
            <a:r>
              <a:rPr lang="en-ID" sz="1400" dirty="0"/>
              <a:t>Update the </a:t>
            </a:r>
            <a:r>
              <a:rPr lang="en-ID" sz="1400" dirty="0" err="1"/>
              <a:t>popmovie</a:t>
            </a:r>
            <a:r>
              <a:rPr lang="en-ID" sz="1400" dirty="0"/>
              <a:t> class to get scenes array.</a:t>
            </a:r>
            <a:br>
              <a:rPr lang="en-ID" sz="1400" dirty="0"/>
            </a:br>
            <a:r>
              <a:rPr lang="en-ID" sz="1400" dirty="0"/>
              <a:t>Add </a:t>
            </a:r>
            <a:r>
              <a:rPr lang="en-ID" sz="1400" dirty="0" err="1"/>
              <a:t>listview</a:t>
            </a:r>
            <a:r>
              <a:rPr lang="en-ID" sz="1400" dirty="0"/>
              <a:t> :</a:t>
            </a:r>
          </a:p>
          <a:p>
            <a:endParaRPr lang="en-ID" sz="1400" dirty="0">
              <a:solidFill>
                <a:srgbClr val="FF0000"/>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2C9C858B-628D-AA42-9586-06621B4F8C22}"/>
              </a:ext>
            </a:extLst>
          </p:cNvPr>
          <p:cNvSpPr txBox="1"/>
          <p:nvPr/>
        </p:nvSpPr>
        <p:spPr>
          <a:xfrm>
            <a:off x="460375" y="1475945"/>
            <a:ext cx="6750322"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ID" sz="1200" dirty="0">
                <a:solidFill>
                  <a:srgbClr val="FF0000"/>
                </a:solidFill>
              </a:rPr>
              <a:t>if(_pm != null)</a:t>
            </a:r>
          </a:p>
          <a:p>
            <a:r>
              <a:rPr lang="en-ID" sz="1200" dirty="0">
                <a:solidFill>
                  <a:srgbClr val="FF0000"/>
                </a:solidFill>
              </a:rPr>
              <a:t>              Padding(</a:t>
            </a:r>
          </a:p>
          <a:p>
            <a:r>
              <a:rPr lang="en-ID" sz="1200" dirty="0">
                <a:solidFill>
                  <a:srgbClr val="FF0000"/>
                </a:solidFill>
              </a:rPr>
              <a:t>                padding: </a:t>
            </a:r>
            <a:r>
              <a:rPr lang="en-ID" sz="1200" dirty="0" err="1">
                <a:solidFill>
                  <a:srgbClr val="FF0000"/>
                </a:solidFill>
              </a:rPr>
              <a:t>const</a:t>
            </a:r>
            <a:r>
              <a:rPr lang="en-ID" sz="1200" dirty="0">
                <a:solidFill>
                  <a:srgbClr val="FF0000"/>
                </a:solidFill>
              </a:rPr>
              <a:t> </a:t>
            </a:r>
            <a:r>
              <a:rPr lang="en-ID" sz="1200" dirty="0" err="1">
                <a:solidFill>
                  <a:srgbClr val="FF0000"/>
                </a:solidFill>
              </a:rPr>
              <a:t>EdgeInsets.all</a:t>
            </a:r>
            <a:r>
              <a:rPr lang="en-ID" sz="1200" dirty="0">
                <a:solidFill>
                  <a:srgbClr val="FF0000"/>
                </a:solidFill>
              </a:rPr>
              <a:t>(10),</a:t>
            </a:r>
          </a:p>
          <a:p>
            <a:r>
              <a:rPr lang="en-ID" sz="1200" dirty="0">
                <a:solidFill>
                  <a:srgbClr val="FF0000"/>
                </a:solidFill>
              </a:rPr>
              <a:t>                child: </a:t>
            </a:r>
            <a:r>
              <a:rPr lang="en-ID" sz="1200" dirty="0" err="1">
                <a:solidFill>
                  <a:srgbClr val="FF0000"/>
                </a:solidFill>
              </a:rPr>
              <a:t>ListView.builder</a:t>
            </a:r>
            <a:r>
              <a:rPr lang="en-ID" sz="1200" dirty="0">
                <a:solidFill>
                  <a:srgbClr val="FF0000"/>
                </a:solidFill>
              </a:rPr>
              <a:t>(</a:t>
            </a:r>
          </a:p>
          <a:p>
            <a:r>
              <a:rPr lang="en-ID" sz="1200" dirty="0">
                <a:solidFill>
                  <a:srgbClr val="FF0000"/>
                </a:solidFill>
              </a:rPr>
              <a:t>                    </a:t>
            </a:r>
            <a:r>
              <a:rPr lang="en-ID" sz="1200" dirty="0" err="1">
                <a:solidFill>
                  <a:srgbClr val="FF0000"/>
                </a:solidFill>
              </a:rPr>
              <a:t>shrinkWrap</a:t>
            </a:r>
            <a:r>
              <a:rPr lang="en-ID" sz="1200" dirty="0">
                <a:solidFill>
                  <a:srgbClr val="FF0000"/>
                </a:solidFill>
              </a:rPr>
              <a:t>: true,</a:t>
            </a:r>
          </a:p>
          <a:p>
            <a:r>
              <a:rPr lang="en-ID" sz="1200" dirty="0">
                <a:solidFill>
                  <a:srgbClr val="FF0000"/>
                </a:solidFill>
              </a:rPr>
              <a:t>                    </a:t>
            </a:r>
            <a:r>
              <a:rPr lang="en-ID" sz="1200" dirty="0" err="1">
                <a:solidFill>
                  <a:srgbClr val="FF0000"/>
                </a:solidFill>
              </a:rPr>
              <a:t>itemCount</a:t>
            </a:r>
            <a:r>
              <a:rPr lang="en-ID" sz="1200" dirty="0">
                <a:solidFill>
                  <a:srgbClr val="FF0000"/>
                </a:solidFill>
              </a:rPr>
              <a:t>: _</a:t>
            </a:r>
            <a:r>
              <a:rPr lang="en-ID" sz="1200" dirty="0" err="1">
                <a:solidFill>
                  <a:srgbClr val="FF0000"/>
                </a:solidFill>
              </a:rPr>
              <a:t>pm!.scenes!.length</a:t>
            </a:r>
            <a:r>
              <a:rPr lang="en-ID" sz="1200" dirty="0">
                <a:solidFill>
                  <a:srgbClr val="FF0000"/>
                </a:solidFill>
              </a:rPr>
              <a:t>,</a:t>
            </a:r>
          </a:p>
          <a:p>
            <a:r>
              <a:rPr lang="en-ID" sz="1200" dirty="0">
                <a:solidFill>
                  <a:srgbClr val="FF0000"/>
                </a:solidFill>
              </a:rPr>
              <a:t>                    </a:t>
            </a:r>
            <a:r>
              <a:rPr lang="en-ID" sz="1200" dirty="0" err="1">
                <a:solidFill>
                  <a:srgbClr val="FF0000"/>
                </a:solidFill>
              </a:rPr>
              <a:t>itemBuilder</a:t>
            </a:r>
            <a:r>
              <a:rPr lang="en-ID" sz="1200" dirty="0">
                <a:solidFill>
                  <a:srgbClr val="FF0000"/>
                </a:solidFill>
              </a:rPr>
              <a:t>: (</a:t>
            </a:r>
            <a:r>
              <a:rPr lang="en-ID" sz="1200" dirty="0" err="1">
                <a:solidFill>
                  <a:srgbClr val="FF0000"/>
                </a:solidFill>
              </a:rPr>
              <a:t>BuildContext</a:t>
            </a:r>
            <a:r>
              <a:rPr lang="en-ID" sz="1200" dirty="0">
                <a:solidFill>
                  <a:srgbClr val="FF0000"/>
                </a:solidFill>
              </a:rPr>
              <a:t> </a:t>
            </a:r>
            <a:r>
              <a:rPr lang="en-ID" sz="1200" dirty="0" err="1">
                <a:solidFill>
                  <a:srgbClr val="FF0000"/>
                </a:solidFill>
              </a:rPr>
              <a:t>ctxt</a:t>
            </a:r>
            <a:r>
              <a:rPr lang="en-ID" sz="1200" dirty="0">
                <a:solidFill>
                  <a:srgbClr val="FF0000"/>
                </a:solidFill>
              </a:rPr>
              <a:t>, int index) {</a:t>
            </a:r>
          </a:p>
          <a:p>
            <a:r>
              <a:rPr lang="en-ID" sz="1200" dirty="0">
                <a:solidFill>
                  <a:srgbClr val="FF0000"/>
                </a:solidFill>
              </a:rPr>
              <a:t>                      return </a:t>
            </a:r>
            <a:r>
              <a:rPr lang="en-ID" sz="1200" dirty="0" err="1">
                <a:solidFill>
                  <a:srgbClr val="FF0000"/>
                </a:solidFill>
              </a:rPr>
              <a:t>Image.network</a:t>
            </a:r>
            <a:r>
              <a:rPr lang="en-ID" sz="1200" dirty="0">
                <a:solidFill>
                  <a:srgbClr val="FF0000"/>
                </a:solidFill>
              </a:rPr>
              <a:t>("https://</a:t>
            </a:r>
            <a:r>
              <a:rPr lang="en-ID" sz="1200" dirty="0" err="1">
                <a:solidFill>
                  <a:srgbClr val="FF0000"/>
                </a:solidFill>
              </a:rPr>
              <a:t>ubaya.xyz</a:t>
            </a:r>
            <a:r>
              <a:rPr lang="en-ID" sz="1200" dirty="0">
                <a:solidFill>
                  <a:srgbClr val="FF0000"/>
                </a:solidFill>
              </a:rPr>
              <a:t>/react/</a:t>
            </a:r>
            <a:r>
              <a:rPr lang="en-ID" sz="1200" dirty="0" err="1">
                <a:solidFill>
                  <a:srgbClr val="FF0000"/>
                </a:solidFill>
              </a:rPr>
              <a:t>daniel</a:t>
            </a:r>
            <a:r>
              <a:rPr lang="en-ID" sz="1200" dirty="0">
                <a:solidFill>
                  <a:srgbClr val="FF0000"/>
                </a:solidFill>
              </a:rPr>
              <a:t>/"+_</a:t>
            </a:r>
            <a:r>
              <a:rPr lang="en-ID" sz="1200" dirty="0" err="1">
                <a:solidFill>
                  <a:srgbClr val="FF0000"/>
                </a:solidFill>
              </a:rPr>
              <a:t>pm?.scenes</a:t>
            </a:r>
            <a:r>
              <a:rPr lang="en-ID" sz="1200" dirty="0">
                <a:solidFill>
                  <a:srgbClr val="FF0000"/>
                </a:solidFill>
              </a:rPr>
              <a:t>?[index]);</a:t>
            </a:r>
          </a:p>
          <a:p>
            <a:r>
              <a:rPr lang="en-ID" sz="1200" dirty="0">
                <a:solidFill>
                  <a:srgbClr val="FF0000"/>
                </a:solidFill>
              </a:rPr>
              <a:t>                    })),</a:t>
            </a:r>
          </a:p>
        </p:txBody>
      </p:sp>
    </p:spTree>
    <p:extLst>
      <p:ext uri="{BB962C8B-B14F-4D97-AF65-F5344CB8AC3E}">
        <p14:creationId xmlns:p14="http://schemas.microsoft.com/office/powerpoint/2010/main" val="72334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b="1" dirty="0">
                <a:solidFill>
                  <a:schemeClr val="accent1">
                    <a:lumMod val="20000"/>
                    <a:lumOff val="80000"/>
                  </a:schemeClr>
                </a:solidFill>
              </a:rPr>
              <a:t>Image picker</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01</a:t>
            </a:r>
          </a:p>
        </p:txBody>
      </p:sp>
    </p:spTree>
    <p:extLst>
      <p:ext uri="{BB962C8B-B14F-4D97-AF65-F5344CB8AC3E}">
        <p14:creationId xmlns:p14="http://schemas.microsoft.com/office/powerpoint/2010/main" val="219989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pPr algn="l"/>
            <a:r>
              <a:rPr lang="en-US" sz="5400" b="1" dirty="0">
                <a:solidFill>
                  <a:schemeClr val="accent1">
                    <a:lumMod val="20000"/>
                    <a:lumOff val="80000"/>
                  </a:schemeClr>
                </a:solidFill>
              </a:rPr>
              <a:t>EXERCISE</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04</a:t>
            </a:r>
          </a:p>
        </p:txBody>
      </p:sp>
    </p:spTree>
    <p:extLst>
      <p:ext uri="{BB962C8B-B14F-4D97-AF65-F5344CB8AC3E}">
        <p14:creationId xmlns:p14="http://schemas.microsoft.com/office/powerpoint/2010/main" val="219989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EXERCISE</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blob:https://web.whatsapp.com/4be9237d-cfc1-462e-ba51-978e9348df0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60375" y="831273"/>
            <a:ext cx="8374867" cy="400110"/>
          </a:xfrm>
          <a:prstGeom prst="rect">
            <a:avLst/>
          </a:prstGeom>
        </p:spPr>
        <p:txBody>
          <a:bodyPr wrap="square">
            <a:spAutoFit/>
          </a:bodyPr>
          <a:lstStyle/>
          <a:p>
            <a:r>
              <a:rPr lang="en-US" sz="2000" dirty="0"/>
              <a:t>Can you delete the uploaded scene?</a:t>
            </a:r>
            <a:endParaRPr lang="en-US" sz="1400" dirty="0"/>
          </a:p>
        </p:txBody>
      </p:sp>
      <p:sp>
        <p:nvSpPr>
          <p:cNvPr id="8" name="TextBox 7">
            <a:extLst>
              <a:ext uri="{FF2B5EF4-FFF2-40B4-BE49-F238E27FC236}">
                <a16:creationId xmlns:a16="http://schemas.microsoft.com/office/drawing/2014/main" id="{7A9FF7FF-9E15-464B-AD10-860534E8DD3D}"/>
              </a:ext>
            </a:extLst>
          </p:cNvPr>
          <p:cNvSpPr txBox="1"/>
          <p:nvPr/>
        </p:nvSpPr>
        <p:spPr>
          <a:xfrm>
            <a:off x="307975" y="3328240"/>
            <a:ext cx="4650376" cy="1477328"/>
          </a:xfrm>
          <a:prstGeom prst="rect">
            <a:avLst/>
          </a:prstGeom>
          <a:noFill/>
        </p:spPr>
        <p:txBody>
          <a:bodyPr wrap="square">
            <a:spAutoFit/>
          </a:bodyPr>
          <a:lstStyle/>
          <a:p>
            <a:r>
              <a:rPr kumimoji="0" lang="en-US" sz="1800" b="0" i="0" u="none" strike="noStrike" kern="1200" cap="none" spc="0" normalizeH="0" baseline="0" noProof="0" dirty="0">
                <a:ln>
                  <a:noFill/>
                </a:ln>
                <a:solidFill>
                  <a:schemeClr val="tx1"/>
                </a:solidFill>
                <a:effectLst/>
                <a:uLnTx/>
                <a:uFillTx/>
                <a:latin typeface="+mn-lt"/>
                <a:ea typeface="+mn-ea"/>
                <a:cs typeface="+mn-cs"/>
              </a:rPr>
              <a:t>finish now </a:t>
            </a:r>
            <a:r>
              <a:rPr lang="en-US" sz="1800" dirty="0">
                <a:sym typeface="Wingdings" pitchFamily="2" charset="2"/>
              </a:rPr>
              <a:t> 100</a:t>
            </a:r>
          </a:p>
          <a:p>
            <a:r>
              <a:rPr kumimoji="0" lang="en-US" sz="1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finish today  95</a:t>
            </a:r>
          </a:p>
          <a:p>
            <a:r>
              <a:rPr lang="en-US" sz="1800" dirty="0">
                <a:sym typeface="Wingdings" pitchFamily="2" charset="2"/>
              </a:rPr>
              <a:t>finish tomorrow  90</a:t>
            </a:r>
          </a:p>
          <a:p>
            <a:r>
              <a:rPr lang="en-US" sz="1800" dirty="0">
                <a:sym typeface="Wingdings" pitchFamily="2" charset="2"/>
              </a:rPr>
              <a:t>finish before next week 85</a:t>
            </a:r>
          </a:p>
          <a:p>
            <a:r>
              <a:rPr kumimoji="0" lang="en-US" sz="1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finish after next week  0</a:t>
            </a:r>
            <a:endParaRPr dirty="0"/>
          </a:p>
        </p:txBody>
      </p:sp>
    </p:spTree>
    <p:extLst>
      <p:ext uri="{BB962C8B-B14F-4D97-AF65-F5344CB8AC3E}">
        <p14:creationId xmlns:p14="http://schemas.microsoft.com/office/powerpoint/2010/main" val="354810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197763" y="1941627"/>
            <a:ext cx="3946237" cy="17518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US" dirty="0" err="1">
                <a:solidFill>
                  <a:schemeClr val="tx2">
                    <a:lumMod val="20000"/>
                    <a:lumOff val="80000"/>
                  </a:schemeClr>
                </a:solidFill>
              </a:rPr>
              <a:t>whatsapp</a:t>
            </a:r>
            <a:r>
              <a:rPr lang="en-US" dirty="0">
                <a:solidFill>
                  <a:schemeClr val="tx2">
                    <a:lumMod val="20000"/>
                    <a:lumOff val="80000"/>
                  </a:schemeClr>
                </a:solidFill>
              </a:rPr>
              <a:t> : </a:t>
            </a:r>
          </a:p>
          <a:p>
            <a:r>
              <a:rPr lang="en-US" dirty="0">
                <a:solidFill>
                  <a:schemeClr val="tx2">
                    <a:lumMod val="20000"/>
                    <a:lumOff val="80000"/>
                  </a:schemeClr>
                </a:solidFill>
              </a:rPr>
              <a:t>0818586185</a:t>
            </a:r>
            <a:br>
              <a:rPr lang="en-US" dirty="0">
                <a:solidFill>
                  <a:schemeClr val="tx2">
                    <a:lumMod val="20000"/>
                    <a:lumOff val="80000"/>
                  </a:schemeClr>
                </a:solidFill>
              </a:rPr>
            </a:br>
            <a:r>
              <a:rPr lang="en-US" dirty="0">
                <a:solidFill>
                  <a:schemeClr val="tx2">
                    <a:lumMod val="20000"/>
                    <a:lumOff val="80000"/>
                  </a:schemeClr>
                </a:solidFill>
              </a:rPr>
              <a:t>email : </a:t>
            </a:r>
            <a:br>
              <a:rPr lang="en-US" dirty="0">
                <a:solidFill>
                  <a:schemeClr val="tx2">
                    <a:lumMod val="20000"/>
                    <a:lumOff val="80000"/>
                  </a:schemeClr>
                </a:solidFill>
              </a:rPr>
            </a:br>
            <a:r>
              <a:rPr lang="en-US" dirty="0">
                <a:solidFill>
                  <a:schemeClr val="tx2">
                    <a:lumMod val="20000"/>
                    <a:lumOff val="80000"/>
                  </a:schemeClr>
                </a:solidFill>
              </a:rPr>
              <a:t>daniel@staff.ubaya.ac.id</a:t>
            </a:r>
            <a:br>
              <a:rPr lang="en-US" dirty="0">
                <a:solidFill>
                  <a:schemeClr val="tx2">
                    <a:lumMod val="20000"/>
                    <a:lumOff val="80000"/>
                  </a:schemeClr>
                </a:solidFill>
              </a:rPr>
            </a:br>
            <a:endParaRPr lang="en-US" dirty="0">
              <a:solidFill>
                <a:schemeClr val="tx2">
                  <a:lumMod val="20000"/>
                  <a:lumOff val="80000"/>
                </a:schemeClr>
              </a:solidFill>
            </a:endParaRPr>
          </a:p>
        </p:txBody>
      </p:sp>
      <p:sp>
        <p:nvSpPr>
          <p:cNvPr id="6" name="Text Placeholder 3"/>
          <p:cNvSpPr txBox="1">
            <a:spLocks/>
          </p:cNvSpPr>
          <p:nvPr/>
        </p:nvSpPr>
        <p:spPr>
          <a:xfrm>
            <a:off x="4862945" y="778274"/>
            <a:ext cx="3946237" cy="40708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endParaRPr lang="en-US" dirty="0">
              <a:solidFill>
                <a:schemeClr val="bg1"/>
              </a:solidFill>
            </a:endParaRPr>
          </a:p>
        </p:txBody>
      </p:sp>
      <p:pic>
        <p:nvPicPr>
          <p:cNvPr id="24578" name="Picture 2" descr="Blue-man-Questions-Comments"/>
          <p:cNvPicPr>
            <a:picLocks noChangeAspect="1" noChangeArrowheads="1"/>
          </p:cNvPicPr>
          <p:nvPr/>
        </p:nvPicPr>
        <p:blipFill>
          <a:blip r:embed="rId3"/>
          <a:srcRect/>
          <a:stretch>
            <a:fillRect/>
          </a:stretch>
        </p:blipFill>
        <p:spPr bwMode="auto">
          <a:xfrm>
            <a:off x="388657" y="547551"/>
            <a:ext cx="4474288" cy="4624262"/>
          </a:xfrm>
          <a:prstGeom prst="rect">
            <a:avLst/>
          </a:prstGeom>
          <a:noFill/>
        </p:spPr>
      </p:pic>
    </p:spTree>
    <p:extLst>
      <p:ext uri="{BB962C8B-B14F-4D97-AF65-F5344CB8AC3E}">
        <p14:creationId xmlns:p14="http://schemas.microsoft.com/office/powerpoint/2010/main" val="74977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t>
            </a:r>
            <a:r>
              <a:rPr lang="en-US" sz="3600" b="1" dirty="0" err="1">
                <a:solidFill>
                  <a:srgbClr val="000090"/>
                </a:solidFill>
              </a:rPr>
              <a:t>ImagePicker</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457200" y="783771"/>
            <a:ext cx="8229600" cy="3810852"/>
          </a:xfrm>
        </p:spPr>
        <p:txBody>
          <a:bodyPr>
            <a:normAutofit fontScale="92500"/>
          </a:bodyPr>
          <a:lstStyle/>
          <a:p>
            <a:pPr marL="0" lvl="0" indent="0">
              <a:lnSpc>
                <a:spcPct val="110000"/>
              </a:lnSpc>
              <a:spcBef>
                <a:spcPts val="0"/>
              </a:spcBef>
              <a:buClr>
                <a:schemeClr val="dk1"/>
              </a:buClr>
              <a:buSzPts val="1100"/>
              <a:buNone/>
            </a:pPr>
            <a:r>
              <a:rPr lang="en-US" sz="2000" dirty="0"/>
              <a:t>One of the simple ways for getting photo, from gallery or camera, is by using a supported plugin. An example of simple and powerful plugin is </a:t>
            </a:r>
            <a:r>
              <a:rPr lang="en-US" sz="2000" dirty="0" err="1"/>
              <a:t>ImagePicker</a:t>
            </a:r>
            <a:r>
              <a:rPr lang="en-US" sz="2000" dirty="0"/>
              <a:t>. </a:t>
            </a:r>
            <a:r>
              <a:rPr lang="en-US" sz="2000" dirty="0">
                <a:hlinkClick r:id="rId3"/>
              </a:rPr>
              <a:t>https://pub.dev/packages/image_picker</a:t>
            </a:r>
            <a:endParaRPr lang="en-US" sz="2000" dirty="0"/>
          </a:p>
          <a:p>
            <a:pPr marL="0" lvl="0" indent="0">
              <a:lnSpc>
                <a:spcPct val="90000"/>
              </a:lnSpc>
              <a:spcBef>
                <a:spcPts val="1000"/>
              </a:spcBef>
              <a:buClr>
                <a:schemeClr val="dk1"/>
              </a:buClr>
              <a:buSzPts val="1100"/>
              <a:buNone/>
            </a:pPr>
            <a:endParaRPr lang="en-US" sz="2000" dirty="0"/>
          </a:p>
          <a:p>
            <a:pPr marL="0" lvl="0" indent="0">
              <a:lnSpc>
                <a:spcPct val="90000"/>
              </a:lnSpc>
              <a:spcBef>
                <a:spcPts val="1000"/>
              </a:spcBef>
              <a:buClr>
                <a:schemeClr val="dk1"/>
              </a:buClr>
              <a:buSzPts val="1100"/>
              <a:buNone/>
            </a:pPr>
            <a:r>
              <a:rPr lang="en-US" sz="2000" dirty="0" err="1"/>
              <a:t>pubspec.yaml</a:t>
            </a:r>
            <a:r>
              <a:rPr lang="en-US" sz="2000" dirty="0"/>
              <a:t>:</a:t>
            </a:r>
          </a:p>
          <a:p>
            <a:pPr marL="0" lvl="0" indent="0">
              <a:lnSpc>
                <a:spcPct val="90000"/>
              </a:lnSpc>
              <a:spcBef>
                <a:spcPts val="1000"/>
              </a:spcBef>
              <a:buClr>
                <a:schemeClr val="dk1"/>
              </a:buClr>
              <a:buSzPts val="1100"/>
              <a:buNone/>
            </a:pPr>
            <a:r>
              <a:rPr lang="en-ID" sz="2000" dirty="0" err="1">
                <a:solidFill>
                  <a:srgbClr val="FF0000"/>
                </a:solidFill>
              </a:rPr>
              <a:t>image_picker</a:t>
            </a:r>
            <a:r>
              <a:rPr lang="en-ID" sz="2000" dirty="0">
                <a:solidFill>
                  <a:srgbClr val="FF0000"/>
                </a:solidFill>
              </a:rPr>
              <a:t>: ^1</a:t>
            </a:r>
            <a:r>
              <a:rPr lang="id-ID" sz="2000" dirty="0">
                <a:solidFill>
                  <a:srgbClr val="FF0000"/>
                </a:solidFill>
              </a:rPr>
              <a:t>.1.2</a:t>
            </a:r>
            <a:endParaRPr lang="en-US" sz="2000" dirty="0">
              <a:solidFill>
                <a:srgbClr val="FF0000"/>
              </a:solidFill>
            </a:endParaRPr>
          </a:p>
          <a:p>
            <a:pPr marL="0" lvl="0" indent="0">
              <a:lnSpc>
                <a:spcPct val="90000"/>
              </a:lnSpc>
              <a:spcBef>
                <a:spcPts val="1000"/>
              </a:spcBef>
              <a:buClr>
                <a:schemeClr val="dk1"/>
              </a:buClr>
              <a:buSzPts val="1100"/>
              <a:buNone/>
            </a:pPr>
            <a:r>
              <a:rPr lang="en-US" sz="2000" dirty="0"/>
              <a:t>Import:</a:t>
            </a:r>
          </a:p>
          <a:p>
            <a:pPr marL="0" lvl="0" indent="0">
              <a:lnSpc>
                <a:spcPct val="90000"/>
              </a:lnSpc>
              <a:spcBef>
                <a:spcPts val="1000"/>
              </a:spcBef>
              <a:buClr>
                <a:schemeClr val="dk1"/>
              </a:buClr>
              <a:buSzPts val="1100"/>
              <a:buNone/>
            </a:pPr>
            <a:r>
              <a:rPr lang="en-US" sz="1900" dirty="0">
                <a:solidFill>
                  <a:srgbClr val="FF0000"/>
                </a:solidFill>
              </a:rPr>
              <a:t>import '</a:t>
            </a:r>
            <a:r>
              <a:rPr lang="en-US" sz="1900" dirty="0" err="1">
                <a:solidFill>
                  <a:srgbClr val="FF0000"/>
                </a:solidFill>
              </a:rPr>
              <a:t>package:image_picker</a:t>
            </a:r>
            <a:r>
              <a:rPr lang="en-US" sz="1900" dirty="0">
                <a:solidFill>
                  <a:srgbClr val="FF0000"/>
                </a:solidFill>
              </a:rPr>
              <a:t>/</a:t>
            </a:r>
            <a:r>
              <a:rPr lang="en-US" sz="1900" dirty="0" err="1">
                <a:solidFill>
                  <a:srgbClr val="FF0000"/>
                </a:solidFill>
              </a:rPr>
              <a:t>image_picker.dart</a:t>
            </a:r>
            <a:r>
              <a:rPr lang="en-US" sz="1900" dirty="0">
                <a:solidFill>
                  <a:srgbClr val="FF0000"/>
                </a:solidFill>
              </a:rPr>
              <a:t>';</a:t>
            </a:r>
          </a:p>
          <a:p>
            <a:pPr marL="0" lvl="0" indent="0">
              <a:lnSpc>
                <a:spcPct val="90000"/>
              </a:lnSpc>
              <a:spcBef>
                <a:spcPts val="1000"/>
              </a:spcBef>
              <a:buClr>
                <a:schemeClr val="dk1"/>
              </a:buClr>
              <a:buSzPts val="1100"/>
              <a:buNone/>
            </a:pPr>
            <a:endParaRPr lang="en-US" sz="2000" dirty="0"/>
          </a:p>
          <a:p>
            <a:pPr marL="0" lvl="0" indent="0">
              <a:lnSpc>
                <a:spcPct val="120000"/>
              </a:lnSpc>
              <a:spcBef>
                <a:spcPts val="0"/>
              </a:spcBef>
              <a:buClr>
                <a:schemeClr val="dk1"/>
              </a:buClr>
              <a:buSzPts val="1100"/>
              <a:buNone/>
            </a:pPr>
            <a:r>
              <a:rPr lang="en-US" sz="2000" dirty="0"/>
              <a:t>For IOS and there are some additional setting</a:t>
            </a:r>
            <a:endParaRPr lang="en-US" sz="2000" dirty="0">
              <a:latin typeface="Calibri"/>
              <a:ea typeface="Calibri"/>
              <a:cs typeface="Calibri"/>
              <a:sym typeface="Calibri"/>
            </a:endParaRPr>
          </a:p>
          <a:p>
            <a:pPr marL="0" lvl="0" indent="0">
              <a:lnSpc>
                <a:spcPct val="90000"/>
              </a:lnSpc>
              <a:spcBef>
                <a:spcPts val="1000"/>
              </a:spcBef>
              <a:buClr>
                <a:schemeClr val="dk1"/>
              </a:buClr>
              <a:buSzPts val="1100"/>
              <a:buNone/>
            </a:pPr>
            <a:endParaRPr lang="en-US" sz="2000" dirty="0">
              <a:latin typeface="Calibri"/>
              <a:ea typeface="Calibri"/>
              <a:cs typeface="Calibri"/>
              <a:sym typeface="Calibri"/>
            </a:endParaRPr>
          </a:p>
          <a:p>
            <a:pPr marL="0" lvl="0" indent="0">
              <a:spcBef>
                <a:spcPts val="533"/>
              </a:spcBef>
              <a:buSzPts val="2667"/>
              <a:buNone/>
            </a:pPr>
            <a:endParaRPr lang="en-US" sz="1400" dirty="0">
              <a:latin typeface="Consolas"/>
              <a:ea typeface="Consolas"/>
              <a:cs typeface="Consolas"/>
              <a:sym typeface="Consolas"/>
            </a:endParaRPr>
          </a:p>
        </p:txBody>
      </p:sp>
    </p:spTree>
    <p:extLst>
      <p:ext uri="{BB962C8B-B14F-4D97-AF65-F5344CB8AC3E}">
        <p14:creationId xmlns:p14="http://schemas.microsoft.com/office/powerpoint/2010/main" val="35481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t>
            </a:r>
            <a:r>
              <a:rPr lang="en-US" sz="3600" b="1" dirty="0" err="1">
                <a:solidFill>
                  <a:srgbClr val="000090"/>
                </a:solidFill>
              </a:rPr>
              <a:t>ImagePicker</a:t>
            </a:r>
            <a:r>
              <a:rPr lang="en-US" sz="3600" b="1" dirty="0">
                <a:solidFill>
                  <a:srgbClr val="000090"/>
                </a:solidFill>
              </a:rPr>
              <a:t> (2)</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457200" y="783771"/>
            <a:ext cx="8229600" cy="3810852"/>
          </a:xfrm>
        </p:spPr>
        <p:txBody>
          <a:bodyPr>
            <a:normAutofit fontScale="40000" lnSpcReduction="20000"/>
          </a:bodyPr>
          <a:lstStyle/>
          <a:p>
            <a:pPr marL="0" indent="0">
              <a:buNone/>
            </a:pPr>
            <a:r>
              <a:rPr lang="en-ID" sz="5500" b="1" dirty="0"/>
              <a:t>iOS</a:t>
            </a:r>
            <a:r>
              <a:rPr lang="en-ID" sz="4000" dirty="0"/>
              <a:t> </a:t>
            </a:r>
          </a:p>
          <a:p>
            <a:pPr marL="0" indent="0">
              <a:buNone/>
            </a:pPr>
            <a:r>
              <a:rPr lang="en-ID" sz="4000" dirty="0"/>
              <a:t>Add the following keys to your </a:t>
            </a:r>
            <a:r>
              <a:rPr lang="en-ID" sz="4000" i="1" dirty="0" err="1"/>
              <a:t>Info.plist</a:t>
            </a:r>
            <a:r>
              <a:rPr lang="en-ID" sz="4000" dirty="0"/>
              <a:t> file, located in &lt;project root&gt;/</a:t>
            </a:r>
            <a:r>
              <a:rPr lang="en-ID" sz="4000" dirty="0" err="1"/>
              <a:t>ios</a:t>
            </a:r>
            <a:r>
              <a:rPr lang="en-ID" sz="4000" dirty="0"/>
              <a:t>/Runner/</a:t>
            </a:r>
            <a:r>
              <a:rPr lang="en-ID" sz="4000" dirty="0" err="1"/>
              <a:t>Info.plist</a:t>
            </a:r>
            <a:r>
              <a:rPr lang="en-ID" sz="4000" dirty="0"/>
              <a:t>:</a:t>
            </a:r>
          </a:p>
          <a:p>
            <a:pPr marL="0" indent="0">
              <a:buNone/>
            </a:pPr>
            <a:r>
              <a:rPr lang="en-ID" sz="4000" b="1" dirty="0" err="1"/>
              <a:t>NSPhotoLibraryUsageDescription</a:t>
            </a:r>
            <a:r>
              <a:rPr lang="en-ID" sz="4000" dirty="0"/>
              <a:t> - describe why your app needs permission for the photo library. This is called </a:t>
            </a:r>
            <a:r>
              <a:rPr lang="en-ID" sz="4000" i="1" dirty="0"/>
              <a:t>Privacy - Photo Library Usage Description</a:t>
            </a:r>
            <a:r>
              <a:rPr lang="en-ID" sz="4000" dirty="0"/>
              <a:t> in the visual editor.</a:t>
            </a:r>
          </a:p>
          <a:p>
            <a:pPr marL="0" indent="0">
              <a:buNone/>
            </a:pPr>
            <a:r>
              <a:rPr lang="en-ID" sz="4000" b="1" dirty="0" err="1"/>
              <a:t>NSCameraUsageDescription</a:t>
            </a:r>
            <a:r>
              <a:rPr lang="en-ID" sz="4000" dirty="0"/>
              <a:t> - describe why your app needs access to the camera. This is called </a:t>
            </a:r>
            <a:r>
              <a:rPr lang="en-ID" sz="4000" i="1" dirty="0"/>
              <a:t>Privacy - Camera Usage Description</a:t>
            </a:r>
            <a:r>
              <a:rPr lang="en-ID" sz="4000" dirty="0"/>
              <a:t> in the visual editor.</a:t>
            </a:r>
          </a:p>
          <a:p>
            <a:pPr marL="0" indent="0">
              <a:buNone/>
            </a:pPr>
            <a:r>
              <a:rPr lang="en-ID" sz="4000" b="1" dirty="0" err="1"/>
              <a:t>NSMicrophoneUsageDescription</a:t>
            </a:r>
            <a:r>
              <a:rPr lang="en-ID" sz="4000" dirty="0"/>
              <a:t> - describe why your app needs access to the microphone, if you intend to record videos. This is called </a:t>
            </a:r>
            <a:r>
              <a:rPr lang="en-ID" sz="4000" i="1" dirty="0"/>
              <a:t>Privacy - Microphone Usage Description</a:t>
            </a:r>
            <a:r>
              <a:rPr lang="en-ID" sz="4000" dirty="0"/>
              <a:t> in the visual editor.</a:t>
            </a:r>
          </a:p>
          <a:p>
            <a:pPr marL="0" indent="0">
              <a:buNone/>
            </a:pPr>
            <a:endParaRPr lang="en-ID" sz="4000" dirty="0"/>
          </a:p>
          <a:p>
            <a:pPr marL="0" indent="0">
              <a:buNone/>
            </a:pPr>
            <a:r>
              <a:rPr lang="en-ID" sz="5500" b="1" dirty="0"/>
              <a:t>Android</a:t>
            </a:r>
            <a:r>
              <a:rPr lang="en-ID" sz="4000" dirty="0"/>
              <a:t> </a:t>
            </a:r>
          </a:p>
          <a:p>
            <a:pPr marL="0" indent="0">
              <a:buNone/>
            </a:pPr>
            <a:r>
              <a:rPr lang="en-ID" sz="4000" dirty="0"/>
              <a:t>No configuration required - the plugin should work out of the box.</a:t>
            </a:r>
            <a:endParaRPr lang="en-US" sz="4000" dirty="0">
              <a:latin typeface="Calibri"/>
              <a:ea typeface="Calibri"/>
              <a:cs typeface="Calibri"/>
              <a:sym typeface="Calibri"/>
            </a:endParaRPr>
          </a:p>
          <a:p>
            <a:pPr marL="0" indent="0">
              <a:lnSpc>
                <a:spcPct val="90000"/>
              </a:lnSpc>
              <a:spcBef>
                <a:spcPts val="1000"/>
              </a:spcBef>
              <a:buClr>
                <a:schemeClr val="dk1"/>
              </a:buClr>
              <a:buSzPts val="1100"/>
              <a:buNone/>
            </a:pPr>
            <a:endParaRPr lang="en-US" sz="4000" dirty="0">
              <a:latin typeface="Calibri"/>
              <a:ea typeface="Calibri"/>
              <a:cs typeface="Calibri"/>
              <a:sym typeface="Calibri"/>
            </a:endParaRPr>
          </a:p>
          <a:p>
            <a:pPr marL="0" lvl="0" indent="0">
              <a:spcBef>
                <a:spcPts val="533"/>
              </a:spcBef>
              <a:buSzPts val="2667"/>
              <a:buNone/>
            </a:pPr>
            <a:endParaRPr lang="en-US" sz="1400" dirty="0">
              <a:latin typeface="Consolas"/>
              <a:ea typeface="Consolas"/>
              <a:cs typeface="Consolas"/>
              <a:sym typeface="Consolas"/>
            </a:endParaRPr>
          </a:p>
        </p:txBody>
      </p:sp>
    </p:spTree>
    <p:extLst>
      <p:ext uri="{BB962C8B-B14F-4D97-AF65-F5344CB8AC3E}">
        <p14:creationId xmlns:p14="http://schemas.microsoft.com/office/powerpoint/2010/main" val="40849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Study case</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8">
            <a:extLst>
              <a:ext uri="{FF2B5EF4-FFF2-40B4-BE49-F238E27FC236}">
                <a16:creationId xmlns:a16="http://schemas.microsoft.com/office/drawing/2014/main" id="{37C83B54-1652-5349-9FF9-D0B61C125744}"/>
              </a:ext>
            </a:extLst>
          </p:cNvPr>
          <p:cNvSpPr>
            <a:spLocks noGrp="1"/>
          </p:cNvSpPr>
          <p:nvPr>
            <p:ph idx="1"/>
          </p:nvPr>
        </p:nvSpPr>
        <p:spPr>
          <a:xfrm>
            <a:off x="457200" y="783771"/>
            <a:ext cx="8229600" cy="3810852"/>
          </a:xfrm>
        </p:spPr>
        <p:txBody>
          <a:bodyPr>
            <a:normAutofit/>
          </a:bodyPr>
          <a:lstStyle/>
          <a:p>
            <a:pPr marL="0" lvl="0" indent="0">
              <a:lnSpc>
                <a:spcPct val="90000"/>
              </a:lnSpc>
              <a:spcBef>
                <a:spcPts val="1000"/>
              </a:spcBef>
              <a:buClr>
                <a:schemeClr val="dk1"/>
              </a:buClr>
              <a:buSzPts val="1100"/>
              <a:buNone/>
            </a:pPr>
            <a:r>
              <a:rPr lang="en-US" sz="2000" dirty="0"/>
              <a:t>We will use the </a:t>
            </a:r>
            <a:r>
              <a:rPr lang="en-US" sz="2000" dirty="0" err="1"/>
              <a:t>imagepicker</a:t>
            </a:r>
            <a:r>
              <a:rPr lang="en-US" sz="2000" dirty="0"/>
              <a:t> in our previous application in the edit movie page. The </a:t>
            </a:r>
            <a:r>
              <a:rPr lang="en-US" sz="2000" dirty="0" err="1"/>
              <a:t>ImagePicker</a:t>
            </a:r>
            <a:r>
              <a:rPr lang="en-US" sz="2000" dirty="0"/>
              <a:t> will be use for inputting several scenes of the movie. We will put the image scene in a </a:t>
            </a:r>
            <a:r>
              <a:rPr lang="en-US" sz="2000" b="1" dirty="0"/>
              <a:t>folder</a:t>
            </a:r>
            <a:r>
              <a:rPr lang="en-US" sz="2000" dirty="0"/>
              <a:t>, and the folder name is using the </a:t>
            </a:r>
            <a:r>
              <a:rPr lang="en-US" sz="2000" b="1" dirty="0" err="1"/>
              <a:t>movie_id</a:t>
            </a:r>
            <a:r>
              <a:rPr lang="en-US" sz="2000" dirty="0"/>
              <a:t>.</a:t>
            </a:r>
            <a:br>
              <a:rPr lang="en-US" sz="2000" dirty="0"/>
            </a:br>
            <a:br>
              <a:rPr lang="en-US" sz="2000" dirty="0"/>
            </a:br>
            <a:r>
              <a:rPr lang="en-US" sz="2000" dirty="0"/>
              <a:t>we will add scenes text and a button for starting to upload the scene image. We will use raw bottom sheet to show choices of how to get the image, is it using camera or picking from gallery.</a:t>
            </a:r>
            <a:endParaRPr lang="en-US" sz="2000" dirty="0">
              <a:latin typeface="Calibri"/>
              <a:ea typeface="Calibri"/>
              <a:cs typeface="Calibri"/>
              <a:sym typeface="Calibri"/>
            </a:endParaRPr>
          </a:p>
        </p:txBody>
      </p:sp>
    </p:spTree>
    <p:extLst>
      <p:ext uri="{BB962C8B-B14F-4D97-AF65-F5344CB8AC3E}">
        <p14:creationId xmlns:p14="http://schemas.microsoft.com/office/powerpoint/2010/main" val="62486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Update </a:t>
            </a:r>
            <a:r>
              <a:rPr lang="en-US" sz="3600" b="1" dirty="0" err="1">
                <a:solidFill>
                  <a:srgbClr val="000090"/>
                </a:solidFill>
              </a:rPr>
              <a:t>editpopmovie.dart</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CF94C968-7508-0249-94AD-33E9BCED3915}"/>
              </a:ext>
            </a:extLst>
          </p:cNvPr>
          <p:cNvSpPr>
            <a:spLocks noGrp="1"/>
          </p:cNvSpPr>
          <p:nvPr>
            <p:ph idx="1"/>
          </p:nvPr>
        </p:nvSpPr>
        <p:spPr>
          <a:xfrm>
            <a:off x="457200" y="737281"/>
            <a:ext cx="8229600" cy="3857342"/>
          </a:xfrm>
        </p:spPr>
        <p:txBody>
          <a:bodyPr>
            <a:normAutofit/>
          </a:bodyPr>
          <a:lstStyle/>
          <a:p>
            <a:pPr marL="0" indent="0">
              <a:buNone/>
            </a:pPr>
            <a:r>
              <a:rPr lang="en-US" sz="1800" dirty="0"/>
              <a:t>Add a button to show a bottom sheet. In the bottom sheet there are two buttons. one for picking image in gallery, another for take a photo.</a:t>
            </a:r>
            <a:endParaRPr lang="en-ID" sz="1400" dirty="0"/>
          </a:p>
          <a:p>
            <a:pPr marL="0" indent="0">
              <a:buNone/>
            </a:pPr>
            <a:r>
              <a:rPr lang="en-ID" sz="1500" dirty="0">
                <a:solidFill>
                  <a:srgbClr val="FF0000"/>
                </a:solidFill>
              </a:rPr>
              <a:t>	</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Padding(</a:t>
            </a:r>
          </a:p>
          <a:p>
            <a:pPr marL="0" indent="0">
              <a:buNone/>
            </a:pPr>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EdgeInsets.symmetric</a:t>
            </a:r>
            <a:r>
              <a:rPr lang="en-ID" sz="1400" dirty="0">
                <a:solidFill>
                  <a:srgbClr val="FF0000"/>
                </a:solidFill>
                <a:latin typeface="Consolas" panose="020B0609020204030204" pitchFamily="49" charset="0"/>
                <a:cs typeface="Consolas" panose="020B0609020204030204" pitchFamily="49" charset="0"/>
              </a:rPr>
              <a:t>(vertical: 16.0),</a:t>
            </a:r>
          </a:p>
          <a:p>
            <a:pPr marL="0" indent="0">
              <a:buNone/>
            </a:pPr>
            <a:r>
              <a:rPr lang="en-ID" sz="1400" dirty="0">
                <a:solidFill>
                  <a:srgbClr val="FF0000"/>
                </a:solidFill>
                <a:latin typeface="Consolas" panose="020B0609020204030204" pitchFamily="49" charset="0"/>
                <a:cs typeface="Consolas" panose="020B0609020204030204" pitchFamily="49" charset="0"/>
              </a:rPr>
              <a:t>        child: Text("Scenes")),</a:t>
            </a:r>
          </a:p>
          <a:p>
            <a:pPr marL="0" indent="0">
              <a:buNone/>
            </a:pPr>
            <a:endParaRPr lang="en-ID" sz="1400" dirty="0">
              <a:solidFill>
                <a:srgbClr val="FF0000"/>
              </a:solidFill>
              <a:latin typeface="Consolas" panose="020B0609020204030204" pitchFamily="49" charset="0"/>
              <a:cs typeface="Consolas" panose="020B0609020204030204" pitchFamily="49" charset="0"/>
            </a:endParaRPr>
          </a:p>
          <a:p>
            <a:pPr marL="0" indent="0">
              <a:buNone/>
            </a:pPr>
            <a:r>
              <a:rPr lang="en-ID" sz="1400" dirty="0">
                <a:solidFill>
                  <a:srgbClr val="FF0000"/>
                </a:solidFill>
                <a:latin typeface="Consolas" panose="020B0609020204030204" pitchFamily="49" charset="0"/>
                <a:cs typeface="Consolas" panose="020B0609020204030204" pitchFamily="49" charset="0"/>
              </a:rPr>
              <a:t> Padding(</a:t>
            </a:r>
          </a:p>
          <a:p>
            <a:pPr marL="0" indent="0">
              <a:buNone/>
            </a:pPr>
            <a:r>
              <a:rPr lang="en-ID" sz="1400" dirty="0">
                <a:solidFill>
                  <a:srgbClr val="FF0000"/>
                </a:solidFill>
                <a:latin typeface="Consolas" panose="020B0609020204030204" pitchFamily="49" charset="0"/>
                <a:cs typeface="Consolas" panose="020B0609020204030204" pitchFamily="49" charset="0"/>
              </a:rPr>
              <a:t>          padding: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EdgeInsets.symmetric</a:t>
            </a:r>
            <a:r>
              <a:rPr lang="en-ID" sz="1400" dirty="0">
                <a:solidFill>
                  <a:srgbClr val="FF0000"/>
                </a:solidFill>
                <a:latin typeface="Consolas" panose="020B0609020204030204" pitchFamily="49" charset="0"/>
                <a:cs typeface="Consolas" panose="020B0609020204030204" pitchFamily="49" charset="0"/>
              </a:rPr>
              <a:t>(vertical: 16.0),</a:t>
            </a:r>
          </a:p>
          <a:p>
            <a:pPr marL="0" indent="0">
              <a:buNone/>
            </a:pPr>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ElevatedButton</a:t>
            </a:r>
            <a:r>
              <a:rPr lang="en-ID" sz="1400" dirty="0">
                <a:solidFill>
                  <a:srgbClr val="FF0000"/>
                </a:solidFill>
                <a:latin typeface="Consolas" panose="020B0609020204030204" pitchFamily="49" charset="0"/>
                <a:cs typeface="Consolas" panose="020B0609020204030204" pitchFamily="49" charset="0"/>
              </a:rPr>
              <a:t>(</a:t>
            </a:r>
          </a:p>
          <a:p>
            <a:pPr marL="0" indent="0">
              <a:buNone/>
            </a:pPr>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onPressed</a:t>
            </a:r>
            <a:r>
              <a:rPr lang="en-ID" sz="1400" dirty="0">
                <a:solidFill>
                  <a:srgbClr val="FF0000"/>
                </a:solidFill>
                <a:latin typeface="Consolas" panose="020B0609020204030204" pitchFamily="49" charset="0"/>
                <a:cs typeface="Consolas" panose="020B0609020204030204" pitchFamily="49" charset="0"/>
              </a:rPr>
              <a:t>: () {</a:t>
            </a:r>
          </a:p>
          <a:p>
            <a:pPr marL="0" indent="0">
              <a:buNone/>
            </a:pPr>
            <a:r>
              <a:rPr lang="en-ID" sz="1400" dirty="0">
                <a:solidFill>
                  <a:srgbClr val="FF0000"/>
                </a:solidFill>
                <a:latin typeface="Consolas" panose="020B0609020204030204" pitchFamily="49" charset="0"/>
                <a:cs typeface="Consolas" panose="020B0609020204030204" pitchFamily="49" charset="0"/>
              </a:rPr>
              <a:t>            _</a:t>
            </a:r>
            <a:r>
              <a:rPr lang="en-ID" sz="1400" dirty="0" err="1">
                <a:solidFill>
                  <a:srgbClr val="FF0000"/>
                </a:solidFill>
                <a:latin typeface="Consolas" panose="020B0609020204030204" pitchFamily="49" charset="0"/>
                <a:cs typeface="Consolas" panose="020B0609020204030204" pitchFamily="49" charset="0"/>
              </a:rPr>
              <a:t>showPicker</a:t>
            </a:r>
            <a:r>
              <a:rPr lang="en-ID" sz="1400" dirty="0">
                <a:solidFill>
                  <a:srgbClr val="FF0000"/>
                </a:solidFill>
                <a:latin typeface="Consolas" panose="020B0609020204030204" pitchFamily="49" charset="0"/>
                <a:cs typeface="Consolas" panose="020B0609020204030204" pitchFamily="49" charset="0"/>
              </a:rPr>
              <a:t>(context);</a:t>
            </a:r>
          </a:p>
          <a:p>
            <a:pPr marL="0" indent="0">
              <a:buNone/>
            </a:pPr>
            <a:r>
              <a:rPr lang="en-ID" sz="1400" dirty="0">
                <a:solidFill>
                  <a:srgbClr val="FF0000"/>
                </a:solidFill>
                <a:latin typeface="Consolas" panose="020B0609020204030204" pitchFamily="49" charset="0"/>
                <a:cs typeface="Consolas" panose="020B0609020204030204" pitchFamily="49" charset="0"/>
              </a:rPr>
              <a:t>          },</a:t>
            </a:r>
          </a:p>
          <a:p>
            <a:pPr marL="0" indent="0">
              <a:buNone/>
            </a:pPr>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Text('Pick Scene'),</a:t>
            </a:r>
          </a:p>
          <a:p>
            <a:pPr marL="0" indent="0">
              <a:buNone/>
            </a:pPr>
            <a:r>
              <a:rPr lang="en-ID" sz="1400" dirty="0">
                <a:solidFill>
                  <a:srgbClr val="FF0000"/>
                </a:solidFill>
                <a:latin typeface="Consolas" panose="020B0609020204030204" pitchFamily="49" charset="0"/>
                <a:cs typeface="Consolas" panose="020B0609020204030204" pitchFamily="49" charset="0"/>
              </a:rPr>
              <a:t>          ),</a:t>
            </a:r>
          </a:p>
          <a:p>
            <a:pPr marL="0" indent="0">
              <a:buNone/>
            </a:pPr>
            <a:r>
              <a:rPr lang="en-ID" sz="1400" dirty="0">
                <a:solidFill>
                  <a:srgbClr val="FF0000"/>
                </a:solidFill>
                <a:latin typeface="Consolas" panose="020B0609020204030204" pitchFamily="49" charset="0"/>
                <a:cs typeface="Consolas" panose="020B0609020204030204" pitchFamily="49" charset="0"/>
              </a:rPr>
              <a:t>        ),</a:t>
            </a:r>
            <a:endParaRPr lang="en-US" sz="1800" dirty="0"/>
          </a:p>
          <a:p>
            <a:pPr marL="0" indent="0">
              <a:buNone/>
            </a:pPr>
            <a:endParaRPr lang="en-US" sz="1800" dirty="0"/>
          </a:p>
        </p:txBody>
      </p:sp>
    </p:spTree>
    <p:extLst>
      <p:ext uri="{BB962C8B-B14F-4D97-AF65-F5344CB8AC3E}">
        <p14:creationId xmlns:p14="http://schemas.microsoft.com/office/powerpoint/2010/main" val="200577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The _</a:t>
            </a:r>
            <a:r>
              <a:rPr lang="en-US" sz="3600" b="1" dirty="0" err="1">
                <a:solidFill>
                  <a:srgbClr val="000090"/>
                </a:solidFill>
              </a:rPr>
              <a:t>showPicker</a:t>
            </a:r>
            <a:r>
              <a:rPr lang="en-US" sz="3600" b="1" dirty="0">
                <a:solidFill>
                  <a:srgbClr val="000090"/>
                </a:solidFill>
              </a:rPr>
              <a:t> function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FA6C1DF4-D7B2-FF4C-92A8-A911E1E8C389}"/>
              </a:ext>
            </a:extLst>
          </p:cNvPr>
          <p:cNvSpPr/>
          <p:nvPr/>
        </p:nvSpPr>
        <p:spPr>
          <a:xfrm>
            <a:off x="155575" y="819239"/>
            <a:ext cx="4572000" cy="4324261"/>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r>
              <a:rPr lang="en-ID" sz="1100" dirty="0">
                <a:solidFill>
                  <a:srgbClr val="FF0000"/>
                </a:solidFill>
                <a:effectLst/>
                <a:latin typeface="Consolas" panose="020B0609020204030204" pitchFamily="49" charset="0"/>
                <a:cs typeface="Consolas" panose="020B0609020204030204" pitchFamily="49" charset="0"/>
              </a:rPr>
              <a:t>void _</a:t>
            </a:r>
            <a:r>
              <a:rPr lang="en-ID" sz="1100" dirty="0" err="1">
                <a:solidFill>
                  <a:srgbClr val="FF0000"/>
                </a:solidFill>
                <a:effectLst/>
                <a:latin typeface="Consolas" panose="020B0609020204030204" pitchFamily="49" charset="0"/>
                <a:cs typeface="Consolas" panose="020B0609020204030204" pitchFamily="49" charset="0"/>
              </a:rPr>
              <a:t>showPicker</a:t>
            </a:r>
            <a:r>
              <a:rPr lang="en-ID" sz="1100" dirty="0">
                <a:solidFill>
                  <a:srgbClr val="FF0000"/>
                </a:solidFill>
                <a:effectLst/>
                <a:latin typeface="Consolas" panose="020B0609020204030204" pitchFamily="49" charset="0"/>
                <a:cs typeface="Consolas" panose="020B0609020204030204" pitchFamily="49" charset="0"/>
              </a:rPr>
              <a:t>(context) {</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showModalBottomSheet</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context: context,</a:t>
            </a:r>
          </a:p>
          <a:p>
            <a:r>
              <a:rPr lang="en-ID" sz="1100" dirty="0">
                <a:solidFill>
                  <a:srgbClr val="FF0000"/>
                </a:solidFill>
                <a:effectLst/>
                <a:latin typeface="Consolas" panose="020B0609020204030204" pitchFamily="49" charset="0"/>
                <a:cs typeface="Consolas" panose="020B0609020204030204" pitchFamily="49" charset="0"/>
              </a:rPr>
              <a:t>    builder: (</a:t>
            </a:r>
            <a:r>
              <a:rPr lang="en-ID" sz="1100" dirty="0" err="1">
                <a:solidFill>
                  <a:srgbClr val="FF0000"/>
                </a:solidFill>
                <a:effectLst/>
                <a:latin typeface="Consolas" panose="020B0609020204030204" pitchFamily="49" charset="0"/>
                <a:cs typeface="Consolas" panose="020B0609020204030204" pitchFamily="49" charset="0"/>
              </a:rPr>
              <a:t>BuildContext</a:t>
            </a:r>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bc</a:t>
            </a:r>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return </a:t>
            </a:r>
            <a:r>
              <a:rPr lang="en-ID" sz="1100" dirty="0" err="1">
                <a:solidFill>
                  <a:srgbClr val="FF0000"/>
                </a:solidFill>
                <a:effectLst/>
                <a:latin typeface="Consolas" panose="020B0609020204030204" pitchFamily="49" charset="0"/>
                <a:cs typeface="Consolas" panose="020B0609020204030204" pitchFamily="49" charset="0"/>
              </a:rPr>
              <a:t>SafeArea</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child: Container(</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color</a:t>
            </a:r>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Colors.white</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child: Wrap(</a:t>
            </a:r>
          </a:p>
          <a:p>
            <a:r>
              <a:rPr lang="en-ID" sz="1100" dirty="0">
                <a:solidFill>
                  <a:srgbClr val="FF0000"/>
                </a:solidFill>
                <a:effectLst/>
                <a:latin typeface="Consolas" panose="020B0609020204030204" pitchFamily="49" charset="0"/>
                <a:cs typeface="Consolas" panose="020B0609020204030204" pitchFamily="49" charset="0"/>
              </a:rPr>
              <a:t>        children: &lt;Widget&gt;[</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ListTile</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tileColor</a:t>
            </a:r>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Colors.white</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leading: </a:t>
            </a:r>
            <a:r>
              <a:rPr lang="en-ID" sz="1100" dirty="0" err="1">
                <a:solidFill>
                  <a:srgbClr val="FF0000"/>
                </a:solidFill>
                <a:effectLst/>
                <a:latin typeface="Consolas" panose="020B0609020204030204" pitchFamily="49" charset="0"/>
                <a:cs typeface="Consolas" panose="020B0609020204030204" pitchFamily="49" charset="0"/>
              </a:rPr>
              <a:t>const</a:t>
            </a:r>
            <a:r>
              <a:rPr lang="en-ID" sz="1100" dirty="0">
                <a:solidFill>
                  <a:srgbClr val="FF0000"/>
                </a:solidFill>
                <a:effectLst/>
                <a:latin typeface="Consolas" panose="020B0609020204030204" pitchFamily="49" charset="0"/>
                <a:cs typeface="Consolas" panose="020B0609020204030204" pitchFamily="49" charset="0"/>
              </a:rPr>
              <a:t> Icon(</a:t>
            </a:r>
            <a:r>
              <a:rPr lang="en-ID" sz="1100" dirty="0" err="1">
                <a:solidFill>
                  <a:srgbClr val="FF0000"/>
                </a:solidFill>
                <a:effectLst/>
                <a:latin typeface="Consolas" panose="020B0609020204030204" pitchFamily="49" charset="0"/>
                <a:cs typeface="Consolas" panose="020B0609020204030204" pitchFamily="49" charset="0"/>
              </a:rPr>
              <a:t>Icons.photo_library</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title: </a:t>
            </a:r>
            <a:r>
              <a:rPr lang="en-ID" sz="1100" dirty="0" err="1">
                <a:solidFill>
                  <a:srgbClr val="FF0000"/>
                </a:solidFill>
                <a:effectLst/>
                <a:latin typeface="Consolas" panose="020B0609020204030204" pitchFamily="49" charset="0"/>
                <a:cs typeface="Consolas" panose="020B0609020204030204" pitchFamily="49" charset="0"/>
              </a:rPr>
              <a:t>const</a:t>
            </a:r>
            <a:r>
              <a:rPr lang="en-ID" sz="1100" dirty="0">
                <a:solidFill>
                  <a:srgbClr val="FF0000"/>
                </a:solidFill>
                <a:effectLst/>
                <a:latin typeface="Consolas" panose="020B0609020204030204" pitchFamily="49" charset="0"/>
                <a:cs typeface="Consolas" panose="020B0609020204030204" pitchFamily="49" charset="0"/>
              </a:rPr>
              <a:t> Text('</a:t>
            </a:r>
            <a:r>
              <a:rPr lang="en-ID" sz="1100" dirty="0" err="1">
                <a:solidFill>
                  <a:srgbClr val="FF0000"/>
                </a:solidFill>
                <a:effectLst/>
                <a:latin typeface="Consolas" panose="020B0609020204030204" pitchFamily="49" charset="0"/>
                <a:cs typeface="Consolas" panose="020B0609020204030204" pitchFamily="49" charset="0"/>
              </a:rPr>
              <a:t>Galeri</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onTap</a:t>
            </a:r>
            <a:r>
              <a:rPr lang="en-ID" sz="1100" dirty="0">
                <a:solidFill>
                  <a:srgbClr val="FF0000"/>
                </a:solidFill>
                <a:effectLst/>
                <a:latin typeface="Consolas" panose="020B0609020204030204" pitchFamily="49" charset="0"/>
                <a:cs typeface="Consolas" panose="020B0609020204030204" pitchFamily="49" charset="0"/>
              </a:rPr>
              <a:t>: () {}),</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ListTile</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leading: </a:t>
            </a:r>
            <a:r>
              <a:rPr lang="en-ID" sz="1100" dirty="0" err="1">
                <a:solidFill>
                  <a:srgbClr val="FF0000"/>
                </a:solidFill>
                <a:effectLst/>
                <a:latin typeface="Consolas" panose="020B0609020204030204" pitchFamily="49" charset="0"/>
                <a:cs typeface="Consolas" panose="020B0609020204030204" pitchFamily="49" charset="0"/>
              </a:rPr>
              <a:t>const</a:t>
            </a:r>
            <a:r>
              <a:rPr lang="en-ID" sz="1100" dirty="0">
                <a:solidFill>
                  <a:srgbClr val="FF0000"/>
                </a:solidFill>
                <a:effectLst/>
                <a:latin typeface="Consolas" panose="020B0609020204030204" pitchFamily="49" charset="0"/>
                <a:cs typeface="Consolas" panose="020B0609020204030204" pitchFamily="49" charset="0"/>
              </a:rPr>
              <a:t> Icon(</a:t>
            </a:r>
            <a:r>
              <a:rPr lang="en-ID" sz="1100" dirty="0" err="1">
                <a:solidFill>
                  <a:srgbClr val="FF0000"/>
                </a:solidFill>
                <a:effectLst/>
                <a:latin typeface="Consolas" panose="020B0609020204030204" pitchFamily="49" charset="0"/>
                <a:cs typeface="Consolas" panose="020B0609020204030204" pitchFamily="49" charset="0"/>
              </a:rPr>
              <a:t>Icons.photo_camera</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title: </a:t>
            </a:r>
            <a:r>
              <a:rPr lang="en-ID" sz="1100" dirty="0" err="1">
                <a:solidFill>
                  <a:srgbClr val="FF0000"/>
                </a:solidFill>
                <a:effectLst/>
                <a:latin typeface="Consolas" panose="020B0609020204030204" pitchFamily="49" charset="0"/>
                <a:cs typeface="Consolas" panose="020B0609020204030204" pitchFamily="49" charset="0"/>
              </a:rPr>
              <a:t>const</a:t>
            </a:r>
            <a:r>
              <a:rPr lang="en-ID" sz="1100" dirty="0">
                <a:solidFill>
                  <a:srgbClr val="FF0000"/>
                </a:solidFill>
                <a:effectLst/>
                <a:latin typeface="Consolas" panose="020B0609020204030204" pitchFamily="49" charset="0"/>
                <a:cs typeface="Consolas" panose="020B0609020204030204" pitchFamily="49" charset="0"/>
              </a:rPr>
              <a:t> Text('</a:t>
            </a:r>
            <a:r>
              <a:rPr lang="en-ID" sz="1100" dirty="0" err="1">
                <a:solidFill>
                  <a:srgbClr val="FF0000"/>
                </a:solidFill>
                <a:effectLst/>
                <a:latin typeface="Consolas" panose="020B0609020204030204" pitchFamily="49" charset="0"/>
                <a:cs typeface="Consolas" panose="020B0609020204030204" pitchFamily="49" charset="0"/>
              </a:rPr>
              <a:t>Kamera</a:t>
            </a:r>
            <a:r>
              <a:rPr lang="en-ID" sz="1100" dirty="0">
                <a:solidFill>
                  <a:srgbClr val="FF0000"/>
                </a:solidFill>
                <a:effectLst/>
                <a:latin typeface="Consolas" panose="020B0609020204030204" pitchFamily="49" charset="0"/>
                <a:cs typeface="Consolas" panose="020B0609020204030204" pitchFamily="49" charset="0"/>
              </a:rPr>
              <a:t>'),</a:t>
            </a:r>
          </a:p>
          <a:p>
            <a:r>
              <a:rPr lang="en-ID" sz="1100" dirty="0">
                <a:solidFill>
                  <a:srgbClr val="FF0000"/>
                </a:solidFill>
                <a:effectLst/>
                <a:latin typeface="Consolas" panose="020B0609020204030204" pitchFamily="49" charset="0"/>
                <a:cs typeface="Consolas" panose="020B0609020204030204" pitchFamily="49" charset="0"/>
              </a:rPr>
              <a:t>          </a:t>
            </a:r>
            <a:r>
              <a:rPr lang="en-ID" sz="1100" dirty="0" err="1">
                <a:solidFill>
                  <a:srgbClr val="FF0000"/>
                </a:solidFill>
                <a:effectLst/>
                <a:latin typeface="Consolas" panose="020B0609020204030204" pitchFamily="49" charset="0"/>
                <a:cs typeface="Consolas" panose="020B0609020204030204" pitchFamily="49" charset="0"/>
              </a:rPr>
              <a:t>onTap</a:t>
            </a:r>
            <a:r>
              <a:rPr lang="en-ID" sz="1100" dirty="0">
                <a:solidFill>
                  <a:srgbClr val="FF0000"/>
                </a:solidFill>
                <a:effectLst/>
                <a:latin typeface="Consolas" panose="020B0609020204030204" pitchFamily="49" charset="0"/>
                <a:cs typeface="Consolas" panose="020B0609020204030204" pitchFamily="49" charset="0"/>
              </a:rPr>
              <a:t>: ()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a:p>
            <a:r>
              <a:rPr lang="en-ID" sz="1100" dirty="0">
                <a:solidFill>
                  <a:srgbClr val="FF0000"/>
                </a:solidFill>
                <a:effectLst/>
                <a:latin typeface="Consolas" panose="020B0609020204030204" pitchFamily="49" charset="0"/>
                <a:cs typeface="Consolas" panose="020B0609020204030204" pitchFamily="49" charset="0"/>
              </a:rPr>
              <a:t> }</a:t>
            </a:r>
          </a:p>
        </p:txBody>
      </p:sp>
      <p:pic>
        <p:nvPicPr>
          <p:cNvPr id="4" name="Picture 3">
            <a:extLst>
              <a:ext uri="{FF2B5EF4-FFF2-40B4-BE49-F238E27FC236}">
                <a16:creationId xmlns:a16="http://schemas.microsoft.com/office/drawing/2014/main" id="{F1E6C705-A13F-BA4E-9A7B-493F9D3A63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27575" y="819239"/>
            <a:ext cx="2449457" cy="4324261"/>
          </a:xfrm>
          <a:prstGeom prst="rect">
            <a:avLst/>
          </a:prstGeom>
        </p:spPr>
      </p:pic>
    </p:spTree>
    <p:extLst>
      <p:ext uri="{BB962C8B-B14F-4D97-AF65-F5344CB8AC3E}">
        <p14:creationId xmlns:p14="http://schemas.microsoft.com/office/powerpoint/2010/main" val="414647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_image object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CF94C968-7508-0249-94AD-33E9BCED3915}"/>
              </a:ext>
            </a:extLst>
          </p:cNvPr>
          <p:cNvSpPr>
            <a:spLocks noGrp="1"/>
          </p:cNvSpPr>
          <p:nvPr>
            <p:ph idx="1"/>
          </p:nvPr>
        </p:nvSpPr>
        <p:spPr>
          <a:xfrm>
            <a:off x="457200" y="737281"/>
            <a:ext cx="8229600" cy="3857342"/>
          </a:xfrm>
        </p:spPr>
        <p:txBody>
          <a:bodyPr>
            <a:normAutofit/>
          </a:bodyPr>
          <a:lstStyle/>
          <a:p>
            <a:pPr marL="0" indent="0">
              <a:buNone/>
            </a:pPr>
            <a:r>
              <a:rPr lang="en-US" sz="1800" dirty="0"/>
              <a:t>Image from camera or gallery  will be stored in _image object which have File type. If _image not null it will be displayed. </a:t>
            </a:r>
          </a:p>
          <a:p>
            <a:pPr marL="0" indent="0">
              <a:buNone/>
            </a:pPr>
            <a:endParaRPr lang="en-US" sz="1800" dirty="0"/>
          </a:p>
          <a:p>
            <a:pPr marL="0" indent="0">
              <a:buNone/>
            </a:pPr>
            <a:r>
              <a:rPr lang="en-ID" sz="1800" dirty="0">
                <a:solidFill>
                  <a:srgbClr val="FF0000"/>
                </a:solidFill>
              </a:rPr>
              <a:t>import '</a:t>
            </a:r>
            <a:r>
              <a:rPr lang="en-ID" sz="1800" dirty="0" err="1">
                <a:solidFill>
                  <a:srgbClr val="FF0000"/>
                </a:solidFill>
              </a:rPr>
              <a:t>dart:io</a:t>
            </a:r>
            <a:r>
              <a:rPr lang="en-ID" sz="1800" dirty="0">
                <a:solidFill>
                  <a:srgbClr val="FF0000"/>
                </a:solidFill>
              </a:rPr>
              <a:t>';</a:t>
            </a:r>
          </a:p>
          <a:p>
            <a:pPr marL="0" indent="0">
              <a:buNone/>
            </a:pPr>
            <a:r>
              <a:rPr lang="en-US" sz="1800" dirty="0">
                <a:solidFill>
                  <a:srgbClr val="FF0000"/>
                </a:solidFill>
              </a:rPr>
              <a:t>…</a:t>
            </a:r>
            <a:br>
              <a:rPr lang="en-ID" sz="1800" dirty="0">
                <a:solidFill>
                  <a:srgbClr val="FF0000"/>
                </a:solidFill>
              </a:rPr>
            </a:br>
            <a:r>
              <a:rPr lang="en-ID" sz="1800" dirty="0">
                <a:solidFill>
                  <a:srgbClr val="FF0000"/>
                </a:solidFill>
              </a:rPr>
              <a:t>Uint8List? _</a:t>
            </a:r>
            <a:r>
              <a:rPr lang="en-ID" sz="1800" dirty="0" err="1">
                <a:solidFill>
                  <a:srgbClr val="FF0000"/>
                </a:solidFill>
              </a:rPr>
              <a:t>imageBytes</a:t>
            </a:r>
            <a:r>
              <a:rPr lang="en-ID" sz="1800" dirty="0">
                <a:solidFill>
                  <a:srgbClr val="FF0000"/>
                </a:solidFill>
              </a:rPr>
              <a:t>;</a:t>
            </a:r>
            <a:endParaRPr lang="en-US" sz="1800" dirty="0"/>
          </a:p>
          <a:p>
            <a:pPr marL="0" indent="0">
              <a:buNone/>
            </a:pPr>
            <a:endParaRPr lang="en-US" sz="1800" dirty="0"/>
          </a:p>
        </p:txBody>
      </p:sp>
      <p:sp>
        <p:nvSpPr>
          <p:cNvPr id="6" name="Rectangle 5">
            <a:extLst>
              <a:ext uri="{FF2B5EF4-FFF2-40B4-BE49-F238E27FC236}">
                <a16:creationId xmlns:a16="http://schemas.microsoft.com/office/drawing/2014/main" id="{050EAEBC-8DBB-4947-A4C7-8C2692EB7509}"/>
              </a:ext>
            </a:extLst>
          </p:cNvPr>
          <p:cNvSpPr/>
          <p:nvPr/>
        </p:nvSpPr>
        <p:spPr>
          <a:xfrm>
            <a:off x="337021" y="3489339"/>
            <a:ext cx="6999950" cy="1077218"/>
          </a:xfrm>
          <a:prstGeom prst="rect">
            <a:avLst/>
          </a:prstGeom>
        </p:spPr>
        <p:txBody>
          <a:bodyPr wrap="square">
            <a:spAutoFit/>
          </a:bodyPr>
          <a:lstStyle/>
          <a:p>
            <a:r>
              <a:rPr lang="en-ID" sz="1600" dirty="0">
                <a:solidFill>
                  <a:srgbClr val="FF0000"/>
                </a:solidFill>
                <a:latin typeface="Consolas" panose="020B0609020204030204" pitchFamily="49" charset="0"/>
                <a:cs typeface="Consolas" panose="020B0609020204030204" pitchFamily="49" charset="0"/>
              </a:rPr>
              <a:t>if(_</a:t>
            </a:r>
            <a:r>
              <a:rPr lang="en-ID" sz="1600" dirty="0" err="1">
                <a:solidFill>
                  <a:srgbClr val="FF0000"/>
                </a:solidFill>
                <a:latin typeface="Consolas" panose="020B0609020204030204" pitchFamily="49" charset="0"/>
                <a:cs typeface="Consolas" panose="020B0609020204030204" pitchFamily="49" charset="0"/>
              </a:rPr>
              <a:t>imageBytes</a:t>
            </a:r>
            <a:r>
              <a:rPr lang="en-ID" sz="1600" dirty="0">
                <a:solidFill>
                  <a:srgbClr val="FF0000"/>
                </a:solidFill>
                <a:latin typeface="Consolas" panose="020B0609020204030204" pitchFamily="49" charset="0"/>
                <a:cs typeface="Consolas" panose="020B0609020204030204" pitchFamily="49" charset="0"/>
              </a:rPr>
              <a:t>!=null)</a:t>
            </a:r>
          </a:p>
          <a:p>
            <a:r>
              <a:rPr lang="en-ID" sz="1600" dirty="0">
                <a:solidFill>
                  <a:srgbClr val="FF0000"/>
                </a:solidFill>
                <a:latin typeface="Consolas" panose="020B0609020204030204" pitchFamily="49" charset="0"/>
                <a:cs typeface="Consolas" panose="020B0609020204030204" pitchFamily="49" charset="0"/>
              </a:rPr>
              <a:t>        Padding(</a:t>
            </a:r>
          </a:p>
          <a:p>
            <a:r>
              <a:rPr lang="en-ID" sz="1600" dirty="0">
                <a:solidFill>
                  <a:srgbClr val="FF0000"/>
                </a:solidFill>
                <a:latin typeface="Consolas" panose="020B0609020204030204" pitchFamily="49" charset="0"/>
                <a:cs typeface="Consolas" panose="020B0609020204030204" pitchFamily="49" charset="0"/>
              </a:rPr>
              <a:t>        padding: </a:t>
            </a:r>
            <a:r>
              <a:rPr lang="en-ID" sz="1600" dirty="0" err="1">
                <a:solidFill>
                  <a:srgbClr val="FF0000"/>
                </a:solidFill>
                <a:latin typeface="Consolas" panose="020B0609020204030204" pitchFamily="49" charset="0"/>
                <a:cs typeface="Consolas" panose="020B0609020204030204" pitchFamily="49" charset="0"/>
              </a:rPr>
              <a:t>const</a:t>
            </a:r>
            <a:r>
              <a:rPr lang="en-ID" sz="1600" dirty="0">
                <a:solidFill>
                  <a:srgbClr val="FF0000"/>
                </a:solidFill>
                <a:latin typeface="Consolas" panose="020B0609020204030204" pitchFamily="49" charset="0"/>
                <a:cs typeface="Consolas" panose="020B0609020204030204" pitchFamily="49" charset="0"/>
              </a:rPr>
              <a:t> </a:t>
            </a:r>
            <a:r>
              <a:rPr lang="en-ID" sz="1600" dirty="0" err="1">
                <a:solidFill>
                  <a:srgbClr val="FF0000"/>
                </a:solidFill>
                <a:latin typeface="Consolas" panose="020B0609020204030204" pitchFamily="49" charset="0"/>
                <a:cs typeface="Consolas" panose="020B0609020204030204" pitchFamily="49" charset="0"/>
              </a:rPr>
              <a:t>EdgeInsets.symmetric</a:t>
            </a:r>
            <a:r>
              <a:rPr lang="en-ID" sz="1600" dirty="0">
                <a:solidFill>
                  <a:srgbClr val="FF0000"/>
                </a:solidFill>
                <a:latin typeface="Consolas" panose="020B0609020204030204" pitchFamily="49" charset="0"/>
                <a:cs typeface="Consolas" panose="020B0609020204030204" pitchFamily="49" charset="0"/>
              </a:rPr>
              <a:t>(vertical: 16.0),</a:t>
            </a:r>
          </a:p>
          <a:p>
            <a:r>
              <a:rPr lang="en-ID" sz="1600" dirty="0">
                <a:solidFill>
                  <a:srgbClr val="FF0000"/>
                </a:solidFill>
                <a:latin typeface="Consolas" panose="020B0609020204030204" pitchFamily="49" charset="0"/>
                <a:cs typeface="Consolas" panose="020B0609020204030204" pitchFamily="49" charset="0"/>
              </a:rPr>
              <a:t>        child: </a:t>
            </a:r>
            <a:r>
              <a:rPr lang="en-ID" sz="1600" dirty="0" err="1">
                <a:solidFill>
                  <a:srgbClr val="FF0000"/>
                </a:solidFill>
                <a:latin typeface="Consolas" panose="020B0609020204030204" pitchFamily="49" charset="0"/>
                <a:cs typeface="Consolas" panose="020B0609020204030204" pitchFamily="49" charset="0"/>
              </a:rPr>
              <a:t>Image.memory</a:t>
            </a:r>
            <a:r>
              <a:rPr lang="en-ID" sz="1600" dirty="0">
                <a:solidFill>
                  <a:srgbClr val="FF0000"/>
                </a:solidFill>
                <a:latin typeface="Consolas" panose="020B0609020204030204" pitchFamily="49" charset="0"/>
                <a:cs typeface="Consolas" panose="020B0609020204030204" pitchFamily="49" charset="0"/>
              </a:rPr>
              <a:t>(_</a:t>
            </a:r>
            <a:r>
              <a:rPr lang="en-ID" sz="1600" dirty="0" err="1">
                <a:solidFill>
                  <a:srgbClr val="FF0000"/>
                </a:solidFill>
                <a:latin typeface="Consolas" panose="020B0609020204030204" pitchFamily="49" charset="0"/>
                <a:cs typeface="Consolas" panose="020B0609020204030204" pitchFamily="49" charset="0"/>
              </a:rPr>
              <a:t>imageBytes</a:t>
            </a:r>
            <a:r>
              <a:rPr lang="en-ID" sz="1600" dirty="0">
                <a:solidFill>
                  <a:srgbClr val="FF0000"/>
                </a:solidFill>
                <a:latin typeface="Consolas" panose="020B0609020204030204" pitchFamily="49" charset="0"/>
                <a:cs typeface="Consolas" panose="020B0609020204030204" pitchFamily="49" charset="0"/>
              </a:rPr>
              <a:t>!)),</a:t>
            </a:r>
            <a:endParaRPr lang="en-ID" sz="1600"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433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_</a:t>
            </a:r>
            <a:r>
              <a:rPr lang="en-US" sz="3600" b="1" dirty="0" err="1">
                <a:solidFill>
                  <a:srgbClr val="000090"/>
                </a:solidFill>
              </a:rPr>
              <a:t>imgGaleri</a:t>
            </a:r>
            <a:r>
              <a:rPr lang="en-US" sz="3600" b="1" dirty="0">
                <a:solidFill>
                  <a:srgbClr val="000090"/>
                </a:solidFill>
              </a:rPr>
              <a:t>	 and _</a:t>
            </a:r>
            <a:r>
              <a:rPr lang="en-US" sz="3600" b="1" dirty="0" err="1">
                <a:solidFill>
                  <a:srgbClr val="000090"/>
                </a:solidFill>
              </a:rPr>
              <a:t>imgKamera</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5B436EE5-EB06-7A45-8D47-6982CCB1E245}"/>
              </a:ext>
            </a:extLst>
          </p:cNvPr>
          <p:cNvSpPr/>
          <p:nvPr/>
        </p:nvSpPr>
        <p:spPr>
          <a:xfrm>
            <a:off x="307975" y="1082040"/>
            <a:ext cx="4572000" cy="3323987"/>
          </a:xfrm>
          <a:prstGeom prst="rect">
            <a:avLst/>
          </a:prstGeom>
        </p:spPr>
        <p:txBody>
          <a:bodyPr>
            <a:spAutoFit/>
          </a:bodyPr>
          <a:lstStyle/>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imgGaleri</a:t>
            </a:r>
            <a:r>
              <a:rPr lang="en-ID" sz="1400" dirty="0">
                <a:solidFill>
                  <a:srgbClr val="FF0000"/>
                </a:solidFill>
                <a:latin typeface="Consolas" panose="020B0609020204030204" pitchFamily="49" charset="0"/>
                <a:cs typeface="Consolas" panose="020B0609020204030204" pitchFamily="49" charset="0"/>
              </a:rPr>
              <a:t>() async {</a:t>
            </a:r>
          </a:p>
          <a:p>
            <a:r>
              <a:rPr lang="en-ID" sz="1400" dirty="0">
                <a:solidFill>
                  <a:srgbClr val="FF0000"/>
                </a:solidFill>
                <a:latin typeface="Consolas" panose="020B0609020204030204" pitchFamily="49" charset="0"/>
                <a:cs typeface="Consolas" panose="020B0609020204030204" pitchFamily="49" charset="0"/>
              </a:rPr>
              <a:t>  final picker = </a:t>
            </a:r>
            <a:r>
              <a:rPr lang="en-ID" sz="1400" dirty="0" err="1">
                <a:solidFill>
                  <a:srgbClr val="FF0000"/>
                </a:solidFill>
                <a:latin typeface="Consolas" panose="020B0609020204030204" pitchFamily="49" charset="0"/>
                <a:cs typeface="Consolas" panose="020B0609020204030204" pitchFamily="49" charset="0"/>
              </a:rPr>
              <a:t>ImagePicker</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final image = await </a:t>
            </a:r>
            <a:r>
              <a:rPr lang="en-ID" sz="1400" dirty="0" err="1">
                <a:solidFill>
                  <a:srgbClr val="FF0000"/>
                </a:solidFill>
                <a:latin typeface="Consolas" panose="020B0609020204030204" pitchFamily="49" charset="0"/>
                <a:cs typeface="Consolas" panose="020B0609020204030204" pitchFamily="49" charset="0"/>
              </a:rPr>
              <a:t>picker.pickImage</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source: </a:t>
            </a:r>
            <a:r>
              <a:rPr lang="en-ID" sz="1400" dirty="0" err="1">
                <a:solidFill>
                  <a:srgbClr val="FF0000"/>
                </a:solidFill>
                <a:latin typeface="Consolas" panose="020B0609020204030204" pitchFamily="49" charset="0"/>
                <a:cs typeface="Consolas" panose="020B0609020204030204" pitchFamily="49" charset="0"/>
              </a:rPr>
              <a:t>ImageSource.gallery</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imageQuality</a:t>
            </a:r>
            <a:r>
              <a:rPr lang="en-ID" sz="1400" dirty="0">
                <a:solidFill>
                  <a:srgbClr val="FF0000"/>
                </a:solidFill>
                <a:latin typeface="Consolas" panose="020B0609020204030204" pitchFamily="49" charset="0"/>
                <a:cs typeface="Consolas" panose="020B0609020204030204" pitchFamily="49" charset="0"/>
              </a:rPr>
              <a:t>: 50,</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maxHeight</a:t>
            </a:r>
            <a:r>
              <a:rPr lang="en-ID" sz="1400" dirty="0">
                <a:solidFill>
                  <a:srgbClr val="FF0000"/>
                </a:solidFill>
                <a:latin typeface="Consolas" panose="020B0609020204030204" pitchFamily="49" charset="0"/>
                <a:cs typeface="Consolas" panose="020B0609020204030204" pitchFamily="49" charset="0"/>
              </a:rPr>
              <a:t>: 600,</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maxWidth</a:t>
            </a:r>
            <a:r>
              <a:rPr lang="en-ID" sz="1400" dirty="0">
                <a:solidFill>
                  <a:srgbClr val="FF0000"/>
                </a:solidFill>
                <a:latin typeface="Consolas" panose="020B0609020204030204" pitchFamily="49" charset="0"/>
                <a:cs typeface="Consolas" panose="020B0609020204030204" pitchFamily="49" charset="0"/>
              </a:rPr>
              <a:t>: 600);</a:t>
            </a:r>
          </a:p>
          <a:p>
            <a:r>
              <a:rPr lang="en-ID" sz="1400" dirty="0">
                <a:solidFill>
                  <a:srgbClr val="FF0000"/>
                </a:solidFill>
                <a:latin typeface="Consolas" panose="020B0609020204030204" pitchFamily="49" charset="0"/>
                <a:cs typeface="Consolas" panose="020B0609020204030204" pitchFamily="49" charset="0"/>
              </a:rPr>
              <a:t>    if (image != null) {</a:t>
            </a:r>
          </a:p>
          <a:p>
            <a:r>
              <a:rPr lang="en-ID" sz="1400" dirty="0">
                <a:solidFill>
                  <a:srgbClr val="FF0000"/>
                </a:solidFill>
                <a:latin typeface="Consolas" panose="020B0609020204030204" pitchFamily="49" charset="0"/>
                <a:cs typeface="Consolas" panose="020B0609020204030204" pitchFamily="49" charset="0"/>
              </a:rPr>
              <a:t>      final bytes = await </a:t>
            </a:r>
            <a:r>
              <a:rPr lang="en-ID" sz="1400" dirty="0" err="1">
                <a:solidFill>
                  <a:srgbClr val="FF0000"/>
                </a:solidFill>
                <a:latin typeface="Consolas" panose="020B0609020204030204" pitchFamily="49" charset="0"/>
                <a:cs typeface="Consolas" panose="020B0609020204030204" pitchFamily="49" charset="0"/>
              </a:rPr>
              <a:t>image.readAsBytes</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setState</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_</a:t>
            </a:r>
            <a:r>
              <a:rPr lang="en-ID" sz="1400" dirty="0" err="1">
                <a:solidFill>
                  <a:srgbClr val="FF0000"/>
                </a:solidFill>
                <a:latin typeface="Consolas" panose="020B0609020204030204" pitchFamily="49" charset="0"/>
                <a:cs typeface="Consolas" panose="020B0609020204030204" pitchFamily="49" charset="0"/>
              </a:rPr>
              <a:t>imageBytes</a:t>
            </a:r>
            <a:r>
              <a:rPr lang="en-ID" sz="1400" dirty="0">
                <a:solidFill>
                  <a:srgbClr val="FF0000"/>
                </a:solidFill>
                <a:latin typeface="Consolas" panose="020B0609020204030204" pitchFamily="49" charset="0"/>
                <a:cs typeface="Consolas" panose="020B0609020204030204" pitchFamily="49" charset="0"/>
              </a:rPr>
              <a:t> = bytes;</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p:txBody>
      </p:sp>
      <p:sp>
        <p:nvSpPr>
          <p:cNvPr id="8" name="Rectangle 7">
            <a:extLst>
              <a:ext uri="{FF2B5EF4-FFF2-40B4-BE49-F238E27FC236}">
                <a16:creationId xmlns:a16="http://schemas.microsoft.com/office/drawing/2014/main" id="{FA6C1DF4-D7B2-FF4C-92A8-A911E1E8C389}"/>
              </a:ext>
            </a:extLst>
          </p:cNvPr>
          <p:cNvSpPr/>
          <p:nvPr/>
        </p:nvSpPr>
        <p:spPr>
          <a:xfrm>
            <a:off x="4776652" y="1080452"/>
            <a:ext cx="4572000" cy="3108543"/>
          </a:xfrm>
          <a:prstGeom prst="rect">
            <a:avLst/>
          </a:prstGeom>
        </p:spPr>
        <p:txBody>
          <a:bodyPr>
            <a:spAutoFit/>
          </a:bodyPr>
          <a:lstStyle/>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imgKamera</a:t>
            </a:r>
            <a:r>
              <a:rPr lang="en-ID" sz="1400" dirty="0">
                <a:solidFill>
                  <a:srgbClr val="FF0000"/>
                </a:solidFill>
                <a:latin typeface="Consolas" panose="020B0609020204030204" pitchFamily="49" charset="0"/>
                <a:cs typeface="Consolas" panose="020B0609020204030204" pitchFamily="49" charset="0"/>
              </a:rPr>
              <a:t>() async {</a:t>
            </a:r>
          </a:p>
          <a:p>
            <a:r>
              <a:rPr lang="en-ID" sz="1400" dirty="0">
                <a:solidFill>
                  <a:srgbClr val="FF0000"/>
                </a:solidFill>
                <a:latin typeface="Consolas" panose="020B0609020204030204" pitchFamily="49" charset="0"/>
                <a:cs typeface="Consolas" panose="020B0609020204030204" pitchFamily="49" charset="0"/>
              </a:rPr>
              <a:t>  final picker = </a:t>
            </a:r>
            <a:r>
              <a:rPr lang="en-ID" sz="1400" dirty="0" err="1">
                <a:solidFill>
                  <a:srgbClr val="FF0000"/>
                </a:solidFill>
                <a:latin typeface="Consolas" panose="020B0609020204030204" pitchFamily="49" charset="0"/>
                <a:cs typeface="Consolas" panose="020B0609020204030204" pitchFamily="49" charset="0"/>
              </a:rPr>
              <a:t>ImagePicker</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final image =</a:t>
            </a:r>
          </a:p>
          <a:p>
            <a:r>
              <a:rPr lang="en-ID" sz="1400" dirty="0">
                <a:solidFill>
                  <a:srgbClr val="FF0000"/>
                </a:solidFill>
                <a:latin typeface="Consolas" panose="020B0609020204030204" pitchFamily="49" charset="0"/>
                <a:cs typeface="Consolas" panose="020B0609020204030204" pitchFamily="49" charset="0"/>
              </a:rPr>
              <a:t>    await </a:t>
            </a:r>
            <a:r>
              <a:rPr lang="en-ID" sz="1400" dirty="0" err="1">
                <a:solidFill>
                  <a:srgbClr val="FF0000"/>
                </a:solidFill>
                <a:latin typeface="Consolas" panose="020B0609020204030204" pitchFamily="49" charset="0"/>
                <a:cs typeface="Consolas" panose="020B0609020204030204" pitchFamily="49" charset="0"/>
              </a:rPr>
              <a:t>picker.pickImage</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source: </a:t>
            </a:r>
            <a:r>
              <a:rPr lang="en-ID" sz="1400" dirty="0" err="1">
                <a:solidFill>
                  <a:srgbClr val="FF0000"/>
                </a:solidFill>
                <a:latin typeface="Consolas" panose="020B0609020204030204" pitchFamily="49" charset="0"/>
                <a:cs typeface="Consolas" panose="020B0609020204030204" pitchFamily="49" charset="0"/>
              </a:rPr>
              <a:t>ImageSource.camera</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imageQuality</a:t>
            </a:r>
            <a:r>
              <a:rPr lang="en-ID" sz="1400" dirty="0">
                <a:solidFill>
                  <a:srgbClr val="FF0000"/>
                </a:solidFill>
                <a:latin typeface="Consolas" panose="020B0609020204030204" pitchFamily="49" charset="0"/>
                <a:cs typeface="Consolas" panose="020B0609020204030204" pitchFamily="49" charset="0"/>
              </a:rPr>
              <a:t>: 20);</a:t>
            </a:r>
          </a:p>
          <a:p>
            <a:r>
              <a:rPr lang="en-ID" sz="1400" dirty="0">
                <a:solidFill>
                  <a:srgbClr val="FF0000"/>
                </a:solidFill>
                <a:latin typeface="Consolas" panose="020B0609020204030204" pitchFamily="49" charset="0"/>
                <a:cs typeface="Consolas" panose="020B0609020204030204" pitchFamily="49" charset="0"/>
              </a:rPr>
              <a:t>    if (image != null) {</a:t>
            </a:r>
          </a:p>
          <a:p>
            <a:r>
              <a:rPr lang="en-ID" sz="1400" dirty="0">
                <a:solidFill>
                  <a:srgbClr val="FF0000"/>
                </a:solidFill>
                <a:latin typeface="Consolas" panose="020B0609020204030204" pitchFamily="49" charset="0"/>
                <a:cs typeface="Consolas" panose="020B0609020204030204" pitchFamily="49" charset="0"/>
              </a:rPr>
              <a:t>      final bytes = await </a:t>
            </a:r>
            <a:r>
              <a:rPr lang="en-ID" sz="1400" dirty="0" err="1">
                <a:solidFill>
                  <a:srgbClr val="FF0000"/>
                </a:solidFill>
                <a:latin typeface="Consolas" panose="020B0609020204030204" pitchFamily="49" charset="0"/>
                <a:cs typeface="Consolas" panose="020B0609020204030204" pitchFamily="49" charset="0"/>
              </a:rPr>
              <a:t>image.readAsBytes</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setState</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_</a:t>
            </a:r>
            <a:r>
              <a:rPr lang="en-ID" sz="1400" dirty="0" err="1">
                <a:solidFill>
                  <a:srgbClr val="FF0000"/>
                </a:solidFill>
                <a:latin typeface="Consolas" panose="020B0609020204030204" pitchFamily="49" charset="0"/>
                <a:cs typeface="Consolas" panose="020B0609020204030204" pitchFamily="49" charset="0"/>
              </a:rPr>
              <a:t>imageBytes</a:t>
            </a:r>
            <a:r>
              <a:rPr lang="en-ID" sz="1400" dirty="0">
                <a:solidFill>
                  <a:srgbClr val="FF0000"/>
                </a:solidFill>
                <a:latin typeface="Consolas" panose="020B0609020204030204" pitchFamily="49" charset="0"/>
                <a:cs typeface="Consolas" panose="020B0609020204030204" pitchFamily="49" charset="0"/>
              </a:rPr>
              <a:t> = bytes;</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p:txBody>
      </p:sp>
      <p:cxnSp>
        <p:nvCxnSpPr>
          <p:cNvPr id="9" name="Straight Connector 8">
            <a:extLst>
              <a:ext uri="{FF2B5EF4-FFF2-40B4-BE49-F238E27FC236}">
                <a16:creationId xmlns:a16="http://schemas.microsoft.com/office/drawing/2014/main" id="{EF17029D-ABD9-D447-81A4-CA731895B965}"/>
              </a:ext>
            </a:extLst>
          </p:cNvPr>
          <p:cNvCxnSpPr/>
          <p:nvPr/>
        </p:nvCxnSpPr>
        <p:spPr>
          <a:xfrm>
            <a:off x="4451230" y="596239"/>
            <a:ext cx="0" cy="414828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461040"/>
      </p:ext>
    </p:extLst>
  </p:cSld>
  <p:clrMapOvr>
    <a:masterClrMapping/>
  </p:clrMapOvr>
</p:sld>
</file>

<file path=ppt/theme/theme1.xml><?xml version="1.0" encoding="utf-8"?>
<a:theme xmlns:a="http://schemas.openxmlformats.org/drawingml/2006/main" name="Informatik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Informatika.potx</Template>
  <TotalTime>53927</TotalTime>
  <Words>1800</Words>
  <Application>Microsoft Macintosh PowerPoint</Application>
  <PresentationFormat>On-screen Show (16:9)</PresentationFormat>
  <Paragraphs>241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Helvetica Neue</vt:lpstr>
      <vt:lpstr>Informatika</vt:lpstr>
      <vt:lpstr>Image : Picking and Uploading</vt:lpstr>
      <vt:lpstr>Image picker</vt:lpstr>
      <vt:lpstr> ImagePicker</vt:lpstr>
      <vt:lpstr> ImagePicker (2)</vt:lpstr>
      <vt:lpstr> Study case</vt:lpstr>
      <vt:lpstr> Update editpopmovie.dart</vt:lpstr>
      <vt:lpstr>The _showPicker function</vt:lpstr>
      <vt:lpstr>_image object</vt:lpstr>
      <vt:lpstr>_imgGaleri  and _imgKamera</vt:lpstr>
      <vt:lpstr>Call _imgGaleri and _imgKamera</vt:lpstr>
      <vt:lpstr>Gallery Result</vt:lpstr>
      <vt:lpstr>Got MissingPluginException?</vt:lpstr>
      <vt:lpstr>Upload image</vt:lpstr>
      <vt:lpstr>PowerPoint Presentation</vt:lpstr>
      <vt:lpstr>PowerPoint Presentation</vt:lpstr>
      <vt:lpstr>Button upload</vt:lpstr>
      <vt:lpstr>List scene</vt:lpstr>
      <vt:lpstr>PowerPoint Presentation</vt:lpstr>
      <vt:lpstr>PowerPoint Presentation</vt:lpstr>
      <vt:lpstr>EXERCISE</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Microsoft Office User</cp:lastModifiedBy>
  <cp:revision>1176</cp:revision>
  <dcterms:created xsi:type="dcterms:W3CDTF">2010-04-12T23:12:02Z</dcterms:created>
  <dcterms:modified xsi:type="dcterms:W3CDTF">2024-11-27T15:09:48Z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