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9"/>
  </p:notesMasterIdLst>
  <p:sldIdLst>
    <p:sldId id="256" r:id="rId5"/>
    <p:sldId id="289" r:id="rId6"/>
    <p:sldId id="291" r:id="rId7"/>
    <p:sldId id="327" r:id="rId8"/>
    <p:sldId id="337" r:id="rId9"/>
    <p:sldId id="338" r:id="rId10"/>
    <p:sldId id="348" r:id="rId11"/>
    <p:sldId id="295" r:id="rId12"/>
    <p:sldId id="296" r:id="rId13"/>
    <p:sldId id="354" r:id="rId14"/>
    <p:sldId id="349" r:id="rId15"/>
    <p:sldId id="340" r:id="rId16"/>
    <p:sldId id="350" r:id="rId17"/>
    <p:sldId id="297" r:id="rId18"/>
    <p:sldId id="341" r:id="rId19"/>
    <p:sldId id="352" r:id="rId20"/>
    <p:sldId id="353" r:id="rId21"/>
    <p:sldId id="355" r:id="rId22"/>
    <p:sldId id="302" r:id="rId23"/>
    <p:sldId id="303" r:id="rId24"/>
    <p:sldId id="351" r:id="rId25"/>
    <p:sldId id="322" r:id="rId26"/>
    <p:sldId id="323" r:id="rId27"/>
    <p:sldId id="260"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1" autoAdjust="0"/>
    <p:restoredTop sz="94651"/>
  </p:normalViewPr>
  <p:slideViewPr>
    <p:cSldViewPr snapToGrid="0" snapToObjects="1">
      <p:cViewPr varScale="1">
        <p:scale>
          <a:sx n="147" d="100"/>
          <a:sy n="147" d="100"/>
        </p:scale>
        <p:origin x="528" y="18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8798C2-60CC-4125-A476-A0FCC5ABEA8C}" type="datetimeFigureOut">
              <a:rPr lang="en-US" smtClean="0"/>
              <a:pPr/>
              <a:t>11/12/24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B1264-E2D9-4D3A-B36E-FEBD81AD2BA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DB3CC-F982-40F9-8DD6-BCC9AFBF44BD}" type="datetime1">
              <a:rPr lang="en-US" smtClean="0"/>
              <a:pPr/>
              <a:t>11/12/24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pPr/>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pPr/>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pPr/>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pPr/>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C2560D-EC28-3B41-86E8-18F1CE0113B4}" type="datetimeFigureOut">
              <a:rPr lang="en-US" smtClean="0"/>
              <a:pPr/>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C2560D-EC28-3B41-86E8-18F1CE0113B4}" type="datetimeFigureOut">
              <a:rPr lang="en-US" smtClean="0"/>
              <a:pPr/>
              <a:t>11/12/24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C2560D-EC28-3B41-86E8-18F1CE0113B4}" type="datetimeFigureOut">
              <a:rPr lang="en-US" smtClean="0"/>
              <a:pPr/>
              <a:t>11/12/24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pPr/>
              <a:t>11/12/24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pPr/>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pPr/>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pPr/>
              <a:t>11/12/24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pPr/>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799" y="1597819"/>
            <a:ext cx="8162926" cy="1272972"/>
          </a:xfrm>
        </p:spPr>
        <p:txBody>
          <a:bodyPr>
            <a:noAutofit/>
          </a:bodyPr>
          <a:lstStyle/>
          <a:p>
            <a:pPr algn="l"/>
            <a:r>
              <a:rPr lang="en-US" sz="3600" b="1" dirty="0">
                <a:solidFill>
                  <a:schemeClr val="bg1"/>
                </a:solidFill>
              </a:rPr>
              <a:t>Web Service and Database part 3  Submission form</a:t>
            </a:r>
          </a:p>
        </p:txBody>
      </p:sp>
      <p:sp>
        <p:nvSpPr>
          <p:cNvPr id="3" name="Subtitle 2"/>
          <p:cNvSpPr>
            <a:spLocks noGrp="1"/>
          </p:cNvSpPr>
          <p:nvPr>
            <p:ph type="subTitle" idx="1"/>
          </p:nvPr>
        </p:nvSpPr>
        <p:spPr>
          <a:xfrm>
            <a:off x="4685145" y="3468832"/>
            <a:ext cx="3962400" cy="1103168"/>
          </a:xfrm>
        </p:spPr>
        <p:txBody>
          <a:bodyPr>
            <a:noAutofit/>
          </a:bodyPr>
          <a:lstStyle/>
          <a:p>
            <a:pPr algn="l"/>
            <a:r>
              <a:rPr lang="en-US" sz="1600" dirty="0">
                <a:solidFill>
                  <a:srgbClr val="FFFFFF"/>
                </a:solidFill>
              </a:rPr>
              <a:t>Week 10</a:t>
            </a:r>
          </a:p>
          <a:p>
            <a:pPr algn="l"/>
            <a:r>
              <a:rPr lang="en-US" sz="1600" dirty="0">
                <a:solidFill>
                  <a:srgbClr val="C6D9F1"/>
                </a:solidFill>
              </a:rPr>
              <a:t>Program </a:t>
            </a:r>
            <a:r>
              <a:rPr lang="en-US" sz="1600" dirty="0" err="1">
                <a:solidFill>
                  <a:srgbClr val="C6D9F1"/>
                </a:solidFill>
              </a:rPr>
              <a:t>Studi</a:t>
            </a:r>
            <a:r>
              <a:rPr lang="en-US" sz="1600" dirty="0">
                <a:solidFill>
                  <a:srgbClr val="C6D9F1"/>
                </a:solidFill>
              </a:rPr>
              <a:t> </a:t>
            </a:r>
            <a:r>
              <a:rPr lang="en-US" sz="1600" dirty="0" err="1">
                <a:solidFill>
                  <a:srgbClr val="C6D9F1"/>
                </a:solidFill>
              </a:rPr>
              <a:t>Teknik</a:t>
            </a:r>
            <a:r>
              <a:rPr lang="en-US" sz="1600" dirty="0">
                <a:solidFill>
                  <a:srgbClr val="C6D9F1"/>
                </a:solidFill>
              </a:rPr>
              <a:t> </a:t>
            </a:r>
            <a:r>
              <a:rPr lang="en-US" sz="1600" dirty="0" err="1">
                <a:solidFill>
                  <a:srgbClr val="C6D9F1"/>
                </a:solidFill>
              </a:rPr>
              <a:t>Informatika</a:t>
            </a:r>
            <a:endParaRPr lang="en-US" sz="1600" dirty="0">
              <a:solidFill>
                <a:srgbClr val="C6D9F1"/>
              </a:solidFill>
            </a:endParaRPr>
          </a:p>
          <a:p>
            <a:pPr algn="l"/>
            <a:r>
              <a:rPr lang="en-US" sz="1600" dirty="0" err="1">
                <a:solidFill>
                  <a:srgbClr val="C6D9F1"/>
                </a:solidFill>
              </a:rPr>
              <a:t>Fakultas</a:t>
            </a:r>
            <a:r>
              <a:rPr lang="en-US" sz="1600" dirty="0">
                <a:solidFill>
                  <a:srgbClr val="C6D9F1"/>
                </a:solidFill>
              </a:rPr>
              <a:t> </a:t>
            </a:r>
            <a:r>
              <a:rPr lang="en-US" sz="1600" dirty="0" err="1">
                <a:solidFill>
                  <a:srgbClr val="C6D9F1"/>
                </a:solidFill>
              </a:rPr>
              <a:t>Teknik</a:t>
            </a:r>
            <a:r>
              <a:rPr lang="en-US" sz="1600" dirty="0">
                <a:solidFill>
                  <a:srgbClr val="C6D9F1"/>
                </a:solidFill>
              </a:rPr>
              <a:t> – Universitas Surabaya</a:t>
            </a:r>
          </a:p>
        </p:txBody>
      </p:sp>
      <p:sp>
        <p:nvSpPr>
          <p:cNvPr id="4" name="Title 1"/>
          <p:cNvSpPr txBox="1">
            <a:spLocks/>
          </p:cNvSpPr>
          <p:nvPr/>
        </p:nvSpPr>
        <p:spPr>
          <a:xfrm>
            <a:off x="685799" y="1166090"/>
            <a:ext cx="5721927" cy="46167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chemeClr val="bg1"/>
                </a:solidFill>
              </a:rPr>
              <a:t>Emerging Technology : Flutter</a:t>
            </a:r>
          </a:p>
        </p:txBody>
      </p:sp>
    </p:spTree>
    <p:extLst>
      <p:ext uri="{BB962C8B-B14F-4D97-AF65-F5344CB8AC3E}">
        <p14:creationId xmlns:p14="http://schemas.microsoft.com/office/powerpoint/2010/main" val="21048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2180036"/>
            <a:ext cx="5424055" cy="752509"/>
          </a:xfrm>
        </p:spPr>
        <p:txBody>
          <a:bodyPr>
            <a:noAutofit/>
          </a:bodyPr>
          <a:lstStyle/>
          <a:p>
            <a:pPr algn="l"/>
            <a:r>
              <a:rPr lang="en-US" sz="5400" b="1" dirty="0">
                <a:solidFill>
                  <a:schemeClr val="accent1">
                    <a:lumMod val="20000"/>
                    <a:lumOff val="80000"/>
                  </a:schemeClr>
                </a:solidFill>
              </a:rPr>
              <a:t>FORM ADD MOVIE</a:t>
            </a: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03</a:t>
            </a:r>
          </a:p>
        </p:txBody>
      </p:sp>
    </p:spTree>
    <p:extLst>
      <p:ext uri="{BB962C8B-B14F-4D97-AF65-F5344CB8AC3E}">
        <p14:creationId xmlns:p14="http://schemas.microsoft.com/office/powerpoint/2010/main" val="352769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a:extLst>
              <a:ext uri="{FF2B5EF4-FFF2-40B4-BE49-F238E27FC236}">
                <a16:creationId xmlns:a16="http://schemas.microsoft.com/office/drawing/2014/main" id="{9677174F-88E4-E24D-B780-A1974B685E03}"/>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Add </a:t>
            </a:r>
            <a:r>
              <a:rPr lang="en-US" sz="3600" b="1" dirty="0" err="1">
                <a:solidFill>
                  <a:srgbClr val="000090"/>
                </a:solidFill>
              </a:rPr>
              <a:t>TextFormField</a:t>
            </a:r>
            <a:r>
              <a:rPr lang="en-US" sz="3600" b="1" dirty="0">
                <a:solidFill>
                  <a:srgbClr val="000090"/>
                </a:solidFill>
              </a:rPr>
              <a:t> for homepage </a:t>
            </a:r>
          </a:p>
        </p:txBody>
      </p:sp>
      <p:cxnSp>
        <p:nvCxnSpPr>
          <p:cNvPr id="12" name="Straight Connector 11">
            <a:extLst>
              <a:ext uri="{FF2B5EF4-FFF2-40B4-BE49-F238E27FC236}">
                <a16:creationId xmlns:a16="http://schemas.microsoft.com/office/drawing/2014/main" id="{4A202F5E-8D77-5F4A-9821-3CEB1DCA4540}"/>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3" name="AutoShape 4" descr="Google's Flutter framework spreads its wings and goes multi-platform |  TechCrunch">
            <a:extLst>
              <a:ext uri="{FF2B5EF4-FFF2-40B4-BE49-F238E27FC236}">
                <a16:creationId xmlns:a16="http://schemas.microsoft.com/office/drawing/2014/main" id="{0F39E9A2-4CEC-AB47-A742-0CF789A100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61872373-E6A5-9D47-9EF5-669E7D9461FF}"/>
              </a:ext>
            </a:extLst>
          </p:cNvPr>
          <p:cNvSpPr/>
          <p:nvPr/>
        </p:nvSpPr>
        <p:spPr>
          <a:xfrm>
            <a:off x="307975" y="737281"/>
            <a:ext cx="8229600" cy="1200329"/>
          </a:xfrm>
          <a:prstGeom prst="rect">
            <a:avLst/>
          </a:prstGeom>
        </p:spPr>
        <p:txBody>
          <a:bodyPr wrap="square">
            <a:spAutoFit/>
          </a:bodyPr>
          <a:lstStyle/>
          <a:p>
            <a:r>
              <a:rPr lang="en-ID" dirty="0"/>
              <a:t>For homepage we will check the syntax of </a:t>
            </a:r>
            <a:r>
              <a:rPr lang="en-ID" dirty="0" err="1"/>
              <a:t>url</a:t>
            </a:r>
            <a:endParaRPr lang="en-ID" dirty="0"/>
          </a:p>
          <a:p>
            <a:endParaRPr lang="en-ID" dirty="0"/>
          </a:p>
          <a:p>
            <a:endParaRPr lang="en-ID" dirty="0"/>
          </a:p>
          <a:p>
            <a:endParaRPr lang="en-ID" dirty="0"/>
          </a:p>
        </p:txBody>
      </p:sp>
      <p:sp>
        <p:nvSpPr>
          <p:cNvPr id="2" name="Rectangle 1">
            <a:extLst>
              <a:ext uri="{FF2B5EF4-FFF2-40B4-BE49-F238E27FC236}">
                <a16:creationId xmlns:a16="http://schemas.microsoft.com/office/drawing/2014/main" id="{2DF72CD5-EF86-5047-B621-80ED582BB9F4}"/>
              </a:ext>
            </a:extLst>
          </p:cNvPr>
          <p:cNvSpPr/>
          <p:nvPr/>
        </p:nvSpPr>
        <p:spPr>
          <a:xfrm>
            <a:off x="460375" y="1373492"/>
            <a:ext cx="7838237" cy="3754874"/>
          </a:xfrm>
          <a:prstGeom prst="rect">
            <a:avLst/>
          </a:prstGeom>
        </p:spPr>
        <p:txBody>
          <a:bodyPr wrap="square">
            <a:spAutoFit/>
          </a:bodyPr>
          <a:lstStyle/>
          <a:p>
            <a:r>
              <a:rPr lang="en-ID" sz="1400" dirty="0">
                <a:solidFill>
                  <a:srgbClr val="FF0000"/>
                </a:solidFill>
                <a:latin typeface="Consolas" panose="020B0609020204030204" pitchFamily="49" charset="0"/>
                <a:cs typeface="Consolas" panose="020B0609020204030204" pitchFamily="49" charset="0"/>
              </a:rPr>
              <a:t>Padding(</a:t>
            </a:r>
          </a:p>
          <a:p>
            <a:r>
              <a:rPr lang="en-ID" sz="1400" dirty="0">
                <a:solidFill>
                  <a:srgbClr val="FF0000"/>
                </a:solidFill>
                <a:latin typeface="Consolas" panose="020B0609020204030204" pitchFamily="49" charset="0"/>
                <a:cs typeface="Consolas" panose="020B0609020204030204" pitchFamily="49" charset="0"/>
              </a:rPr>
              <a:t>	padding: </a:t>
            </a:r>
            <a:r>
              <a:rPr lang="en-ID" sz="1400" dirty="0" err="1">
                <a:solidFill>
                  <a:srgbClr val="FF0000"/>
                </a:solidFill>
                <a:latin typeface="Consolas" panose="020B0609020204030204" pitchFamily="49" charset="0"/>
                <a:cs typeface="Consolas" panose="020B0609020204030204" pitchFamily="49" charset="0"/>
              </a:rPr>
              <a:t>EdgeInsets.all</a:t>
            </a:r>
            <a:r>
              <a:rPr lang="en-ID" sz="1400" dirty="0">
                <a:solidFill>
                  <a:srgbClr val="FF0000"/>
                </a:solidFill>
                <a:latin typeface="Consolas" panose="020B0609020204030204" pitchFamily="49" charset="0"/>
                <a:cs typeface="Consolas" panose="020B0609020204030204" pitchFamily="49" charset="0"/>
              </a:rPr>
              <a:t>(10),</a:t>
            </a:r>
          </a:p>
          <a:p>
            <a:r>
              <a:rPr lang="en-ID" sz="1400" dirty="0">
                <a:solidFill>
                  <a:srgbClr val="FF0000"/>
                </a:solidFill>
                <a:latin typeface="Consolas" panose="020B0609020204030204" pitchFamily="49" charset="0"/>
                <a:cs typeface="Consolas" panose="020B0609020204030204" pitchFamily="49" charset="0"/>
              </a:rPr>
              <a:t>	child: </a:t>
            </a:r>
            <a:r>
              <a:rPr lang="en-ID" sz="1400" dirty="0" err="1">
                <a:solidFill>
                  <a:srgbClr val="FF0000"/>
                </a:solidFill>
                <a:latin typeface="Consolas" panose="020B0609020204030204" pitchFamily="49" charset="0"/>
                <a:cs typeface="Consolas" panose="020B0609020204030204" pitchFamily="49" charset="0"/>
              </a:rPr>
              <a:t>TextFormField</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decoration: </a:t>
            </a:r>
            <a:r>
              <a:rPr lang="en-ID" sz="1400" dirty="0" err="1">
                <a:solidFill>
                  <a:srgbClr val="FF0000"/>
                </a:solidFill>
                <a:latin typeface="Consolas" panose="020B0609020204030204" pitchFamily="49" charset="0"/>
                <a:cs typeface="Consolas" panose="020B0609020204030204" pitchFamily="49" charset="0"/>
              </a:rPr>
              <a:t>const</a:t>
            </a:r>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InputDecoration</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labelText</a:t>
            </a:r>
            <a:r>
              <a:rPr lang="en-ID" sz="1400" dirty="0">
                <a:solidFill>
                  <a:srgbClr val="FF0000"/>
                </a:solidFill>
                <a:latin typeface="Consolas" panose="020B0609020204030204" pitchFamily="49" charset="0"/>
                <a:cs typeface="Consolas" panose="020B0609020204030204" pitchFamily="49" charset="0"/>
              </a:rPr>
              <a:t>: 'Homepage',</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onChanged</a:t>
            </a:r>
            <a:r>
              <a:rPr lang="en-ID" sz="1400" dirty="0">
                <a:solidFill>
                  <a:srgbClr val="FF0000"/>
                </a:solidFill>
                <a:latin typeface="Consolas" panose="020B0609020204030204" pitchFamily="49" charset="0"/>
                <a:cs typeface="Consolas" panose="020B0609020204030204" pitchFamily="49" charset="0"/>
              </a:rPr>
              <a:t>: (value) {</a:t>
            </a:r>
          </a:p>
          <a:p>
            <a:r>
              <a:rPr lang="en-ID" sz="1400" dirty="0">
                <a:solidFill>
                  <a:srgbClr val="FF0000"/>
                </a:solidFill>
                <a:latin typeface="Consolas" panose="020B0609020204030204" pitchFamily="49" charset="0"/>
                <a:cs typeface="Consolas" panose="020B0609020204030204" pitchFamily="49" charset="0"/>
              </a:rPr>
              <a:t>           _homepage = value;</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validator: (value) {</a:t>
            </a:r>
          </a:p>
          <a:p>
            <a:r>
              <a:rPr lang="en-ID" sz="1400" dirty="0">
                <a:solidFill>
                  <a:srgbClr val="FF0000"/>
                </a:solidFill>
                <a:latin typeface="Consolas" panose="020B0609020204030204" pitchFamily="49" charset="0"/>
                <a:cs typeface="Consolas" panose="020B0609020204030204" pitchFamily="49" charset="0"/>
              </a:rPr>
              <a:t>           if (value == null || !</a:t>
            </a:r>
            <a:r>
              <a:rPr lang="en-ID" sz="1400" dirty="0" err="1">
                <a:solidFill>
                  <a:srgbClr val="FF0000"/>
                </a:solidFill>
                <a:latin typeface="Consolas" panose="020B0609020204030204" pitchFamily="49" charset="0"/>
                <a:cs typeface="Consolas" panose="020B0609020204030204" pitchFamily="49" charset="0"/>
              </a:rPr>
              <a:t>Uri.parse</a:t>
            </a:r>
            <a:r>
              <a:rPr lang="en-ID" sz="1400" dirty="0">
                <a:solidFill>
                  <a:srgbClr val="FF0000"/>
                </a:solidFill>
                <a:latin typeface="Consolas" panose="020B0609020204030204" pitchFamily="49" charset="0"/>
                <a:cs typeface="Consolas" panose="020B0609020204030204" pitchFamily="49" charset="0"/>
              </a:rPr>
              <a:t>(value).</a:t>
            </a:r>
            <a:r>
              <a:rPr lang="en-ID" sz="1400" dirty="0" err="1">
                <a:solidFill>
                  <a:srgbClr val="FF0000"/>
                </a:solidFill>
                <a:latin typeface="Consolas" panose="020B0609020204030204" pitchFamily="49" charset="0"/>
                <a:cs typeface="Consolas" panose="020B0609020204030204" pitchFamily="49" charset="0"/>
              </a:rPr>
              <a:t>isAbsolute</a:t>
            </a:r>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return '</a:t>
            </a:r>
            <a:r>
              <a:rPr lang="en-ID" sz="1400" dirty="0" err="1">
                <a:solidFill>
                  <a:srgbClr val="FF0000"/>
                </a:solidFill>
                <a:latin typeface="Consolas" panose="020B0609020204030204" pitchFamily="49" charset="0"/>
                <a:cs typeface="Consolas" panose="020B0609020204030204" pitchFamily="49" charset="0"/>
              </a:rPr>
              <a:t>alamat</a:t>
            </a:r>
            <a:r>
              <a:rPr lang="en-ID" sz="1400" dirty="0">
                <a:solidFill>
                  <a:srgbClr val="FF0000"/>
                </a:solidFill>
                <a:latin typeface="Consolas" panose="020B0609020204030204" pitchFamily="49" charset="0"/>
                <a:cs typeface="Consolas" panose="020B0609020204030204" pitchFamily="49" charset="0"/>
              </a:rPr>
              <a:t> homepage salah';</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return null;</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a:t>
            </a:r>
          </a:p>
          <a:p>
            <a:endParaRPr lang="en-ID" sz="1400" dirty="0">
              <a:solidFill>
                <a:srgbClr val="FF0000"/>
              </a:solidFill>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E701C0FC-8A82-4F47-B821-9FAA2A006617}"/>
              </a:ext>
            </a:extLst>
          </p:cNvPr>
          <p:cNvSpPr/>
          <p:nvPr/>
        </p:nvSpPr>
        <p:spPr>
          <a:xfrm>
            <a:off x="4422775" y="1373492"/>
            <a:ext cx="2371162" cy="307777"/>
          </a:xfrm>
          <a:prstGeom prst="rect">
            <a:avLst/>
          </a:prstGeom>
        </p:spPr>
        <p:txBody>
          <a:bodyPr wrap="none">
            <a:spAutoFit/>
          </a:bodyPr>
          <a:lstStyle/>
          <a:p>
            <a:r>
              <a:rPr lang="en-ID" sz="1400" dirty="0">
                <a:solidFill>
                  <a:srgbClr val="FF0000"/>
                </a:solidFill>
                <a:latin typeface="Consolas" panose="020B0609020204030204" pitchFamily="49" charset="0"/>
                <a:cs typeface="Consolas" panose="020B0609020204030204" pitchFamily="49" charset="0"/>
              </a:rPr>
              <a:t>String _homepage = "";</a:t>
            </a:r>
            <a:endParaRPr lang="en-ID" sz="1400" b="0" dirty="0">
              <a:solidFill>
                <a:srgbClr val="FF0000"/>
              </a:solidFill>
              <a:effectLst/>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1BE724C0-C6AE-AE4A-A740-36CE2C2AD41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07122" y="576943"/>
            <a:ext cx="2104011" cy="4422094"/>
          </a:xfrm>
          <a:prstGeom prst="rect">
            <a:avLst/>
          </a:prstGeom>
        </p:spPr>
      </p:pic>
    </p:spTree>
    <p:extLst>
      <p:ext uri="{BB962C8B-B14F-4D97-AF65-F5344CB8AC3E}">
        <p14:creationId xmlns:p14="http://schemas.microsoft.com/office/powerpoint/2010/main" val="196850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a:extLst>
              <a:ext uri="{FF2B5EF4-FFF2-40B4-BE49-F238E27FC236}">
                <a16:creationId xmlns:a16="http://schemas.microsoft.com/office/drawing/2014/main" id="{9677174F-88E4-E24D-B780-A1974B685E03}"/>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Add </a:t>
            </a:r>
            <a:r>
              <a:rPr lang="en-US" sz="3600" b="1" dirty="0" err="1">
                <a:solidFill>
                  <a:srgbClr val="000090"/>
                </a:solidFill>
              </a:rPr>
              <a:t>TextFormField</a:t>
            </a:r>
            <a:r>
              <a:rPr lang="en-US" sz="3600" b="1" dirty="0">
                <a:solidFill>
                  <a:srgbClr val="000090"/>
                </a:solidFill>
              </a:rPr>
              <a:t> for overview </a:t>
            </a:r>
          </a:p>
        </p:txBody>
      </p:sp>
      <p:cxnSp>
        <p:nvCxnSpPr>
          <p:cNvPr id="12" name="Straight Connector 11">
            <a:extLst>
              <a:ext uri="{FF2B5EF4-FFF2-40B4-BE49-F238E27FC236}">
                <a16:creationId xmlns:a16="http://schemas.microsoft.com/office/drawing/2014/main" id="{4A202F5E-8D77-5F4A-9821-3CEB1DCA4540}"/>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3" name="AutoShape 4" descr="Google's Flutter framework spreads its wings and goes multi-platform |  TechCrunch">
            <a:extLst>
              <a:ext uri="{FF2B5EF4-FFF2-40B4-BE49-F238E27FC236}">
                <a16:creationId xmlns:a16="http://schemas.microsoft.com/office/drawing/2014/main" id="{0F39E9A2-4CEC-AB47-A742-0CF789A100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61872373-E6A5-9D47-9EF5-669E7D9461FF}"/>
              </a:ext>
            </a:extLst>
          </p:cNvPr>
          <p:cNvSpPr/>
          <p:nvPr/>
        </p:nvSpPr>
        <p:spPr>
          <a:xfrm>
            <a:off x="307975" y="737281"/>
            <a:ext cx="8229600" cy="1477328"/>
          </a:xfrm>
          <a:prstGeom prst="rect">
            <a:avLst/>
          </a:prstGeom>
        </p:spPr>
        <p:txBody>
          <a:bodyPr wrap="square">
            <a:spAutoFit/>
          </a:bodyPr>
          <a:lstStyle/>
          <a:p>
            <a:r>
              <a:rPr lang="en-ID" dirty="0"/>
              <a:t>Overview of the movie can be long, like a paragraph, </a:t>
            </a:r>
          </a:p>
          <a:p>
            <a:r>
              <a:rPr lang="en-ID" dirty="0"/>
              <a:t>therefore we will create it </a:t>
            </a:r>
            <a:r>
              <a:rPr lang="en-ID" dirty="0" err="1"/>
              <a:t>multilined</a:t>
            </a:r>
            <a:endParaRPr lang="en-ID" dirty="0"/>
          </a:p>
          <a:p>
            <a:endParaRPr lang="en-ID" dirty="0"/>
          </a:p>
          <a:p>
            <a:endParaRPr lang="en-ID" dirty="0"/>
          </a:p>
          <a:p>
            <a:endParaRPr lang="en-ID" dirty="0"/>
          </a:p>
        </p:txBody>
      </p:sp>
      <p:sp>
        <p:nvSpPr>
          <p:cNvPr id="2" name="Rectangle 1">
            <a:extLst>
              <a:ext uri="{FF2B5EF4-FFF2-40B4-BE49-F238E27FC236}">
                <a16:creationId xmlns:a16="http://schemas.microsoft.com/office/drawing/2014/main" id="{2DF72CD5-EF86-5047-B621-80ED582BB9F4}"/>
              </a:ext>
            </a:extLst>
          </p:cNvPr>
          <p:cNvSpPr/>
          <p:nvPr/>
        </p:nvSpPr>
        <p:spPr>
          <a:xfrm>
            <a:off x="460375" y="1749274"/>
            <a:ext cx="7838237" cy="2893100"/>
          </a:xfrm>
          <a:prstGeom prst="rect">
            <a:avLst/>
          </a:prstGeom>
        </p:spPr>
        <p:txBody>
          <a:bodyPr wrap="square">
            <a:spAutoFit/>
          </a:bodyPr>
          <a:lstStyle/>
          <a:p>
            <a:r>
              <a:rPr lang="en-ID" sz="1400" dirty="0">
                <a:solidFill>
                  <a:srgbClr val="FF0000"/>
                </a:solidFill>
                <a:latin typeface="Consolas" panose="020B0609020204030204" pitchFamily="49" charset="0"/>
                <a:cs typeface="Consolas" panose="020B0609020204030204" pitchFamily="49" charset="0"/>
              </a:rPr>
              <a:t>Padding(</a:t>
            </a:r>
          </a:p>
          <a:p>
            <a:r>
              <a:rPr lang="en-ID" sz="1400" dirty="0">
                <a:solidFill>
                  <a:srgbClr val="FF0000"/>
                </a:solidFill>
                <a:latin typeface="Consolas" panose="020B0609020204030204" pitchFamily="49" charset="0"/>
                <a:cs typeface="Consolas" panose="020B0609020204030204" pitchFamily="49" charset="0"/>
              </a:rPr>
              <a:t>	padding: </a:t>
            </a:r>
            <a:r>
              <a:rPr lang="en-ID" sz="1400" dirty="0" err="1">
                <a:solidFill>
                  <a:srgbClr val="FF0000"/>
                </a:solidFill>
                <a:latin typeface="Consolas" panose="020B0609020204030204" pitchFamily="49" charset="0"/>
                <a:cs typeface="Consolas" panose="020B0609020204030204" pitchFamily="49" charset="0"/>
              </a:rPr>
              <a:t>EdgeInsets.all</a:t>
            </a:r>
            <a:r>
              <a:rPr lang="en-ID" sz="1400" dirty="0">
                <a:solidFill>
                  <a:srgbClr val="FF0000"/>
                </a:solidFill>
                <a:latin typeface="Consolas" panose="020B0609020204030204" pitchFamily="49" charset="0"/>
                <a:cs typeface="Consolas" panose="020B0609020204030204" pitchFamily="49" charset="0"/>
              </a:rPr>
              <a:t>(10), </a:t>
            </a:r>
          </a:p>
          <a:p>
            <a:r>
              <a:rPr lang="en-ID" sz="1400" dirty="0">
                <a:solidFill>
                  <a:srgbClr val="FF0000"/>
                </a:solidFill>
                <a:latin typeface="Consolas" panose="020B0609020204030204" pitchFamily="49" charset="0"/>
                <a:cs typeface="Consolas" panose="020B0609020204030204" pitchFamily="49" charset="0"/>
              </a:rPr>
              <a:t>	child: </a:t>
            </a:r>
            <a:r>
              <a:rPr lang="en-ID" sz="1400" dirty="0" err="1">
                <a:solidFill>
                  <a:srgbClr val="FF0000"/>
                </a:solidFill>
                <a:latin typeface="Consolas" panose="020B0609020204030204" pitchFamily="49" charset="0"/>
                <a:cs typeface="Consolas" panose="020B0609020204030204" pitchFamily="49" charset="0"/>
              </a:rPr>
              <a:t>TextFormField</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decoration: </a:t>
            </a:r>
            <a:r>
              <a:rPr lang="en-ID" sz="1400" dirty="0" err="1">
                <a:solidFill>
                  <a:srgbClr val="FF0000"/>
                </a:solidFill>
                <a:latin typeface="Consolas" panose="020B0609020204030204" pitchFamily="49" charset="0"/>
                <a:cs typeface="Consolas" panose="020B0609020204030204" pitchFamily="49" charset="0"/>
              </a:rPr>
              <a:t>const</a:t>
            </a:r>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InputDecoration</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labelText</a:t>
            </a:r>
            <a:r>
              <a:rPr lang="en-ID" sz="1400" dirty="0">
                <a:solidFill>
                  <a:srgbClr val="FF0000"/>
                </a:solidFill>
                <a:latin typeface="Consolas" panose="020B0609020204030204" pitchFamily="49" charset="0"/>
                <a:cs typeface="Consolas" panose="020B0609020204030204" pitchFamily="49" charset="0"/>
              </a:rPr>
              <a:t>: 'Overview',</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onChanged</a:t>
            </a:r>
            <a:r>
              <a:rPr lang="en-ID" sz="1400" dirty="0">
                <a:solidFill>
                  <a:srgbClr val="FF0000"/>
                </a:solidFill>
                <a:latin typeface="Consolas" panose="020B0609020204030204" pitchFamily="49" charset="0"/>
                <a:cs typeface="Consolas" panose="020B0609020204030204" pitchFamily="49" charset="0"/>
              </a:rPr>
              <a:t>: (value) {</a:t>
            </a:r>
          </a:p>
          <a:p>
            <a:r>
              <a:rPr lang="en-ID" sz="1400" dirty="0">
                <a:solidFill>
                  <a:srgbClr val="FF0000"/>
                </a:solidFill>
                <a:latin typeface="Consolas" panose="020B0609020204030204" pitchFamily="49" charset="0"/>
                <a:cs typeface="Consolas" panose="020B0609020204030204" pitchFamily="49" charset="0"/>
              </a:rPr>
              <a:t>		_overview = value;</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keyboardType</a:t>
            </a:r>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TextInputType.multiline</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minLines</a:t>
            </a:r>
            <a:r>
              <a:rPr lang="en-ID" sz="1400" dirty="0">
                <a:solidFill>
                  <a:srgbClr val="FF0000"/>
                </a:solidFill>
                <a:latin typeface="Consolas" panose="020B0609020204030204" pitchFamily="49" charset="0"/>
                <a:cs typeface="Consolas" panose="020B0609020204030204" pitchFamily="49" charset="0"/>
              </a:rPr>
              <a:t>: 3,</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maxLines</a:t>
            </a:r>
            <a:r>
              <a:rPr lang="en-ID" sz="1400" dirty="0">
                <a:solidFill>
                  <a:srgbClr val="FF0000"/>
                </a:solidFill>
                <a:latin typeface="Consolas" panose="020B0609020204030204" pitchFamily="49" charset="0"/>
                <a:cs typeface="Consolas" panose="020B0609020204030204" pitchFamily="49" charset="0"/>
              </a:rPr>
              <a:t>: 6,</a:t>
            </a:r>
          </a:p>
          <a:p>
            <a:r>
              <a:rPr lang="en-ID" sz="1400" dirty="0">
                <a:solidFill>
                  <a:srgbClr val="FF0000"/>
                </a:solidFill>
                <a:latin typeface="Consolas" panose="020B0609020204030204" pitchFamily="49" charset="0"/>
                <a:cs typeface="Consolas" panose="020B0609020204030204" pitchFamily="49" charset="0"/>
              </a:rPr>
              <a:t>)),</a:t>
            </a:r>
          </a:p>
        </p:txBody>
      </p:sp>
      <p:sp>
        <p:nvSpPr>
          <p:cNvPr id="3" name="Rectangle 2">
            <a:extLst>
              <a:ext uri="{FF2B5EF4-FFF2-40B4-BE49-F238E27FC236}">
                <a16:creationId xmlns:a16="http://schemas.microsoft.com/office/drawing/2014/main" id="{6B2173D2-796A-3240-BF7C-91D32C9663C7}"/>
              </a:ext>
            </a:extLst>
          </p:cNvPr>
          <p:cNvSpPr/>
          <p:nvPr/>
        </p:nvSpPr>
        <p:spPr>
          <a:xfrm>
            <a:off x="3028110" y="1435047"/>
            <a:ext cx="2547492" cy="307777"/>
          </a:xfrm>
          <a:prstGeom prst="rect">
            <a:avLst/>
          </a:prstGeom>
        </p:spPr>
        <p:txBody>
          <a:bodyPr wrap="none">
            <a:spAutoFit/>
          </a:bodyPr>
          <a:lstStyle/>
          <a:p>
            <a:r>
              <a:rPr lang="en-ID" sz="1400" dirty="0">
                <a:solidFill>
                  <a:srgbClr val="FF0000"/>
                </a:solidFill>
                <a:latin typeface="Menlo" panose="020B0609030804020204" pitchFamily="49" charset="0"/>
              </a:rPr>
              <a:t>String _overview = "";</a:t>
            </a:r>
            <a:endParaRPr lang="en-ID" sz="1400" b="0" dirty="0">
              <a:solidFill>
                <a:srgbClr val="FF0000"/>
              </a:solidFill>
              <a:effectLst/>
              <a:latin typeface="Menlo" panose="020B0609030804020204" pitchFamily="49" charset="0"/>
            </a:endParaRPr>
          </a:p>
        </p:txBody>
      </p:sp>
      <p:pic>
        <p:nvPicPr>
          <p:cNvPr id="4" name="Picture 3">
            <a:extLst>
              <a:ext uri="{FF2B5EF4-FFF2-40B4-BE49-F238E27FC236}">
                <a16:creationId xmlns:a16="http://schemas.microsoft.com/office/drawing/2014/main" id="{E9E9F49A-5292-D742-85D6-A7252CC8E4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3280" y="576943"/>
            <a:ext cx="2172746" cy="4566557"/>
          </a:xfrm>
          <a:prstGeom prst="rect">
            <a:avLst/>
          </a:prstGeom>
        </p:spPr>
      </p:pic>
      <p:sp>
        <p:nvSpPr>
          <p:cNvPr id="6" name="TextBox 5">
            <a:extLst>
              <a:ext uri="{FF2B5EF4-FFF2-40B4-BE49-F238E27FC236}">
                <a16:creationId xmlns:a16="http://schemas.microsoft.com/office/drawing/2014/main" id="{C073928E-159D-3941-AC6A-C43D7B2A0ED3}"/>
              </a:ext>
            </a:extLst>
          </p:cNvPr>
          <p:cNvSpPr txBox="1"/>
          <p:nvPr/>
        </p:nvSpPr>
        <p:spPr>
          <a:xfrm>
            <a:off x="3196354" y="4248319"/>
            <a:ext cx="3196354" cy="646331"/>
          </a:xfrm>
          <a:prstGeom prst="rect">
            <a:avLst/>
          </a:prstGeom>
          <a:noFill/>
        </p:spPr>
        <p:txBody>
          <a:bodyPr wrap="square" rtlCol="0">
            <a:spAutoFit/>
          </a:bodyPr>
          <a:lstStyle/>
          <a:p>
            <a:r>
              <a:rPr lang="en-US" dirty="0"/>
              <a:t>can you add minimum character validation here?</a:t>
            </a:r>
          </a:p>
        </p:txBody>
      </p:sp>
    </p:spTree>
    <p:extLst>
      <p:ext uri="{BB962C8B-B14F-4D97-AF65-F5344CB8AC3E}">
        <p14:creationId xmlns:p14="http://schemas.microsoft.com/office/powerpoint/2010/main" val="881608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a:extLst>
              <a:ext uri="{FF2B5EF4-FFF2-40B4-BE49-F238E27FC236}">
                <a16:creationId xmlns:a16="http://schemas.microsoft.com/office/drawing/2014/main" id="{9677174F-88E4-E24D-B780-A1974B685E03}"/>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Add </a:t>
            </a:r>
            <a:r>
              <a:rPr lang="en-US" sz="3600" b="1" dirty="0" err="1">
                <a:solidFill>
                  <a:srgbClr val="000090"/>
                </a:solidFill>
              </a:rPr>
              <a:t>TextFormField</a:t>
            </a:r>
            <a:r>
              <a:rPr lang="en-US" sz="3600" b="1" dirty="0">
                <a:solidFill>
                  <a:srgbClr val="000090"/>
                </a:solidFill>
              </a:rPr>
              <a:t> for </a:t>
            </a:r>
            <a:r>
              <a:rPr lang="en-US" sz="3600" b="1" dirty="0" err="1">
                <a:solidFill>
                  <a:srgbClr val="000090"/>
                </a:solidFill>
              </a:rPr>
              <a:t>release_date</a:t>
            </a:r>
            <a:r>
              <a:rPr lang="en-US" sz="3600" b="1" dirty="0">
                <a:solidFill>
                  <a:srgbClr val="000090"/>
                </a:solidFill>
              </a:rPr>
              <a:t> </a:t>
            </a:r>
          </a:p>
        </p:txBody>
      </p:sp>
      <p:cxnSp>
        <p:nvCxnSpPr>
          <p:cNvPr id="12" name="Straight Connector 11">
            <a:extLst>
              <a:ext uri="{FF2B5EF4-FFF2-40B4-BE49-F238E27FC236}">
                <a16:creationId xmlns:a16="http://schemas.microsoft.com/office/drawing/2014/main" id="{4A202F5E-8D77-5F4A-9821-3CEB1DCA4540}"/>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3" name="AutoShape 4" descr="Google's Flutter framework spreads its wings and goes multi-platform |  TechCrunch">
            <a:extLst>
              <a:ext uri="{FF2B5EF4-FFF2-40B4-BE49-F238E27FC236}">
                <a16:creationId xmlns:a16="http://schemas.microsoft.com/office/drawing/2014/main" id="{0F39E9A2-4CEC-AB47-A742-0CF789A100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61872373-E6A5-9D47-9EF5-669E7D9461FF}"/>
              </a:ext>
            </a:extLst>
          </p:cNvPr>
          <p:cNvSpPr/>
          <p:nvPr/>
        </p:nvSpPr>
        <p:spPr>
          <a:xfrm>
            <a:off x="307975" y="737281"/>
            <a:ext cx="8490968" cy="2585323"/>
          </a:xfrm>
          <a:prstGeom prst="rect">
            <a:avLst/>
          </a:prstGeom>
        </p:spPr>
        <p:txBody>
          <a:bodyPr wrap="square">
            <a:spAutoFit/>
          </a:bodyPr>
          <a:lstStyle/>
          <a:p>
            <a:r>
              <a:rPr lang="en-ID" dirty="0"/>
              <a:t>For the </a:t>
            </a:r>
            <a:r>
              <a:rPr lang="en-ID" dirty="0" err="1"/>
              <a:t>release_date</a:t>
            </a:r>
            <a:r>
              <a:rPr lang="en-ID" dirty="0"/>
              <a:t> Input, we will provide a </a:t>
            </a:r>
            <a:r>
              <a:rPr lang="en-ID" dirty="0" err="1"/>
              <a:t>datepicker</a:t>
            </a:r>
            <a:r>
              <a:rPr lang="en-ID" dirty="0"/>
              <a:t> facility. The </a:t>
            </a:r>
            <a:r>
              <a:rPr lang="en-ID" dirty="0" err="1"/>
              <a:t>TextFormField</a:t>
            </a:r>
            <a:r>
              <a:rPr lang="en-ID" dirty="0"/>
              <a:t> can be automatically filled in when user clicks any date from a </a:t>
            </a:r>
            <a:r>
              <a:rPr lang="en-ID" dirty="0" err="1"/>
              <a:t>datepicker</a:t>
            </a:r>
            <a:r>
              <a:rPr lang="en-ID" dirty="0"/>
              <a:t>.</a:t>
            </a:r>
          </a:p>
          <a:p>
            <a:r>
              <a:rPr lang="en-ID" dirty="0"/>
              <a:t>For doing this automation, we need a </a:t>
            </a:r>
            <a:r>
              <a:rPr lang="en-ID" dirty="0" err="1"/>
              <a:t>TextEditingController</a:t>
            </a:r>
            <a:r>
              <a:rPr lang="en-ID" dirty="0"/>
              <a:t> object.</a:t>
            </a:r>
          </a:p>
          <a:p>
            <a:endParaRPr lang="en-ID" dirty="0"/>
          </a:p>
          <a:p>
            <a:endParaRPr lang="en-ID" dirty="0"/>
          </a:p>
          <a:p>
            <a:endParaRPr lang="en-ID" dirty="0"/>
          </a:p>
          <a:p>
            <a:endParaRPr lang="en-ID" dirty="0"/>
          </a:p>
          <a:p>
            <a:endParaRPr lang="en-ID" dirty="0"/>
          </a:p>
          <a:p>
            <a:endParaRPr lang="en-ID" dirty="0"/>
          </a:p>
        </p:txBody>
      </p:sp>
      <p:sp>
        <p:nvSpPr>
          <p:cNvPr id="2" name="Rectangle 1">
            <a:extLst>
              <a:ext uri="{FF2B5EF4-FFF2-40B4-BE49-F238E27FC236}">
                <a16:creationId xmlns:a16="http://schemas.microsoft.com/office/drawing/2014/main" id="{2DF72CD5-EF86-5047-B621-80ED582BB9F4}"/>
              </a:ext>
            </a:extLst>
          </p:cNvPr>
          <p:cNvSpPr/>
          <p:nvPr/>
        </p:nvSpPr>
        <p:spPr>
          <a:xfrm>
            <a:off x="391363" y="1990814"/>
            <a:ext cx="7838237" cy="369332"/>
          </a:xfrm>
          <a:prstGeom prst="rect">
            <a:avLst/>
          </a:prstGeom>
        </p:spPr>
        <p:txBody>
          <a:bodyPr wrap="square">
            <a:spAutoFit/>
          </a:bodyPr>
          <a:lstStyle/>
          <a:p>
            <a:r>
              <a:rPr lang="en-ID" dirty="0">
                <a:solidFill>
                  <a:srgbClr val="FF0000"/>
                </a:solidFill>
                <a:latin typeface="Consolas" panose="020B0609020204030204" pitchFamily="49" charset="0"/>
                <a:cs typeface="Consolas" panose="020B0609020204030204" pitchFamily="49" charset="0"/>
              </a:rPr>
              <a:t>final _</a:t>
            </a:r>
            <a:r>
              <a:rPr lang="en-ID" dirty="0" err="1">
                <a:solidFill>
                  <a:srgbClr val="FF0000"/>
                </a:solidFill>
                <a:latin typeface="Consolas" panose="020B0609020204030204" pitchFamily="49" charset="0"/>
                <a:cs typeface="Consolas" panose="020B0609020204030204" pitchFamily="49" charset="0"/>
              </a:rPr>
              <a:t>controllerDate</a:t>
            </a:r>
            <a:r>
              <a:rPr lang="en-ID" dirty="0">
                <a:solidFill>
                  <a:srgbClr val="FF0000"/>
                </a:solidFill>
                <a:latin typeface="Consolas" panose="020B0609020204030204" pitchFamily="49" charset="0"/>
                <a:cs typeface="Consolas" panose="020B0609020204030204" pitchFamily="49" charset="0"/>
              </a:rPr>
              <a:t> = </a:t>
            </a:r>
            <a:r>
              <a:rPr lang="en-ID" dirty="0" err="1">
                <a:solidFill>
                  <a:srgbClr val="FF0000"/>
                </a:solidFill>
                <a:latin typeface="Consolas" panose="020B0609020204030204" pitchFamily="49" charset="0"/>
                <a:cs typeface="Consolas" panose="020B0609020204030204" pitchFamily="49" charset="0"/>
              </a:rPr>
              <a:t>TextEditingController</a:t>
            </a:r>
            <a:r>
              <a:rPr lang="en-ID" dirty="0">
                <a:solidFill>
                  <a:srgbClr val="FF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43043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itle 1">
            <a:extLst>
              <a:ext uri="{FF2B5EF4-FFF2-40B4-BE49-F238E27FC236}">
                <a16:creationId xmlns:a16="http://schemas.microsoft.com/office/drawing/2014/main" id="{9EDDA25E-D8A5-4843-BC9A-12E209876E8C}"/>
              </a:ext>
            </a:extLst>
          </p:cNvPr>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Add </a:t>
            </a:r>
            <a:r>
              <a:rPr lang="en-US" sz="3600" b="1" dirty="0" err="1">
                <a:solidFill>
                  <a:srgbClr val="000090"/>
                </a:solidFill>
              </a:rPr>
              <a:t>TextFormField</a:t>
            </a:r>
            <a:r>
              <a:rPr lang="en-US" sz="3600" b="1" dirty="0">
                <a:solidFill>
                  <a:srgbClr val="000090"/>
                </a:solidFill>
              </a:rPr>
              <a:t> for </a:t>
            </a:r>
            <a:r>
              <a:rPr lang="en-US" sz="3600" b="1" dirty="0" err="1">
                <a:solidFill>
                  <a:srgbClr val="000090"/>
                </a:solidFill>
              </a:rPr>
              <a:t>release_date</a:t>
            </a:r>
            <a:r>
              <a:rPr lang="en-US" sz="3600" b="1" dirty="0">
                <a:solidFill>
                  <a:srgbClr val="000090"/>
                </a:solidFill>
              </a:rPr>
              <a:t> (2) </a:t>
            </a:r>
          </a:p>
        </p:txBody>
      </p:sp>
      <p:cxnSp>
        <p:nvCxnSpPr>
          <p:cNvPr id="11" name="Straight Connector 10">
            <a:extLst>
              <a:ext uri="{FF2B5EF4-FFF2-40B4-BE49-F238E27FC236}">
                <a16:creationId xmlns:a16="http://schemas.microsoft.com/office/drawing/2014/main" id="{E06114CB-97A2-904D-905C-71C83330384D}"/>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2" name="AutoShape 4" descr="Google's Flutter framework spreads its wings and goes multi-platform |  TechCrunch">
            <a:extLst>
              <a:ext uri="{FF2B5EF4-FFF2-40B4-BE49-F238E27FC236}">
                <a16:creationId xmlns:a16="http://schemas.microsoft.com/office/drawing/2014/main" id="{EE9040F4-3F08-C747-85E7-60D958E29E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49661DA8-180B-E046-B02C-946716215A5E}"/>
              </a:ext>
            </a:extLst>
          </p:cNvPr>
          <p:cNvSpPr/>
          <p:nvPr/>
        </p:nvSpPr>
        <p:spPr>
          <a:xfrm>
            <a:off x="307975" y="819505"/>
            <a:ext cx="5348754" cy="2308324"/>
          </a:xfrm>
          <a:prstGeom prst="rect">
            <a:avLst/>
          </a:prstGeom>
        </p:spPr>
        <p:txBody>
          <a:bodyPr wrap="square">
            <a:spAutoFit/>
          </a:bodyPr>
          <a:lstStyle/>
          <a:p>
            <a:r>
              <a:rPr lang="en-ID" sz="1200" dirty="0">
                <a:solidFill>
                  <a:srgbClr val="FF0000"/>
                </a:solidFill>
                <a:latin typeface="Consolas" panose="020B0609020204030204" pitchFamily="49" charset="0"/>
                <a:cs typeface="Consolas" panose="020B0609020204030204" pitchFamily="49" charset="0"/>
              </a:rPr>
              <a:t>Padding(</a:t>
            </a:r>
          </a:p>
          <a:p>
            <a:r>
              <a:rPr lang="en-ID" sz="1200" dirty="0">
                <a:solidFill>
                  <a:srgbClr val="FF0000"/>
                </a:solidFill>
                <a:latin typeface="Consolas" panose="020B0609020204030204" pitchFamily="49" charset="0"/>
                <a:cs typeface="Consolas" panose="020B0609020204030204" pitchFamily="49" charset="0"/>
              </a:rPr>
              <a:t>	padding: </a:t>
            </a:r>
            <a:r>
              <a:rPr lang="en-ID" sz="1200" dirty="0" err="1">
                <a:solidFill>
                  <a:srgbClr val="FF0000"/>
                </a:solidFill>
                <a:latin typeface="Consolas" panose="020B0609020204030204" pitchFamily="49" charset="0"/>
                <a:cs typeface="Consolas" panose="020B0609020204030204" pitchFamily="49" charset="0"/>
              </a:rPr>
              <a:t>EdgeInsets.all</a:t>
            </a:r>
            <a:r>
              <a:rPr lang="en-ID" sz="1200" dirty="0">
                <a:solidFill>
                  <a:srgbClr val="FF0000"/>
                </a:solidFill>
                <a:latin typeface="Consolas" panose="020B0609020204030204" pitchFamily="49" charset="0"/>
                <a:cs typeface="Consolas" panose="020B0609020204030204" pitchFamily="49" charset="0"/>
              </a:rPr>
              <a:t>(10),</a:t>
            </a:r>
          </a:p>
          <a:p>
            <a:r>
              <a:rPr lang="en-ID" sz="1200" dirty="0">
                <a:solidFill>
                  <a:srgbClr val="FF0000"/>
                </a:solidFill>
                <a:latin typeface="Consolas" panose="020B0609020204030204" pitchFamily="49" charset="0"/>
                <a:cs typeface="Consolas" panose="020B0609020204030204" pitchFamily="49" charset="0"/>
              </a:rPr>
              <a:t>	child: Row(</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mainAxisAlignment:MainAxisAlignment.start</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children: [</a:t>
            </a:r>
          </a:p>
          <a:p>
            <a:r>
              <a:rPr lang="en-ID" sz="1200" dirty="0">
                <a:solidFill>
                  <a:srgbClr val="FF0000"/>
                </a:solidFill>
                <a:latin typeface="Consolas" panose="020B0609020204030204" pitchFamily="49" charset="0"/>
                <a:cs typeface="Consolas" panose="020B0609020204030204" pitchFamily="49" charset="0"/>
              </a:rPr>
              <a:t>          		Expanded(</a:t>
            </a:r>
          </a:p>
          <a:p>
            <a:r>
              <a:rPr lang="en-ID" sz="1200" dirty="0">
                <a:solidFill>
                  <a:srgbClr val="FF0000"/>
                </a:solidFill>
                <a:latin typeface="Consolas" panose="020B0609020204030204" pitchFamily="49" charset="0"/>
                <a:cs typeface="Consolas" panose="020B0609020204030204" pitchFamily="49" charset="0"/>
              </a:rPr>
              <a:t>             		child: </a:t>
            </a:r>
            <a:r>
              <a:rPr lang="en-ID" sz="1200" dirty="0" err="1">
                <a:solidFill>
                  <a:srgbClr val="FF0000"/>
                </a:solidFill>
                <a:latin typeface="Consolas" panose="020B0609020204030204" pitchFamily="49" charset="0"/>
                <a:cs typeface="Consolas" panose="020B0609020204030204" pitchFamily="49" charset="0"/>
              </a:rPr>
              <a:t>TextFormField</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decoration: </a:t>
            </a:r>
            <a:r>
              <a:rPr lang="en-ID" sz="1200" dirty="0" err="1">
                <a:solidFill>
                  <a:srgbClr val="FF0000"/>
                </a:solidFill>
                <a:latin typeface="Consolas" panose="020B0609020204030204" pitchFamily="49" charset="0"/>
                <a:cs typeface="Consolas" panose="020B0609020204030204" pitchFamily="49" charset="0"/>
              </a:rPr>
              <a:t>const</a:t>
            </a:r>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InputDecoration</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labelText</a:t>
            </a:r>
            <a:r>
              <a:rPr lang="en-ID" sz="1200" dirty="0">
                <a:solidFill>
                  <a:srgbClr val="FF0000"/>
                </a:solidFill>
                <a:latin typeface="Consolas" panose="020B0609020204030204" pitchFamily="49" charset="0"/>
                <a:cs typeface="Consolas" panose="020B0609020204030204" pitchFamily="49" charset="0"/>
              </a:rPr>
              <a:t>: 'Release Date',</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controller: _</a:t>
            </a:r>
            <a:r>
              <a:rPr lang="en-ID" sz="1200" dirty="0" err="1">
                <a:solidFill>
                  <a:srgbClr val="FF0000"/>
                </a:solidFill>
                <a:latin typeface="Consolas" panose="020B0609020204030204" pitchFamily="49" charset="0"/>
                <a:cs typeface="Consolas" panose="020B0609020204030204" pitchFamily="49" charset="0"/>
              </a:rPr>
              <a:t>controllerDate</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a:t>
            </a:r>
          </a:p>
        </p:txBody>
      </p:sp>
      <p:sp>
        <p:nvSpPr>
          <p:cNvPr id="4" name="Rectangle 3">
            <a:extLst>
              <a:ext uri="{FF2B5EF4-FFF2-40B4-BE49-F238E27FC236}">
                <a16:creationId xmlns:a16="http://schemas.microsoft.com/office/drawing/2014/main" id="{7C5BDC68-C1A5-5D71-12F1-A75447DD0AB1}"/>
              </a:ext>
            </a:extLst>
          </p:cNvPr>
          <p:cNvSpPr/>
          <p:nvPr/>
        </p:nvSpPr>
        <p:spPr>
          <a:xfrm>
            <a:off x="4016189" y="721406"/>
            <a:ext cx="4894729" cy="3970318"/>
          </a:xfrm>
          <a:prstGeom prst="rect">
            <a:avLst/>
          </a:prstGeom>
        </p:spPr>
        <p:txBody>
          <a:bodyPr wrap="square">
            <a:spAutoFit/>
          </a:bodyPr>
          <a:lstStyle/>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ElevatedButton</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onPressed</a:t>
            </a:r>
            <a:r>
              <a:rPr lang="en-ID" sz="1200" dirty="0">
                <a:solidFill>
                  <a:srgbClr val="FF0000"/>
                </a:solidFill>
                <a:latin typeface="Consolas" panose="020B0609020204030204" pitchFamily="49" charset="0"/>
                <a:cs typeface="Consolas" panose="020B0609020204030204" pitchFamily="49" charset="0"/>
              </a:rPr>
              <a:t>: () {</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showDatePicker</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context: context,</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initialDate</a:t>
            </a:r>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DateTime.now</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firstDate</a:t>
            </a:r>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DateTime</a:t>
            </a:r>
            <a:r>
              <a:rPr lang="en-ID" sz="1200" dirty="0">
                <a:solidFill>
                  <a:srgbClr val="FF0000"/>
                </a:solidFill>
                <a:latin typeface="Consolas" panose="020B0609020204030204" pitchFamily="49" charset="0"/>
                <a:cs typeface="Consolas" panose="020B0609020204030204" pitchFamily="49" charset="0"/>
              </a:rPr>
              <a:t>(2000),</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lastDate</a:t>
            </a:r>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DateTime</a:t>
            </a:r>
            <a:r>
              <a:rPr lang="en-ID" sz="1200" dirty="0">
                <a:solidFill>
                  <a:srgbClr val="FF0000"/>
                </a:solidFill>
                <a:latin typeface="Consolas" panose="020B0609020204030204" pitchFamily="49" charset="0"/>
                <a:cs typeface="Consolas" panose="020B0609020204030204" pitchFamily="49" charset="0"/>
              </a:rPr>
              <a:t>(2200))</a:t>
            </a:r>
          </a:p>
          <a:p>
            <a:r>
              <a:rPr lang="en-ID" sz="1200" dirty="0">
                <a:solidFill>
                  <a:srgbClr val="FF0000"/>
                </a:solidFill>
                <a:latin typeface="Consolas" panose="020B0609020204030204" pitchFamily="49" charset="0"/>
                <a:cs typeface="Consolas" panose="020B0609020204030204" pitchFamily="49" charset="0"/>
              </a:rPr>
              <a:t>                .then((value) {</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setState</a:t>
            </a:r>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_</a:t>
            </a:r>
            <a:r>
              <a:rPr lang="en-ID" sz="1200" dirty="0" err="1">
                <a:solidFill>
                  <a:srgbClr val="FF0000"/>
                </a:solidFill>
                <a:latin typeface="Consolas" panose="020B0609020204030204" pitchFamily="49" charset="0"/>
                <a:cs typeface="Consolas" panose="020B0609020204030204" pitchFamily="49" charset="0"/>
              </a:rPr>
              <a:t>controllerDate.text</a:t>
            </a:r>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value.toString</a:t>
            </a:r>
            <a:r>
              <a:rPr lang="en-ID" sz="1200" dirty="0">
                <a:solidFill>
                  <a:srgbClr val="FF0000"/>
                </a:solidFill>
                <a:latin typeface="Consolas" panose="020B0609020204030204" pitchFamily="49" charset="0"/>
                <a:cs typeface="Consolas" panose="020B0609020204030204" pitchFamily="49" charset="0"/>
              </a:rPr>
              <a:t>().substring(0, 10);</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child: Icon(</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Icons.calendar_today_sharp</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color</a:t>
            </a:r>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Colors.white</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size: 24.0,</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endParaRPr lang="en-ID" sz="1200" dirty="0">
              <a:solidFill>
                <a:srgbClr val="FF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48107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a:extLst>
              <a:ext uri="{FF2B5EF4-FFF2-40B4-BE49-F238E27FC236}">
                <a16:creationId xmlns:a16="http://schemas.microsoft.com/office/drawing/2014/main" id="{9677174F-88E4-E24D-B780-A1974B685E03}"/>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The </a:t>
            </a:r>
            <a:r>
              <a:rPr lang="en-US" sz="3600" b="1" dirty="0" err="1">
                <a:solidFill>
                  <a:srgbClr val="000090"/>
                </a:solidFill>
              </a:rPr>
              <a:t>datepicker</a:t>
            </a:r>
            <a:r>
              <a:rPr lang="en-US" sz="3600" b="1" dirty="0">
                <a:solidFill>
                  <a:srgbClr val="000090"/>
                </a:solidFill>
              </a:rPr>
              <a:t> result</a:t>
            </a:r>
          </a:p>
        </p:txBody>
      </p:sp>
      <p:cxnSp>
        <p:nvCxnSpPr>
          <p:cNvPr id="12" name="Straight Connector 11">
            <a:extLst>
              <a:ext uri="{FF2B5EF4-FFF2-40B4-BE49-F238E27FC236}">
                <a16:creationId xmlns:a16="http://schemas.microsoft.com/office/drawing/2014/main" id="{4A202F5E-8D77-5F4A-9821-3CEB1DCA4540}"/>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3" name="AutoShape 4" descr="Google's Flutter framework spreads its wings and goes multi-platform |  TechCrunch">
            <a:extLst>
              <a:ext uri="{FF2B5EF4-FFF2-40B4-BE49-F238E27FC236}">
                <a16:creationId xmlns:a16="http://schemas.microsoft.com/office/drawing/2014/main" id="{0F39E9A2-4CEC-AB47-A742-0CF789A100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3B84781E-E522-D94E-B279-63E0E9CDD1B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49301" y="651745"/>
            <a:ext cx="2026337" cy="4258842"/>
          </a:xfrm>
          <a:prstGeom prst="rect">
            <a:avLst/>
          </a:prstGeom>
        </p:spPr>
      </p:pic>
      <p:pic>
        <p:nvPicPr>
          <p:cNvPr id="6" name="Picture 5">
            <a:extLst>
              <a:ext uri="{FF2B5EF4-FFF2-40B4-BE49-F238E27FC236}">
                <a16:creationId xmlns:a16="http://schemas.microsoft.com/office/drawing/2014/main" id="{63235999-82C5-E542-94CF-308FA9E0817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340410" y="576943"/>
            <a:ext cx="2095072" cy="4403305"/>
          </a:xfrm>
          <a:prstGeom prst="rect">
            <a:avLst/>
          </a:prstGeom>
        </p:spPr>
      </p:pic>
    </p:spTree>
    <p:extLst>
      <p:ext uri="{BB962C8B-B14F-4D97-AF65-F5344CB8AC3E}">
        <p14:creationId xmlns:p14="http://schemas.microsoft.com/office/powerpoint/2010/main" val="91026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a:extLst>
              <a:ext uri="{FF2B5EF4-FFF2-40B4-BE49-F238E27FC236}">
                <a16:creationId xmlns:a16="http://schemas.microsoft.com/office/drawing/2014/main" id="{9677174F-88E4-E24D-B780-A1974B685E03}"/>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Add runtime field </a:t>
            </a:r>
          </a:p>
        </p:txBody>
      </p:sp>
      <p:cxnSp>
        <p:nvCxnSpPr>
          <p:cNvPr id="12" name="Straight Connector 11">
            <a:extLst>
              <a:ext uri="{FF2B5EF4-FFF2-40B4-BE49-F238E27FC236}">
                <a16:creationId xmlns:a16="http://schemas.microsoft.com/office/drawing/2014/main" id="{4A202F5E-8D77-5F4A-9821-3CEB1DCA4540}"/>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3" name="AutoShape 4" descr="Google's Flutter framework spreads its wings and goes multi-platform |  TechCrunch">
            <a:extLst>
              <a:ext uri="{FF2B5EF4-FFF2-40B4-BE49-F238E27FC236}">
                <a16:creationId xmlns:a16="http://schemas.microsoft.com/office/drawing/2014/main" id="{0F39E9A2-4CEC-AB47-A742-0CF789A100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61872373-E6A5-9D47-9EF5-669E7D9461FF}"/>
              </a:ext>
            </a:extLst>
          </p:cNvPr>
          <p:cNvSpPr/>
          <p:nvPr/>
        </p:nvSpPr>
        <p:spPr>
          <a:xfrm>
            <a:off x="307975" y="737281"/>
            <a:ext cx="8490968" cy="646331"/>
          </a:xfrm>
          <a:prstGeom prst="rect">
            <a:avLst/>
          </a:prstGeom>
        </p:spPr>
        <p:txBody>
          <a:bodyPr wrap="square">
            <a:spAutoFit/>
          </a:bodyPr>
          <a:lstStyle/>
          <a:p>
            <a:r>
              <a:rPr lang="en-ID" dirty="0"/>
              <a:t>Can you add </a:t>
            </a:r>
            <a:r>
              <a:rPr lang="en-ID" dirty="0" err="1"/>
              <a:t>textformfield</a:t>
            </a:r>
            <a:r>
              <a:rPr lang="en-ID" dirty="0"/>
              <a:t> that only accept number input?</a:t>
            </a:r>
          </a:p>
          <a:p>
            <a:endParaRPr lang="en-ID" dirty="0"/>
          </a:p>
        </p:txBody>
      </p:sp>
      <p:sp>
        <p:nvSpPr>
          <p:cNvPr id="9" name="TextBox 8">
            <a:extLst>
              <a:ext uri="{FF2B5EF4-FFF2-40B4-BE49-F238E27FC236}">
                <a16:creationId xmlns:a16="http://schemas.microsoft.com/office/drawing/2014/main" id="{9EEDE1CA-83AA-124A-A216-1ED7FFACD9E9}"/>
              </a:ext>
            </a:extLst>
          </p:cNvPr>
          <p:cNvSpPr txBox="1"/>
          <p:nvPr/>
        </p:nvSpPr>
        <p:spPr>
          <a:xfrm>
            <a:off x="531223" y="1542362"/>
            <a:ext cx="6339840" cy="923330"/>
          </a:xfrm>
          <a:prstGeom prst="rect">
            <a:avLst/>
          </a:prstGeom>
          <a:noFill/>
        </p:spPr>
        <p:txBody>
          <a:bodyPr wrap="square">
            <a:spAutoFit/>
          </a:bodyPr>
          <a:lstStyle/>
          <a:p>
            <a:r>
              <a:rPr lang="en-ID" dirty="0"/>
              <a:t> </a:t>
            </a:r>
            <a:r>
              <a:rPr lang="en-ID" dirty="0" err="1">
                <a:solidFill>
                  <a:srgbClr val="FF0000"/>
                </a:solidFill>
              </a:rPr>
              <a:t>inputFormatters</a:t>
            </a:r>
            <a:r>
              <a:rPr lang="en-ID" dirty="0">
                <a:solidFill>
                  <a:srgbClr val="FF0000"/>
                </a:solidFill>
              </a:rPr>
              <a:t>: &lt;</a:t>
            </a:r>
            <a:r>
              <a:rPr lang="en-ID" dirty="0" err="1">
                <a:solidFill>
                  <a:srgbClr val="FF0000"/>
                </a:solidFill>
              </a:rPr>
              <a:t>TextInputFormatter</a:t>
            </a:r>
            <a:r>
              <a:rPr lang="en-ID" dirty="0">
                <a:solidFill>
                  <a:srgbClr val="FF0000"/>
                </a:solidFill>
              </a:rPr>
              <a:t>&gt;[</a:t>
            </a:r>
          </a:p>
          <a:p>
            <a:r>
              <a:rPr lang="en-ID" dirty="0">
                <a:solidFill>
                  <a:srgbClr val="FF0000"/>
                </a:solidFill>
              </a:rPr>
              <a:t>                    </a:t>
            </a:r>
            <a:r>
              <a:rPr lang="en-ID" dirty="0" err="1">
                <a:solidFill>
                  <a:srgbClr val="FF0000"/>
                </a:solidFill>
              </a:rPr>
              <a:t>FilteringTextInputFormatter.digitsOnly</a:t>
            </a:r>
            <a:endParaRPr lang="en-ID" dirty="0">
              <a:solidFill>
                <a:srgbClr val="FF0000"/>
              </a:solidFill>
            </a:endParaRPr>
          </a:p>
          <a:p>
            <a:r>
              <a:rPr lang="en-ID" dirty="0">
                <a:solidFill>
                  <a:srgbClr val="FF0000"/>
                </a:solidFill>
              </a:rPr>
              <a:t>                ],</a:t>
            </a:r>
            <a:endParaRPr dirty="0">
              <a:solidFill>
                <a:srgbClr val="FF0000"/>
              </a:solidFill>
            </a:endParaRPr>
          </a:p>
        </p:txBody>
      </p:sp>
      <p:sp>
        <p:nvSpPr>
          <p:cNvPr id="15" name="TextBox 14">
            <a:extLst>
              <a:ext uri="{FF2B5EF4-FFF2-40B4-BE49-F238E27FC236}">
                <a16:creationId xmlns:a16="http://schemas.microsoft.com/office/drawing/2014/main" id="{C843A06E-F68D-484B-9AEE-C11BFA0BAAB5}"/>
              </a:ext>
            </a:extLst>
          </p:cNvPr>
          <p:cNvSpPr txBox="1"/>
          <p:nvPr/>
        </p:nvSpPr>
        <p:spPr>
          <a:xfrm>
            <a:off x="307975" y="1278321"/>
            <a:ext cx="4650376" cy="369332"/>
          </a:xfrm>
          <a:prstGeom prst="rect">
            <a:avLst/>
          </a:prstGeom>
          <a:noFill/>
        </p:spPr>
        <p:txBody>
          <a:bodyPr wrap="square">
            <a:spAutoFit/>
          </a:bodyPr>
          <a:lstStyle/>
          <a:p>
            <a:r>
              <a:rPr lang="en-ID" dirty="0"/>
              <a:t>Hint:</a:t>
            </a:r>
            <a:endParaRPr dirty="0"/>
          </a:p>
        </p:txBody>
      </p:sp>
    </p:spTree>
    <p:extLst>
      <p:ext uri="{BB962C8B-B14F-4D97-AF65-F5344CB8AC3E}">
        <p14:creationId xmlns:p14="http://schemas.microsoft.com/office/powerpoint/2010/main" val="151386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a:extLst>
              <a:ext uri="{FF2B5EF4-FFF2-40B4-BE49-F238E27FC236}">
                <a16:creationId xmlns:a16="http://schemas.microsoft.com/office/drawing/2014/main" id="{9677174F-88E4-E24D-B780-A1974B685E03}"/>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Add URL Poster</a:t>
            </a:r>
          </a:p>
        </p:txBody>
      </p:sp>
      <p:cxnSp>
        <p:nvCxnSpPr>
          <p:cNvPr id="12" name="Straight Connector 11">
            <a:extLst>
              <a:ext uri="{FF2B5EF4-FFF2-40B4-BE49-F238E27FC236}">
                <a16:creationId xmlns:a16="http://schemas.microsoft.com/office/drawing/2014/main" id="{4A202F5E-8D77-5F4A-9821-3CEB1DCA4540}"/>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3" name="AutoShape 4" descr="Google's Flutter framework spreads its wings and goes multi-platform |  TechCrunch">
            <a:extLst>
              <a:ext uri="{FF2B5EF4-FFF2-40B4-BE49-F238E27FC236}">
                <a16:creationId xmlns:a16="http://schemas.microsoft.com/office/drawing/2014/main" id="{0F39E9A2-4CEC-AB47-A742-0CF789A100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F5EFAA50-D48D-7446-A79A-C72E2A5F0EAE}"/>
              </a:ext>
            </a:extLst>
          </p:cNvPr>
          <p:cNvSpPr/>
          <p:nvPr/>
        </p:nvSpPr>
        <p:spPr>
          <a:xfrm>
            <a:off x="307975" y="737281"/>
            <a:ext cx="8490968" cy="923330"/>
          </a:xfrm>
          <a:prstGeom prst="rect">
            <a:avLst/>
          </a:prstGeom>
        </p:spPr>
        <p:txBody>
          <a:bodyPr wrap="square">
            <a:spAutoFit/>
          </a:bodyPr>
          <a:lstStyle/>
          <a:p>
            <a:r>
              <a:rPr lang="en-ID" dirty="0"/>
              <a:t>Add  </a:t>
            </a:r>
            <a:r>
              <a:rPr lang="en-ID" dirty="0" err="1"/>
              <a:t>textformfield</a:t>
            </a:r>
            <a:r>
              <a:rPr lang="en-ID" dirty="0"/>
              <a:t> similar with homepage.</a:t>
            </a:r>
          </a:p>
          <a:p>
            <a:r>
              <a:rPr lang="en-ID" dirty="0"/>
              <a:t>Add a widget below </a:t>
            </a:r>
            <a:r>
              <a:rPr lang="en-ID" dirty="0" err="1"/>
              <a:t>textformfield</a:t>
            </a:r>
            <a:r>
              <a:rPr lang="en-ID" dirty="0"/>
              <a:t> that display the poster.</a:t>
            </a:r>
          </a:p>
          <a:p>
            <a:endParaRPr lang="en-ID" dirty="0"/>
          </a:p>
        </p:txBody>
      </p:sp>
    </p:spTree>
    <p:extLst>
      <p:ext uri="{BB962C8B-B14F-4D97-AF65-F5344CB8AC3E}">
        <p14:creationId xmlns:p14="http://schemas.microsoft.com/office/powerpoint/2010/main" val="1887303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a:extLst>
              <a:ext uri="{FF2B5EF4-FFF2-40B4-BE49-F238E27FC236}">
                <a16:creationId xmlns:a16="http://schemas.microsoft.com/office/drawing/2014/main" id="{9677174F-88E4-E24D-B780-A1974B685E03}"/>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Add URL Poster (2)</a:t>
            </a:r>
          </a:p>
        </p:txBody>
      </p:sp>
      <p:cxnSp>
        <p:nvCxnSpPr>
          <p:cNvPr id="12" name="Straight Connector 11">
            <a:extLst>
              <a:ext uri="{FF2B5EF4-FFF2-40B4-BE49-F238E27FC236}">
                <a16:creationId xmlns:a16="http://schemas.microsoft.com/office/drawing/2014/main" id="{4A202F5E-8D77-5F4A-9821-3CEB1DCA4540}"/>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3" name="AutoShape 4" descr="Google's Flutter framework spreads its wings and goes multi-platform |  TechCrunch">
            <a:extLst>
              <a:ext uri="{FF2B5EF4-FFF2-40B4-BE49-F238E27FC236}">
                <a16:creationId xmlns:a16="http://schemas.microsoft.com/office/drawing/2014/main" id="{0F39E9A2-4CEC-AB47-A742-0CF789A100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F5EFAA50-D48D-7446-A79A-C72E2A5F0EAE}"/>
              </a:ext>
            </a:extLst>
          </p:cNvPr>
          <p:cNvSpPr/>
          <p:nvPr/>
        </p:nvSpPr>
        <p:spPr>
          <a:xfrm>
            <a:off x="307975" y="737281"/>
            <a:ext cx="8490968" cy="369332"/>
          </a:xfrm>
          <a:prstGeom prst="rect">
            <a:avLst/>
          </a:prstGeom>
        </p:spPr>
        <p:txBody>
          <a:bodyPr wrap="square">
            <a:spAutoFit/>
          </a:bodyPr>
          <a:lstStyle/>
          <a:p>
            <a:r>
              <a:rPr lang="en-ID" dirty="0"/>
              <a:t>How to make the image only display a picture when </a:t>
            </a:r>
            <a:r>
              <a:rPr lang="en-ID" dirty="0" err="1"/>
              <a:t>tthe</a:t>
            </a:r>
            <a:r>
              <a:rPr lang="en-ID" dirty="0"/>
              <a:t> </a:t>
            </a:r>
            <a:r>
              <a:rPr lang="en-ID" dirty="0" err="1"/>
              <a:t>url</a:t>
            </a:r>
            <a:r>
              <a:rPr lang="en-ID" dirty="0"/>
              <a:t> is a valid image </a:t>
            </a:r>
            <a:r>
              <a:rPr lang="en-ID" dirty="0" err="1"/>
              <a:t>url</a:t>
            </a:r>
            <a:r>
              <a:rPr lang="en-ID" dirty="0"/>
              <a:t>?</a:t>
            </a:r>
          </a:p>
        </p:txBody>
      </p:sp>
      <p:sp>
        <p:nvSpPr>
          <p:cNvPr id="10" name="TextBox 9">
            <a:extLst>
              <a:ext uri="{FF2B5EF4-FFF2-40B4-BE49-F238E27FC236}">
                <a16:creationId xmlns:a16="http://schemas.microsoft.com/office/drawing/2014/main" id="{2754A379-C063-EA48-AA7E-77B786A7289D}"/>
              </a:ext>
            </a:extLst>
          </p:cNvPr>
          <p:cNvSpPr txBox="1"/>
          <p:nvPr/>
        </p:nvSpPr>
        <p:spPr>
          <a:xfrm>
            <a:off x="307975" y="1265363"/>
            <a:ext cx="4650376" cy="3539430"/>
          </a:xfrm>
          <a:prstGeom prst="rect">
            <a:avLst/>
          </a:prstGeom>
          <a:noFill/>
        </p:spPr>
        <p:txBody>
          <a:bodyPr wrap="square">
            <a:spAutoFit/>
          </a:bodyPr>
          <a:lstStyle/>
          <a:p>
            <a:r>
              <a:rPr lang="en-ID" sz="1400" dirty="0">
                <a:solidFill>
                  <a:srgbClr val="FF0000"/>
                </a:solidFill>
              </a:rPr>
              <a:t>Future&lt;bool&gt; </a:t>
            </a:r>
            <a:r>
              <a:rPr lang="en-ID" sz="1400" dirty="0" err="1">
                <a:solidFill>
                  <a:srgbClr val="FF0000"/>
                </a:solidFill>
              </a:rPr>
              <a:t>validateImage</a:t>
            </a:r>
            <a:r>
              <a:rPr lang="en-ID" sz="1400" dirty="0">
                <a:solidFill>
                  <a:srgbClr val="FF0000"/>
                </a:solidFill>
              </a:rPr>
              <a:t>(String </a:t>
            </a:r>
            <a:r>
              <a:rPr lang="en-ID" sz="1400" dirty="0" err="1">
                <a:solidFill>
                  <a:srgbClr val="FF0000"/>
                </a:solidFill>
              </a:rPr>
              <a:t>imageUrl</a:t>
            </a:r>
            <a:r>
              <a:rPr lang="en-ID" sz="1400" dirty="0">
                <a:solidFill>
                  <a:srgbClr val="FF0000"/>
                </a:solidFill>
              </a:rPr>
              <a:t>) async {</a:t>
            </a:r>
          </a:p>
          <a:p>
            <a:r>
              <a:rPr lang="en-ID" sz="1400" dirty="0">
                <a:solidFill>
                  <a:srgbClr val="FF0000"/>
                </a:solidFill>
              </a:rPr>
              <a:t>    </a:t>
            </a:r>
            <a:r>
              <a:rPr lang="en-ID" sz="1400" dirty="0" err="1">
                <a:solidFill>
                  <a:srgbClr val="FF0000"/>
                </a:solidFill>
              </a:rPr>
              <a:t>http.Response</a:t>
            </a:r>
            <a:r>
              <a:rPr lang="en-ID" sz="1400" dirty="0">
                <a:solidFill>
                  <a:srgbClr val="FF0000"/>
                </a:solidFill>
              </a:rPr>
              <a:t> res;</a:t>
            </a:r>
          </a:p>
          <a:p>
            <a:r>
              <a:rPr lang="en-ID" sz="1400" dirty="0">
                <a:solidFill>
                  <a:srgbClr val="FF0000"/>
                </a:solidFill>
              </a:rPr>
              <a:t>    try {</a:t>
            </a:r>
          </a:p>
          <a:p>
            <a:r>
              <a:rPr lang="en-ID" sz="1400" dirty="0">
                <a:solidFill>
                  <a:srgbClr val="FF0000"/>
                </a:solidFill>
              </a:rPr>
              <a:t>      res = await </a:t>
            </a:r>
            <a:r>
              <a:rPr lang="en-ID" sz="1400" dirty="0" err="1">
                <a:solidFill>
                  <a:srgbClr val="FF0000"/>
                </a:solidFill>
              </a:rPr>
              <a:t>http.get</a:t>
            </a:r>
            <a:r>
              <a:rPr lang="en-ID" sz="1400" dirty="0">
                <a:solidFill>
                  <a:srgbClr val="FF0000"/>
                </a:solidFill>
              </a:rPr>
              <a:t>(</a:t>
            </a:r>
            <a:r>
              <a:rPr lang="en-ID" sz="1400" dirty="0" err="1">
                <a:solidFill>
                  <a:srgbClr val="FF0000"/>
                </a:solidFill>
              </a:rPr>
              <a:t>Uri.parse</a:t>
            </a:r>
            <a:r>
              <a:rPr lang="en-ID" sz="1400" dirty="0">
                <a:solidFill>
                  <a:srgbClr val="FF0000"/>
                </a:solidFill>
              </a:rPr>
              <a:t>(</a:t>
            </a:r>
            <a:r>
              <a:rPr lang="en-ID" sz="1400" dirty="0" err="1">
                <a:solidFill>
                  <a:srgbClr val="FF0000"/>
                </a:solidFill>
              </a:rPr>
              <a:t>imageUrl</a:t>
            </a:r>
            <a:r>
              <a:rPr lang="en-ID" sz="1400" dirty="0">
                <a:solidFill>
                  <a:srgbClr val="FF0000"/>
                </a:solidFill>
              </a:rPr>
              <a:t>));</a:t>
            </a:r>
          </a:p>
          <a:p>
            <a:r>
              <a:rPr lang="en-ID" sz="1400" dirty="0">
                <a:solidFill>
                  <a:srgbClr val="FF0000"/>
                </a:solidFill>
              </a:rPr>
              <a:t>    } catch (e) {</a:t>
            </a:r>
          </a:p>
          <a:p>
            <a:r>
              <a:rPr lang="en-ID" sz="1400" dirty="0">
                <a:solidFill>
                  <a:srgbClr val="FF0000"/>
                </a:solidFill>
              </a:rPr>
              <a:t>      return false;</a:t>
            </a:r>
          </a:p>
          <a:p>
            <a:r>
              <a:rPr lang="en-ID" sz="1400" dirty="0">
                <a:solidFill>
                  <a:srgbClr val="FF0000"/>
                </a:solidFill>
              </a:rPr>
              <a:t>    }</a:t>
            </a:r>
          </a:p>
          <a:p>
            <a:r>
              <a:rPr lang="en-ID" sz="1400" dirty="0">
                <a:solidFill>
                  <a:srgbClr val="FF0000"/>
                </a:solidFill>
              </a:rPr>
              <a:t>    if (</a:t>
            </a:r>
            <a:r>
              <a:rPr lang="en-ID" sz="1400" dirty="0" err="1">
                <a:solidFill>
                  <a:srgbClr val="FF0000"/>
                </a:solidFill>
              </a:rPr>
              <a:t>res.statusCode</a:t>
            </a:r>
            <a:r>
              <a:rPr lang="en-ID" sz="1400" dirty="0">
                <a:solidFill>
                  <a:srgbClr val="FF0000"/>
                </a:solidFill>
              </a:rPr>
              <a:t> != 200) return false;</a:t>
            </a:r>
          </a:p>
          <a:p>
            <a:r>
              <a:rPr lang="en-ID" sz="1400" dirty="0">
                <a:solidFill>
                  <a:srgbClr val="FF0000"/>
                </a:solidFill>
              </a:rPr>
              <a:t>    Map&lt;String, dynamic&gt; data = </a:t>
            </a:r>
            <a:r>
              <a:rPr lang="en-ID" sz="1400" dirty="0" err="1">
                <a:solidFill>
                  <a:srgbClr val="FF0000"/>
                </a:solidFill>
              </a:rPr>
              <a:t>res.headers</a:t>
            </a:r>
            <a:r>
              <a:rPr lang="en-ID" sz="1400" dirty="0">
                <a:solidFill>
                  <a:srgbClr val="FF0000"/>
                </a:solidFill>
              </a:rPr>
              <a:t>;</a:t>
            </a:r>
          </a:p>
          <a:p>
            <a:r>
              <a:rPr lang="en-ID" sz="1400" dirty="0">
                <a:solidFill>
                  <a:srgbClr val="FF0000"/>
                </a:solidFill>
              </a:rPr>
              <a:t>    if (data['content-type'] == 'image/jpeg' || </a:t>
            </a:r>
          </a:p>
          <a:p>
            <a:r>
              <a:rPr lang="en-ID" sz="1400" dirty="0">
                <a:solidFill>
                  <a:srgbClr val="FF0000"/>
                </a:solidFill>
              </a:rPr>
              <a:t>    data['content-type'] == 'image/</a:t>
            </a:r>
            <a:r>
              <a:rPr lang="en-ID" sz="1400" dirty="0" err="1">
                <a:solidFill>
                  <a:srgbClr val="FF0000"/>
                </a:solidFill>
              </a:rPr>
              <a:t>png</a:t>
            </a:r>
            <a:r>
              <a:rPr lang="en-ID" sz="1400" dirty="0">
                <a:solidFill>
                  <a:srgbClr val="FF0000"/>
                </a:solidFill>
              </a:rPr>
              <a:t>' || </a:t>
            </a:r>
          </a:p>
          <a:p>
            <a:r>
              <a:rPr lang="en-ID" sz="1400" dirty="0">
                <a:solidFill>
                  <a:srgbClr val="FF0000"/>
                </a:solidFill>
              </a:rPr>
              <a:t>    data['content-type'] == 'image/gif') {</a:t>
            </a:r>
          </a:p>
          <a:p>
            <a:r>
              <a:rPr lang="en-ID" sz="1400" dirty="0">
                <a:solidFill>
                  <a:srgbClr val="FF0000"/>
                </a:solidFill>
              </a:rPr>
              <a:t>      return true;</a:t>
            </a:r>
          </a:p>
          <a:p>
            <a:r>
              <a:rPr lang="en-ID" sz="1400" dirty="0">
                <a:solidFill>
                  <a:srgbClr val="FF0000"/>
                </a:solidFill>
              </a:rPr>
              <a:t>    }</a:t>
            </a:r>
          </a:p>
          <a:p>
            <a:r>
              <a:rPr lang="en-ID" sz="1400" dirty="0">
                <a:solidFill>
                  <a:srgbClr val="FF0000"/>
                </a:solidFill>
              </a:rPr>
              <a:t>    return false;</a:t>
            </a:r>
          </a:p>
          <a:p>
            <a:r>
              <a:rPr lang="en-ID" sz="1400" dirty="0">
                <a:solidFill>
                  <a:srgbClr val="FF0000"/>
                </a:solidFill>
              </a:rPr>
              <a:t>  }</a:t>
            </a:r>
            <a:endParaRPr sz="1400" dirty="0">
              <a:solidFill>
                <a:srgbClr val="FF0000"/>
              </a:solidFill>
            </a:endParaRPr>
          </a:p>
        </p:txBody>
      </p:sp>
      <p:sp>
        <p:nvSpPr>
          <p:cNvPr id="14" name="TextBox 13">
            <a:extLst>
              <a:ext uri="{FF2B5EF4-FFF2-40B4-BE49-F238E27FC236}">
                <a16:creationId xmlns:a16="http://schemas.microsoft.com/office/drawing/2014/main" id="{AC97041D-E9D9-AF47-8752-61100B52158A}"/>
              </a:ext>
            </a:extLst>
          </p:cNvPr>
          <p:cNvSpPr txBox="1"/>
          <p:nvPr/>
        </p:nvSpPr>
        <p:spPr>
          <a:xfrm>
            <a:off x="5225144" y="2388019"/>
            <a:ext cx="1759131" cy="369332"/>
          </a:xfrm>
          <a:prstGeom prst="rect">
            <a:avLst/>
          </a:prstGeom>
          <a:noFill/>
        </p:spPr>
        <p:txBody>
          <a:bodyPr wrap="square">
            <a:spAutoFit/>
          </a:bodyPr>
          <a:lstStyle/>
          <a:p>
            <a:r>
              <a:rPr lang="en-ID" dirty="0"/>
              <a:t>use here:</a:t>
            </a:r>
            <a:endParaRPr dirty="0"/>
          </a:p>
        </p:txBody>
      </p:sp>
      <p:sp>
        <p:nvSpPr>
          <p:cNvPr id="15" name="TextBox 14">
            <a:extLst>
              <a:ext uri="{FF2B5EF4-FFF2-40B4-BE49-F238E27FC236}">
                <a16:creationId xmlns:a16="http://schemas.microsoft.com/office/drawing/2014/main" id="{903AEEB3-5DAD-E94E-9DBA-3AD3D83A626A}"/>
              </a:ext>
            </a:extLst>
          </p:cNvPr>
          <p:cNvSpPr txBox="1"/>
          <p:nvPr/>
        </p:nvSpPr>
        <p:spPr>
          <a:xfrm>
            <a:off x="5225144" y="2756416"/>
            <a:ext cx="4650376" cy="2123658"/>
          </a:xfrm>
          <a:prstGeom prst="rect">
            <a:avLst/>
          </a:prstGeom>
          <a:noFill/>
        </p:spPr>
        <p:txBody>
          <a:bodyPr wrap="square">
            <a:spAutoFit/>
          </a:bodyPr>
          <a:lstStyle/>
          <a:p>
            <a:r>
              <a:rPr lang="en-ID" sz="1200" dirty="0" err="1">
                <a:solidFill>
                  <a:srgbClr val="FF0000"/>
                </a:solidFill>
              </a:rPr>
              <a:t>onChanged</a:t>
            </a:r>
            <a:r>
              <a:rPr lang="en-ID" sz="1200" dirty="0">
                <a:solidFill>
                  <a:srgbClr val="FF0000"/>
                </a:solidFill>
              </a:rPr>
              <a:t>: (value) {</a:t>
            </a:r>
          </a:p>
          <a:p>
            <a:r>
              <a:rPr lang="en-ID" sz="1200" dirty="0">
                <a:solidFill>
                  <a:srgbClr val="FF0000"/>
                </a:solidFill>
              </a:rPr>
              <a:t>                  </a:t>
            </a:r>
            <a:r>
              <a:rPr lang="en-ID" sz="1200" dirty="0" err="1">
                <a:solidFill>
                  <a:srgbClr val="FF0000"/>
                </a:solidFill>
              </a:rPr>
              <a:t>validateImage</a:t>
            </a:r>
            <a:r>
              <a:rPr lang="en-ID" sz="1200" dirty="0">
                <a:solidFill>
                  <a:srgbClr val="FF0000"/>
                </a:solidFill>
              </a:rPr>
              <a:t>(value).then((v) {</a:t>
            </a:r>
          </a:p>
          <a:p>
            <a:r>
              <a:rPr lang="en-ID" sz="1200" dirty="0">
                <a:solidFill>
                  <a:srgbClr val="FF0000"/>
                </a:solidFill>
              </a:rPr>
              <a:t>                    if(v) </a:t>
            </a:r>
          </a:p>
          <a:p>
            <a:r>
              <a:rPr lang="en-ID" sz="1200" dirty="0">
                <a:solidFill>
                  <a:srgbClr val="FF0000"/>
                </a:solidFill>
              </a:rPr>
              <a:t>                    {</a:t>
            </a:r>
          </a:p>
          <a:p>
            <a:r>
              <a:rPr lang="en-ID" sz="1200" dirty="0">
                <a:solidFill>
                  <a:srgbClr val="FF0000"/>
                </a:solidFill>
              </a:rPr>
              <a:t>                      </a:t>
            </a:r>
            <a:r>
              <a:rPr lang="en-ID" sz="1200" dirty="0" err="1">
                <a:solidFill>
                  <a:srgbClr val="FF0000"/>
                </a:solidFill>
              </a:rPr>
              <a:t>setState</a:t>
            </a:r>
            <a:r>
              <a:rPr lang="en-ID" sz="1200" dirty="0">
                <a:solidFill>
                  <a:srgbClr val="FF0000"/>
                </a:solidFill>
              </a:rPr>
              <a:t>(() {</a:t>
            </a:r>
          </a:p>
          <a:p>
            <a:r>
              <a:rPr lang="en-ID" sz="1200" dirty="0">
                <a:solidFill>
                  <a:srgbClr val="FF0000"/>
                </a:solidFill>
              </a:rPr>
              <a:t>                        _</a:t>
            </a:r>
            <a:r>
              <a:rPr lang="en-ID" sz="1200" dirty="0" err="1">
                <a:solidFill>
                  <a:srgbClr val="FF0000"/>
                </a:solidFill>
              </a:rPr>
              <a:t>url</a:t>
            </a:r>
            <a:r>
              <a:rPr lang="en-ID" sz="1200" dirty="0">
                <a:solidFill>
                  <a:srgbClr val="FF0000"/>
                </a:solidFill>
              </a:rPr>
              <a:t> = value;</a:t>
            </a:r>
          </a:p>
          <a:p>
            <a:r>
              <a:rPr lang="en-ID" sz="1200" dirty="0">
                <a:solidFill>
                  <a:srgbClr val="FF0000"/>
                </a:solidFill>
              </a:rPr>
              <a:t>                      });</a:t>
            </a:r>
          </a:p>
          <a:p>
            <a:r>
              <a:rPr lang="en-ID" sz="1200" dirty="0">
                <a:solidFill>
                  <a:srgbClr val="FF0000"/>
                </a:solidFill>
              </a:rPr>
              <a:t>                    }</a:t>
            </a:r>
          </a:p>
          <a:p>
            <a:r>
              <a:rPr lang="en-ID" sz="1200" dirty="0">
                <a:solidFill>
                  <a:srgbClr val="FF0000"/>
                </a:solidFill>
              </a:rPr>
              <a:t>                  }</a:t>
            </a:r>
          </a:p>
          <a:p>
            <a:r>
              <a:rPr lang="en-ID" sz="1200" dirty="0">
                <a:solidFill>
                  <a:srgbClr val="FF0000"/>
                </a:solidFill>
              </a:rPr>
              <a:t>                  );</a:t>
            </a:r>
          </a:p>
          <a:p>
            <a:r>
              <a:rPr lang="en-ID" sz="1200" dirty="0">
                <a:solidFill>
                  <a:srgbClr val="FF0000"/>
                </a:solidFill>
              </a:rPr>
              <a:t>                },</a:t>
            </a:r>
            <a:endParaRPr sz="1200" dirty="0">
              <a:solidFill>
                <a:srgbClr val="FF0000"/>
              </a:solidFill>
            </a:endParaRPr>
          </a:p>
        </p:txBody>
      </p:sp>
    </p:spTree>
    <p:extLst>
      <p:ext uri="{BB962C8B-B14F-4D97-AF65-F5344CB8AC3E}">
        <p14:creationId xmlns:p14="http://schemas.microsoft.com/office/powerpoint/2010/main" val="3905385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2180036"/>
            <a:ext cx="5424055" cy="752509"/>
          </a:xfrm>
        </p:spPr>
        <p:txBody>
          <a:bodyPr>
            <a:noAutofit/>
          </a:bodyPr>
          <a:lstStyle/>
          <a:p>
            <a:pPr algn="l"/>
            <a:r>
              <a:rPr lang="en-US" sz="4800" b="1" dirty="0">
                <a:solidFill>
                  <a:schemeClr val="accent1">
                    <a:lumMod val="20000"/>
                    <a:lumOff val="80000"/>
                  </a:schemeClr>
                </a:solidFill>
              </a:rPr>
              <a:t>SUBMIT DATA</a:t>
            </a: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03</a:t>
            </a:r>
          </a:p>
        </p:txBody>
      </p:sp>
    </p:spTree>
    <p:extLst>
      <p:ext uri="{BB962C8B-B14F-4D97-AF65-F5344CB8AC3E}">
        <p14:creationId xmlns:p14="http://schemas.microsoft.com/office/powerpoint/2010/main" val="219989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2180036"/>
            <a:ext cx="5424055" cy="752509"/>
          </a:xfrm>
        </p:spPr>
        <p:txBody>
          <a:bodyPr>
            <a:noAutofit/>
          </a:bodyPr>
          <a:lstStyle/>
          <a:p>
            <a:pPr algn="l"/>
            <a:r>
              <a:rPr lang="en-US" sz="4400" b="1" dirty="0">
                <a:solidFill>
                  <a:schemeClr val="accent1">
                    <a:lumMod val="20000"/>
                    <a:lumOff val="80000"/>
                  </a:schemeClr>
                </a:solidFill>
              </a:rPr>
              <a:t>BUILD FORM With validation</a:t>
            </a: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01</a:t>
            </a:r>
          </a:p>
        </p:txBody>
      </p:sp>
    </p:spTree>
    <p:extLst>
      <p:ext uri="{BB962C8B-B14F-4D97-AF65-F5344CB8AC3E}">
        <p14:creationId xmlns:p14="http://schemas.microsoft.com/office/powerpoint/2010/main" val="2199896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Submit function</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0" name="AutoShape 4" descr="blob:https://web.whatsapp.com/4be9237d-cfc1-462e-ba51-978e9348df0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E516551E-043B-234A-985B-536F70BD028D}"/>
              </a:ext>
            </a:extLst>
          </p:cNvPr>
          <p:cNvSpPr/>
          <p:nvPr/>
        </p:nvSpPr>
        <p:spPr>
          <a:xfrm>
            <a:off x="382737" y="576943"/>
            <a:ext cx="7846863" cy="4154984"/>
          </a:xfrm>
          <a:prstGeom prst="rect">
            <a:avLst/>
          </a:prstGeom>
        </p:spPr>
        <p:txBody>
          <a:bodyPr wrap="square">
            <a:spAutoFit/>
          </a:bodyPr>
          <a:lstStyle/>
          <a:p>
            <a:endParaRPr lang="en-ID" sz="1100" dirty="0">
              <a:solidFill>
                <a:srgbClr val="FF0000"/>
              </a:solidFill>
              <a:latin typeface="Consolas" panose="020B0609020204030204" pitchFamily="49" charset="0"/>
              <a:cs typeface="Consolas" panose="020B0609020204030204" pitchFamily="49" charset="0"/>
            </a:endParaRPr>
          </a:p>
          <a:p>
            <a:r>
              <a:rPr lang="en-ID" sz="1100" dirty="0">
                <a:solidFill>
                  <a:srgbClr val="FF0000"/>
                </a:solidFill>
                <a:latin typeface="Consolas" panose="020B0609020204030204" pitchFamily="49" charset="0"/>
                <a:cs typeface="Consolas" panose="020B0609020204030204" pitchFamily="49" charset="0"/>
              </a:rPr>
              <a:t>void submit() async {</a:t>
            </a:r>
          </a:p>
          <a:p>
            <a:r>
              <a:rPr lang="en-ID" sz="1100" dirty="0">
                <a:solidFill>
                  <a:srgbClr val="FF0000"/>
                </a:solidFill>
                <a:latin typeface="Consolas" panose="020B0609020204030204" pitchFamily="49" charset="0"/>
                <a:cs typeface="Consolas" panose="020B0609020204030204" pitchFamily="49" charset="0"/>
              </a:rPr>
              <a:t>    final response = await http</a:t>
            </a:r>
          </a:p>
          <a:p>
            <a:r>
              <a:rPr lang="en-ID" sz="1100" dirty="0">
                <a:solidFill>
                  <a:srgbClr val="FF0000"/>
                </a:solidFill>
                <a:latin typeface="Consolas" panose="020B0609020204030204" pitchFamily="49" charset="0"/>
                <a:cs typeface="Consolas" panose="020B0609020204030204" pitchFamily="49" charset="0"/>
              </a:rPr>
              <a:t>        .post(</a:t>
            </a:r>
            <a:r>
              <a:rPr lang="en-ID" sz="1100" dirty="0" err="1">
                <a:solidFill>
                  <a:srgbClr val="FF0000"/>
                </a:solidFill>
                <a:latin typeface="Consolas" panose="020B0609020204030204" pitchFamily="49" charset="0"/>
                <a:cs typeface="Consolas" panose="020B0609020204030204" pitchFamily="49" charset="0"/>
              </a:rPr>
              <a:t>Uri.parse</a:t>
            </a:r>
            <a:r>
              <a:rPr lang="en-ID" sz="1100" dirty="0">
                <a:solidFill>
                  <a:srgbClr val="FF0000"/>
                </a:solidFill>
                <a:latin typeface="Consolas" panose="020B0609020204030204" pitchFamily="49" charset="0"/>
                <a:cs typeface="Consolas" panose="020B0609020204030204" pitchFamily="49" charset="0"/>
              </a:rPr>
              <a:t>("https://</a:t>
            </a:r>
            <a:r>
              <a:rPr lang="en-ID" sz="1100" dirty="0" err="1">
                <a:solidFill>
                  <a:srgbClr val="FF0000"/>
                </a:solidFill>
                <a:latin typeface="Consolas" panose="020B0609020204030204" pitchFamily="49" charset="0"/>
                <a:cs typeface="Consolas" panose="020B0609020204030204" pitchFamily="49" charset="0"/>
              </a:rPr>
              <a:t>ubaya.xyz</a:t>
            </a:r>
            <a:r>
              <a:rPr lang="en-ID" sz="1100" dirty="0">
                <a:solidFill>
                  <a:srgbClr val="FF0000"/>
                </a:solidFill>
                <a:latin typeface="Consolas" panose="020B0609020204030204" pitchFamily="49" charset="0"/>
                <a:cs typeface="Consolas" panose="020B0609020204030204" pitchFamily="49" charset="0"/>
              </a:rPr>
              <a:t>/flutter/</a:t>
            </a:r>
            <a:r>
              <a:rPr lang="en-ID" sz="1100" dirty="0" err="1">
                <a:solidFill>
                  <a:srgbClr val="FF0000"/>
                </a:solidFill>
                <a:latin typeface="Consolas" panose="020B0609020204030204" pitchFamily="49" charset="0"/>
                <a:cs typeface="Consolas" panose="020B0609020204030204" pitchFamily="49" charset="0"/>
              </a:rPr>
              <a:t>daniel</a:t>
            </a:r>
            <a:r>
              <a:rPr lang="en-ID" sz="1100" dirty="0">
                <a:solidFill>
                  <a:srgbClr val="FF0000"/>
                </a:solidFill>
                <a:latin typeface="Consolas" panose="020B0609020204030204" pitchFamily="49" charset="0"/>
                <a:cs typeface="Consolas" panose="020B0609020204030204" pitchFamily="49" charset="0"/>
              </a:rPr>
              <a:t>/</a:t>
            </a:r>
            <a:r>
              <a:rPr lang="en-ID" sz="1100" dirty="0" err="1">
                <a:solidFill>
                  <a:srgbClr val="FF0000"/>
                </a:solidFill>
                <a:latin typeface="Consolas" panose="020B0609020204030204" pitchFamily="49" charset="0"/>
                <a:cs typeface="Consolas" panose="020B0609020204030204" pitchFamily="49" charset="0"/>
              </a:rPr>
              <a:t>newmovie.php</a:t>
            </a:r>
            <a:r>
              <a:rPr lang="en-ID" sz="1100" dirty="0">
                <a:solidFill>
                  <a:srgbClr val="FF0000"/>
                </a:solidFill>
                <a:latin typeface="Consolas" panose="020B0609020204030204" pitchFamily="49" charset="0"/>
                <a:cs typeface="Consolas" panose="020B0609020204030204" pitchFamily="49" charset="0"/>
              </a:rPr>
              <a:t>"), body: {</a:t>
            </a:r>
          </a:p>
          <a:p>
            <a:r>
              <a:rPr lang="en-ID" sz="1100" dirty="0">
                <a:solidFill>
                  <a:srgbClr val="FF0000"/>
                </a:solidFill>
                <a:latin typeface="Consolas" panose="020B0609020204030204" pitchFamily="49" charset="0"/>
                <a:cs typeface="Consolas" panose="020B0609020204030204" pitchFamily="49" charset="0"/>
              </a:rPr>
              <a:t>      'title': _title,</a:t>
            </a:r>
          </a:p>
          <a:p>
            <a:r>
              <a:rPr lang="en-ID" sz="1100" dirty="0">
                <a:solidFill>
                  <a:srgbClr val="FF0000"/>
                </a:solidFill>
                <a:latin typeface="Consolas" panose="020B0609020204030204" pitchFamily="49" charset="0"/>
                <a:cs typeface="Consolas" panose="020B0609020204030204" pitchFamily="49" charset="0"/>
              </a:rPr>
              <a:t>      'overview': _overview,</a:t>
            </a:r>
          </a:p>
          <a:p>
            <a:r>
              <a:rPr lang="en-ID" sz="1100" dirty="0">
                <a:solidFill>
                  <a:srgbClr val="FF0000"/>
                </a:solidFill>
                <a:latin typeface="Consolas" panose="020B0609020204030204" pitchFamily="49" charset="0"/>
                <a:cs typeface="Consolas" panose="020B0609020204030204" pitchFamily="49" charset="0"/>
              </a:rPr>
              <a:t>      'homepage': _homepage,</a:t>
            </a:r>
          </a:p>
          <a:p>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release_date</a:t>
            </a:r>
            <a:r>
              <a:rPr lang="en-ID" sz="1100" dirty="0">
                <a:solidFill>
                  <a:srgbClr val="FF0000"/>
                </a:solidFill>
                <a:latin typeface="Consolas" panose="020B0609020204030204" pitchFamily="49" charset="0"/>
                <a:cs typeface="Consolas" panose="020B0609020204030204" pitchFamily="49" charset="0"/>
              </a:rPr>
              <a:t>': _</a:t>
            </a:r>
            <a:r>
              <a:rPr lang="en-ID" sz="1100" dirty="0" err="1">
                <a:solidFill>
                  <a:srgbClr val="FF0000"/>
                </a:solidFill>
                <a:latin typeface="Consolas" panose="020B0609020204030204" pitchFamily="49" charset="0"/>
                <a:cs typeface="Consolas" panose="020B0609020204030204" pitchFamily="49" charset="0"/>
              </a:rPr>
              <a:t>controllerDate.text</a:t>
            </a:r>
            <a:r>
              <a:rPr lang="en-ID" sz="1100" dirty="0">
                <a:solidFill>
                  <a:srgbClr val="FF0000"/>
                </a:solidFill>
                <a:latin typeface="Consolas" panose="020B0609020204030204" pitchFamily="49" charset="0"/>
                <a:cs typeface="Consolas" panose="020B0609020204030204" pitchFamily="49" charset="0"/>
              </a:rPr>
              <a:t>,</a:t>
            </a:r>
          </a:p>
          <a:p>
            <a:r>
              <a:rPr lang="en-ID" sz="1100" dirty="0">
                <a:solidFill>
                  <a:srgbClr val="FF0000"/>
                </a:solidFill>
                <a:latin typeface="Consolas" panose="020B0609020204030204" pitchFamily="49" charset="0"/>
                <a:cs typeface="Consolas" panose="020B0609020204030204" pitchFamily="49" charset="0"/>
              </a:rPr>
              <a:t>      'runtime': _runtime,</a:t>
            </a:r>
          </a:p>
          <a:p>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url</a:t>
            </a:r>
            <a:r>
              <a:rPr lang="en-ID" sz="1100" dirty="0">
                <a:solidFill>
                  <a:srgbClr val="FF0000"/>
                </a:solidFill>
                <a:latin typeface="Consolas" panose="020B0609020204030204" pitchFamily="49" charset="0"/>
                <a:cs typeface="Consolas" panose="020B0609020204030204" pitchFamily="49" charset="0"/>
              </a:rPr>
              <a:t>':_</a:t>
            </a:r>
            <a:r>
              <a:rPr lang="en-ID" sz="1100" dirty="0" err="1">
                <a:solidFill>
                  <a:srgbClr val="FF0000"/>
                </a:solidFill>
                <a:latin typeface="Consolas" panose="020B0609020204030204" pitchFamily="49" charset="0"/>
                <a:cs typeface="Consolas" panose="020B0609020204030204" pitchFamily="49" charset="0"/>
              </a:rPr>
              <a:t>url</a:t>
            </a:r>
            <a:endParaRPr lang="en-ID" sz="1100" dirty="0">
              <a:solidFill>
                <a:srgbClr val="FF0000"/>
              </a:solidFill>
              <a:latin typeface="Consolas" panose="020B0609020204030204" pitchFamily="49" charset="0"/>
              <a:cs typeface="Consolas" panose="020B0609020204030204" pitchFamily="49" charset="0"/>
            </a:endParaRPr>
          </a:p>
          <a:p>
            <a:r>
              <a:rPr lang="en-ID" sz="1100" dirty="0">
                <a:solidFill>
                  <a:srgbClr val="FF0000"/>
                </a:solidFill>
                <a:latin typeface="Consolas" panose="020B0609020204030204" pitchFamily="49" charset="0"/>
                <a:cs typeface="Consolas" panose="020B0609020204030204" pitchFamily="49" charset="0"/>
              </a:rPr>
              <a:t>    });</a:t>
            </a:r>
          </a:p>
          <a:p>
            <a:r>
              <a:rPr lang="en-ID" sz="1100" dirty="0">
                <a:solidFill>
                  <a:srgbClr val="FF0000"/>
                </a:solidFill>
                <a:latin typeface="Consolas" panose="020B0609020204030204" pitchFamily="49" charset="0"/>
                <a:cs typeface="Consolas" panose="020B0609020204030204" pitchFamily="49" charset="0"/>
              </a:rPr>
              <a:t>    if (</a:t>
            </a:r>
            <a:r>
              <a:rPr lang="en-ID" sz="1100" dirty="0" err="1">
                <a:solidFill>
                  <a:srgbClr val="FF0000"/>
                </a:solidFill>
                <a:latin typeface="Consolas" panose="020B0609020204030204" pitchFamily="49" charset="0"/>
                <a:cs typeface="Consolas" panose="020B0609020204030204" pitchFamily="49" charset="0"/>
              </a:rPr>
              <a:t>response.statusCode</a:t>
            </a:r>
            <a:r>
              <a:rPr lang="en-ID" sz="1100" dirty="0">
                <a:solidFill>
                  <a:srgbClr val="FF0000"/>
                </a:solidFill>
                <a:latin typeface="Consolas" panose="020B0609020204030204" pitchFamily="49" charset="0"/>
                <a:cs typeface="Consolas" panose="020B0609020204030204" pitchFamily="49" charset="0"/>
              </a:rPr>
              <a:t> == 200) {</a:t>
            </a:r>
          </a:p>
          <a:p>
            <a:r>
              <a:rPr lang="en-ID" sz="1100" dirty="0">
                <a:solidFill>
                  <a:srgbClr val="FF0000"/>
                </a:solidFill>
                <a:latin typeface="Consolas" panose="020B0609020204030204" pitchFamily="49" charset="0"/>
                <a:cs typeface="Consolas" panose="020B0609020204030204" pitchFamily="49" charset="0"/>
              </a:rPr>
              <a:t>      Map json = </a:t>
            </a:r>
            <a:r>
              <a:rPr lang="en-ID" sz="1100" dirty="0" err="1">
                <a:solidFill>
                  <a:srgbClr val="FF0000"/>
                </a:solidFill>
                <a:latin typeface="Consolas" panose="020B0609020204030204" pitchFamily="49" charset="0"/>
                <a:cs typeface="Consolas" panose="020B0609020204030204" pitchFamily="49" charset="0"/>
              </a:rPr>
              <a:t>jsonDecode</a:t>
            </a:r>
            <a:r>
              <a:rPr lang="en-ID" sz="1100" dirty="0">
                <a:solidFill>
                  <a:srgbClr val="FF0000"/>
                </a:solidFill>
                <a:latin typeface="Consolas" panose="020B0609020204030204" pitchFamily="49" charset="0"/>
                <a:cs typeface="Consolas" panose="020B0609020204030204" pitchFamily="49" charset="0"/>
              </a:rPr>
              <a:t>(</a:t>
            </a:r>
            <a:r>
              <a:rPr lang="en-ID" sz="1100" dirty="0" err="1">
                <a:solidFill>
                  <a:srgbClr val="FF0000"/>
                </a:solidFill>
                <a:latin typeface="Consolas" panose="020B0609020204030204" pitchFamily="49" charset="0"/>
                <a:cs typeface="Consolas" panose="020B0609020204030204" pitchFamily="49" charset="0"/>
              </a:rPr>
              <a:t>response.body</a:t>
            </a:r>
            <a:r>
              <a:rPr lang="en-ID" sz="1100" dirty="0">
                <a:solidFill>
                  <a:srgbClr val="FF0000"/>
                </a:solidFill>
                <a:latin typeface="Consolas" panose="020B0609020204030204" pitchFamily="49" charset="0"/>
                <a:cs typeface="Consolas" panose="020B0609020204030204" pitchFamily="49" charset="0"/>
              </a:rPr>
              <a:t>);</a:t>
            </a:r>
          </a:p>
          <a:p>
            <a:r>
              <a:rPr lang="en-ID" sz="1100" dirty="0">
                <a:solidFill>
                  <a:srgbClr val="FF0000"/>
                </a:solidFill>
                <a:latin typeface="Consolas" panose="020B0609020204030204" pitchFamily="49" charset="0"/>
                <a:cs typeface="Consolas" panose="020B0609020204030204" pitchFamily="49" charset="0"/>
              </a:rPr>
              <a:t>      if (json['result'] == 'success') {</a:t>
            </a:r>
          </a:p>
          <a:p>
            <a:r>
              <a:rPr lang="en-ID" sz="1100" dirty="0">
                <a:solidFill>
                  <a:srgbClr val="FF0000"/>
                </a:solidFill>
                <a:latin typeface="Consolas" panose="020B0609020204030204" pitchFamily="49" charset="0"/>
                <a:cs typeface="Consolas" panose="020B0609020204030204" pitchFamily="49" charset="0"/>
              </a:rPr>
              <a:t>        if (!mounted) return;</a:t>
            </a:r>
          </a:p>
          <a:p>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ScaffoldMessenger.of</a:t>
            </a:r>
            <a:r>
              <a:rPr lang="en-ID" sz="1100" dirty="0">
                <a:solidFill>
                  <a:srgbClr val="FF0000"/>
                </a:solidFill>
                <a:latin typeface="Consolas" panose="020B0609020204030204" pitchFamily="49" charset="0"/>
                <a:cs typeface="Consolas" panose="020B0609020204030204" pitchFamily="49" charset="0"/>
              </a:rPr>
              <a:t>(context)</a:t>
            </a:r>
          </a:p>
          <a:p>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showSnackBar</a:t>
            </a:r>
            <a:r>
              <a:rPr lang="en-ID" sz="1100" dirty="0">
                <a:solidFill>
                  <a:srgbClr val="FF0000"/>
                </a:solidFill>
                <a:latin typeface="Consolas" panose="020B0609020204030204" pitchFamily="49" charset="0"/>
                <a:cs typeface="Consolas" panose="020B0609020204030204" pitchFamily="49" charset="0"/>
              </a:rPr>
              <a:t>(</a:t>
            </a:r>
            <a:r>
              <a:rPr lang="en-ID" sz="1100" dirty="0" err="1">
                <a:solidFill>
                  <a:srgbClr val="FF0000"/>
                </a:solidFill>
                <a:latin typeface="Consolas" panose="020B0609020204030204" pitchFamily="49" charset="0"/>
                <a:cs typeface="Consolas" panose="020B0609020204030204" pitchFamily="49" charset="0"/>
              </a:rPr>
              <a:t>SnackBar</a:t>
            </a:r>
            <a:r>
              <a:rPr lang="en-ID" sz="1100" dirty="0">
                <a:solidFill>
                  <a:srgbClr val="FF0000"/>
                </a:solidFill>
                <a:latin typeface="Consolas" panose="020B0609020204030204" pitchFamily="49" charset="0"/>
                <a:cs typeface="Consolas" panose="020B0609020204030204" pitchFamily="49" charset="0"/>
              </a:rPr>
              <a:t>(content: Text('</a:t>
            </a:r>
            <a:r>
              <a:rPr lang="en-ID" sz="1100" dirty="0" err="1">
                <a:solidFill>
                  <a:srgbClr val="FF0000"/>
                </a:solidFill>
                <a:latin typeface="Consolas" panose="020B0609020204030204" pitchFamily="49" charset="0"/>
                <a:cs typeface="Consolas" panose="020B0609020204030204" pitchFamily="49" charset="0"/>
              </a:rPr>
              <a:t>Sukses</a:t>
            </a:r>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Menambah</a:t>
            </a:r>
            <a:r>
              <a:rPr lang="en-ID" sz="1100" dirty="0">
                <a:solidFill>
                  <a:srgbClr val="FF0000"/>
                </a:solidFill>
                <a:latin typeface="Consolas" panose="020B0609020204030204" pitchFamily="49" charset="0"/>
                <a:cs typeface="Consolas" panose="020B0609020204030204" pitchFamily="49" charset="0"/>
              </a:rPr>
              <a:t> Data')));</a:t>
            </a:r>
          </a:p>
          <a:p>
            <a:r>
              <a:rPr lang="en-ID" sz="1100" dirty="0">
                <a:solidFill>
                  <a:srgbClr val="FF0000"/>
                </a:solidFill>
                <a:latin typeface="Consolas" panose="020B0609020204030204" pitchFamily="49" charset="0"/>
                <a:cs typeface="Consolas" panose="020B0609020204030204" pitchFamily="49" charset="0"/>
              </a:rPr>
              <a:t>      }</a:t>
            </a:r>
          </a:p>
          <a:p>
            <a:r>
              <a:rPr lang="en-ID" sz="1100" dirty="0">
                <a:solidFill>
                  <a:srgbClr val="FF0000"/>
                </a:solidFill>
                <a:latin typeface="Consolas" panose="020B0609020204030204" pitchFamily="49" charset="0"/>
                <a:cs typeface="Consolas" panose="020B0609020204030204" pitchFamily="49" charset="0"/>
              </a:rPr>
              <a:t>    } else {</a:t>
            </a:r>
          </a:p>
          <a:p>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ScaffoldMessenger.of</a:t>
            </a:r>
            <a:r>
              <a:rPr lang="en-ID" sz="1100" dirty="0">
                <a:solidFill>
                  <a:srgbClr val="FF0000"/>
                </a:solidFill>
                <a:latin typeface="Consolas" panose="020B0609020204030204" pitchFamily="49" charset="0"/>
                <a:cs typeface="Consolas" panose="020B0609020204030204" pitchFamily="49" charset="0"/>
              </a:rPr>
              <a:t>(context)</a:t>
            </a:r>
          </a:p>
          <a:p>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showSnackBar</a:t>
            </a:r>
            <a:r>
              <a:rPr lang="en-ID" sz="1100" dirty="0">
                <a:solidFill>
                  <a:srgbClr val="FF0000"/>
                </a:solidFill>
                <a:latin typeface="Consolas" panose="020B0609020204030204" pitchFamily="49" charset="0"/>
                <a:cs typeface="Consolas" panose="020B0609020204030204" pitchFamily="49" charset="0"/>
              </a:rPr>
              <a:t>(</a:t>
            </a:r>
            <a:r>
              <a:rPr lang="en-ID" sz="1100" dirty="0" err="1">
                <a:solidFill>
                  <a:srgbClr val="FF0000"/>
                </a:solidFill>
                <a:latin typeface="Consolas" panose="020B0609020204030204" pitchFamily="49" charset="0"/>
                <a:cs typeface="Consolas" panose="020B0609020204030204" pitchFamily="49" charset="0"/>
              </a:rPr>
              <a:t>SnackBar</a:t>
            </a:r>
            <a:r>
              <a:rPr lang="en-ID" sz="1100" dirty="0">
                <a:solidFill>
                  <a:srgbClr val="FF0000"/>
                </a:solidFill>
                <a:latin typeface="Consolas" panose="020B0609020204030204" pitchFamily="49" charset="0"/>
                <a:cs typeface="Consolas" panose="020B0609020204030204" pitchFamily="49" charset="0"/>
              </a:rPr>
              <a:t>(content: Text('Error')));</a:t>
            </a:r>
          </a:p>
          <a:p>
            <a:r>
              <a:rPr lang="en-ID" sz="1100" dirty="0">
                <a:solidFill>
                  <a:srgbClr val="FF0000"/>
                </a:solidFill>
                <a:latin typeface="Consolas" panose="020B0609020204030204" pitchFamily="49" charset="0"/>
                <a:cs typeface="Consolas" panose="020B0609020204030204" pitchFamily="49" charset="0"/>
              </a:rPr>
              <a:t>      throw Exception('Failed to read API');</a:t>
            </a:r>
          </a:p>
          <a:p>
            <a:r>
              <a:rPr lang="en-ID" sz="1100" dirty="0">
                <a:solidFill>
                  <a:srgbClr val="FF0000"/>
                </a:solidFill>
                <a:latin typeface="Consolas" panose="020B0609020204030204" pitchFamily="49" charset="0"/>
                <a:cs typeface="Consolas" panose="020B0609020204030204" pitchFamily="49" charset="0"/>
              </a:rPr>
              <a:t>    }</a:t>
            </a:r>
          </a:p>
          <a:p>
            <a:r>
              <a:rPr lang="en-ID" sz="1100" dirty="0">
                <a:solidFill>
                  <a:srgbClr val="FF0000"/>
                </a:solidFill>
                <a:latin typeface="Consolas" panose="020B0609020204030204" pitchFamily="49" charset="0"/>
                <a:cs typeface="Consolas" panose="020B0609020204030204" pitchFamily="49" charset="0"/>
              </a:rPr>
              <a:t>  }</a:t>
            </a:r>
            <a:endParaRPr lang="en-ID" sz="1100" dirty="0">
              <a:solidFill>
                <a:srgbClr val="FF0000"/>
              </a:solidFill>
              <a:effectLst/>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5677E37C-C5A1-F568-EBED-F87C8C56D613}"/>
              </a:ext>
            </a:extLst>
          </p:cNvPr>
          <p:cNvSpPr txBox="1"/>
          <p:nvPr/>
        </p:nvSpPr>
        <p:spPr>
          <a:xfrm>
            <a:off x="5181600" y="1519265"/>
            <a:ext cx="3801035" cy="646331"/>
          </a:xfrm>
          <a:prstGeom prst="rect">
            <a:avLst/>
          </a:prstGeom>
          <a:noFill/>
          <a:ln w="12700">
            <a:solidFill>
              <a:schemeClr val="tx1"/>
            </a:solidFill>
          </a:ln>
        </p:spPr>
        <p:txBody>
          <a:bodyPr wrap="square" rtlCol="0">
            <a:spAutoFit/>
          </a:bodyPr>
          <a:lstStyle/>
          <a:p>
            <a:r>
              <a:rPr lang="en-ID" sz="1200" dirty="0" err="1">
                <a:latin typeface="Consolas" panose="020B0609020204030204" pitchFamily="49" charset="0"/>
                <a:cs typeface="Consolas" panose="020B0609020204030204" pitchFamily="49" charset="0"/>
              </a:rPr>
              <a:t>Dont</a:t>
            </a:r>
            <a:r>
              <a:rPr lang="en-ID" sz="1200" dirty="0">
                <a:latin typeface="Consolas" panose="020B0609020204030204" pitchFamily="49" charset="0"/>
                <a:cs typeface="Consolas" panose="020B0609020204030204" pitchFamily="49" charset="0"/>
              </a:rPr>
              <a:t> forget to import this:</a:t>
            </a:r>
            <a:br>
              <a:rPr lang="en-ID" sz="1200" dirty="0">
                <a:solidFill>
                  <a:srgbClr val="FF0000"/>
                </a:solidFill>
                <a:latin typeface="Consolas" panose="020B0609020204030204" pitchFamily="49" charset="0"/>
                <a:cs typeface="Consolas" panose="020B0609020204030204" pitchFamily="49" charset="0"/>
              </a:rPr>
            </a:br>
            <a:r>
              <a:rPr lang="en-ID" sz="1200" dirty="0">
                <a:solidFill>
                  <a:srgbClr val="FF0000"/>
                </a:solidFill>
                <a:latin typeface="Consolas" panose="020B0609020204030204" pitchFamily="49" charset="0"/>
                <a:cs typeface="Consolas" panose="020B0609020204030204" pitchFamily="49" charset="0"/>
              </a:rPr>
              <a:t>import '</a:t>
            </a:r>
            <a:r>
              <a:rPr lang="en-ID" sz="1200" dirty="0" err="1">
                <a:solidFill>
                  <a:srgbClr val="FF0000"/>
                </a:solidFill>
                <a:latin typeface="Consolas" panose="020B0609020204030204" pitchFamily="49" charset="0"/>
                <a:cs typeface="Consolas" panose="020B0609020204030204" pitchFamily="49" charset="0"/>
              </a:rPr>
              <a:t>dart:convert</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import '</a:t>
            </a:r>
            <a:r>
              <a:rPr lang="en-ID" sz="1200" dirty="0" err="1">
                <a:solidFill>
                  <a:srgbClr val="FF0000"/>
                </a:solidFill>
                <a:latin typeface="Consolas" panose="020B0609020204030204" pitchFamily="49" charset="0"/>
                <a:cs typeface="Consolas" panose="020B0609020204030204" pitchFamily="49" charset="0"/>
              </a:rPr>
              <a:t>package:http</a:t>
            </a:r>
            <a:r>
              <a:rPr lang="en-ID" sz="1200" dirty="0">
                <a:solidFill>
                  <a:srgbClr val="FF0000"/>
                </a:solidFill>
                <a:latin typeface="Consolas" panose="020B0609020204030204" pitchFamily="49" charset="0"/>
                <a:cs typeface="Consolas" panose="020B0609020204030204" pitchFamily="49" charset="0"/>
              </a:rPr>
              <a:t>/</a:t>
            </a:r>
            <a:r>
              <a:rPr lang="en-ID" sz="1200" dirty="0" err="1">
                <a:solidFill>
                  <a:srgbClr val="FF0000"/>
                </a:solidFill>
                <a:latin typeface="Consolas" panose="020B0609020204030204" pitchFamily="49" charset="0"/>
                <a:cs typeface="Consolas" panose="020B0609020204030204" pitchFamily="49" charset="0"/>
              </a:rPr>
              <a:t>http.dart</a:t>
            </a:r>
            <a:r>
              <a:rPr lang="en-ID" sz="1200" dirty="0">
                <a:solidFill>
                  <a:srgbClr val="FF0000"/>
                </a:solidFill>
                <a:latin typeface="Consolas" panose="020B0609020204030204" pitchFamily="49" charset="0"/>
                <a:cs typeface="Consolas" panose="020B0609020204030204" pitchFamily="49" charset="0"/>
              </a:rPr>
              <a:t>' as http;</a:t>
            </a:r>
          </a:p>
        </p:txBody>
      </p:sp>
      <p:sp>
        <p:nvSpPr>
          <p:cNvPr id="6" name="TextBox 5">
            <a:extLst>
              <a:ext uri="{FF2B5EF4-FFF2-40B4-BE49-F238E27FC236}">
                <a16:creationId xmlns:a16="http://schemas.microsoft.com/office/drawing/2014/main" id="{31695032-99C1-3921-B9EF-11A948E7EE6E}"/>
              </a:ext>
            </a:extLst>
          </p:cNvPr>
          <p:cNvSpPr txBox="1"/>
          <p:nvPr/>
        </p:nvSpPr>
        <p:spPr>
          <a:xfrm>
            <a:off x="5181599" y="2308904"/>
            <a:ext cx="3801035" cy="461665"/>
          </a:xfrm>
          <a:prstGeom prst="rect">
            <a:avLst/>
          </a:prstGeom>
          <a:noFill/>
          <a:ln w="12700">
            <a:solidFill>
              <a:schemeClr val="tx1"/>
            </a:solidFill>
          </a:ln>
        </p:spPr>
        <p:txBody>
          <a:bodyPr wrap="square" rtlCol="0">
            <a:spAutoFit/>
          </a:bodyPr>
          <a:lstStyle/>
          <a:p>
            <a:r>
              <a:rPr lang="en-ID" sz="1200" dirty="0">
                <a:latin typeface="Consolas" panose="020B0609020204030204" pitchFamily="49" charset="0"/>
                <a:cs typeface="Consolas" panose="020B0609020204030204" pitchFamily="49" charset="0"/>
              </a:rPr>
              <a:t>Don’t forget to call this submit function in submit </a:t>
            </a:r>
            <a:r>
              <a:rPr lang="en-ID" sz="1200" dirty="0" err="1">
                <a:latin typeface="Consolas" panose="020B0609020204030204" pitchFamily="49" charset="0"/>
                <a:cs typeface="Consolas" panose="020B0609020204030204" pitchFamily="49" charset="0"/>
              </a:rPr>
              <a:t>onPressed</a:t>
            </a:r>
            <a:endParaRPr lang="en-ID"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48107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Test</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txBox="1">
            <a:spLocks/>
          </p:cNvSpPr>
          <p:nvPr/>
        </p:nvSpPr>
        <p:spPr>
          <a:xfrm>
            <a:off x="457200" y="855023"/>
            <a:ext cx="8229600" cy="3739600"/>
          </a:xfrm>
          <a:prstGeom prst="rect">
            <a:avLst/>
          </a:prstGeom>
        </p:spPr>
        <p:txBody>
          <a:bodyPr vert="horz" lIns="91440" tIns="45720" rIns="91440" bIns="45720" rtlCol="0">
            <a:normAutofit/>
          </a:bodyPr>
          <a:lstStyle/>
          <a:p>
            <a:r>
              <a:rPr lang="en-ID" dirty="0"/>
              <a:t>Try to add new movie. If it succeeds, check in popular movie list and try to search your new movie.</a:t>
            </a:r>
          </a:p>
          <a:p>
            <a:endParaRPr lang="en-ID" dirty="0"/>
          </a:p>
          <a:p>
            <a:r>
              <a:rPr lang="en-ID" dirty="0"/>
              <a:t>Next, when we already have </a:t>
            </a:r>
            <a:r>
              <a:rPr lang="en-ID" dirty="0" err="1"/>
              <a:t>EditMovie</a:t>
            </a:r>
            <a:r>
              <a:rPr lang="en-ID" dirty="0"/>
              <a:t> screen, after this submitting succeed, it continue to open the editing form to add the child data such as genre and casts.</a:t>
            </a:r>
          </a:p>
        </p:txBody>
      </p:sp>
      <p:sp>
        <p:nvSpPr>
          <p:cNvPr id="45060" name="AutoShape 4" descr="blob:https://web.whatsapp.com/4be9237d-cfc1-462e-ba51-978e9348df0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76970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2180036"/>
            <a:ext cx="5424055" cy="752509"/>
          </a:xfrm>
        </p:spPr>
        <p:txBody>
          <a:bodyPr>
            <a:noAutofit/>
          </a:bodyPr>
          <a:lstStyle/>
          <a:p>
            <a:pPr algn="l"/>
            <a:r>
              <a:rPr lang="en-US" sz="5400" b="1" dirty="0">
                <a:solidFill>
                  <a:schemeClr val="accent1">
                    <a:lumMod val="20000"/>
                    <a:lumOff val="80000"/>
                  </a:schemeClr>
                </a:solidFill>
              </a:rPr>
              <a:t>Exercise</a:t>
            </a: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04</a:t>
            </a:r>
          </a:p>
        </p:txBody>
      </p:sp>
    </p:spTree>
    <p:extLst>
      <p:ext uri="{BB962C8B-B14F-4D97-AF65-F5344CB8AC3E}">
        <p14:creationId xmlns:p14="http://schemas.microsoft.com/office/powerpoint/2010/main" val="2199896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Exercise</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0" name="AutoShape 4" descr="blob:https://web.whatsapp.com/4be9237d-cfc1-462e-ba51-978e9348df0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60375" y="831273"/>
            <a:ext cx="8374867" cy="3785652"/>
          </a:xfrm>
          <a:prstGeom prst="rect">
            <a:avLst/>
          </a:prstGeom>
        </p:spPr>
        <p:txBody>
          <a:bodyPr wrap="square">
            <a:spAutoFit/>
          </a:bodyPr>
          <a:lstStyle/>
          <a:p>
            <a:r>
              <a:rPr lang="en-US" sz="2000" dirty="0"/>
              <a:t>Add a Delete button in </a:t>
            </a:r>
            <a:r>
              <a:rPr lang="en-US" sz="2000" b="1" dirty="0" err="1"/>
              <a:t>detailpop.dart</a:t>
            </a:r>
            <a:r>
              <a:rPr lang="en-US" sz="2000" dirty="0"/>
              <a:t>, when it is clicked, call a </a:t>
            </a:r>
            <a:r>
              <a:rPr lang="en-US" sz="2000" dirty="0" err="1"/>
              <a:t>deletemovie.php</a:t>
            </a:r>
            <a:r>
              <a:rPr lang="en-US" sz="2000" dirty="0"/>
              <a:t> web service. </a:t>
            </a:r>
          </a:p>
          <a:p>
            <a:r>
              <a:rPr lang="en-US" sz="2000" dirty="0"/>
              <a:t>This time, we use a simple delete :</a:t>
            </a:r>
            <a:br>
              <a:rPr lang="en-US" sz="2000" dirty="0"/>
            </a:br>
            <a:r>
              <a:rPr lang="en-US" sz="2000" dirty="0">
                <a:solidFill>
                  <a:schemeClr val="tx2">
                    <a:lumMod val="60000"/>
                    <a:lumOff val="40000"/>
                  </a:schemeClr>
                </a:solidFill>
              </a:rPr>
              <a:t>DELETE FROM movies WHERE </a:t>
            </a:r>
            <a:r>
              <a:rPr lang="en-US" sz="2000" dirty="0" err="1">
                <a:solidFill>
                  <a:schemeClr val="tx2">
                    <a:lumMod val="60000"/>
                    <a:lumOff val="40000"/>
                  </a:schemeClr>
                </a:solidFill>
              </a:rPr>
              <a:t>movie_id</a:t>
            </a:r>
            <a:r>
              <a:rPr lang="en-US" sz="2000" dirty="0">
                <a:solidFill>
                  <a:schemeClr val="tx2">
                    <a:lumMod val="60000"/>
                    <a:lumOff val="40000"/>
                  </a:schemeClr>
                </a:solidFill>
              </a:rPr>
              <a:t>=?</a:t>
            </a:r>
          </a:p>
          <a:p>
            <a:endParaRPr lang="en-US" sz="2000" dirty="0"/>
          </a:p>
          <a:p>
            <a:r>
              <a:rPr lang="en-US" sz="2000" dirty="0"/>
              <a:t>With this simple delete query, you can </a:t>
            </a:r>
            <a:r>
              <a:rPr lang="en-US" sz="2000" b="1" dirty="0"/>
              <a:t>only</a:t>
            </a:r>
            <a:r>
              <a:rPr lang="en-US" sz="2000" dirty="0"/>
              <a:t> delete the new movies which are added by our previous submission form.</a:t>
            </a:r>
          </a:p>
          <a:p>
            <a:r>
              <a:rPr lang="en-US" sz="2000" dirty="0"/>
              <a:t>The existing movies, before added with our submission form, have relations with another tables. Therefore, the delete query have to delete the related rows in these tables first before deleting the movie table row.</a:t>
            </a:r>
          </a:p>
          <a:p>
            <a:endParaRPr lang="en-US" sz="2000" dirty="0"/>
          </a:p>
          <a:p>
            <a:r>
              <a:rPr lang="en-US" sz="2000" dirty="0"/>
              <a:t>upload your updated </a:t>
            </a:r>
            <a:r>
              <a:rPr lang="en-US" sz="2000" dirty="0" err="1"/>
              <a:t>detailpop.dart</a:t>
            </a:r>
            <a:r>
              <a:rPr lang="en-US" sz="2000" dirty="0"/>
              <a:t> to ULS.</a:t>
            </a:r>
          </a:p>
        </p:txBody>
      </p:sp>
    </p:spTree>
    <p:extLst>
      <p:ext uri="{BB962C8B-B14F-4D97-AF65-F5344CB8AC3E}">
        <p14:creationId xmlns:p14="http://schemas.microsoft.com/office/powerpoint/2010/main" val="3548107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5197763" y="1941627"/>
            <a:ext cx="3946237" cy="17518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mj-lt"/>
                <a:ea typeface="+mj-ea"/>
                <a:cs typeface="+mj-cs"/>
              </a:defRPr>
            </a:lvl1pPr>
          </a:lstStyle>
          <a:p>
            <a:r>
              <a:rPr lang="en-US" dirty="0" err="1">
                <a:solidFill>
                  <a:schemeClr val="tx2">
                    <a:lumMod val="20000"/>
                    <a:lumOff val="80000"/>
                  </a:schemeClr>
                </a:solidFill>
              </a:rPr>
              <a:t>whatsapp</a:t>
            </a:r>
            <a:r>
              <a:rPr lang="en-US" dirty="0">
                <a:solidFill>
                  <a:schemeClr val="tx2">
                    <a:lumMod val="20000"/>
                    <a:lumOff val="80000"/>
                  </a:schemeClr>
                </a:solidFill>
              </a:rPr>
              <a:t> : </a:t>
            </a:r>
          </a:p>
          <a:p>
            <a:r>
              <a:rPr lang="en-US" dirty="0">
                <a:solidFill>
                  <a:schemeClr val="tx2">
                    <a:lumMod val="20000"/>
                    <a:lumOff val="80000"/>
                  </a:schemeClr>
                </a:solidFill>
              </a:rPr>
              <a:t>0818586185</a:t>
            </a:r>
            <a:br>
              <a:rPr lang="en-US" dirty="0">
                <a:solidFill>
                  <a:schemeClr val="tx2">
                    <a:lumMod val="20000"/>
                    <a:lumOff val="80000"/>
                  </a:schemeClr>
                </a:solidFill>
              </a:rPr>
            </a:br>
            <a:r>
              <a:rPr lang="en-US" dirty="0">
                <a:solidFill>
                  <a:schemeClr val="tx2">
                    <a:lumMod val="20000"/>
                    <a:lumOff val="80000"/>
                  </a:schemeClr>
                </a:solidFill>
              </a:rPr>
              <a:t>email : </a:t>
            </a:r>
            <a:br>
              <a:rPr lang="en-US" dirty="0">
                <a:solidFill>
                  <a:schemeClr val="tx2">
                    <a:lumMod val="20000"/>
                    <a:lumOff val="80000"/>
                  </a:schemeClr>
                </a:solidFill>
              </a:rPr>
            </a:br>
            <a:r>
              <a:rPr lang="en-US" dirty="0">
                <a:solidFill>
                  <a:schemeClr val="tx2">
                    <a:lumMod val="20000"/>
                    <a:lumOff val="80000"/>
                  </a:schemeClr>
                </a:solidFill>
              </a:rPr>
              <a:t>daniel@staff.ubaya.ac.id</a:t>
            </a:r>
            <a:br>
              <a:rPr lang="en-US" dirty="0">
                <a:solidFill>
                  <a:schemeClr val="tx2">
                    <a:lumMod val="20000"/>
                    <a:lumOff val="80000"/>
                  </a:schemeClr>
                </a:solidFill>
              </a:rPr>
            </a:br>
            <a:endParaRPr lang="en-US" dirty="0">
              <a:solidFill>
                <a:schemeClr val="tx2">
                  <a:lumMod val="20000"/>
                  <a:lumOff val="80000"/>
                </a:schemeClr>
              </a:solidFill>
            </a:endParaRPr>
          </a:p>
        </p:txBody>
      </p:sp>
      <p:sp>
        <p:nvSpPr>
          <p:cNvPr id="6" name="Text Placeholder 3"/>
          <p:cNvSpPr txBox="1">
            <a:spLocks/>
          </p:cNvSpPr>
          <p:nvPr/>
        </p:nvSpPr>
        <p:spPr>
          <a:xfrm>
            <a:off x="4862945" y="778274"/>
            <a:ext cx="3946237" cy="4070817"/>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endParaRPr lang="en-US" dirty="0">
              <a:solidFill>
                <a:schemeClr val="bg1"/>
              </a:solidFill>
            </a:endParaRPr>
          </a:p>
        </p:txBody>
      </p:sp>
      <p:pic>
        <p:nvPicPr>
          <p:cNvPr id="24578" name="Picture 2" descr="Blue-man-Questions-Comments"/>
          <p:cNvPicPr>
            <a:picLocks noChangeAspect="1" noChangeArrowheads="1"/>
          </p:cNvPicPr>
          <p:nvPr/>
        </p:nvPicPr>
        <p:blipFill>
          <a:blip r:embed="rId3"/>
          <a:srcRect/>
          <a:stretch>
            <a:fillRect/>
          </a:stretch>
        </p:blipFill>
        <p:spPr bwMode="auto">
          <a:xfrm>
            <a:off x="388657" y="547551"/>
            <a:ext cx="4474288" cy="4624262"/>
          </a:xfrm>
          <a:prstGeom prst="rect">
            <a:avLst/>
          </a:prstGeom>
          <a:noFill/>
        </p:spPr>
      </p:pic>
    </p:spTree>
    <p:extLst>
      <p:ext uri="{BB962C8B-B14F-4D97-AF65-F5344CB8AC3E}">
        <p14:creationId xmlns:p14="http://schemas.microsoft.com/office/powerpoint/2010/main" val="74977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FORM WITH VALIDATION</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457200" y="783771"/>
            <a:ext cx="8229600" cy="3810852"/>
          </a:xfrm>
        </p:spPr>
        <p:txBody>
          <a:bodyPr>
            <a:normAutofit fontScale="92500" lnSpcReduction="10000"/>
          </a:bodyPr>
          <a:lstStyle/>
          <a:p>
            <a:pPr marL="0" lvl="0" indent="0">
              <a:lnSpc>
                <a:spcPct val="90000"/>
              </a:lnSpc>
              <a:spcBef>
                <a:spcPts val="1000"/>
              </a:spcBef>
              <a:buClr>
                <a:schemeClr val="dk1"/>
              </a:buClr>
              <a:buSzPts val="1100"/>
              <a:buNone/>
            </a:pPr>
            <a:r>
              <a:rPr lang="en-US" sz="2000" dirty="0"/>
              <a:t>Sometimes we need to validate user input. The validation can be invoked in frontend (client side--device), backend (server side--web service), or both. However, client-side validation can reduce server computation and reduce bandwidth consumption. Therefore, it’s recommended to do a validation in a submission form before submitting data to server. </a:t>
            </a:r>
          </a:p>
          <a:p>
            <a:pPr marL="0" lvl="0" indent="0">
              <a:lnSpc>
                <a:spcPct val="90000"/>
              </a:lnSpc>
              <a:spcBef>
                <a:spcPts val="1000"/>
              </a:spcBef>
              <a:buClr>
                <a:schemeClr val="dk1"/>
              </a:buClr>
              <a:buSzPts val="1100"/>
              <a:buNone/>
            </a:pPr>
            <a:r>
              <a:rPr lang="en-US" sz="2000" dirty="0"/>
              <a:t>There are several basic validations: avoiding blank value, accepting number only, range validation, structure validation like email or website, etc.</a:t>
            </a:r>
          </a:p>
          <a:p>
            <a:pPr marL="0" lvl="0" indent="0">
              <a:lnSpc>
                <a:spcPct val="90000"/>
              </a:lnSpc>
              <a:spcBef>
                <a:spcPts val="1000"/>
              </a:spcBef>
              <a:buClr>
                <a:schemeClr val="dk1"/>
              </a:buClr>
              <a:buSzPts val="1100"/>
              <a:buNone/>
            </a:pPr>
            <a:r>
              <a:rPr lang="en-US" sz="2000" dirty="0">
                <a:latin typeface="Calibri"/>
                <a:ea typeface="Calibri"/>
                <a:cs typeface="Calibri"/>
                <a:sym typeface="Calibri"/>
              </a:rPr>
              <a:t>We will start this weekly topic by implementing validation first, before studying how to insert data to database. There are 3 steps for implementing validation:</a:t>
            </a:r>
          </a:p>
          <a:p>
            <a:r>
              <a:rPr lang="en-ID" sz="2000" dirty="0"/>
              <a:t>Create a form with a </a:t>
            </a:r>
            <a:r>
              <a:rPr lang="en-ID" sz="2000" dirty="0" err="1"/>
              <a:t>GlobalKey</a:t>
            </a:r>
            <a:r>
              <a:rPr lang="en-ID" sz="2000" dirty="0"/>
              <a:t>.</a:t>
            </a:r>
          </a:p>
          <a:p>
            <a:r>
              <a:rPr lang="en-ID" sz="2000" dirty="0"/>
              <a:t>Add element for input with validation logic.</a:t>
            </a:r>
          </a:p>
          <a:p>
            <a:r>
              <a:rPr lang="en-ID" sz="2000" dirty="0"/>
              <a:t>Add button to validate before submitting the form.</a:t>
            </a:r>
          </a:p>
          <a:p>
            <a:pPr marL="0" lvl="0" indent="0">
              <a:lnSpc>
                <a:spcPct val="90000"/>
              </a:lnSpc>
              <a:spcBef>
                <a:spcPts val="1000"/>
              </a:spcBef>
              <a:buClr>
                <a:schemeClr val="dk1"/>
              </a:buClr>
              <a:buSzPts val="1100"/>
              <a:buNone/>
            </a:pPr>
            <a:endParaRPr lang="en-US" sz="2000" dirty="0">
              <a:latin typeface="Calibri"/>
              <a:ea typeface="Calibri"/>
              <a:cs typeface="Calibri"/>
              <a:sym typeface="Calibri"/>
            </a:endParaRPr>
          </a:p>
          <a:p>
            <a:pPr marL="0" lvl="0" indent="0">
              <a:spcBef>
                <a:spcPts val="533"/>
              </a:spcBef>
              <a:buSzPts val="2667"/>
              <a:buNone/>
            </a:pPr>
            <a:endParaRPr lang="en-US" sz="1400" dirty="0">
              <a:latin typeface="Consolas"/>
              <a:ea typeface="Consolas"/>
              <a:cs typeface="Consolas"/>
              <a:sym typeface="Consolas"/>
            </a:endParaRPr>
          </a:p>
        </p:txBody>
      </p:sp>
    </p:spTree>
    <p:extLst>
      <p:ext uri="{BB962C8B-B14F-4D97-AF65-F5344CB8AC3E}">
        <p14:creationId xmlns:p14="http://schemas.microsoft.com/office/powerpoint/2010/main" val="354810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Preparation </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457200" y="783771"/>
            <a:ext cx="8229600" cy="3810852"/>
          </a:xfrm>
        </p:spPr>
        <p:txBody>
          <a:bodyPr>
            <a:normAutofit/>
          </a:bodyPr>
          <a:lstStyle/>
          <a:p>
            <a:pPr marL="0" lvl="0" indent="0">
              <a:lnSpc>
                <a:spcPct val="120000"/>
              </a:lnSpc>
              <a:spcBef>
                <a:spcPts val="1000"/>
              </a:spcBef>
              <a:buSzPts val="1100"/>
              <a:buNone/>
            </a:pPr>
            <a:r>
              <a:rPr lang="en-ID" sz="2000" dirty="0"/>
              <a:t>We will implement validation in a form that will be used for adding new popular movie data. Prepare a stateful page, for example </a:t>
            </a:r>
            <a:r>
              <a:rPr lang="en-ID" sz="2000" dirty="0" err="1"/>
              <a:t>newpopmovie.dart</a:t>
            </a:r>
            <a:r>
              <a:rPr lang="en-ID" sz="2000" dirty="0"/>
              <a:t>. Also a menu to open this page.</a:t>
            </a:r>
            <a:endParaRPr lang="en-ID" sz="2000" dirty="0">
              <a:latin typeface="+mj-lt"/>
              <a:cs typeface="Consolas"/>
              <a:sym typeface="Consolas"/>
            </a:endParaRPr>
          </a:p>
          <a:p>
            <a:pPr marL="0" lvl="0" indent="0">
              <a:lnSpc>
                <a:spcPct val="120000"/>
              </a:lnSpc>
              <a:spcBef>
                <a:spcPts val="1000"/>
              </a:spcBef>
              <a:buSzPts val="1100"/>
              <a:buNone/>
            </a:pPr>
            <a:endParaRPr lang="en-ID" sz="2000" dirty="0">
              <a:latin typeface="+mj-lt"/>
              <a:cs typeface="Consolas"/>
              <a:sym typeface="Consolas"/>
            </a:endParaRPr>
          </a:p>
          <a:p>
            <a:pPr marL="0" lvl="0" indent="0">
              <a:lnSpc>
                <a:spcPct val="120000"/>
              </a:lnSpc>
              <a:spcBef>
                <a:spcPts val="1000"/>
              </a:spcBef>
              <a:buSzPts val="1100"/>
              <a:buNone/>
            </a:pPr>
            <a:r>
              <a:rPr lang="en-ID" sz="2000" dirty="0">
                <a:latin typeface="+mj-lt"/>
                <a:cs typeface="Consolas"/>
                <a:sym typeface="Consolas"/>
              </a:rPr>
              <a:t>The page will be added with a global key for the validation process.</a:t>
            </a:r>
            <a:endParaRPr lang="en-ID" sz="2000" dirty="0"/>
          </a:p>
        </p:txBody>
      </p:sp>
    </p:spTree>
    <p:extLst>
      <p:ext uri="{BB962C8B-B14F-4D97-AF65-F5344CB8AC3E}">
        <p14:creationId xmlns:p14="http://schemas.microsoft.com/office/powerpoint/2010/main" val="273632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err="1">
                <a:solidFill>
                  <a:srgbClr val="000090"/>
                </a:solidFill>
              </a:rPr>
              <a:t>newpopmovie.dart</a:t>
            </a:r>
            <a:endParaRPr lang="en-US" sz="3600" b="1" dirty="0">
              <a:solidFill>
                <a:srgbClr val="000090"/>
              </a:solidFill>
            </a:endParaRP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40F74E94-977A-AB4F-8B13-3AAC52D9B646}"/>
              </a:ext>
            </a:extLst>
          </p:cNvPr>
          <p:cNvSpPr/>
          <p:nvPr/>
        </p:nvSpPr>
        <p:spPr>
          <a:xfrm>
            <a:off x="8627" y="854501"/>
            <a:ext cx="4572000" cy="1600438"/>
          </a:xfrm>
          <a:prstGeom prst="rect">
            <a:avLst/>
          </a:prstGeom>
        </p:spPr>
        <p:txBody>
          <a:bodyPr>
            <a:spAutoFit/>
          </a:bodyPr>
          <a:lstStyle/>
          <a:p>
            <a:r>
              <a:rPr lang="en-ID" sz="1400" dirty="0">
                <a:solidFill>
                  <a:srgbClr val="FF0000"/>
                </a:solidFill>
                <a:latin typeface="Consolas" panose="020B0609020204030204" pitchFamily="49" charset="0"/>
                <a:cs typeface="Consolas" panose="020B0609020204030204" pitchFamily="49" charset="0"/>
              </a:rPr>
              <a:t>class </a:t>
            </a:r>
            <a:r>
              <a:rPr lang="en-ID" sz="1400" dirty="0" err="1">
                <a:solidFill>
                  <a:srgbClr val="FF0000"/>
                </a:solidFill>
                <a:latin typeface="Consolas" panose="020B0609020204030204" pitchFamily="49" charset="0"/>
                <a:cs typeface="Consolas" panose="020B0609020204030204" pitchFamily="49" charset="0"/>
              </a:rPr>
              <a:t>NewPopMovie</a:t>
            </a:r>
            <a:r>
              <a:rPr lang="en-ID" sz="1400" dirty="0">
                <a:solidFill>
                  <a:srgbClr val="FF0000"/>
                </a:solidFill>
                <a:latin typeface="Consolas" panose="020B0609020204030204" pitchFamily="49" charset="0"/>
                <a:cs typeface="Consolas" panose="020B0609020204030204" pitchFamily="49" charset="0"/>
              </a:rPr>
              <a:t> extends </a:t>
            </a:r>
            <a:r>
              <a:rPr lang="en-ID" sz="1400" dirty="0" err="1">
                <a:solidFill>
                  <a:srgbClr val="FF0000"/>
                </a:solidFill>
                <a:latin typeface="Consolas" panose="020B0609020204030204" pitchFamily="49" charset="0"/>
                <a:cs typeface="Consolas" panose="020B0609020204030204" pitchFamily="49" charset="0"/>
              </a:rPr>
              <a:t>StatefulWidget</a:t>
            </a:r>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const</a:t>
            </a:r>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NewPopMovie</a:t>
            </a:r>
            <a:r>
              <a:rPr lang="en-ID" sz="1400" dirty="0">
                <a:solidFill>
                  <a:srgbClr val="FF0000"/>
                </a:solidFill>
                <a:latin typeface="Consolas" panose="020B0609020204030204" pitchFamily="49" charset="0"/>
                <a:cs typeface="Consolas" panose="020B0609020204030204" pitchFamily="49" charset="0"/>
              </a:rPr>
              <a:t>({</a:t>
            </a:r>
            <a:r>
              <a:rPr lang="en-ID" sz="1400" dirty="0" err="1">
                <a:solidFill>
                  <a:srgbClr val="FF0000"/>
                </a:solidFill>
                <a:latin typeface="Consolas" panose="020B0609020204030204" pitchFamily="49" charset="0"/>
                <a:cs typeface="Consolas" panose="020B0609020204030204" pitchFamily="49" charset="0"/>
              </a:rPr>
              <a:t>super.key</a:t>
            </a:r>
            <a:r>
              <a:rPr lang="en-ID" sz="1400" dirty="0">
                <a:solidFill>
                  <a:srgbClr val="FF0000"/>
                </a:solidFill>
                <a:latin typeface="Consolas" panose="020B0609020204030204" pitchFamily="49" charset="0"/>
                <a:cs typeface="Consolas" panose="020B0609020204030204" pitchFamily="49" charset="0"/>
              </a:rPr>
              <a:t>});</a:t>
            </a:r>
          </a:p>
          <a:p>
            <a:endParaRPr lang="en-ID" sz="1400" dirty="0">
              <a:solidFill>
                <a:srgbClr val="FF0000"/>
              </a:solidFill>
              <a:latin typeface="Consolas" panose="020B0609020204030204" pitchFamily="49" charset="0"/>
              <a:cs typeface="Consolas" panose="020B0609020204030204" pitchFamily="49" charset="0"/>
            </a:endParaRPr>
          </a:p>
          <a:p>
            <a:r>
              <a:rPr lang="en-ID" sz="1400" dirty="0">
                <a:solidFill>
                  <a:srgbClr val="FF0000"/>
                </a:solidFill>
                <a:latin typeface="Consolas" panose="020B0609020204030204" pitchFamily="49" charset="0"/>
                <a:cs typeface="Consolas" panose="020B0609020204030204" pitchFamily="49" charset="0"/>
              </a:rPr>
              <a:t>  @override</a:t>
            </a:r>
          </a:p>
          <a:p>
            <a:r>
              <a:rPr lang="en-ID" sz="1400" dirty="0">
                <a:solidFill>
                  <a:srgbClr val="FF0000"/>
                </a:solidFill>
                <a:latin typeface="Consolas" panose="020B0609020204030204" pitchFamily="49" charset="0"/>
                <a:cs typeface="Consolas" panose="020B0609020204030204" pitchFamily="49" charset="0"/>
              </a:rPr>
              <a:t>  State&lt;</a:t>
            </a:r>
            <a:r>
              <a:rPr lang="en-ID" sz="1400" dirty="0" err="1">
                <a:solidFill>
                  <a:srgbClr val="FF0000"/>
                </a:solidFill>
                <a:latin typeface="Consolas" panose="020B0609020204030204" pitchFamily="49" charset="0"/>
                <a:cs typeface="Consolas" panose="020B0609020204030204" pitchFamily="49" charset="0"/>
              </a:rPr>
              <a:t>NewPopMovie</a:t>
            </a:r>
            <a:r>
              <a:rPr lang="en-ID" sz="1400" dirty="0">
                <a:solidFill>
                  <a:srgbClr val="FF0000"/>
                </a:solidFill>
                <a:latin typeface="Consolas" panose="020B0609020204030204" pitchFamily="49" charset="0"/>
                <a:cs typeface="Consolas" panose="020B0609020204030204" pitchFamily="49" charset="0"/>
              </a:rPr>
              <a:t>&gt; </a:t>
            </a:r>
            <a:r>
              <a:rPr lang="en-ID" sz="1400" dirty="0" err="1">
                <a:solidFill>
                  <a:srgbClr val="FF0000"/>
                </a:solidFill>
                <a:latin typeface="Consolas" panose="020B0609020204030204" pitchFamily="49" charset="0"/>
                <a:cs typeface="Consolas" panose="020B0609020204030204" pitchFamily="49" charset="0"/>
              </a:rPr>
              <a:t>createState</a:t>
            </a:r>
            <a:r>
              <a:rPr lang="en-ID" sz="1400" dirty="0">
                <a:solidFill>
                  <a:srgbClr val="FF0000"/>
                </a:solidFill>
                <a:latin typeface="Consolas" panose="020B0609020204030204" pitchFamily="49" charset="0"/>
                <a:cs typeface="Consolas" panose="020B0609020204030204" pitchFamily="49" charset="0"/>
              </a:rPr>
              <a:t>() =&gt; _</a:t>
            </a:r>
            <a:r>
              <a:rPr lang="en-ID" sz="1400" dirty="0" err="1">
                <a:solidFill>
                  <a:srgbClr val="FF0000"/>
                </a:solidFill>
                <a:latin typeface="Consolas" panose="020B0609020204030204" pitchFamily="49" charset="0"/>
                <a:cs typeface="Consolas" panose="020B0609020204030204" pitchFamily="49" charset="0"/>
              </a:rPr>
              <a:t>NewPopMovieState</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a:t>
            </a:r>
            <a:endParaRPr lang="en-ID" sz="1400" dirty="0">
              <a:effectLst/>
              <a:latin typeface="Helvetica Neue" panose="02000503000000020004" pitchFamily="2" charset="0"/>
            </a:endParaRPr>
          </a:p>
        </p:txBody>
      </p:sp>
      <p:sp>
        <p:nvSpPr>
          <p:cNvPr id="6" name="Rectangle 5">
            <a:extLst>
              <a:ext uri="{FF2B5EF4-FFF2-40B4-BE49-F238E27FC236}">
                <a16:creationId xmlns:a16="http://schemas.microsoft.com/office/drawing/2014/main" id="{934008CC-768E-5E42-B37B-35941B9DF623}"/>
              </a:ext>
            </a:extLst>
          </p:cNvPr>
          <p:cNvSpPr/>
          <p:nvPr/>
        </p:nvSpPr>
        <p:spPr>
          <a:xfrm>
            <a:off x="4563373" y="709451"/>
            <a:ext cx="4572000" cy="3970318"/>
          </a:xfrm>
          <a:prstGeom prst="rect">
            <a:avLst/>
          </a:prstGeom>
        </p:spPr>
        <p:txBody>
          <a:bodyPr>
            <a:spAutoFit/>
          </a:bodyPr>
          <a:lstStyle/>
          <a:p>
            <a:r>
              <a:rPr lang="en-ID" sz="1400" dirty="0">
                <a:solidFill>
                  <a:srgbClr val="FF0000"/>
                </a:solidFill>
                <a:latin typeface="Consolas" panose="020B0609020204030204" pitchFamily="49" charset="0"/>
                <a:cs typeface="Consolas" panose="020B0609020204030204" pitchFamily="49" charset="0"/>
              </a:rPr>
              <a:t>class _</a:t>
            </a:r>
            <a:r>
              <a:rPr lang="en-ID" sz="1400" dirty="0" err="1">
                <a:solidFill>
                  <a:srgbClr val="FF0000"/>
                </a:solidFill>
                <a:latin typeface="Consolas" panose="020B0609020204030204" pitchFamily="49" charset="0"/>
                <a:cs typeface="Consolas" panose="020B0609020204030204" pitchFamily="49" charset="0"/>
              </a:rPr>
              <a:t>NewPopMovieState</a:t>
            </a:r>
            <a:r>
              <a:rPr lang="en-ID" sz="1400" dirty="0">
                <a:solidFill>
                  <a:srgbClr val="FF0000"/>
                </a:solidFill>
                <a:latin typeface="Consolas" panose="020B0609020204030204" pitchFamily="49" charset="0"/>
                <a:cs typeface="Consolas" panose="020B0609020204030204" pitchFamily="49" charset="0"/>
              </a:rPr>
              <a:t> extends State&lt;</a:t>
            </a:r>
            <a:r>
              <a:rPr lang="en-ID" sz="1400" dirty="0" err="1">
                <a:solidFill>
                  <a:srgbClr val="FF0000"/>
                </a:solidFill>
                <a:latin typeface="Consolas" panose="020B0609020204030204" pitchFamily="49" charset="0"/>
                <a:cs typeface="Consolas" panose="020B0609020204030204" pitchFamily="49" charset="0"/>
              </a:rPr>
              <a:t>NewPopMovie</a:t>
            </a:r>
            <a:r>
              <a:rPr lang="en-ID" sz="1400" dirty="0">
                <a:solidFill>
                  <a:srgbClr val="FF0000"/>
                </a:solidFill>
                <a:latin typeface="Consolas" panose="020B0609020204030204" pitchFamily="49" charset="0"/>
                <a:cs typeface="Consolas" panose="020B0609020204030204" pitchFamily="49" charset="0"/>
              </a:rPr>
              <a:t>&gt; {</a:t>
            </a:r>
          </a:p>
          <a:p>
            <a:r>
              <a:rPr lang="en-ID" sz="1400" dirty="0">
                <a:solidFill>
                  <a:srgbClr val="FF0000"/>
                </a:solidFill>
                <a:latin typeface="Consolas" panose="020B0609020204030204" pitchFamily="49" charset="0"/>
                <a:cs typeface="Consolas" panose="020B0609020204030204" pitchFamily="49" charset="0"/>
              </a:rPr>
              <a:t>  final _</a:t>
            </a:r>
            <a:r>
              <a:rPr lang="en-ID" sz="1400" dirty="0" err="1">
                <a:solidFill>
                  <a:srgbClr val="FF0000"/>
                </a:solidFill>
                <a:latin typeface="Consolas" panose="020B0609020204030204" pitchFamily="49" charset="0"/>
                <a:cs typeface="Consolas" panose="020B0609020204030204" pitchFamily="49" charset="0"/>
              </a:rPr>
              <a:t>formKey</a:t>
            </a:r>
            <a:r>
              <a:rPr lang="en-ID" sz="1400" dirty="0">
                <a:solidFill>
                  <a:srgbClr val="FF0000"/>
                </a:solidFill>
                <a:latin typeface="Consolas" panose="020B0609020204030204" pitchFamily="49" charset="0"/>
                <a:cs typeface="Consolas" panose="020B0609020204030204" pitchFamily="49" charset="0"/>
              </a:rPr>
              <a:t> = </a:t>
            </a:r>
            <a:r>
              <a:rPr lang="en-ID" sz="1400" dirty="0" err="1">
                <a:solidFill>
                  <a:srgbClr val="FF0000"/>
                </a:solidFill>
                <a:latin typeface="Consolas" panose="020B0609020204030204" pitchFamily="49" charset="0"/>
                <a:cs typeface="Consolas" panose="020B0609020204030204" pitchFamily="49" charset="0"/>
              </a:rPr>
              <a:t>GlobalKey</a:t>
            </a:r>
            <a:r>
              <a:rPr lang="en-ID" sz="1400" dirty="0">
                <a:solidFill>
                  <a:srgbClr val="FF0000"/>
                </a:solidFill>
                <a:latin typeface="Consolas" panose="020B0609020204030204" pitchFamily="49" charset="0"/>
                <a:cs typeface="Consolas" panose="020B0609020204030204" pitchFamily="49" charset="0"/>
              </a:rPr>
              <a:t>&lt;</a:t>
            </a:r>
            <a:r>
              <a:rPr lang="en-ID" sz="1400" dirty="0" err="1">
                <a:solidFill>
                  <a:srgbClr val="FF0000"/>
                </a:solidFill>
                <a:latin typeface="Consolas" panose="020B0609020204030204" pitchFamily="49" charset="0"/>
                <a:cs typeface="Consolas" panose="020B0609020204030204" pitchFamily="49" charset="0"/>
              </a:rPr>
              <a:t>FormState</a:t>
            </a:r>
            <a:r>
              <a:rPr lang="en-ID" sz="1400" dirty="0">
                <a:solidFill>
                  <a:srgbClr val="FF0000"/>
                </a:solidFill>
                <a:latin typeface="Consolas" panose="020B0609020204030204" pitchFamily="49" charset="0"/>
                <a:cs typeface="Consolas" panose="020B0609020204030204" pitchFamily="49" charset="0"/>
              </a:rPr>
              <a:t>&gt;();</a:t>
            </a:r>
          </a:p>
          <a:p>
            <a:r>
              <a:rPr lang="en-ID" sz="1400" dirty="0">
                <a:solidFill>
                  <a:srgbClr val="FF0000"/>
                </a:solidFill>
                <a:latin typeface="Consolas" panose="020B0609020204030204" pitchFamily="49" charset="0"/>
                <a:cs typeface="Consolas" panose="020B0609020204030204" pitchFamily="49" charset="0"/>
              </a:rPr>
              <a:t>  String _title = "";</a:t>
            </a:r>
          </a:p>
          <a:p>
            <a:r>
              <a:rPr lang="en-ID" sz="1400" dirty="0">
                <a:solidFill>
                  <a:srgbClr val="FF0000"/>
                </a:solidFill>
                <a:latin typeface="Consolas" panose="020B0609020204030204" pitchFamily="49" charset="0"/>
                <a:cs typeface="Consolas" panose="020B0609020204030204" pitchFamily="49" charset="0"/>
              </a:rPr>
              <a:t>  @override</a:t>
            </a:r>
          </a:p>
          <a:p>
            <a:r>
              <a:rPr lang="en-ID" sz="1400" dirty="0">
                <a:solidFill>
                  <a:srgbClr val="FF0000"/>
                </a:solidFill>
                <a:latin typeface="Consolas" panose="020B0609020204030204" pitchFamily="49" charset="0"/>
                <a:cs typeface="Consolas" panose="020B0609020204030204" pitchFamily="49" charset="0"/>
              </a:rPr>
              <a:t>  Widget build(</a:t>
            </a:r>
            <a:r>
              <a:rPr lang="en-ID" sz="1400" dirty="0" err="1">
                <a:solidFill>
                  <a:srgbClr val="FF0000"/>
                </a:solidFill>
                <a:latin typeface="Consolas" panose="020B0609020204030204" pitchFamily="49" charset="0"/>
                <a:cs typeface="Consolas" panose="020B0609020204030204" pitchFamily="49" charset="0"/>
              </a:rPr>
              <a:t>BuildContext</a:t>
            </a:r>
            <a:r>
              <a:rPr lang="en-ID" sz="1400" dirty="0">
                <a:solidFill>
                  <a:srgbClr val="FF0000"/>
                </a:solidFill>
                <a:latin typeface="Consolas" panose="020B0609020204030204" pitchFamily="49" charset="0"/>
                <a:cs typeface="Consolas" panose="020B0609020204030204" pitchFamily="49" charset="0"/>
              </a:rPr>
              <a:t> context) {</a:t>
            </a:r>
          </a:p>
          <a:p>
            <a:r>
              <a:rPr lang="en-ID" sz="1400" dirty="0">
                <a:solidFill>
                  <a:srgbClr val="FF0000"/>
                </a:solidFill>
                <a:latin typeface="Consolas" panose="020B0609020204030204" pitchFamily="49" charset="0"/>
                <a:cs typeface="Consolas" panose="020B0609020204030204" pitchFamily="49" charset="0"/>
              </a:rPr>
              <a:t>    return Scaffold(</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appBar</a:t>
            </a:r>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AppBar</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title: Text("New Popular Movie"),</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body: Form(</a:t>
            </a:r>
          </a:p>
          <a:p>
            <a:r>
              <a:rPr lang="en-ID" sz="1400" dirty="0">
                <a:solidFill>
                  <a:srgbClr val="FF0000"/>
                </a:solidFill>
                <a:latin typeface="Consolas" panose="020B0609020204030204" pitchFamily="49" charset="0"/>
                <a:cs typeface="Consolas" panose="020B0609020204030204" pitchFamily="49" charset="0"/>
              </a:rPr>
              <a:t>          key: _</a:t>
            </a:r>
            <a:r>
              <a:rPr lang="en-ID" sz="1400" dirty="0" err="1">
                <a:solidFill>
                  <a:srgbClr val="FF0000"/>
                </a:solidFill>
                <a:latin typeface="Consolas" panose="020B0609020204030204" pitchFamily="49" charset="0"/>
                <a:cs typeface="Consolas" panose="020B0609020204030204" pitchFamily="49" charset="0"/>
              </a:rPr>
              <a:t>formKey</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child: Column(</a:t>
            </a:r>
          </a:p>
          <a:p>
            <a:r>
              <a:rPr lang="en-ID" sz="1400" dirty="0">
                <a:solidFill>
                  <a:srgbClr val="FF0000"/>
                </a:solidFill>
                <a:latin typeface="Consolas" panose="020B0609020204030204" pitchFamily="49" charset="0"/>
                <a:cs typeface="Consolas" panose="020B0609020204030204" pitchFamily="49" charset="0"/>
              </a:rPr>
              <a:t>            children: &lt;Widget&gt;[],</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a:t>
            </a:r>
          </a:p>
        </p:txBody>
      </p:sp>
      <p:cxnSp>
        <p:nvCxnSpPr>
          <p:cNvPr id="8" name="Straight Connector 7">
            <a:extLst>
              <a:ext uri="{FF2B5EF4-FFF2-40B4-BE49-F238E27FC236}">
                <a16:creationId xmlns:a16="http://schemas.microsoft.com/office/drawing/2014/main" id="{7DBBC709-082E-BF4F-A450-0903E086C749}"/>
              </a:ext>
            </a:extLst>
          </p:cNvPr>
          <p:cNvCxnSpPr/>
          <p:nvPr/>
        </p:nvCxnSpPr>
        <p:spPr>
          <a:xfrm>
            <a:off x="4451230" y="596239"/>
            <a:ext cx="0" cy="414828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96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Add </a:t>
            </a:r>
            <a:r>
              <a:rPr lang="en-US" sz="3600" b="1" dirty="0" err="1">
                <a:solidFill>
                  <a:srgbClr val="000090"/>
                </a:solidFill>
              </a:rPr>
              <a:t>TextFormField</a:t>
            </a:r>
            <a:endParaRPr lang="en-US" sz="3600" b="1" dirty="0">
              <a:solidFill>
                <a:srgbClr val="000090"/>
              </a:solidFill>
            </a:endParaRP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9A8AB5D1-9E14-D24F-B5C0-FC07E73E5CDD}"/>
              </a:ext>
            </a:extLst>
          </p:cNvPr>
          <p:cNvSpPr/>
          <p:nvPr/>
        </p:nvSpPr>
        <p:spPr>
          <a:xfrm>
            <a:off x="-407814" y="881946"/>
            <a:ext cx="6397625" cy="3539430"/>
          </a:xfrm>
          <a:prstGeom prst="rect">
            <a:avLst/>
          </a:prstGeom>
        </p:spPr>
        <p:txBody>
          <a:bodyPr wrap="square">
            <a:spAutoFit/>
          </a:bodyPr>
          <a:lstStyle/>
          <a:p>
            <a:r>
              <a:rPr lang="en-ID" sz="1400" dirty="0">
                <a:solidFill>
                  <a:srgbClr val="FF0000"/>
                </a:solidFill>
                <a:latin typeface="Consolas" panose="020B0609020204030204" pitchFamily="49" charset="0"/>
                <a:cs typeface="Consolas" panose="020B0609020204030204" pitchFamily="49" charset="0"/>
              </a:rPr>
              <a:t>			Padding(</a:t>
            </a:r>
          </a:p>
          <a:p>
            <a:r>
              <a:rPr lang="en-ID" sz="1400" dirty="0">
                <a:solidFill>
                  <a:srgbClr val="FF0000"/>
                </a:solidFill>
                <a:latin typeface="Consolas" panose="020B0609020204030204" pitchFamily="49" charset="0"/>
                <a:cs typeface="Consolas" panose="020B0609020204030204" pitchFamily="49" charset="0"/>
              </a:rPr>
              <a:t>                padding: </a:t>
            </a:r>
            <a:r>
              <a:rPr lang="en-ID" sz="1400" dirty="0" err="1">
                <a:solidFill>
                  <a:srgbClr val="FF0000"/>
                </a:solidFill>
                <a:latin typeface="Consolas" panose="020B0609020204030204" pitchFamily="49" charset="0"/>
                <a:cs typeface="Consolas" panose="020B0609020204030204" pitchFamily="49" charset="0"/>
              </a:rPr>
              <a:t>EdgeInsets.all</a:t>
            </a:r>
            <a:r>
              <a:rPr lang="en-ID" sz="1400" dirty="0">
                <a:solidFill>
                  <a:srgbClr val="FF0000"/>
                </a:solidFill>
                <a:latin typeface="Consolas" panose="020B0609020204030204" pitchFamily="49" charset="0"/>
                <a:cs typeface="Consolas" panose="020B0609020204030204" pitchFamily="49" charset="0"/>
              </a:rPr>
              <a:t>(10),</a:t>
            </a:r>
          </a:p>
          <a:p>
            <a:r>
              <a:rPr lang="en-ID" sz="1400" dirty="0">
                <a:solidFill>
                  <a:srgbClr val="FF0000"/>
                </a:solidFill>
                <a:latin typeface="Consolas" panose="020B0609020204030204" pitchFamily="49" charset="0"/>
                <a:cs typeface="Consolas" panose="020B0609020204030204" pitchFamily="49" charset="0"/>
              </a:rPr>
              <a:t>                child: </a:t>
            </a:r>
            <a:r>
              <a:rPr lang="en-ID" sz="1400" dirty="0" err="1">
                <a:solidFill>
                  <a:srgbClr val="FF0000"/>
                </a:solidFill>
                <a:latin typeface="Consolas" panose="020B0609020204030204" pitchFamily="49" charset="0"/>
                <a:cs typeface="Consolas" panose="020B0609020204030204" pitchFamily="49" charset="0"/>
              </a:rPr>
              <a:t>TextFormField</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decoration: </a:t>
            </a:r>
            <a:r>
              <a:rPr lang="en-ID" sz="1400" dirty="0" err="1">
                <a:solidFill>
                  <a:srgbClr val="FF0000"/>
                </a:solidFill>
                <a:latin typeface="Consolas" panose="020B0609020204030204" pitchFamily="49" charset="0"/>
                <a:cs typeface="Consolas" panose="020B0609020204030204" pitchFamily="49" charset="0"/>
              </a:rPr>
              <a:t>const</a:t>
            </a:r>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InputDecoration</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labelText</a:t>
            </a:r>
            <a:r>
              <a:rPr lang="en-ID" sz="1400" dirty="0">
                <a:solidFill>
                  <a:srgbClr val="FF0000"/>
                </a:solidFill>
                <a:latin typeface="Consolas" panose="020B0609020204030204" pitchFamily="49" charset="0"/>
                <a:cs typeface="Consolas" panose="020B0609020204030204" pitchFamily="49" charset="0"/>
              </a:rPr>
              <a:t>: 'Title',</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onChanged</a:t>
            </a:r>
            <a:r>
              <a:rPr lang="en-ID" sz="1400" dirty="0">
                <a:solidFill>
                  <a:srgbClr val="FF0000"/>
                </a:solidFill>
                <a:latin typeface="Consolas" panose="020B0609020204030204" pitchFamily="49" charset="0"/>
                <a:cs typeface="Consolas" panose="020B0609020204030204" pitchFamily="49" charset="0"/>
              </a:rPr>
              <a:t>: (value) {</a:t>
            </a:r>
          </a:p>
          <a:p>
            <a:r>
              <a:rPr lang="en-ID" sz="1400" dirty="0">
                <a:solidFill>
                  <a:srgbClr val="FF0000"/>
                </a:solidFill>
                <a:latin typeface="Consolas" panose="020B0609020204030204" pitchFamily="49" charset="0"/>
                <a:cs typeface="Consolas" panose="020B0609020204030204" pitchFamily="49" charset="0"/>
              </a:rPr>
              <a:t>                _title = value;</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validator: (value) {</a:t>
            </a:r>
          </a:p>
          <a:p>
            <a:r>
              <a:rPr lang="en-ID" sz="1400" dirty="0">
                <a:solidFill>
                  <a:srgbClr val="FF0000"/>
                </a:solidFill>
                <a:latin typeface="Consolas" panose="020B0609020204030204" pitchFamily="49" charset="0"/>
                <a:cs typeface="Consolas" panose="020B0609020204030204" pitchFamily="49" charset="0"/>
              </a:rPr>
              <a:t>                if (value == null || </a:t>
            </a:r>
            <a:r>
              <a:rPr lang="en-ID" sz="1400" dirty="0" err="1">
                <a:solidFill>
                  <a:srgbClr val="FF0000"/>
                </a:solidFill>
                <a:latin typeface="Consolas" panose="020B0609020204030204" pitchFamily="49" charset="0"/>
                <a:cs typeface="Consolas" panose="020B0609020204030204" pitchFamily="49" charset="0"/>
              </a:rPr>
              <a:t>value.isEmpty</a:t>
            </a:r>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return '</a:t>
            </a:r>
            <a:r>
              <a:rPr lang="en-ID" sz="1400" dirty="0" err="1">
                <a:solidFill>
                  <a:srgbClr val="FF0000"/>
                </a:solidFill>
                <a:latin typeface="Consolas" panose="020B0609020204030204" pitchFamily="49" charset="0"/>
                <a:cs typeface="Consolas" panose="020B0609020204030204" pitchFamily="49" charset="0"/>
              </a:rPr>
              <a:t>Judul</a:t>
            </a:r>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harus</a:t>
            </a:r>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diisi</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return null;</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endParaRPr lang="en-ID" sz="1400" dirty="0">
              <a:solidFill>
                <a:srgbClr val="FF0000"/>
              </a:solidFill>
              <a:effectLst/>
              <a:latin typeface="Consolas" panose="020B0609020204030204" pitchFamily="49" charset="0"/>
              <a:cs typeface="Consolas" panose="020B0609020204030204" pitchFamily="49" charset="0"/>
            </a:endParaRPr>
          </a:p>
        </p:txBody>
      </p:sp>
      <p:pic>
        <p:nvPicPr>
          <p:cNvPr id="7" name="Picture 6">
            <a:extLst>
              <a:ext uri="{FF2B5EF4-FFF2-40B4-BE49-F238E27FC236}">
                <a16:creationId xmlns:a16="http://schemas.microsoft.com/office/drawing/2014/main" id="{D6F8D1FC-1EE3-1941-90AD-9C4BBED1459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89811" y="2405611"/>
            <a:ext cx="2491872" cy="2455653"/>
          </a:xfrm>
          <a:prstGeom prst="rect">
            <a:avLst/>
          </a:prstGeom>
        </p:spPr>
      </p:pic>
    </p:spTree>
    <p:extLst>
      <p:ext uri="{BB962C8B-B14F-4D97-AF65-F5344CB8AC3E}">
        <p14:creationId xmlns:p14="http://schemas.microsoft.com/office/powerpoint/2010/main" val="395744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Add a Button</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9A8AB5D1-9E14-D24F-B5C0-FC07E73E5CDD}"/>
              </a:ext>
            </a:extLst>
          </p:cNvPr>
          <p:cNvSpPr/>
          <p:nvPr/>
        </p:nvSpPr>
        <p:spPr>
          <a:xfrm>
            <a:off x="209995" y="838732"/>
            <a:ext cx="6558358" cy="2893100"/>
          </a:xfrm>
          <a:prstGeom prst="rect">
            <a:avLst/>
          </a:prstGeom>
        </p:spPr>
        <p:txBody>
          <a:bodyPr wrap="square">
            <a:spAutoFit/>
          </a:bodyPr>
          <a:lstStyle/>
          <a:p>
            <a:r>
              <a:rPr lang="en-ID" sz="1400" dirty="0">
                <a:solidFill>
                  <a:srgbClr val="FF0000"/>
                </a:solidFill>
                <a:latin typeface="Consolas" panose="020B0609020204030204" pitchFamily="49" charset="0"/>
                <a:cs typeface="Consolas" panose="020B0609020204030204" pitchFamily="49" charset="0"/>
              </a:rPr>
              <a:t>Padding(</a:t>
            </a:r>
          </a:p>
          <a:p>
            <a:r>
              <a:rPr lang="en-ID" sz="1400" dirty="0">
                <a:solidFill>
                  <a:srgbClr val="FF0000"/>
                </a:solidFill>
                <a:latin typeface="Consolas" panose="020B0609020204030204" pitchFamily="49" charset="0"/>
                <a:cs typeface="Consolas" panose="020B0609020204030204" pitchFamily="49" charset="0"/>
              </a:rPr>
              <a:t>         padding: </a:t>
            </a:r>
            <a:r>
              <a:rPr lang="en-ID" sz="1400" dirty="0" err="1">
                <a:solidFill>
                  <a:srgbClr val="FF0000"/>
                </a:solidFill>
                <a:latin typeface="Consolas" panose="020B0609020204030204" pitchFamily="49" charset="0"/>
                <a:cs typeface="Consolas" panose="020B0609020204030204" pitchFamily="49" charset="0"/>
              </a:rPr>
              <a:t>const</a:t>
            </a:r>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EdgeInsets.symmetric</a:t>
            </a:r>
            <a:r>
              <a:rPr lang="en-ID" sz="1400" dirty="0">
                <a:solidFill>
                  <a:srgbClr val="FF0000"/>
                </a:solidFill>
                <a:latin typeface="Consolas" panose="020B0609020204030204" pitchFamily="49" charset="0"/>
                <a:cs typeface="Consolas" panose="020B0609020204030204" pitchFamily="49" charset="0"/>
              </a:rPr>
              <a:t>(vertical: 16.0),</a:t>
            </a:r>
          </a:p>
          <a:p>
            <a:r>
              <a:rPr lang="en-ID" sz="1400" dirty="0">
                <a:solidFill>
                  <a:srgbClr val="FF0000"/>
                </a:solidFill>
                <a:latin typeface="Consolas" panose="020B0609020204030204" pitchFamily="49" charset="0"/>
                <a:cs typeface="Consolas" panose="020B0609020204030204" pitchFamily="49" charset="0"/>
              </a:rPr>
              <a:t>         child: </a:t>
            </a:r>
            <a:r>
              <a:rPr lang="en-ID" sz="1400" dirty="0" err="1">
                <a:solidFill>
                  <a:srgbClr val="FF0000"/>
                </a:solidFill>
                <a:latin typeface="Consolas" panose="020B0609020204030204" pitchFamily="49" charset="0"/>
                <a:cs typeface="Consolas" panose="020B0609020204030204" pitchFamily="49" charset="0"/>
              </a:rPr>
              <a:t>ElevatedButton</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onPressed</a:t>
            </a:r>
            <a:r>
              <a:rPr lang="en-ID" sz="1400" dirty="0">
                <a:solidFill>
                  <a:srgbClr val="FF0000"/>
                </a:solidFill>
                <a:latin typeface="Consolas" panose="020B0609020204030204" pitchFamily="49" charset="0"/>
                <a:cs typeface="Consolas" panose="020B0609020204030204" pitchFamily="49" charset="0"/>
              </a:rPr>
              <a:t>: () {</a:t>
            </a:r>
          </a:p>
          <a:p>
            <a:r>
              <a:rPr lang="en-ID" sz="1400" dirty="0">
                <a:solidFill>
                  <a:srgbClr val="FF0000"/>
                </a:solidFill>
                <a:latin typeface="Consolas" panose="020B0609020204030204" pitchFamily="49" charset="0"/>
                <a:cs typeface="Consolas" panose="020B0609020204030204" pitchFamily="49" charset="0"/>
              </a:rPr>
              <a:t>           if (_</a:t>
            </a:r>
            <a:r>
              <a:rPr lang="en-ID" sz="1400" dirty="0" err="1">
                <a:solidFill>
                  <a:srgbClr val="FF0000"/>
                </a:solidFill>
                <a:latin typeface="Consolas" panose="020B0609020204030204" pitchFamily="49" charset="0"/>
                <a:cs typeface="Consolas" panose="020B0609020204030204" pitchFamily="49" charset="0"/>
              </a:rPr>
              <a:t>formKey.currentState</a:t>
            </a:r>
            <a:r>
              <a:rPr lang="en-ID" sz="1400" dirty="0">
                <a:solidFill>
                  <a:srgbClr val="FF0000"/>
                </a:solidFill>
                <a:latin typeface="Consolas" panose="020B0609020204030204" pitchFamily="49" charset="0"/>
                <a:cs typeface="Consolas" panose="020B0609020204030204" pitchFamily="49" charset="0"/>
              </a:rPr>
              <a:t> != null &amp;&amp; !_formKey.</a:t>
            </a:r>
            <a:r>
              <a:rPr lang="en-ID" sz="1400" dirty="0" err="1">
                <a:solidFill>
                  <a:srgbClr val="FF0000"/>
                </a:solidFill>
                <a:latin typeface="Consolas" panose="020B0609020204030204" pitchFamily="49" charset="0"/>
                <a:cs typeface="Consolas" panose="020B0609020204030204" pitchFamily="49" charset="0"/>
              </a:rPr>
              <a:t>currentState</a:t>
            </a:r>
            <a:r>
              <a:rPr lang="en-ID" sz="1400" dirty="0">
                <a:solidFill>
                  <a:srgbClr val="FF0000"/>
                </a:solidFill>
                <a:latin typeface="Consolas" panose="020B0609020204030204" pitchFamily="49" charset="0"/>
                <a:cs typeface="Consolas" panose="020B0609020204030204" pitchFamily="49" charset="0"/>
              </a:rPr>
              <a:t>!.validate()) {</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ScaffoldMessenger.of</a:t>
            </a:r>
            <a:r>
              <a:rPr lang="en-ID" sz="1400" dirty="0">
                <a:solidFill>
                  <a:srgbClr val="FF0000"/>
                </a:solidFill>
                <a:latin typeface="Consolas" panose="020B0609020204030204" pitchFamily="49" charset="0"/>
                <a:cs typeface="Consolas" panose="020B0609020204030204" pitchFamily="49" charset="0"/>
              </a:rPr>
              <a:t>(context).</a:t>
            </a:r>
            <a:r>
              <a:rPr lang="en-ID" sz="1400" dirty="0" err="1">
                <a:solidFill>
                  <a:srgbClr val="FF0000"/>
                </a:solidFill>
                <a:latin typeface="Consolas" panose="020B0609020204030204" pitchFamily="49" charset="0"/>
                <a:cs typeface="Consolas" panose="020B0609020204030204" pitchFamily="49" charset="0"/>
              </a:rPr>
              <a:t>showSnackBar</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SnackBar</a:t>
            </a:r>
            <a:r>
              <a:rPr lang="en-ID" sz="1400" dirty="0">
                <a:solidFill>
                  <a:srgbClr val="FF0000"/>
                </a:solidFill>
                <a:latin typeface="Consolas" panose="020B0609020204030204" pitchFamily="49" charset="0"/>
                <a:cs typeface="Consolas" panose="020B0609020204030204" pitchFamily="49" charset="0"/>
              </a:rPr>
              <a:t>(content: Text('</a:t>
            </a:r>
            <a:r>
              <a:rPr lang="en-ID" sz="1400" dirty="0" err="1">
                <a:solidFill>
                  <a:srgbClr val="FF0000"/>
                </a:solidFill>
                <a:latin typeface="Consolas" panose="020B0609020204030204" pitchFamily="49" charset="0"/>
                <a:cs typeface="Consolas" panose="020B0609020204030204" pitchFamily="49" charset="0"/>
              </a:rPr>
              <a:t>Harap</a:t>
            </a:r>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Isian</a:t>
            </a:r>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diperbaiki</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child: Text('Submit'),</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p>
        </p:txBody>
      </p:sp>
      <p:cxnSp>
        <p:nvCxnSpPr>
          <p:cNvPr id="8" name="Straight Arrow Connector 7">
            <a:extLst>
              <a:ext uri="{FF2B5EF4-FFF2-40B4-BE49-F238E27FC236}">
                <a16:creationId xmlns:a16="http://schemas.microsoft.com/office/drawing/2014/main" id="{9979E142-0A35-CF4C-84A0-325F91127865}"/>
              </a:ext>
            </a:extLst>
          </p:cNvPr>
          <p:cNvCxnSpPr/>
          <p:nvPr/>
        </p:nvCxnSpPr>
        <p:spPr>
          <a:xfrm>
            <a:off x="5469147" y="2648309"/>
            <a:ext cx="1380227" cy="2096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D3A5BFF4-7E33-394F-A6B8-FA6D04FA127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02458" y="576943"/>
            <a:ext cx="2172746" cy="4566557"/>
          </a:xfrm>
          <a:prstGeom prst="rect">
            <a:avLst/>
          </a:prstGeom>
        </p:spPr>
      </p:pic>
    </p:spTree>
    <p:extLst>
      <p:ext uri="{BB962C8B-B14F-4D97-AF65-F5344CB8AC3E}">
        <p14:creationId xmlns:p14="http://schemas.microsoft.com/office/powerpoint/2010/main" val="193841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2180036"/>
            <a:ext cx="5424055" cy="752509"/>
          </a:xfrm>
        </p:spPr>
        <p:txBody>
          <a:bodyPr>
            <a:noAutofit/>
          </a:bodyPr>
          <a:lstStyle/>
          <a:p>
            <a:pPr algn="l"/>
            <a:r>
              <a:rPr lang="en-US" sz="5400" b="1" dirty="0">
                <a:solidFill>
                  <a:schemeClr val="accent1">
                    <a:lumMod val="20000"/>
                    <a:lumOff val="80000"/>
                  </a:schemeClr>
                </a:solidFill>
              </a:rPr>
              <a:t>web service</a:t>
            </a: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02</a:t>
            </a:r>
          </a:p>
        </p:txBody>
      </p:sp>
    </p:spTree>
    <p:extLst>
      <p:ext uri="{BB962C8B-B14F-4D97-AF65-F5344CB8AC3E}">
        <p14:creationId xmlns:p14="http://schemas.microsoft.com/office/powerpoint/2010/main" val="219989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a:extLst>
              <a:ext uri="{FF2B5EF4-FFF2-40B4-BE49-F238E27FC236}">
                <a16:creationId xmlns:a16="http://schemas.microsoft.com/office/drawing/2014/main" id="{9677174F-88E4-E24D-B780-A1974B685E03}"/>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Web service preparation</a:t>
            </a:r>
          </a:p>
        </p:txBody>
      </p:sp>
      <p:cxnSp>
        <p:nvCxnSpPr>
          <p:cNvPr id="12" name="Straight Connector 11">
            <a:extLst>
              <a:ext uri="{FF2B5EF4-FFF2-40B4-BE49-F238E27FC236}">
                <a16:creationId xmlns:a16="http://schemas.microsoft.com/office/drawing/2014/main" id="{4A202F5E-8D77-5F4A-9821-3CEB1DCA4540}"/>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3" name="AutoShape 4" descr="Google's Flutter framework spreads its wings and goes multi-platform |  TechCrunch">
            <a:extLst>
              <a:ext uri="{FF2B5EF4-FFF2-40B4-BE49-F238E27FC236}">
                <a16:creationId xmlns:a16="http://schemas.microsoft.com/office/drawing/2014/main" id="{0F39E9A2-4CEC-AB47-A742-0CF789A100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F19E10DB-4FE4-3548-9530-10F367328234}"/>
              </a:ext>
            </a:extLst>
          </p:cNvPr>
          <p:cNvSpPr/>
          <p:nvPr/>
        </p:nvSpPr>
        <p:spPr>
          <a:xfrm>
            <a:off x="307975" y="782675"/>
            <a:ext cx="8229600" cy="1200329"/>
          </a:xfrm>
          <a:prstGeom prst="rect">
            <a:avLst/>
          </a:prstGeom>
        </p:spPr>
        <p:txBody>
          <a:bodyPr wrap="square">
            <a:spAutoFit/>
          </a:bodyPr>
          <a:lstStyle/>
          <a:p>
            <a:r>
              <a:rPr lang="en-ID" dirty="0"/>
              <a:t>Prepare a webservice using Insert query , accepting title, overview, runtime, </a:t>
            </a:r>
            <a:r>
              <a:rPr lang="en-ID" dirty="0" err="1"/>
              <a:t>release_date</a:t>
            </a:r>
            <a:r>
              <a:rPr lang="en-ID" dirty="0"/>
              <a:t>, homepage, and </a:t>
            </a:r>
            <a:r>
              <a:rPr lang="en-ID" dirty="0" err="1"/>
              <a:t>url</a:t>
            </a:r>
            <a:r>
              <a:rPr lang="en-ID" dirty="0"/>
              <a:t> .  name it </a:t>
            </a:r>
            <a:r>
              <a:rPr lang="en-ID" dirty="0" err="1"/>
              <a:t>newmovie.php</a:t>
            </a:r>
            <a:endParaRPr lang="en-ID" dirty="0"/>
          </a:p>
          <a:p>
            <a:endParaRPr lang="en-ID" dirty="0"/>
          </a:p>
          <a:p>
            <a:endParaRPr lang="en-ID" dirty="0"/>
          </a:p>
        </p:txBody>
      </p:sp>
      <p:sp>
        <p:nvSpPr>
          <p:cNvPr id="10" name="Rectangle 9">
            <a:extLst>
              <a:ext uri="{FF2B5EF4-FFF2-40B4-BE49-F238E27FC236}">
                <a16:creationId xmlns:a16="http://schemas.microsoft.com/office/drawing/2014/main" id="{E655A98F-543A-E847-AE2F-D991D8897D0B}"/>
              </a:ext>
            </a:extLst>
          </p:cNvPr>
          <p:cNvSpPr/>
          <p:nvPr/>
        </p:nvSpPr>
        <p:spPr>
          <a:xfrm>
            <a:off x="460375" y="1801033"/>
            <a:ext cx="8077200" cy="2893100"/>
          </a:xfrm>
          <a:prstGeom prst="rect">
            <a:avLst/>
          </a:prstGeom>
        </p:spPr>
        <p:txBody>
          <a:bodyPr wrap="square">
            <a:spAutoFit/>
          </a:bodyPr>
          <a:lstStyle/>
          <a:p>
            <a:pPr lvl="1"/>
            <a:r>
              <a:rPr lang="en-ID" sz="1400" dirty="0">
                <a:solidFill>
                  <a:srgbClr val="FF0000"/>
                </a:solidFill>
              </a:rPr>
              <a:t>    //</a:t>
            </a:r>
            <a:r>
              <a:rPr lang="en-ID" sz="1400" dirty="0" err="1">
                <a:solidFill>
                  <a:srgbClr val="FF0000"/>
                </a:solidFill>
              </a:rPr>
              <a:t>setelah</a:t>
            </a:r>
            <a:r>
              <a:rPr lang="en-ID" sz="1400" dirty="0">
                <a:solidFill>
                  <a:srgbClr val="FF0000"/>
                </a:solidFill>
              </a:rPr>
              <a:t> </a:t>
            </a:r>
            <a:r>
              <a:rPr lang="en-ID" sz="1400" dirty="0" err="1">
                <a:solidFill>
                  <a:srgbClr val="FF0000"/>
                </a:solidFill>
              </a:rPr>
              <a:t>koneksi</a:t>
            </a:r>
            <a:r>
              <a:rPr lang="en-ID" sz="1400" dirty="0">
                <a:solidFill>
                  <a:srgbClr val="FF0000"/>
                </a:solidFill>
              </a:rPr>
              <a:t> DB</a:t>
            </a:r>
            <a:br>
              <a:rPr lang="en-ID" sz="1400" dirty="0">
                <a:solidFill>
                  <a:srgbClr val="FF0000"/>
                </a:solidFill>
              </a:rPr>
            </a:br>
            <a:r>
              <a:rPr lang="en-ID" sz="1400" dirty="0">
                <a:solidFill>
                  <a:srgbClr val="FF0000"/>
                </a:solidFill>
              </a:rPr>
              <a:t>     extract($_POST);</a:t>
            </a:r>
          </a:p>
          <a:p>
            <a:pPr lvl="1"/>
            <a:r>
              <a:rPr lang="en-ID" sz="1400" dirty="0">
                <a:solidFill>
                  <a:srgbClr val="FF0000"/>
                </a:solidFill>
              </a:rPr>
              <a:t>  $</a:t>
            </a:r>
            <a:r>
              <a:rPr lang="en-ID" sz="1400" dirty="0" err="1">
                <a:solidFill>
                  <a:srgbClr val="FF0000"/>
                </a:solidFill>
              </a:rPr>
              <a:t>sql</a:t>
            </a:r>
            <a:r>
              <a:rPr lang="en-ID" sz="1400" dirty="0">
                <a:solidFill>
                  <a:srgbClr val="FF0000"/>
                </a:solidFill>
              </a:rPr>
              <a:t>="INSERT INTO movie(</a:t>
            </a:r>
            <a:r>
              <a:rPr lang="en-ID" sz="1400" dirty="0" err="1">
                <a:solidFill>
                  <a:srgbClr val="FF0000"/>
                </a:solidFill>
              </a:rPr>
              <a:t>title,overview,runtime,release_date,homepage,url</a:t>
            </a:r>
            <a:r>
              <a:rPr lang="en-ID" sz="1400" dirty="0">
                <a:solidFill>
                  <a:srgbClr val="FF0000"/>
                </a:solidFill>
              </a:rPr>
              <a:t>)</a:t>
            </a:r>
          </a:p>
          <a:p>
            <a:pPr lvl="1"/>
            <a:r>
              <a:rPr lang="en-ID" sz="1400" dirty="0">
                <a:solidFill>
                  <a:srgbClr val="FF0000"/>
                </a:solidFill>
              </a:rPr>
              <a:t>    VALUES(?,?,?,?,?,?)";</a:t>
            </a:r>
          </a:p>
          <a:p>
            <a:pPr lvl="1"/>
            <a:r>
              <a:rPr lang="en-ID" sz="1400" dirty="0">
                <a:solidFill>
                  <a:srgbClr val="FF0000"/>
                </a:solidFill>
              </a:rPr>
              <a:t>    $</a:t>
            </a:r>
            <a:r>
              <a:rPr lang="en-ID" sz="1400" dirty="0" err="1">
                <a:solidFill>
                  <a:srgbClr val="FF0000"/>
                </a:solidFill>
              </a:rPr>
              <a:t>stmt</a:t>
            </a:r>
            <a:r>
              <a:rPr lang="en-ID" sz="1400" dirty="0">
                <a:solidFill>
                  <a:srgbClr val="FF0000"/>
                </a:solidFill>
              </a:rPr>
              <a:t>=$conn-&gt;prepare($</a:t>
            </a:r>
            <a:r>
              <a:rPr lang="en-ID" sz="1400" dirty="0" err="1">
                <a:solidFill>
                  <a:srgbClr val="FF0000"/>
                </a:solidFill>
              </a:rPr>
              <a:t>sql</a:t>
            </a:r>
            <a:r>
              <a:rPr lang="en-ID" sz="1400" dirty="0">
                <a:solidFill>
                  <a:srgbClr val="FF0000"/>
                </a:solidFill>
              </a:rPr>
              <a:t>);</a:t>
            </a:r>
          </a:p>
          <a:p>
            <a:pPr lvl="1"/>
            <a:r>
              <a:rPr lang="en-ID" sz="1400" dirty="0">
                <a:solidFill>
                  <a:srgbClr val="FF0000"/>
                </a:solidFill>
              </a:rPr>
              <a:t>    $</a:t>
            </a:r>
            <a:r>
              <a:rPr lang="en-ID" sz="1400" dirty="0" err="1">
                <a:solidFill>
                  <a:srgbClr val="FF0000"/>
                </a:solidFill>
              </a:rPr>
              <a:t>stmt</a:t>
            </a:r>
            <a:r>
              <a:rPr lang="en-ID" sz="1400" dirty="0">
                <a:solidFill>
                  <a:srgbClr val="FF0000"/>
                </a:solidFill>
              </a:rPr>
              <a:t>-&gt;</a:t>
            </a:r>
            <a:r>
              <a:rPr lang="en-ID" sz="1400" dirty="0" err="1">
                <a:solidFill>
                  <a:srgbClr val="FF0000"/>
                </a:solidFill>
              </a:rPr>
              <a:t>bind_param</a:t>
            </a:r>
            <a:r>
              <a:rPr lang="en-ID" sz="1400" dirty="0">
                <a:solidFill>
                  <a:srgbClr val="FF0000"/>
                </a:solidFill>
              </a:rPr>
              <a:t>("</a:t>
            </a:r>
            <a:r>
              <a:rPr lang="en-ID" sz="1400" dirty="0" err="1">
                <a:solidFill>
                  <a:srgbClr val="FF0000"/>
                </a:solidFill>
              </a:rPr>
              <a:t>ssisss</a:t>
            </a:r>
            <a:r>
              <a:rPr lang="en-ID" sz="1400" dirty="0">
                <a:solidFill>
                  <a:srgbClr val="FF0000"/>
                </a:solidFill>
              </a:rPr>
              <a:t>",$title,$overview,$runtime,$release_date,$homepage,$</a:t>
            </a:r>
            <a:r>
              <a:rPr lang="en-ID" sz="1400" dirty="0" err="1">
                <a:solidFill>
                  <a:srgbClr val="FF0000"/>
                </a:solidFill>
              </a:rPr>
              <a:t>url</a:t>
            </a:r>
            <a:r>
              <a:rPr lang="en-ID" sz="1400" dirty="0">
                <a:solidFill>
                  <a:srgbClr val="FF0000"/>
                </a:solidFill>
              </a:rPr>
              <a:t>);</a:t>
            </a:r>
          </a:p>
          <a:p>
            <a:pPr lvl="1"/>
            <a:r>
              <a:rPr lang="en-ID" sz="1400" dirty="0">
                <a:solidFill>
                  <a:srgbClr val="FF0000"/>
                </a:solidFill>
              </a:rPr>
              <a:t>    $</a:t>
            </a:r>
            <a:r>
              <a:rPr lang="en-ID" sz="1400" dirty="0" err="1">
                <a:solidFill>
                  <a:srgbClr val="FF0000"/>
                </a:solidFill>
              </a:rPr>
              <a:t>stmt</a:t>
            </a:r>
            <a:r>
              <a:rPr lang="en-ID" sz="1400" dirty="0">
                <a:solidFill>
                  <a:srgbClr val="FF0000"/>
                </a:solidFill>
              </a:rPr>
              <a:t>-&gt;execute();</a:t>
            </a:r>
          </a:p>
          <a:p>
            <a:pPr lvl="1"/>
            <a:r>
              <a:rPr lang="en-ID" sz="1400" dirty="0">
                <a:solidFill>
                  <a:srgbClr val="FF0000"/>
                </a:solidFill>
              </a:rPr>
              <a:t>    if ($</a:t>
            </a:r>
            <a:r>
              <a:rPr lang="en-ID" sz="1400" dirty="0" err="1">
                <a:solidFill>
                  <a:srgbClr val="FF0000"/>
                </a:solidFill>
              </a:rPr>
              <a:t>stmt</a:t>
            </a:r>
            <a:r>
              <a:rPr lang="en-ID" sz="1400" dirty="0">
                <a:solidFill>
                  <a:srgbClr val="FF0000"/>
                </a:solidFill>
              </a:rPr>
              <a:t>-&gt;</a:t>
            </a:r>
            <a:r>
              <a:rPr lang="en-ID" sz="1400" dirty="0" err="1">
                <a:solidFill>
                  <a:srgbClr val="FF0000"/>
                </a:solidFill>
              </a:rPr>
              <a:t>affected_rows</a:t>
            </a:r>
            <a:r>
              <a:rPr lang="en-ID" sz="1400" dirty="0">
                <a:solidFill>
                  <a:srgbClr val="FF0000"/>
                </a:solidFill>
              </a:rPr>
              <a:t> &gt; 0) {</a:t>
            </a:r>
          </a:p>
          <a:p>
            <a:pPr lvl="1"/>
            <a:r>
              <a:rPr lang="en-ID" sz="1400" dirty="0">
                <a:solidFill>
                  <a:srgbClr val="FF0000"/>
                </a:solidFill>
              </a:rPr>
              <a:t>        $</a:t>
            </a:r>
            <a:r>
              <a:rPr lang="en-ID" sz="1400" dirty="0" err="1">
                <a:solidFill>
                  <a:srgbClr val="FF0000"/>
                </a:solidFill>
              </a:rPr>
              <a:t>arr</a:t>
            </a:r>
            <a:r>
              <a:rPr lang="en-ID" sz="1400" dirty="0">
                <a:solidFill>
                  <a:srgbClr val="FF0000"/>
                </a:solidFill>
              </a:rPr>
              <a:t>=["result"=&gt;"</a:t>
            </a:r>
            <a:r>
              <a:rPr lang="en-ID" sz="1400" dirty="0" err="1">
                <a:solidFill>
                  <a:srgbClr val="FF0000"/>
                </a:solidFill>
              </a:rPr>
              <a:t>success","id</a:t>
            </a:r>
            <a:r>
              <a:rPr lang="en-ID" sz="1400" dirty="0">
                <a:solidFill>
                  <a:srgbClr val="FF0000"/>
                </a:solidFill>
              </a:rPr>
              <a:t>"=&gt;$conn-&gt;</a:t>
            </a:r>
            <a:r>
              <a:rPr lang="en-ID" sz="1400" dirty="0" err="1">
                <a:solidFill>
                  <a:srgbClr val="FF0000"/>
                </a:solidFill>
              </a:rPr>
              <a:t>insert_id</a:t>
            </a:r>
            <a:r>
              <a:rPr lang="en-ID" sz="1400" dirty="0">
                <a:solidFill>
                  <a:srgbClr val="FF0000"/>
                </a:solidFill>
              </a:rPr>
              <a:t>];</a:t>
            </a:r>
          </a:p>
          <a:p>
            <a:pPr lvl="1"/>
            <a:r>
              <a:rPr lang="en-ID" sz="1400" dirty="0">
                <a:solidFill>
                  <a:srgbClr val="FF0000"/>
                </a:solidFill>
              </a:rPr>
              <a:t>    } else {</a:t>
            </a:r>
          </a:p>
          <a:p>
            <a:pPr lvl="1"/>
            <a:r>
              <a:rPr lang="en-ID" sz="1400" dirty="0">
                <a:solidFill>
                  <a:srgbClr val="FF0000"/>
                </a:solidFill>
              </a:rPr>
              <a:t>        $</a:t>
            </a:r>
            <a:r>
              <a:rPr lang="en-ID" sz="1400" dirty="0" err="1">
                <a:solidFill>
                  <a:srgbClr val="FF0000"/>
                </a:solidFill>
              </a:rPr>
              <a:t>arr</a:t>
            </a:r>
            <a:r>
              <a:rPr lang="en-ID" sz="1400" dirty="0">
                <a:solidFill>
                  <a:srgbClr val="FF0000"/>
                </a:solidFill>
              </a:rPr>
              <a:t>=["result"=&gt;"</a:t>
            </a:r>
            <a:r>
              <a:rPr lang="en-ID" sz="1400" dirty="0" err="1">
                <a:solidFill>
                  <a:srgbClr val="FF0000"/>
                </a:solidFill>
              </a:rPr>
              <a:t>fail","Error</a:t>
            </a:r>
            <a:r>
              <a:rPr lang="en-ID" sz="1400" dirty="0">
                <a:solidFill>
                  <a:srgbClr val="FF0000"/>
                </a:solidFill>
              </a:rPr>
              <a:t>"=&gt;$conn-&gt;error];</a:t>
            </a:r>
          </a:p>
          <a:p>
            <a:pPr lvl="1"/>
            <a:r>
              <a:rPr lang="en-ID" sz="1400" dirty="0">
                <a:solidFill>
                  <a:srgbClr val="FF0000"/>
                </a:solidFill>
              </a:rPr>
              <a:t>    }</a:t>
            </a:r>
          </a:p>
          <a:p>
            <a:pPr lvl="1"/>
            <a:r>
              <a:rPr lang="en-ID" sz="1400" dirty="0">
                <a:solidFill>
                  <a:srgbClr val="FF0000"/>
                </a:solidFill>
              </a:rPr>
              <a:t>    echo </a:t>
            </a:r>
            <a:r>
              <a:rPr lang="en-ID" sz="1400" dirty="0" err="1">
                <a:solidFill>
                  <a:srgbClr val="FF0000"/>
                </a:solidFill>
              </a:rPr>
              <a:t>json_encode</a:t>
            </a:r>
            <a:r>
              <a:rPr lang="en-ID" sz="1400" dirty="0">
                <a:solidFill>
                  <a:srgbClr val="FF0000"/>
                </a:solidFill>
              </a:rPr>
              <a:t>($</a:t>
            </a:r>
            <a:r>
              <a:rPr lang="en-ID" sz="1400" dirty="0" err="1">
                <a:solidFill>
                  <a:srgbClr val="FF0000"/>
                </a:solidFill>
              </a:rPr>
              <a:t>arr</a:t>
            </a:r>
            <a:r>
              <a:rPr lang="en-ID" sz="1400" dirty="0">
                <a:solidFill>
                  <a:srgbClr val="FF0000"/>
                </a:solidFill>
              </a:rPr>
              <a:t>);</a:t>
            </a:r>
          </a:p>
        </p:txBody>
      </p:sp>
    </p:spTree>
    <p:extLst>
      <p:ext uri="{BB962C8B-B14F-4D97-AF65-F5344CB8AC3E}">
        <p14:creationId xmlns:p14="http://schemas.microsoft.com/office/powerpoint/2010/main" val="3548107741"/>
      </p:ext>
    </p:extLst>
  </p:cSld>
  <p:clrMapOvr>
    <a:masterClrMapping/>
  </p:clrMapOvr>
</p:sld>
</file>

<file path=ppt/theme/theme1.xml><?xml version="1.0" encoding="utf-8"?>
<a:theme xmlns:a="http://schemas.openxmlformats.org/drawingml/2006/main" name="Informatik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Informatika.potx</Template>
  <TotalTime>33355</TotalTime>
  <Words>1747</Words>
  <Application>Microsoft Macintosh PowerPoint</Application>
  <PresentationFormat>On-screen Show (16:9)</PresentationFormat>
  <Paragraphs>257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Consolas</vt:lpstr>
      <vt:lpstr>Helvetica Neue</vt:lpstr>
      <vt:lpstr>Menlo</vt:lpstr>
      <vt:lpstr>Informatika</vt:lpstr>
      <vt:lpstr>Web Service and Database part 3  Submission form</vt:lpstr>
      <vt:lpstr>BUILD FORM With validation</vt:lpstr>
      <vt:lpstr>FORM WITH VALIDATION</vt:lpstr>
      <vt:lpstr>Preparation </vt:lpstr>
      <vt:lpstr>newpopmovie.dart</vt:lpstr>
      <vt:lpstr>Add TextFormField</vt:lpstr>
      <vt:lpstr>Add a Button</vt:lpstr>
      <vt:lpstr>web service</vt:lpstr>
      <vt:lpstr>PowerPoint Presentation</vt:lpstr>
      <vt:lpstr>FORM ADD MOVIE</vt:lpstr>
      <vt:lpstr>PowerPoint Presentation</vt:lpstr>
      <vt:lpstr>PowerPoint Presentation</vt:lpstr>
      <vt:lpstr>PowerPoint Presentation</vt:lpstr>
      <vt:lpstr>Add TextFormField for release_date (2) </vt:lpstr>
      <vt:lpstr>PowerPoint Presentation</vt:lpstr>
      <vt:lpstr>PowerPoint Presentation</vt:lpstr>
      <vt:lpstr>PowerPoint Presentation</vt:lpstr>
      <vt:lpstr>PowerPoint Presentation</vt:lpstr>
      <vt:lpstr>SUBMIT DATA</vt:lpstr>
      <vt:lpstr>Submit function</vt:lpstr>
      <vt:lpstr>Test</vt:lpstr>
      <vt:lpstr>Exercise</vt:lpstr>
      <vt:lpstr>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Microsoft Office User</cp:lastModifiedBy>
  <cp:revision>1126</cp:revision>
  <dcterms:created xsi:type="dcterms:W3CDTF">2010-04-12T23:12:02Z</dcterms:created>
  <dcterms:modified xsi:type="dcterms:W3CDTF">2024-11-12T13:27:21Z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