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2"/>
  </p:notesMasterIdLst>
  <p:sldIdLst>
    <p:sldId id="256" r:id="rId5"/>
    <p:sldId id="289" r:id="rId6"/>
    <p:sldId id="334" r:id="rId7"/>
    <p:sldId id="389" r:id="rId8"/>
    <p:sldId id="388" r:id="rId9"/>
    <p:sldId id="374" r:id="rId10"/>
    <p:sldId id="375" r:id="rId11"/>
    <p:sldId id="390" r:id="rId12"/>
    <p:sldId id="358" r:id="rId13"/>
    <p:sldId id="380" r:id="rId14"/>
    <p:sldId id="382" r:id="rId15"/>
    <p:sldId id="384" r:id="rId16"/>
    <p:sldId id="383" r:id="rId17"/>
    <p:sldId id="385" r:id="rId18"/>
    <p:sldId id="386" r:id="rId19"/>
    <p:sldId id="381" r:id="rId20"/>
    <p:sldId id="359" r:id="rId21"/>
    <p:sldId id="376" r:id="rId22"/>
    <p:sldId id="377" r:id="rId23"/>
    <p:sldId id="387" r:id="rId24"/>
    <p:sldId id="378" r:id="rId25"/>
    <p:sldId id="391" r:id="rId26"/>
    <p:sldId id="344" r:id="rId27"/>
    <p:sldId id="348" r:id="rId28"/>
    <p:sldId id="379" r:id="rId29"/>
    <p:sldId id="303" r:id="rId30"/>
    <p:sldId id="260"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8" autoAdjust="0"/>
    <p:restoredTop sz="94607"/>
  </p:normalViewPr>
  <p:slideViewPr>
    <p:cSldViewPr snapToGrid="0" snapToObjects="1">
      <p:cViewPr varScale="1">
        <p:scale>
          <a:sx n="99" d="100"/>
          <a:sy n="99" d="100"/>
        </p:scale>
        <p:origin x="754" y="72"/>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8798C2-60CC-4125-A476-A0FCC5ABEA8C}" type="datetimeFigureOut">
              <a:rPr lang="en-US" smtClean="0"/>
              <a:pPr/>
              <a:t>3/27/2025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B1264-E2D9-4D3A-B36E-FEBD81AD2BA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DB3CC-F982-40F9-8DD6-BCC9AFBF44BD}" type="datetime1">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pPr/>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C2560D-EC28-3B41-86E8-18F1CE0113B4}" type="datetimeFigureOut">
              <a:rPr lang="en-US" smtClean="0"/>
              <a:pPr/>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C2560D-EC28-3B41-86E8-18F1CE0113B4}" type="datetimeFigureOut">
              <a:rPr lang="en-US" smtClean="0"/>
              <a:pPr/>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C2560D-EC28-3B41-86E8-18F1CE0113B4}" type="datetimeFigureOut">
              <a:rPr lang="en-US" smtClean="0"/>
              <a:pPr/>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pPr/>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pPr/>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pPr/>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pPr/>
              <a:t>3/27/2025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pPr/>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pi.dart.dev/stable/dart-async/Future-class.htm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ub.dev/packages/shared_preferences"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799" y="1935264"/>
            <a:ext cx="8162926" cy="1272972"/>
          </a:xfrm>
        </p:spPr>
        <p:txBody>
          <a:bodyPr>
            <a:noAutofit/>
          </a:bodyPr>
          <a:lstStyle/>
          <a:p>
            <a:pPr algn="l"/>
            <a:r>
              <a:rPr lang="en-US" sz="6000" dirty="0">
                <a:solidFill>
                  <a:schemeClr val="bg1"/>
                </a:solidFill>
              </a:rPr>
              <a:t>Shared Preference</a:t>
            </a:r>
            <a:endParaRPr lang="en-US" sz="6000" b="1" dirty="0">
              <a:solidFill>
                <a:schemeClr val="bg1"/>
              </a:solidFill>
            </a:endParaRPr>
          </a:p>
        </p:txBody>
      </p:sp>
      <p:sp>
        <p:nvSpPr>
          <p:cNvPr id="3" name="Subtitle 2"/>
          <p:cNvSpPr>
            <a:spLocks noGrp="1"/>
          </p:cNvSpPr>
          <p:nvPr>
            <p:ph type="subTitle" idx="1"/>
          </p:nvPr>
        </p:nvSpPr>
        <p:spPr>
          <a:xfrm>
            <a:off x="4685145" y="3468832"/>
            <a:ext cx="3962400" cy="1103168"/>
          </a:xfrm>
        </p:spPr>
        <p:txBody>
          <a:bodyPr>
            <a:noAutofit/>
          </a:bodyPr>
          <a:lstStyle/>
          <a:p>
            <a:pPr algn="l"/>
            <a:r>
              <a:rPr lang="en-US" sz="1600" dirty="0">
                <a:solidFill>
                  <a:srgbClr val="FFFFFF"/>
                </a:solidFill>
              </a:rPr>
              <a:t>Week 6</a:t>
            </a:r>
          </a:p>
          <a:p>
            <a:pPr algn="l"/>
            <a:r>
              <a:rPr lang="en-US" sz="1600" dirty="0">
                <a:solidFill>
                  <a:srgbClr val="C6D9F1"/>
                </a:solidFill>
              </a:rPr>
              <a:t>Program </a:t>
            </a:r>
            <a:r>
              <a:rPr lang="en-US" sz="1600" dirty="0" err="1">
                <a:solidFill>
                  <a:srgbClr val="C6D9F1"/>
                </a:solidFill>
              </a:rPr>
              <a:t>Studi</a:t>
            </a:r>
            <a:r>
              <a:rPr lang="en-US" sz="1600" dirty="0">
                <a:solidFill>
                  <a:srgbClr val="C6D9F1"/>
                </a:solidFill>
              </a:rPr>
              <a:t> </a:t>
            </a:r>
            <a:r>
              <a:rPr lang="en-US" sz="1600" dirty="0" err="1">
                <a:solidFill>
                  <a:srgbClr val="C6D9F1"/>
                </a:solidFill>
              </a:rPr>
              <a:t>Teknik</a:t>
            </a:r>
            <a:r>
              <a:rPr lang="en-US" sz="1600" dirty="0">
                <a:solidFill>
                  <a:srgbClr val="C6D9F1"/>
                </a:solidFill>
              </a:rPr>
              <a:t> </a:t>
            </a:r>
            <a:r>
              <a:rPr lang="en-US" sz="1600" dirty="0" err="1">
                <a:solidFill>
                  <a:srgbClr val="C6D9F1"/>
                </a:solidFill>
              </a:rPr>
              <a:t>Informatika</a:t>
            </a:r>
            <a:endParaRPr lang="en-US" sz="1600" dirty="0">
              <a:solidFill>
                <a:srgbClr val="C6D9F1"/>
              </a:solidFill>
            </a:endParaRPr>
          </a:p>
          <a:p>
            <a:pPr algn="l"/>
            <a:r>
              <a:rPr lang="en-US" sz="1600" dirty="0" err="1">
                <a:solidFill>
                  <a:srgbClr val="C6D9F1"/>
                </a:solidFill>
              </a:rPr>
              <a:t>Fakultas</a:t>
            </a:r>
            <a:r>
              <a:rPr lang="en-US" sz="1600" dirty="0">
                <a:solidFill>
                  <a:srgbClr val="C6D9F1"/>
                </a:solidFill>
              </a:rPr>
              <a:t> </a:t>
            </a:r>
            <a:r>
              <a:rPr lang="en-US" sz="1600" dirty="0" err="1">
                <a:solidFill>
                  <a:srgbClr val="C6D9F1"/>
                </a:solidFill>
              </a:rPr>
              <a:t>Teknik</a:t>
            </a:r>
            <a:r>
              <a:rPr lang="en-US" sz="1600" dirty="0">
                <a:solidFill>
                  <a:srgbClr val="C6D9F1"/>
                </a:solidFill>
              </a:rPr>
              <a:t> – Universitas Surabaya</a:t>
            </a:r>
          </a:p>
        </p:txBody>
      </p:sp>
      <p:sp>
        <p:nvSpPr>
          <p:cNvPr id="4" name="Title 1"/>
          <p:cNvSpPr txBox="1">
            <a:spLocks/>
          </p:cNvSpPr>
          <p:nvPr/>
        </p:nvSpPr>
        <p:spPr>
          <a:xfrm>
            <a:off x="685799" y="1166090"/>
            <a:ext cx="5721927" cy="46167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solidFill>
                  <a:schemeClr val="bg1"/>
                </a:solidFill>
              </a:rPr>
              <a:t>Emerging Technology : Flutter</a:t>
            </a:r>
          </a:p>
        </p:txBody>
      </p:sp>
    </p:spTree>
    <p:extLst>
      <p:ext uri="{BB962C8B-B14F-4D97-AF65-F5344CB8AC3E}">
        <p14:creationId xmlns:p14="http://schemas.microsoft.com/office/powerpoint/2010/main" val="21048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2180036"/>
            <a:ext cx="5424055" cy="752509"/>
          </a:xfrm>
        </p:spPr>
        <p:txBody>
          <a:bodyPr>
            <a:noAutofit/>
          </a:bodyPr>
          <a:lstStyle/>
          <a:p>
            <a:pPr algn="l"/>
            <a:r>
              <a:rPr lang="en-US" sz="6000" dirty="0">
                <a:solidFill>
                  <a:schemeClr val="accent1">
                    <a:lumMod val="20000"/>
                    <a:lumOff val="80000"/>
                  </a:schemeClr>
                </a:solidFill>
              </a:rPr>
              <a:t>ASYNC</a:t>
            </a:r>
            <a:endParaRPr lang="en-US" sz="6000" b="1" dirty="0">
              <a:solidFill>
                <a:schemeClr val="accent1">
                  <a:lumMod val="20000"/>
                  <a:lumOff val="80000"/>
                </a:schemeClr>
              </a:solidFill>
            </a:endParaRP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02</a:t>
            </a:r>
          </a:p>
        </p:txBody>
      </p:sp>
    </p:spTree>
    <p:extLst>
      <p:ext uri="{BB962C8B-B14F-4D97-AF65-F5344CB8AC3E}">
        <p14:creationId xmlns:p14="http://schemas.microsoft.com/office/powerpoint/2010/main" val="471563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Why Asynchronous</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5" y="817124"/>
            <a:ext cx="8151997" cy="3968632"/>
          </a:xfrm>
        </p:spPr>
        <p:txBody>
          <a:bodyPr>
            <a:noAutofit/>
          </a:bodyPr>
          <a:lstStyle/>
          <a:p>
            <a:pPr marL="0" indent="0">
              <a:buNone/>
            </a:pPr>
            <a:r>
              <a:rPr lang="en-ID" sz="2000" dirty="0">
                <a:latin typeface="Calibri" panose="020F0502020204030204" pitchFamily="34" charset="0"/>
                <a:cs typeface="Calibri" panose="020F0502020204030204" pitchFamily="34" charset="0"/>
              </a:rPr>
              <a:t>Asynchronous operations let your program complete work while waiting for another operation to finish. Here are some common asynchronous operations:</a:t>
            </a:r>
          </a:p>
          <a:p>
            <a:r>
              <a:rPr lang="en-ID" sz="2000" dirty="0">
                <a:latin typeface="Calibri" panose="020F0502020204030204" pitchFamily="34" charset="0"/>
                <a:cs typeface="Calibri" panose="020F0502020204030204" pitchFamily="34" charset="0"/>
              </a:rPr>
              <a:t>Fetching data over a network.</a:t>
            </a:r>
          </a:p>
          <a:p>
            <a:r>
              <a:rPr lang="en-ID" sz="2000" dirty="0">
                <a:latin typeface="Calibri" panose="020F0502020204030204" pitchFamily="34" charset="0"/>
                <a:cs typeface="Calibri" panose="020F0502020204030204" pitchFamily="34" charset="0"/>
              </a:rPr>
              <a:t>Writing to a database.</a:t>
            </a:r>
          </a:p>
          <a:p>
            <a:r>
              <a:rPr lang="en-ID" sz="2000" dirty="0">
                <a:latin typeface="Calibri" panose="020F0502020204030204" pitchFamily="34" charset="0"/>
                <a:cs typeface="Calibri" panose="020F0502020204030204" pitchFamily="34" charset="0"/>
              </a:rPr>
              <a:t>Reading data from a file (shared preference is a kind of file)</a:t>
            </a:r>
          </a:p>
          <a:p>
            <a:pPr marL="0" indent="0">
              <a:buNone/>
            </a:pPr>
            <a:endParaRPr lang="en-ID" sz="2000" dirty="0">
              <a:latin typeface="Calibri" panose="020F0502020204030204" pitchFamily="34" charset="0"/>
              <a:cs typeface="Calibri" panose="020F0502020204030204" pitchFamily="34" charset="0"/>
            </a:endParaRPr>
          </a:p>
          <a:p>
            <a:pPr marL="0" indent="0">
              <a:buNone/>
            </a:pPr>
            <a:r>
              <a:rPr lang="en-ID" sz="2000" dirty="0">
                <a:latin typeface="Calibri" panose="020F0502020204030204" pitchFamily="34" charset="0"/>
                <a:cs typeface="Calibri" panose="020F0502020204030204" pitchFamily="34" charset="0"/>
              </a:rPr>
              <a:t>To perform asynchronous operations in Dart, you can use the </a:t>
            </a:r>
            <a:r>
              <a:rPr lang="en-ID" sz="2000" dirty="0">
                <a:solidFill>
                  <a:schemeClr val="tx2">
                    <a:lumMod val="60000"/>
                    <a:lumOff val="40000"/>
                  </a:schemeClr>
                </a:solidFill>
                <a:latin typeface="Calibri" panose="020F0502020204030204" pitchFamily="34" charset="0"/>
                <a:cs typeface="Calibri" panose="020F0502020204030204" pitchFamily="34" charset="0"/>
              </a:rPr>
              <a:t>Future</a:t>
            </a:r>
            <a:r>
              <a:rPr lang="en-ID" sz="2000" dirty="0">
                <a:latin typeface="Calibri" panose="020F0502020204030204" pitchFamily="34" charset="0"/>
                <a:cs typeface="Calibri" panose="020F0502020204030204" pitchFamily="34" charset="0"/>
              </a:rPr>
              <a:t> class and the </a:t>
            </a:r>
            <a:r>
              <a:rPr lang="en-ID" sz="2000" dirty="0">
                <a:solidFill>
                  <a:schemeClr val="tx2">
                    <a:lumMod val="60000"/>
                    <a:lumOff val="40000"/>
                  </a:schemeClr>
                </a:solidFill>
                <a:latin typeface="Calibri" panose="020F0502020204030204" pitchFamily="34" charset="0"/>
                <a:cs typeface="Calibri" panose="020F0502020204030204" pitchFamily="34" charset="0"/>
              </a:rPr>
              <a:t>async</a:t>
            </a:r>
            <a:r>
              <a:rPr lang="en-ID" sz="2000" dirty="0">
                <a:latin typeface="Calibri" panose="020F0502020204030204" pitchFamily="34" charset="0"/>
                <a:cs typeface="Calibri" panose="020F0502020204030204" pitchFamily="34" charset="0"/>
              </a:rPr>
              <a:t> and </a:t>
            </a:r>
            <a:r>
              <a:rPr lang="en-ID" sz="2000" dirty="0">
                <a:solidFill>
                  <a:schemeClr val="tx2">
                    <a:lumMod val="60000"/>
                    <a:lumOff val="40000"/>
                  </a:schemeClr>
                </a:solidFill>
                <a:latin typeface="Calibri" panose="020F0502020204030204" pitchFamily="34" charset="0"/>
                <a:cs typeface="Calibri" panose="020F0502020204030204" pitchFamily="34" charset="0"/>
              </a:rPr>
              <a:t>await</a:t>
            </a:r>
            <a:r>
              <a:rPr lang="en-ID" sz="2000" dirty="0">
                <a:latin typeface="Calibri" panose="020F0502020204030204" pitchFamily="34" charset="0"/>
                <a:cs typeface="Calibri" panose="020F0502020204030204" pitchFamily="34" charset="0"/>
              </a:rPr>
              <a:t> keywords.</a:t>
            </a:r>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2309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Synchronous vs Asynchronous</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a:extLst>
              <a:ext uri="{FF2B5EF4-FFF2-40B4-BE49-F238E27FC236}">
                <a16:creationId xmlns:a16="http://schemas.microsoft.com/office/drawing/2014/main" id="{4C1F3A11-4623-1248-93DF-76E270860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440" y="1106671"/>
            <a:ext cx="6424192" cy="345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734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Async and wait</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Kotak Teks 2">
            <a:extLst>
              <a:ext uri="{FF2B5EF4-FFF2-40B4-BE49-F238E27FC236}">
                <a16:creationId xmlns:a16="http://schemas.microsoft.com/office/drawing/2014/main" id="{DB7D5380-D271-5F65-29F5-E84DA10502AE}"/>
              </a:ext>
            </a:extLst>
          </p:cNvPr>
          <p:cNvSpPr txBox="1"/>
          <p:nvPr/>
        </p:nvSpPr>
        <p:spPr>
          <a:xfrm>
            <a:off x="4668644" y="1040137"/>
            <a:ext cx="3865756" cy="2585323"/>
          </a:xfrm>
          <a:prstGeom prst="rect">
            <a:avLst/>
          </a:prstGeom>
          <a:noFill/>
        </p:spPr>
        <p:txBody>
          <a:bodyPr wrap="square" rtlCol="0">
            <a:spAutoFit/>
          </a:bodyPr>
          <a:lstStyle/>
          <a:p>
            <a:r>
              <a:rPr lang="en-US" dirty="0"/>
              <a:t>Use </a:t>
            </a:r>
            <a:r>
              <a:rPr lang="en-US" dirty="0">
                <a:latin typeface="Consolas" panose="020B0609020204030204" pitchFamily="49" charset="0"/>
              </a:rPr>
              <a:t>async</a:t>
            </a:r>
            <a:r>
              <a:rPr lang="en-US" dirty="0"/>
              <a:t> keyword to make a function asynchronous</a:t>
            </a:r>
          </a:p>
          <a:p>
            <a:r>
              <a:rPr lang="en-US" dirty="0"/>
              <a:t>An async function runs synchronously </a:t>
            </a:r>
            <a:r>
              <a:rPr lang="en-US" u="sng" dirty="0"/>
              <a:t>until the first </a:t>
            </a:r>
            <a:r>
              <a:rPr lang="en-US" u="sng" dirty="0">
                <a:latin typeface="Consolas" panose="020B0609020204030204" pitchFamily="49" charset="0"/>
              </a:rPr>
              <a:t>await</a:t>
            </a:r>
            <a:r>
              <a:rPr lang="en-US" u="sng" dirty="0"/>
              <a:t> keyword</a:t>
            </a:r>
          </a:p>
          <a:p>
            <a:r>
              <a:rPr lang="en-US" dirty="0"/>
              <a:t>This means that within an async function body, all synchronous code before the first </a:t>
            </a:r>
            <a:r>
              <a:rPr lang="en-US" dirty="0">
                <a:latin typeface="Consolas" panose="020B0609020204030204" pitchFamily="49" charset="0"/>
              </a:rPr>
              <a:t>await</a:t>
            </a:r>
            <a:r>
              <a:rPr lang="en-US" dirty="0"/>
              <a:t> keyword executes immediately.</a:t>
            </a:r>
            <a:endParaRPr lang="id-ID" dirty="0"/>
          </a:p>
        </p:txBody>
      </p:sp>
      <p:pic>
        <p:nvPicPr>
          <p:cNvPr id="11" name="Gambar 10">
            <a:extLst>
              <a:ext uri="{FF2B5EF4-FFF2-40B4-BE49-F238E27FC236}">
                <a16:creationId xmlns:a16="http://schemas.microsoft.com/office/drawing/2014/main" id="{16AF5F33-2020-46AC-72A7-1B1229DE72EC}"/>
              </a:ext>
            </a:extLst>
          </p:cNvPr>
          <p:cNvPicPr>
            <a:picLocks noChangeAspect="1"/>
          </p:cNvPicPr>
          <p:nvPr/>
        </p:nvPicPr>
        <p:blipFill>
          <a:blip r:embed="rId3"/>
          <a:stretch>
            <a:fillRect/>
          </a:stretch>
        </p:blipFill>
        <p:spPr>
          <a:xfrm>
            <a:off x="394236" y="993548"/>
            <a:ext cx="4177764" cy="2631912"/>
          </a:xfrm>
          <a:prstGeom prst="rect">
            <a:avLst/>
          </a:prstGeom>
        </p:spPr>
      </p:pic>
    </p:spTree>
    <p:extLst>
      <p:ext uri="{BB962C8B-B14F-4D97-AF65-F5344CB8AC3E}">
        <p14:creationId xmlns:p14="http://schemas.microsoft.com/office/powerpoint/2010/main" val="321752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Future </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D3A2E0EE-0AA1-8748-BECA-BF117E9ABEB7}"/>
              </a:ext>
            </a:extLst>
          </p:cNvPr>
          <p:cNvSpPr/>
          <p:nvPr/>
        </p:nvSpPr>
        <p:spPr>
          <a:xfrm>
            <a:off x="235131" y="863590"/>
            <a:ext cx="7994469" cy="2585323"/>
          </a:xfrm>
          <a:prstGeom prst="rect">
            <a:avLst/>
          </a:prstGeom>
        </p:spPr>
        <p:txBody>
          <a:bodyPr wrap="square">
            <a:spAutoFit/>
          </a:bodyPr>
          <a:lstStyle/>
          <a:p>
            <a:pPr marL="285750" indent="-285750">
              <a:buFont typeface="Arial" panose="020B0604020202020204" pitchFamily="34" charset="0"/>
              <a:buChar char="•"/>
            </a:pPr>
            <a:r>
              <a:rPr lang="en-ID" dirty="0"/>
              <a:t>A future represents the result of an asynchronous operation </a:t>
            </a:r>
          </a:p>
          <a:p>
            <a:pPr marL="285750" indent="-285750">
              <a:buFont typeface="Arial" panose="020B0604020202020204" pitchFamily="34" charset="0"/>
              <a:buChar char="•"/>
            </a:pPr>
            <a:r>
              <a:rPr lang="en-ID" dirty="0">
                <a:solidFill>
                  <a:srgbClr val="4A4A4A"/>
                </a:solidFill>
                <a:latin typeface="Roboto" panose="02000000000000000000" pitchFamily="2" charset="0"/>
              </a:rPr>
              <a:t>A </a:t>
            </a:r>
            <a:r>
              <a:rPr lang="en-ID" dirty="0">
                <a:solidFill>
                  <a:srgbClr val="1967D2"/>
                </a:solidFill>
                <a:latin typeface="Roboto" panose="02000000000000000000" pitchFamily="2" charset="0"/>
                <a:hlinkClick r:id="rId3"/>
              </a:rPr>
              <a:t>Future&lt;</a:t>
            </a:r>
            <a:r>
              <a:rPr lang="en-ID" b="1" dirty="0">
                <a:solidFill>
                  <a:srgbClr val="1967D2"/>
                </a:solidFill>
                <a:latin typeface="Roboto" panose="02000000000000000000" pitchFamily="2" charset="0"/>
                <a:hlinkClick r:id="rId3"/>
              </a:rPr>
              <a:t>T</a:t>
            </a:r>
            <a:r>
              <a:rPr lang="en-ID" dirty="0">
                <a:solidFill>
                  <a:srgbClr val="1967D2"/>
                </a:solidFill>
                <a:latin typeface="Roboto" panose="02000000000000000000" pitchFamily="2" charset="0"/>
                <a:hlinkClick r:id="rId3"/>
              </a:rPr>
              <a:t>&gt;</a:t>
            </a:r>
            <a:r>
              <a:rPr lang="en-ID" dirty="0">
                <a:solidFill>
                  <a:srgbClr val="4A4A4A"/>
                </a:solidFill>
                <a:latin typeface="Roboto" panose="02000000000000000000" pitchFamily="2" charset="0"/>
              </a:rPr>
              <a:t> instance produces a value of type </a:t>
            </a:r>
            <a:r>
              <a:rPr lang="en-ID" b="1" dirty="0">
                <a:solidFill>
                  <a:srgbClr val="4A4A4A"/>
                </a:solidFill>
                <a:latin typeface="Roboto" panose="02000000000000000000" pitchFamily="2" charset="0"/>
              </a:rPr>
              <a:t>T</a:t>
            </a:r>
            <a:r>
              <a:rPr lang="en-ID" dirty="0">
                <a:solidFill>
                  <a:srgbClr val="4A4A4A"/>
                </a:solidFill>
                <a:latin typeface="Roboto" panose="02000000000000000000" pitchFamily="2" charset="0"/>
              </a:rPr>
              <a:t>.</a:t>
            </a:r>
          </a:p>
          <a:p>
            <a:pPr marL="285750" indent="-285750">
              <a:buFont typeface="Arial" panose="020B0604020202020204" pitchFamily="34" charset="0"/>
              <a:buChar char="•"/>
            </a:pPr>
            <a:r>
              <a:rPr lang="en-ID" dirty="0">
                <a:solidFill>
                  <a:srgbClr val="4A4A4A"/>
                </a:solidFill>
                <a:latin typeface="Roboto" panose="02000000000000000000" pitchFamily="2" charset="0"/>
              </a:rPr>
              <a:t>If a future doesn’t produce a usable value, then the future’s type is </a:t>
            </a:r>
            <a:r>
              <a:rPr lang="en-ID" dirty="0">
                <a:solidFill>
                  <a:srgbClr val="4A4A4A"/>
                </a:solidFill>
                <a:latin typeface="Consolas" panose="020B0609020204030204" pitchFamily="49" charset="0"/>
              </a:rPr>
              <a:t>Future&lt;void&gt;</a:t>
            </a:r>
            <a:r>
              <a:rPr lang="en-ID" dirty="0">
                <a:solidFill>
                  <a:srgbClr val="4A4A4A"/>
                </a:solidFill>
                <a:latin typeface="Roboto" panose="02000000000000000000" pitchFamily="2" charset="0"/>
              </a:rPr>
              <a:t>.</a:t>
            </a:r>
          </a:p>
          <a:p>
            <a:pPr marL="285750" indent="-285750">
              <a:buFont typeface="Arial" panose="020B0604020202020204" pitchFamily="34" charset="0"/>
              <a:buChar char="•"/>
            </a:pPr>
            <a:r>
              <a:rPr lang="en-ID" dirty="0">
                <a:solidFill>
                  <a:srgbClr val="4A4A4A"/>
                </a:solidFill>
                <a:latin typeface="Roboto" panose="02000000000000000000" pitchFamily="2" charset="0"/>
              </a:rPr>
              <a:t>A future can be in one of two states: uncompleted or completed.</a:t>
            </a:r>
          </a:p>
          <a:p>
            <a:pPr marL="285750" indent="-285750">
              <a:buFont typeface="Arial" panose="020B0604020202020204" pitchFamily="34" charset="0"/>
              <a:buChar char="•"/>
            </a:pPr>
            <a:r>
              <a:rPr lang="en-ID" dirty="0">
                <a:solidFill>
                  <a:srgbClr val="4A4A4A"/>
                </a:solidFill>
                <a:latin typeface="Roboto" panose="02000000000000000000" pitchFamily="2" charset="0"/>
              </a:rPr>
              <a:t>When you call a function that returns a future, the function queues up work to be done and returns an uncompleted future.</a:t>
            </a:r>
          </a:p>
          <a:p>
            <a:pPr marL="285750" indent="-285750">
              <a:buFont typeface="Arial" panose="020B0604020202020204" pitchFamily="34" charset="0"/>
              <a:buChar char="•"/>
            </a:pPr>
            <a:r>
              <a:rPr lang="en-ID" dirty="0">
                <a:solidFill>
                  <a:srgbClr val="4A4A4A"/>
                </a:solidFill>
                <a:latin typeface="Roboto" panose="02000000000000000000" pitchFamily="2" charset="0"/>
              </a:rPr>
              <a:t>When a future’s operation finishes, the future completes with a value or with an error.</a:t>
            </a:r>
            <a:endParaRPr lang="en-ID" b="0" i="0" u="none" strike="noStrike" dirty="0">
              <a:solidFill>
                <a:srgbClr val="4A4A4A"/>
              </a:solidFill>
              <a:effectLst/>
              <a:latin typeface="Roboto" panose="02000000000000000000" pitchFamily="2" charset="0"/>
            </a:endParaRPr>
          </a:p>
        </p:txBody>
      </p:sp>
    </p:spTree>
    <p:extLst>
      <p:ext uri="{BB962C8B-B14F-4D97-AF65-F5344CB8AC3E}">
        <p14:creationId xmlns:p14="http://schemas.microsoft.com/office/powerpoint/2010/main" val="3584626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Future and then </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D3A2E0EE-0AA1-8748-BECA-BF117E9ABEB7}"/>
              </a:ext>
            </a:extLst>
          </p:cNvPr>
          <p:cNvSpPr/>
          <p:nvPr/>
        </p:nvSpPr>
        <p:spPr>
          <a:xfrm>
            <a:off x="235131" y="863590"/>
            <a:ext cx="7994469" cy="646331"/>
          </a:xfrm>
          <a:prstGeom prst="rect">
            <a:avLst/>
          </a:prstGeom>
        </p:spPr>
        <p:txBody>
          <a:bodyPr wrap="square">
            <a:spAutoFit/>
          </a:bodyPr>
          <a:lstStyle/>
          <a:p>
            <a:r>
              <a:rPr lang="en-ID" dirty="0">
                <a:latin typeface="Consolas" panose="020B0609020204030204" pitchFamily="49" charset="0"/>
              </a:rPr>
              <a:t>then</a:t>
            </a:r>
            <a:r>
              <a:rPr lang="en-ID" dirty="0"/>
              <a:t> is used for using the future value when the asynchronous process finishes.</a:t>
            </a:r>
          </a:p>
        </p:txBody>
      </p:sp>
      <p:pic>
        <p:nvPicPr>
          <p:cNvPr id="4" name="Gambar 3">
            <a:extLst>
              <a:ext uri="{FF2B5EF4-FFF2-40B4-BE49-F238E27FC236}">
                <a16:creationId xmlns:a16="http://schemas.microsoft.com/office/drawing/2014/main" id="{CD339FA6-6CFF-FCB4-B424-B6842BFEA9CF}"/>
              </a:ext>
            </a:extLst>
          </p:cNvPr>
          <p:cNvPicPr>
            <a:picLocks noChangeAspect="1"/>
          </p:cNvPicPr>
          <p:nvPr/>
        </p:nvPicPr>
        <p:blipFill>
          <a:blip r:embed="rId3"/>
          <a:stretch>
            <a:fillRect/>
          </a:stretch>
        </p:blipFill>
        <p:spPr>
          <a:xfrm>
            <a:off x="1538287" y="1553656"/>
            <a:ext cx="4468503" cy="3170743"/>
          </a:xfrm>
          <a:prstGeom prst="rect">
            <a:avLst/>
          </a:prstGeom>
        </p:spPr>
      </p:pic>
    </p:spTree>
    <p:extLst>
      <p:ext uri="{BB962C8B-B14F-4D97-AF65-F5344CB8AC3E}">
        <p14:creationId xmlns:p14="http://schemas.microsoft.com/office/powerpoint/2010/main" val="944102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2180036"/>
            <a:ext cx="5424055" cy="752509"/>
          </a:xfrm>
        </p:spPr>
        <p:txBody>
          <a:bodyPr>
            <a:noAutofit/>
          </a:bodyPr>
          <a:lstStyle/>
          <a:p>
            <a:pPr algn="l"/>
            <a:r>
              <a:rPr lang="en-US" sz="6000" dirty="0">
                <a:solidFill>
                  <a:schemeClr val="accent1">
                    <a:lumMod val="20000"/>
                    <a:lumOff val="80000"/>
                  </a:schemeClr>
                </a:solidFill>
              </a:rPr>
              <a:t>login</a:t>
            </a:r>
            <a:endParaRPr lang="en-US" sz="6000" b="1" dirty="0">
              <a:solidFill>
                <a:schemeClr val="accent1">
                  <a:lumMod val="20000"/>
                  <a:lumOff val="80000"/>
                </a:schemeClr>
              </a:solidFill>
            </a:endParaRP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03</a:t>
            </a:r>
          </a:p>
        </p:txBody>
      </p:sp>
    </p:spTree>
    <p:extLst>
      <p:ext uri="{BB962C8B-B14F-4D97-AF65-F5344CB8AC3E}">
        <p14:creationId xmlns:p14="http://schemas.microsoft.com/office/powerpoint/2010/main" val="268940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 Login screen</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5" y="817124"/>
            <a:ext cx="8151997" cy="3968632"/>
          </a:xfrm>
        </p:spPr>
        <p:txBody>
          <a:bodyPr>
            <a:noAutofit/>
          </a:bodyPr>
          <a:lstStyle/>
          <a:p>
            <a:pPr marL="0" indent="0">
              <a:spcBef>
                <a:spcPts val="0"/>
              </a:spcBef>
              <a:buNone/>
            </a:pPr>
            <a:r>
              <a:rPr lang="en-ID" sz="1000" dirty="0"/>
              <a:t>We will prepare a new screen for the login form. It use</a:t>
            </a:r>
            <a:r>
              <a:rPr lang="en-US" sz="1000" dirty="0"/>
              <a:t>s</a:t>
            </a:r>
            <a:r>
              <a:rPr lang="en-ID" sz="1000" dirty="0"/>
              <a:t> stateful type and has structure like </a:t>
            </a:r>
            <a:r>
              <a:rPr lang="en-ID" sz="1000" dirty="0" err="1"/>
              <a:t>myApp</a:t>
            </a:r>
            <a:r>
              <a:rPr lang="en-ID" sz="1000" dirty="0"/>
              <a:t>. Add these codes on </a:t>
            </a:r>
            <a:r>
              <a:rPr lang="en-ID" sz="1000" dirty="0" err="1"/>
              <a:t>main.dart</a:t>
            </a:r>
            <a:r>
              <a:rPr lang="en-ID" sz="1000" dirty="0"/>
              <a:t> (or, if you want to tidy up your code, create a new file, </a:t>
            </a:r>
            <a:r>
              <a:rPr lang="en-ID" sz="1000" dirty="0" err="1"/>
              <a:t>login.dart</a:t>
            </a:r>
            <a:r>
              <a:rPr lang="en-ID" sz="1000" dirty="0"/>
              <a:t>)</a:t>
            </a:r>
            <a:endParaRPr lang="en-ID" sz="1000" dirty="0">
              <a:solidFill>
                <a:srgbClr val="FF0000"/>
              </a:solidFill>
              <a:latin typeface="Consolas" panose="020B0609020204030204" pitchFamily="49" charset="0"/>
              <a:cs typeface="Consolas" panose="020B0609020204030204" pitchFamily="49" charset="0"/>
            </a:endParaRPr>
          </a:p>
          <a:p>
            <a:pPr marL="0" indent="0">
              <a:spcBef>
                <a:spcPts val="0"/>
              </a:spcBef>
              <a:buNone/>
            </a:pPr>
            <a:r>
              <a:rPr lang="en-ID" sz="1000" dirty="0">
                <a:solidFill>
                  <a:srgbClr val="FF0000"/>
                </a:solidFill>
                <a:latin typeface="Consolas" panose="020B0609020204030204" pitchFamily="49" charset="0"/>
                <a:cs typeface="Consolas" panose="020B0609020204030204" pitchFamily="49" charset="0"/>
              </a:rPr>
              <a:t>import '</a:t>
            </a:r>
            <a:r>
              <a:rPr lang="en-ID" sz="1000" dirty="0" err="1">
                <a:solidFill>
                  <a:srgbClr val="FF0000"/>
                </a:solidFill>
                <a:latin typeface="Consolas" panose="020B0609020204030204" pitchFamily="49" charset="0"/>
                <a:cs typeface="Consolas" panose="020B0609020204030204" pitchFamily="49" charset="0"/>
              </a:rPr>
              <a:t>package:flutter</a:t>
            </a:r>
            <a:r>
              <a:rPr lang="en-ID" sz="1000" dirty="0">
                <a:solidFill>
                  <a:srgbClr val="FF0000"/>
                </a:solidFill>
                <a:latin typeface="Consolas" panose="020B0609020204030204" pitchFamily="49" charset="0"/>
                <a:cs typeface="Consolas" panose="020B0609020204030204" pitchFamily="49" charset="0"/>
              </a:rPr>
              <a:t>/</a:t>
            </a:r>
            <a:r>
              <a:rPr lang="en-ID" sz="1000" dirty="0" err="1">
                <a:solidFill>
                  <a:srgbClr val="FF0000"/>
                </a:solidFill>
                <a:latin typeface="Consolas" panose="020B0609020204030204" pitchFamily="49" charset="0"/>
                <a:cs typeface="Consolas" panose="020B0609020204030204" pitchFamily="49" charset="0"/>
              </a:rPr>
              <a:t>material.dart</a:t>
            </a:r>
            <a:r>
              <a:rPr lang="en-ID" sz="1000" dirty="0">
                <a:solidFill>
                  <a:srgbClr val="FF0000"/>
                </a:solidFill>
                <a:latin typeface="Consolas" panose="020B0609020204030204" pitchFamily="49" charset="0"/>
                <a:cs typeface="Consolas" panose="020B0609020204030204" pitchFamily="49" charset="0"/>
              </a:rPr>
              <a:t>’;</a:t>
            </a:r>
          </a:p>
          <a:p>
            <a:pPr marL="0" indent="0">
              <a:spcBef>
                <a:spcPts val="0"/>
              </a:spcBef>
              <a:buNone/>
            </a:pPr>
            <a:endParaRPr lang="en-ID" sz="1000" dirty="0">
              <a:solidFill>
                <a:srgbClr val="FF0000"/>
              </a:solidFill>
              <a:latin typeface="Consolas" panose="020B0609020204030204" pitchFamily="49" charset="0"/>
              <a:cs typeface="Consolas" panose="020B0609020204030204" pitchFamily="49" charset="0"/>
            </a:endParaRP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class </a:t>
            </a:r>
            <a:r>
              <a:rPr lang="en-ID" sz="800" dirty="0" err="1">
                <a:solidFill>
                  <a:srgbClr val="FF0000"/>
                </a:solidFill>
                <a:latin typeface="Consolas" panose="020B0609020204030204" pitchFamily="49" charset="0"/>
                <a:cs typeface="Consolas" panose="020B0609020204030204" pitchFamily="49" charset="0"/>
              </a:rPr>
              <a:t>MyLogin</a:t>
            </a:r>
            <a:r>
              <a:rPr lang="en-ID" sz="800" dirty="0">
                <a:solidFill>
                  <a:srgbClr val="FF0000"/>
                </a:solidFill>
                <a:latin typeface="Consolas" panose="020B0609020204030204" pitchFamily="49" charset="0"/>
                <a:cs typeface="Consolas" panose="020B0609020204030204" pitchFamily="49" charset="0"/>
              </a:rPr>
              <a:t> extends </a:t>
            </a:r>
            <a:r>
              <a:rPr lang="en-ID" sz="800" dirty="0" err="1">
                <a:solidFill>
                  <a:srgbClr val="FF0000"/>
                </a:solidFill>
                <a:latin typeface="Consolas" panose="020B0609020204030204" pitchFamily="49" charset="0"/>
                <a:cs typeface="Consolas" panose="020B0609020204030204" pitchFamily="49" charset="0"/>
              </a:rPr>
              <a:t>StatelessWidget</a:t>
            </a:r>
            <a:r>
              <a:rPr lang="en-ID" sz="800" dirty="0">
                <a:solidFill>
                  <a:srgbClr val="FF0000"/>
                </a:solidFill>
                <a:latin typeface="Consolas" panose="020B0609020204030204" pitchFamily="49" charset="0"/>
                <a:cs typeface="Consolas" panose="020B0609020204030204" pitchFamily="49" charset="0"/>
              </a:rPr>
              <a:t> {</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@override</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Widget build(</a:t>
            </a:r>
            <a:r>
              <a:rPr lang="en-ID" sz="800" dirty="0" err="1">
                <a:solidFill>
                  <a:srgbClr val="FF0000"/>
                </a:solidFill>
                <a:latin typeface="Consolas" panose="020B0609020204030204" pitchFamily="49" charset="0"/>
                <a:cs typeface="Consolas" panose="020B0609020204030204" pitchFamily="49" charset="0"/>
              </a:rPr>
              <a:t>BuildContext</a:t>
            </a:r>
            <a:r>
              <a:rPr lang="en-ID" sz="800" dirty="0">
                <a:solidFill>
                  <a:srgbClr val="FF0000"/>
                </a:solidFill>
                <a:latin typeface="Consolas" panose="020B0609020204030204" pitchFamily="49" charset="0"/>
                <a:cs typeface="Consolas" panose="020B0609020204030204" pitchFamily="49" charset="0"/>
              </a:rPr>
              <a:t> context) {</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return </a:t>
            </a:r>
            <a:r>
              <a:rPr lang="en-ID" sz="800" dirty="0" err="1">
                <a:solidFill>
                  <a:srgbClr val="FF0000"/>
                </a:solidFill>
                <a:latin typeface="Consolas" panose="020B0609020204030204" pitchFamily="49" charset="0"/>
                <a:cs typeface="Consolas" panose="020B0609020204030204" pitchFamily="49" charset="0"/>
              </a:rPr>
              <a:t>MaterialApp</a:t>
            </a:r>
            <a:r>
              <a:rPr lang="en-ID" sz="800" dirty="0">
                <a:solidFill>
                  <a:srgbClr val="FF0000"/>
                </a:solidFill>
                <a:latin typeface="Consolas" panose="020B0609020204030204" pitchFamily="49" charset="0"/>
                <a:cs typeface="Consolas" panose="020B0609020204030204" pitchFamily="49" charset="0"/>
              </a:rPr>
              <a:t>(</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title: 'Flutter Demo',</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theme: </a:t>
            </a:r>
            <a:r>
              <a:rPr lang="en-ID" sz="800" dirty="0" err="1">
                <a:solidFill>
                  <a:srgbClr val="FF0000"/>
                </a:solidFill>
                <a:latin typeface="Consolas" panose="020B0609020204030204" pitchFamily="49" charset="0"/>
                <a:cs typeface="Consolas" panose="020B0609020204030204" pitchFamily="49" charset="0"/>
              </a:rPr>
              <a:t>ThemeData</a:t>
            </a:r>
            <a:r>
              <a:rPr lang="en-ID" sz="800" dirty="0">
                <a:solidFill>
                  <a:srgbClr val="FF0000"/>
                </a:solidFill>
                <a:latin typeface="Consolas" panose="020B0609020204030204" pitchFamily="49" charset="0"/>
                <a:cs typeface="Consolas" panose="020B0609020204030204" pitchFamily="49" charset="0"/>
              </a:rPr>
              <a:t>(</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a:t>
            </a:r>
            <a:r>
              <a:rPr lang="en-ID" sz="800" dirty="0" err="1">
                <a:solidFill>
                  <a:srgbClr val="FF0000"/>
                </a:solidFill>
                <a:latin typeface="Consolas" panose="020B0609020204030204" pitchFamily="49" charset="0"/>
                <a:cs typeface="Consolas" panose="020B0609020204030204" pitchFamily="49" charset="0"/>
              </a:rPr>
              <a:t>primarySwatch</a:t>
            </a:r>
            <a:r>
              <a:rPr lang="en-ID" sz="800" dirty="0">
                <a:solidFill>
                  <a:srgbClr val="FF0000"/>
                </a:solidFill>
                <a:latin typeface="Consolas" panose="020B0609020204030204" pitchFamily="49" charset="0"/>
                <a:cs typeface="Consolas" panose="020B0609020204030204" pitchFamily="49" charset="0"/>
              </a:rPr>
              <a:t>: </a:t>
            </a:r>
            <a:r>
              <a:rPr lang="en-ID" sz="800" dirty="0" err="1">
                <a:solidFill>
                  <a:srgbClr val="FF0000"/>
                </a:solidFill>
                <a:latin typeface="Consolas" panose="020B0609020204030204" pitchFamily="49" charset="0"/>
                <a:cs typeface="Consolas" panose="020B0609020204030204" pitchFamily="49" charset="0"/>
              </a:rPr>
              <a:t>Colors.blue</a:t>
            </a:r>
            <a:r>
              <a:rPr lang="en-ID" sz="800" dirty="0">
                <a:solidFill>
                  <a:srgbClr val="FF0000"/>
                </a:solidFill>
                <a:latin typeface="Consolas" panose="020B0609020204030204" pitchFamily="49" charset="0"/>
                <a:cs typeface="Consolas" panose="020B0609020204030204" pitchFamily="49" charset="0"/>
              </a:rPr>
              <a:t>,</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home: Login(),</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a:t>
            </a:r>
          </a:p>
          <a:p>
            <a:pPr marL="0" indent="0">
              <a:spcBef>
                <a:spcPts val="0"/>
              </a:spcBef>
              <a:buNone/>
            </a:pPr>
            <a:endParaRPr lang="en-ID" sz="800" dirty="0">
              <a:solidFill>
                <a:srgbClr val="FF0000"/>
              </a:solidFill>
              <a:latin typeface="Consolas" panose="020B0609020204030204" pitchFamily="49" charset="0"/>
              <a:cs typeface="Consolas" panose="020B0609020204030204" pitchFamily="49" charset="0"/>
            </a:endParaRP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class Login extends </a:t>
            </a:r>
            <a:r>
              <a:rPr lang="en-ID" sz="800" dirty="0" err="1">
                <a:solidFill>
                  <a:srgbClr val="FF0000"/>
                </a:solidFill>
                <a:latin typeface="Consolas" panose="020B0609020204030204" pitchFamily="49" charset="0"/>
                <a:cs typeface="Consolas" panose="020B0609020204030204" pitchFamily="49" charset="0"/>
              </a:rPr>
              <a:t>StatefulWidget</a:t>
            </a:r>
            <a:r>
              <a:rPr lang="en-ID" sz="800" dirty="0">
                <a:solidFill>
                  <a:srgbClr val="FF0000"/>
                </a:solidFill>
                <a:latin typeface="Consolas" panose="020B0609020204030204" pitchFamily="49" charset="0"/>
                <a:cs typeface="Consolas" panose="020B0609020204030204" pitchFamily="49" charset="0"/>
              </a:rPr>
              <a:t> {</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@override</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State&lt;</a:t>
            </a:r>
            <a:r>
              <a:rPr lang="en-ID" sz="800" dirty="0" err="1">
                <a:solidFill>
                  <a:srgbClr val="FF0000"/>
                </a:solidFill>
                <a:latin typeface="Consolas" panose="020B0609020204030204" pitchFamily="49" charset="0"/>
                <a:cs typeface="Consolas" panose="020B0609020204030204" pitchFamily="49" charset="0"/>
              </a:rPr>
              <a:t>StatefulWidget</a:t>
            </a:r>
            <a:r>
              <a:rPr lang="en-ID" sz="800" dirty="0">
                <a:solidFill>
                  <a:srgbClr val="FF0000"/>
                </a:solidFill>
                <a:latin typeface="Consolas" panose="020B0609020204030204" pitchFamily="49" charset="0"/>
                <a:cs typeface="Consolas" panose="020B0609020204030204" pitchFamily="49" charset="0"/>
              </a:rPr>
              <a:t>&gt; </a:t>
            </a:r>
            <a:r>
              <a:rPr lang="en-ID" sz="800" dirty="0" err="1">
                <a:solidFill>
                  <a:srgbClr val="FF0000"/>
                </a:solidFill>
                <a:latin typeface="Consolas" panose="020B0609020204030204" pitchFamily="49" charset="0"/>
                <a:cs typeface="Consolas" panose="020B0609020204030204" pitchFamily="49" charset="0"/>
              </a:rPr>
              <a:t>createState</a:t>
            </a:r>
            <a:r>
              <a:rPr lang="en-ID" sz="800" dirty="0">
                <a:solidFill>
                  <a:srgbClr val="FF0000"/>
                </a:solidFill>
                <a:latin typeface="Consolas" panose="020B0609020204030204" pitchFamily="49" charset="0"/>
                <a:cs typeface="Consolas" panose="020B0609020204030204" pitchFamily="49" charset="0"/>
              </a:rPr>
              <a:t>() {</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return _</a:t>
            </a:r>
            <a:r>
              <a:rPr lang="en-ID" sz="800" dirty="0" err="1">
                <a:solidFill>
                  <a:srgbClr val="FF0000"/>
                </a:solidFill>
                <a:latin typeface="Consolas" panose="020B0609020204030204" pitchFamily="49" charset="0"/>
                <a:cs typeface="Consolas" panose="020B0609020204030204" pitchFamily="49" charset="0"/>
              </a:rPr>
              <a:t>LoginState</a:t>
            </a:r>
            <a:r>
              <a:rPr lang="en-ID" sz="800" dirty="0">
                <a:solidFill>
                  <a:srgbClr val="FF0000"/>
                </a:solidFill>
                <a:latin typeface="Consolas" panose="020B0609020204030204" pitchFamily="49" charset="0"/>
                <a:cs typeface="Consolas" panose="020B0609020204030204" pitchFamily="49" charset="0"/>
              </a:rPr>
              <a:t>();</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a:t>
            </a:r>
          </a:p>
          <a:p>
            <a:pPr marL="0" indent="0">
              <a:spcBef>
                <a:spcPts val="0"/>
              </a:spcBef>
              <a:buNone/>
            </a:pPr>
            <a:endParaRPr lang="en-ID" sz="800" dirty="0">
              <a:solidFill>
                <a:srgbClr val="FF0000"/>
              </a:solidFill>
              <a:latin typeface="Consolas" panose="020B0609020204030204" pitchFamily="49" charset="0"/>
              <a:cs typeface="Consolas" panose="020B0609020204030204" pitchFamily="49" charset="0"/>
            </a:endParaRP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class _</a:t>
            </a:r>
            <a:r>
              <a:rPr lang="en-ID" sz="800" dirty="0" err="1">
                <a:solidFill>
                  <a:srgbClr val="FF0000"/>
                </a:solidFill>
                <a:latin typeface="Consolas" panose="020B0609020204030204" pitchFamily="49" charset="0"/>
                <a:cs typeface="Consolas" panose="020B0609020204030204" pitchFamily="49" charset="0"/>
              </a:rPr>
              <a:t>LoginState</a:t>
            </a:r>
            <a:r>
              <a:rPr lang="en-ID" sz="800" dirty="0">
                <a:solidFill>
                  <a:srgbClr val="FF0000"/>
                </a:solidFill>
                <a:latin typeface="Consolas" panose="020B0609020204030204" pitchFamily="49" charset="0"/>
                <a:cs typeface="Consolas" panose="020B0609020204030204" pitchFamily="49" charset="0"/>
              </a:rPr>
              <a:t> extends State&lt;Login&gt; {</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@override</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Widget build(</a:t>
            </a:r>
            <a:r>
              <a:rPr lang="en-ID" sz="800" dirty="0" err="1">
                <a:solidFill>
                  <a:srgbClr val="FF0000"/>
                </a:solidFill>
                <a:latin typeface="Consolas" panose="020B0609020204030204" pitchFamily="49" charset="0"/>
                <a:cs typeface="Consolas" panose="020B0609020204030204" pitchFamily="49" charset="0"/>
              </a:rPr>
              <a:t>BuildContext</a:t>
            </a:r>
            <a:r>
              <a:rPr lang="en-ID" sz="800" dirty="0">
                <a:solidFill>
                  <a:srgbClr val="FF0000"/>
                </a:solidFill>
                <a:latin typeface="Consolas" panose="020B0609020204030204" pitchFamily="49" charset="0"/>
                <a:cs typeface="Consolas" panose="020B0609020204030204" pitchFamily="49" charset="0"/>
              </a:rPr>
              <a:t> context) {</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return Scaffold(</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a:t>
            </a:r>
            <a:r>
              <a:rPr lang="en-ID" sz="800" dirty="0" err="1">
                <a:solidFill>
                  <a:srgbClr val="FF0000"/>
                </a:solidFill>
                <a:latin typeface="Consolas" panose="020B0609020204030204" pitchFamily="49" charset="0"/>
                <a:cs typeface="Consolas" panose="020B0609020204030204" pitchFamily="49" charset="0"/>
              </a:rPr>
              <a:t>appBar</a:t>
            </a:r>
            <a:r>
              <a:rPr lang="en-ID" sz="800" dirty="0">
                <a:solidFill>
                  <a:srgbClr val="FF0000"/>
                </a:solidFill>
                <a:latin typeface="Consolas" panose="020B0609020204030204" pitchFamily="49" charset="0"/>
                <a:cs typeface="Consolas" panose="020B0609020204030204" pitchFamily="49" charset="0"/>
              </a:rPr>
              <a:t>: </a:t>
            </a:r>
            <a:r>
              <a:rPr lang="en-ID" sz="800" dirty="0" err="1">
                <a:solidFill>
                  <a:srgbClr val="FF0000"/>
                </a:solidFill>
                <a:latin typeface="Consolas" panose="020B0609020204030204" pitchFamily="49" charset="0"/>
                <a:cs typeface="Consolas" panose="020B0609020204030204" pitchFamily="49" charset="0"/>
              </a:rPr>
              <a:t>AppBar</a:t>
            </a:r>
            <a:r>
              <a:rPr lang="en-ID" sz="800" dirty="0">
                <a:solidFill>
                  <a:srgbClr val="FF0000"/>
                </a:solidFill>
                <a:latin typeface="Consolas" panose="020B0609020204030204" pitchFamily="49" charset="0"/>
                <a:cs typeface="Consolas" panose="020B0609020204030204" pitchFamily="49" charset="0"/>
              </a:rPr>
              <a:t>(</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title: Text('Login'),</a:t>
            </a:r>
          </a:p>
          <a:p>
            <a:pPr marL="0" indent="0">
              <a:spcBef>
                <a:spcPts val="0"/>
              </a:spcBef>
              <a:buNone/>
            </a:pPr>
            <a:r>
              <a:rPr lang="en-ID" sz="800" dirty="0">
                <a:solidFill>
                  <a:srgbClr val="FF0000"/>
                </a:solidFill>
                <a:latin typeface="Consolas" panose="020B0609020204030204" pitchFamily="49" charset="0"/>
                <a:cs typeface="Consolas" panose="020B0609020204030204" pitchFamily="49" charset="0"/>
              </a:rPr>
              <a:t>      ),</a:t>
            </a:r>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7" name="Straight Arrow Connector 6">
            <a:extLst>
              <a:ext uri="{FF2B5EF4-FFF2-40B4-BE49-F238E27FC236}">
                <a16:creationId xmlns:a16="http://schemas.microsoft.com/office/drawing/2014/main" id="{08BAD7E9-5E07-B84A-A87C-B0DCE1E253A7}"/>
              </a:ext>
            </a:extLst>
          </p:cNvPr>
          <p:cNvCxnSpPr>
            <a:cxnSpLocks/>
            <a:stCxn id="11" idx="0"/>
          </p:cNvCxnSpPr>
          <p:nvPr/>
        </p:nvCxnSpPr>
        <p:spPr>
          <a:xfrm flipH="1" flipV="1">
            <a:off x="6346556" y="3084163"/>
            <a:ext cx="1308278" cy="14707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5A02B9B8-4D4E-1544-BC74-38A633BFBFB8}"/>
              </a:ext>
            </a:extLst>
          </p:cNvPr>
          <p:cNvSpPr/>
          <p:nvPr/>
        </p:nvSpPr>
        <p:spPr>
          <a:xfrm>
            <a:off x="4572000" y="1153886"/>
            <a:ext cx="4572000" cy="2677656"/>
          </a:xfrm>
          <a:prstGeom prst="rect">
            <a:avLst/>
          </a:prstGeom>
        </p:spPr>
        <p:txBody>
          <a:bodyPr>
            <a:spAutoFit/>
          </a:bodyPr>
          <a:lstStyle/>
          <a:p>
            <a:r>
              <a:rPr lang="en-ID" sz="1050" dirty="0">
                <a:solidFill>
                  <a:srgbClr val="FF0000"/>
                </a:solidFill>
                <a:latin typeface="Consolas" panose="020B0609020204030204" pitchFamily="49" charset="0"/>
                <a:cs typeface="Consolas" panose="020B0609020204030204" pitchFamily="49" charset="0"/>
              </a:rPr>
              <a:t>body: Container(</a:t>
            </a:r>
          </a:p>
          <a:p>
            <a:r>
              <a:rPr lang="en-ID" sz="1050" dirty="0">
                <a:solidFill>
                  <a:srgbClr val="FF0000"/>
                </a:solidFill>
                <a:latin typeface="Consolas" panose="020B0609020204030204" pitchFamily="49" charset="0"/>
                <a:cs typeface="Consolas" panose="020B0609020204030204" pitchFamily="49" charset="0"/>
              </a:rPr>
              <a:t>        height: 300,</a:t>
            </a:r>
          </a:p>
          <a:p>
            <a:r>
              <a:rPr lang="en-ID" sz="1050" dirty="0">
                <a:solidFill>
                  <a:srgbClr val="FF0000"/>
                </a:solidFill>
                <a:latin typeface="Consolas" panose="020B0609020204030204" pitchFamily="49" charset="0"/>
                <a:cs typeface="Consolas" panose="020B0609020204030204" pitchFamily="49" charset="0"/>
              </a:rPr>
              <a:t>        margin: </a:t>
            </a:r>
            <a:r>
              <a:rPr lang="en-ID" sz="1050" dirty="0" err="1">
                <a:solidFill>
                  <a:srgbClr val="FF0000"/>
                </a:solidFill>
                <a:latin typeface="Consolas" panose="020B0609020204030204" pitchFamily="49" charset="0"/>
                <a:cs typeface="Consolas" panose="020B0609020204030204" pitchFamily="49" charset="0"/>
              </a:rPr>
              <a:t>EdgeInsets.all</a:t>
            </a:r>
            <a:r>
              <a:rPr lang="en-ID" sz="1050" dirty="0">
                <a:solidFill>
                  <a:srgbClr val="FF0000"/>
                </a:solidFill>
                <a:latin typeface="Consolas" panose="020B0609020204030204" pitchFamily="49" charset="0"/>
                <a:cs typeface="Consolas" panose="020B0609020204030204" pitchFamily="49" charset="0"/>
              </a:rPr>
              <a:t>(20),</a:t>
            </a:r>
          </a:p>
          <a:p>
            <a:r>
              <a:rPr lang="en-ID" sz="1050" dirty="0">
                <a:solidFill>
                  <a:srgbClr val="FF0000"/>
                </a:solidFill>
                <a:latin typeface="Consolas" panose="020B0609020204030204" pitchFamily="49" charset="0"/>
                <a:cs typeface="Consolas" panose="020B0609020204030204" pitchFamily="49" charset="0"/>
              </a:rPr>
              <a:t>        padding: </a:t>
            </a:r>
            <a:r>
              <a:rPr lang="en-ID" sz="1050" dirty="0" err="1">
                <a:solidFill>
                  <a:srgbClr val="FF0000"/>
                </a:solidFill>
                <a:latin typeface="Consolas" panose="020B0609020204030204" pitchFamily="49" charset="0"/>
                <a:cs typeface="Consolas" panose="020B0609020204030204" pitchFamily="49" charset="0"/>
              </a:rPr>
              <a:t>EdgeInsets.all</a:t>
            </a:r>
            <a:r>
              <a:rPr lang="en-ID" sz="1050" dirty="0">
                <a:solidFill>
                  <a:srgbClr val="FF0000"/>
                </a:solidFill>
                <a:latin typeface="Consolas" panose="020B0609020204030204" pitchFamily="49" charset="0"/>
                <a:cs typeface="Consolas" panose="020B0609020204030204" pitchFamily="49" charset="0"/>
              </a:rPr>
              <a:t>(20),</a:t>
            </a:r>
          </a:p>
          <a:p>
            <a:r>
              <a:rPr lang="en-ID" sz="1050" dirty="0">
                <a:solidFill>
                  <a:srgbClr val="FF0000"/>
                </a:solidFill>
                <a:latin typeface="Consolas" panose="020B0609020204030204" pitchFamily="49" charset="0"/>
                <a:cs typeface="Consolas" panose="020B0609020204030204" pitchFamily="49" charset="0"/>
              </a:rPr>
              <a:t>        decoration: </a:t>
            </a:r>
            <a:r>
              <a:rPr lang="en-ID" sz="1050" dirty="0" err="1">
                <a:solidFill>
                  <a:srgbClr val="FF0000"/>
                </a:solidFill>
                <a:latin typeface="Consolas" panose="020B0609020204030204" pitchFamily="49" charset="0"/>
                <a:cs typeface="Consolas" panose="020B0609020204030204" pitchFamily="49" charset="0"/>
              </a:rPr>
              <a:t>BoxDecoration</a:t>
            </a:r>
            <a:r>
              <a:rPr lang="en-ID" sz="1050" dirty="0">
                <a:solidFill>
                  <a:srgbClr val="FF0000"/>
                </a:solidFill>
                <a:latin typeface="Consolas" panose="020B0609020204030204" pitchFamily="49" charset="0"/>
                <a:cs typeface="Consolas" panose="020B0609020204030204" pitchFamily="49" charset="0"/>
              </a:rPr>
              <a:t>(</a:t>
            </a:r>
          </a:p>
          <a:p>
            <a:r>
              <a:rPr lang="en-ID" sz="1050" dirty="0">
                <a:solidFill>
                  <a:srgbClr val="FF0000"/>
                </a:solidFill>
                <a:latin typeface="Consolas" panose="020B0609020204030204" pitchFamily="49" charset="0"/>
                <a:cs typeface="Consolas" panose="020B0609020204030204" pitchFamily="49" charset="0"/>
              </a:rPr>
              <a:t>          </a:t>
            </a:r>
            <a:r>
              <a:rPr lang="en-ID" sz="1050" dirty="0" err="1">
                <a:solidFill>
                  <a:srgbClr val="FF0000"/>
                </a:solidFill>
                <a:latin typeface="Consolas" panose="020B0609020204030204" pitchFamily="49" charset="0"/>
                <a:cs typeface="Consolas" panose="020B0609020204030204" pitchFamily="49" charset="0"/>
              </a:rPr>
              <a:t>borderRadius</a:t>
            </a:r>
            <a:r>
              <a:rPr lang="en-ID" sz="1050" dirty="0">
                <a:solidFill>
                  <a:srgbClr val="FF0000"/>
                </a:solidFill>
                <a:latin typeface="Consolas" panose="020B0609020204030204" pitchFamily="49" charset="0"/>
                <a:cs typeface="Consolas" panose="020B0609020204030204" pitchFamily="49" charset="0"/>
              </a:rPr>
              <a:t>: </a:t>
            </a:r>
            <a:r>
              <a:rPr lang="en-ID" sz="1050" dirty="0" err="1">
                <a:solidFill>
                  <a:srgbClr val="FF0000"/>
                </a:solidFill>
                <a:latin typeface="Consolas" panose="020B0609020204030204" pitchFamily="49" charset="0"/>
                <a:cs typeface="Consolas" panose="020B0609020204030204" pitchFamily="49" charset="0"/>
              </a:rPr>
              <a:t>BorderRadius.all</a:t>
            </a:r>
            <a:r>
              <a:rPr lang="en-ID" sz="1050" dirty="0">
                <a:solidFill>
                  <a:srgbClr val="FF0000"/>
                </a:solidFill>
                <a:latin typeface="Consolas" panose="020B0609020204030204" pitchFamily="49" charset="0"/>
                <a:cs typeface="Consolas" panose="020B0609020204030204" pitchFamily="49" charset="0"/>
              </a:rPr>
              <a:t>(</a:t>
            </a:r>
            <a:r>
              <a:rPr lang="en-ID" sz="1050" dirty="0" err="1">
                <a:solidFill>
                  <a:srgbClr val="FF0000"/>
                </a:solidFill>
                <a:latin typeface="Consolas" panose="020B0609020204030204" pitchFamily="49" charset="0"/>
                <a:cs typeface="Consolas" panose="020B0609020204030204" pitchFamily="49" charset="0"/>
              </a:rPr>
              <a:t>Radius.circular</a:t>
            </a:r>
            <a:r>
              <a:rPr lang="en-ID" sz="1050" dirty="0">
                <a:solidFill>
                  <a:srgbClr val="FF0000"/>
                </a:solidFill>
                <a:latin typeface="Consolas" panose="020B0609020204030204" pitchFamily="49" charset="0"/>
                <a:cs typeface="Consolas" panose="020B0609020204030204" pitchFamily="49" charset="0"/>
              </a:rPr>
              <a:t>(10)),</a:t>
            </a:r>
          </a:p>
          <a:p>
            <a:r>
              <a:rPr lang="en-ID" sz="1050" dirty="0">
                <a:solidFill>
                  <a:srgbClr val="FF0000"/>
                </a:solidFill>
                <a:latin typeface="Consolas" panose="020B0609020204030204" pitchFamily="49" charset="0"/>
                <a:cs typeface="Consolas" panose="020B0609020204030204" pitchFamily="49" charset="0"/>
              </a:rPr>
              <a:t>          border: </a:t>
            </a:r>
            <a:r>
              <a:rPr lang="en-ID" sz="1050" dirty="0" err="1">
                <a:solidFill>
                  <a:srgbClr val="FF0000"/>
                </a:solidFill>
                <a:latin typeface="Consolas" panose="020B0609020204030204" pitchFamily="49" charset="0"/>
                <a:cs typeface="Consolas" panose="020B0609020204030204" pitchFamily="49" charset="0"/>
              </a:rPr>
              <a:t>Border.all</a:t>
            </a:r>
            <a:r>
              <a:rPr lang="en-ID" sz="1050" dirty="0">
                <a:solidFill>
                  <a:srgbClr val="FF0000"/>
                </a:solidFill>
                <a:latin typeface="Consolas" panose="020B0609020204030204" pitchFamily="49" charset="0"/>
                <a:cs typeface="Consolas" panose="020B0609020204030204" pitchFamily="49" charset="0"/>
              </a:rPr>
              <a:t>(width: 1),</a:t>
            </a:r>
          </a:p>
          <a:p>
            <a:r>
              <a:rPr lang="en-ID" sz="1050" dirty="0">
                <a:solidFill>
                  <a:srgbClr val="FF0000"/>
                </a:solidFill>
                <a:latin typeface="Consolas" panose="020B0609020204030204" pitchFamily="49" charset="0"/>
                <a:cs typeface="Consolas" panose="020B0609020204030204" pitchFamily="49" charset="0"/>
              </a:rPr>
              <a:t>          </a:t>
            </a:r>
            <a:r>
              <a:rPr lang="en-ID" sz="1050" dirty="0" err="1">
                <a:solidFill>
                  <a:srgbClr val="FF0000"/>
                </a:solidFill>
                <a:latin typeface="Consolas" panose="020B0609020204030204" pitchFamily="49" charset="0"/>
                <a:cs typeface="Consolas" panose="020B0609020204030204" pitchFamily="49" charset="0"/>
              </a:rPr>
              <a:t>color</a:t>
            </a:r>
            <a:r>
              <a:rPr lang="en-ID" sz="1050" dirty="0">
                <a:solidFill>
                  <a:srgbClr val="FF0000"/>
                </a:solidFill>
                <a:latin typeface="Consolas" panose="020B0609020204030204" pitchFamily="49" charset="0"/>
                <a:cs typeface="Consolas" panose="020B0609020204030204" pitchFamily="49" charset="0"/>
              </a:rPr>
              <a:t>: </a:t>
            </a:r>
            <a:r>
              <a:rPr lang="en-ID" sz="1050" dirty="0" err="1">
                <a:solidFill>
                  <a:srgbClr val="FF0000"/>
                </a:solidFill>
                <a:latin typeface="Consolas" panose="020B0609020204030204" pitchFamily="49" charset="0"/>
                <a:cs typeface="Consolas" panose="020B0609020204030204" pitchFamily="49" charset="0"/>
              </a:rPr>
              <a:t>Colors.white</a:t>
            </a:r>
            <a:r>
              <a:rPr lang="en-ID" sz="1050" dirty="0">
                <a:solidFill>
                  <a:srgbClr val="FF0000"/>
                </a:solidFill>
                <a:latin typeface="Consolas" panose="020B0609020204030204" pitchFamily="49" charset="0"/>
                <a:cs typeface="Consolas" panose="020B0609020204030204" pitchFamily="49" charset="0"/>
              </a:rPr>
              <a:t>,</a:t>
            </a:r>
          </a:p>
          <a:p>
            <a:r>
              <a:rPr lang="en-ID" sz="1050" dirty="0">
                <a:solidFill>
                  <a:srgbClr val="FF0000"/>
                </a:solidFill>
                <a:latin typeface="Consolas" panose="020B0609020204030204" pitchFamily="49" charset="0"/>
                <a:cs typeface="Consolas" panose="020B0609020204030204" pitchFamily="49" charset="0"/>
              </a:rPr>
              <a:t>          </a:t>
            </a:r>
            <a:r>
              <a:rPr lang="en-ID" sz="1050" dirty="0" err="1">
                <a:solidFill>
                  <a:srgbClr val="FF0000"/>
                </a:solidFill>
                <a:latin typeface="Consolas" panose="020B0609020204030204" pitchFamily="49" charset="0"/>
                <a:cs typeface="Consolas" panose="020B0609020204030204" pitchFamily="49" charset="0"/>
              </a:rPr>
              <a:t>boxShadow</a:t>
            </a:r>
            <a:r>
              <a:rPr lang="en-ID" sz="1050" dirty="0">
                <a:solidFill>
                  <a:srgbClr val="FF0000"/>
                </a:solidFill>
                <a:latin typeface="Consolas" panose="020B0609020204030204" pitchFamily="49" charset="0"/>
                <a:cs typeface="Consolas" panose="020B0609020204030204" pitchFamily="49" charset="0"/>
              </a:rPr>
              <a:t>: [</a:t>
            </a:r>
            <a:r>
              <a:rPr lang="en-ID" sz="1050" dirty="0" err="1">
                <a:solidFill>
                  <a:srgbClr val="FF0000"/>
                </a:solidFill>
                <a:latin typeface="Consolas" panose="020B0609020204030204" pitchFamily="49" charset="0"/>
                <a:cs typeface="Consolas" panose="020B0609020204030204" pitchFamily="49" charset="0"/>
              </a:rPr>
              <a:t>BoxShadow</a:t>
            </a:r>
            <a:r>
              <a:rPr lang="en-ID" sz="1050" dirty="0">
                <a:solidFill>
                  <a:srgbClr val="FF0000"/>
                </a:solidFill>
                <a:latin typeface="Consolas" panose="020B0609020204030204" pitchFamily="49" charset="0"/>
                <a:cs typeface="Consolas" panose="020B0609020204030204" pitchFamily="49" charset="0"/>
              </a:rPr>
              <a:t>(</a:t>
            </a:r>
            <a:r>
              <a:rPr lang="en-ID" sz="1050" dirty="0" err="1">
                <a:solidFill>
                  <a:srgbClr val="FF0000"/>
                </a:solidFill>
                <a:latin typeface="Consolas" panose="020B0609020204030204" pitchFamily="49" charset="0"/>
                <a:cs typeface="Consolas" panose="020B0609020204030204" pitchFamily="49" charset="0"/>
              </a:rPr>
              <a:t>blurRadius</a:t>
            </a:r>
            <a:r>
              <a:rPr lang="en-ID" sz="1050" dirty="0">
                <a:solidFill>
                  <a:srgbClr val="FF0000"/>
                </a:solidFill>
                <a:latin typeface="Consolas" panose="020B0609020204030204" pitchFamily="49" charset="0"/>
                <a:cs typeface="Consolas" panose="020B0609020204030204" pitchFamily="49" charset="0"/>
              </a:rPr>
              <a:t>: 5)]),</a:t>
            </a:r>
          </a:p>
          <a:p>
            <a:r>
              <a:rPr lang="en-ID" sz="1050" dirty="0">
                <a:solidFill>
                  <a:srgbClr val="FF0000"/>
                </a:solidFill>
                <a:latin typeface="Consolas" panose="020B0609020204030204" pitchFamily="49" charset="0"/>
                <a:cs typeface="Consolas" panose="020B0609020204030204" pitchFamily="49" charset="0"/>
              </a:rPr>
              <a:t>          child: Column(children: [</a:t>
            </a:r>
          </a:p>
          <a:p>
            <a:r>
              <a:rPr lang="en-ID" sz="1050" dirty="0">
                <a:solidFill>
                  <a:srgbClr val="FF0000"/>
                </a:solidFill>
                <a:latin typeface="Consolas" panose="020B0609020204030204" pitchFamily="49" charset="0"/>
                <a:cs typeface="Consolas" panose="020B0609020204030204" pitchFamily="49" charset="0"/>
              </a:rPr>
              <a:t>            </a:t>
            </a:r>
          </a:p>
          <a:p>
            <a:r>
              <a:rPr lang="en-ID" sz="1050" dirty="0">
                <a:solidFill>
                  <a:srgbClr val="FF0000"/>
                </a:solidFill>
                <a:latin typeface="Consolas" panose="020B0609020204030204" pitchFamily="49" charset="0"/>
                <a:cs typeface="Consolas" panose="020B0609020204030204" pitchFamily="49" charset="0"/>
              </a:rPr>
              <a:t>		      ]),</a:t>
            </a:r>
          </a:p>
          <a:p>
            <a:r>
              <a:rPr lang="en-ID" sz="1050" dirty="0">
                <a:solidFill>
                  <a:srgbClr val="FF0000"/>
                </a:solidFill>
                <a:latin typeface="Consolas" panose="020B0609020204030204" pitchFamily="49" charset="0"/>
                <a:cs typeface="Consolas" panose="020B0609020204030204" pitchFamily="49" charset="0"/>
              </a:rPr>
              <a:t>   ));</a:t>
            </a:r>
          </a:p>
          <a:p>
            <a:r>
              <a:rPr lang="en-ID" sz="1050" dirty="0">
                <a:solidFill>
                  <a:srgbClr val="FF0000"/>
                </a:solidFill>
                <a:latin typeface="Consolas" panose="020B0609020204030204" pitchFamily="49" charset="0"/>
                <a:cs typeface="Consolas" panose="020B0609020204030204" pitchFamily="49" charset="0"/>
              </a:rPr>
              <a:t>  }</a:t>
            </a:r>
          </a:p>
          <a:p>
            <a:r>
              <a:rPr lang="en-ID" sz="1050" dirty="0">
                <a:solidFill>
                  <a:srgbClr val="FF0000"/>
                </a:solidFill>
                <a:latin typeface="Consolas" panose="020B0609020204030204" pitchFamily="49" charset="0"/>
                <a:cs typeface="Consolas" panose="020B0609020204030204" pitchFamily="49" charset="0"/>
              </a:rPr>
              <a:t>}</a:t>
            </a:r>
          </a:p>
        </p:txBody>
      </p:sp>
      <p:sp>
        <p:nvSpPr>
          <p:cNvPr id="11" name="TextBox 10">
            <a:extLst>
              <a:ext uri="{FF2B5EF4-FFF2-40B4-BE49-F238E27FC236}">
                <a16:creationId xmlns:a16="http://schemas.microsoft.com/office/drawing/2014/main" id="{6801DA9C-9DEC-914F-AE29-2CDFC5A012FE}"/>
              </a:ext>
            </a:extLst>
          </p:cNvPr>
          <p:cNvSpPr txBox="1"/>
          <p:nvPr/>
        </p:nvSpPr>
        <p:spPr>
          <a:xfrm>
            <a:off x="6444342" y="4554870"/>
            <a:ext cx="24209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Next slide inserted here</a:t>
            </a:r>
          </a:p>
        </p:txBody>
      </p:sp>
      <p:cxnSp>
        <p:nvCxnSpPr>
          <p:cNvPr id="14" name="Straight Connector 13">
            <a:extLst>
              <a:ext uri="{FF2B5EF4-FFF2-40B4-BE49-F238E27FC236}">
                <a16:creationId xmlns:a16="http://schemas.microsoft.com/office/drawing/2014/main" id="{7EA4FCD1-89DB-FD4F-A392-8FB90569E086}"/>
              </a:ext>
            </a:extLst>
          </p:cNvPr>
          <p:cNvCxnSpPr/>
          <p:nvPr/>
        </p:nvCxnSpPr>
        <p:spPr>
          <a:xfrm>
            <a:off x="4371703" y="1280160"/>
            <a:ext cx="0" cy="341315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9954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 Login screen (2)</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558528" y="802933"/>
            <a:ext cx="5295989" cy="3968632"/>
          </a:xfrm>
        </p:spPr>
        <p:txBody>
          <a:bodyPr>
            <a:noAutofit/>
          </a:bodyPr>
          <a:lstStyle/>
          <a:p>
            <a:pPr marL="0" indent="0">
              <a:buNone/>
            </a:pPr>
            <a:r>
              <a:rPr lang="en-ID" sz="1000" dirty="0">
                <a:solidFill>
                  <a:srgbClr val="FF0000"/>
                </a:solidFill>
                <a:latin typeface="Consolas" panose="020B0609020204030204" pitchFamily="49" charset="0"/>
                <a:cs typeface="Consolas" panose="020B0609020204030204" pitchFamily="49" charset="0"/>
              </a:rPr>
              <a:t>		Padding(</a:t>
            </a:r>
          </a:p>
          <a:p>
            <a:pPr marL="0" indent="0">
              <a:buNone/>
            </a:pPr>
            <a:r>
              <a:rPr lang="en-ID" sz="1000" dirty="0">
                <a:solidFill>
                  <a:srgbClr val="FF0000"/>
                </a:solidFill>
                <a:latin typeface="Consolas" panose="020B0609020204030204" pitchFamily="49" charset="0"/>
                <a:cs typeface="Consolas" panose="020B0609020204030204" pitchFamily="49" charset="0"/>
              </a:rPr>
              <a:t>              padding: </a:t>
            </a:r>
            <a:r>
              <a:rPr lang="en-ID" sz="1000" dirty="0" err="1">
                <a:solidFill>
                  <a:srgbClr val="FF0000"/>
                </a:solidFill>
                <a:latin typeface="Consolas" panose="020B0609020204030204" pitchFamily="49" charset="0"/>
                <a:cs typeface="Consolas" panose="020B0609020204030204" pitchFamily="49" charset="0"/>
              </a:rPr>
              <a:t>EdgeInsets.all</a:t>
            </a:r>
            <a:r>
              <a:rPr lang="en-ID" sz="1000" dirty="0">
                <a:solidFill>
                  <a:srgbClr val="FF0000"/>
                </a:solidFill>
                <a:latin typeface="Consolas" panose="020B0609020204030204" pitchFamily="49" charset="0"/>
                <a:cs typeface="Consolas" panose="020B0609020204030204" pitchFamily="49" charset="0"/>
              </a:rPr>
              <a:t>(10),</a:t>
            </a:r>
          </a:p>
          <a:p>
            <a:pPr marL="0" indent="0">
              <a:buNone/>
            </a:pPr>
            <a:r>
              <a:rPr lang="en-ID" sz="1000" dirty="0">
                <a:solidFill>
                  <a:srgbClr val="FF0000"/>
                </a:solidFill>
                <a:latin typeface="Consolas" panose="020B0609020204030204" pitchFamily="49" charset="0"/>
                <a:cs typeface="Consolas" panose="020B0609020204030204" pitchFamily="49" charset="0"/>
              </a:rPr>
              <a:t>              child: </a:t>
            </a:r>
            <a:r>
              <a:rPr lang="en-ID" sz="1000" dirty="0" err="1">
                <a:solidFill>
                  <a:srgbClr val="FF0000"/>
                </a:solidFill>
                <a:latin typeface="Consolas" panose="020B0609020204030204" pitchFamily="49" charset="0"/>
                <a:cs typeface="Consolas" panose="020B0609020204030204" pitchFamily="49" charset="0"/>
              </a:rPr>
              <a:t>TextField</a:t>
            </a:r>
            <a:r>
              <a:rPr lang="en-ID" sz="1000" dirty="0">
                <a:solidFill>
                  <a:srgbClr val="FF0000"/>
                </a:solidFill>
                <a:latin typeface="Consolas" panose="020B0609020204030204" pitchFamily="49" charset="0"/>
                <a:cs typeface="Consolas" panose="020B0609020204030204" pitchFamily="49" charset="0"/>
              </a:rPr>
              <a:t>(</a:t>
            </a:r>
          </a:p>
          <a:p>
            <a:pPr marL="0" indent="0">
              <a:buNone/>
            </a:pPr>
            <a:r>
              <a:rPr lang="en-ID" sz="1000" dirty="0">
                <a:solidFill>
                  <a:srgbClr val="FF0000"/>
                </a:solidFill>
                <a:latin typeface="Consolas" panose="020B0609020204030204" pitchFamily="49" charset="0"/>
                <a:cs typeface="Consolas" panose="020B0609020204030204" pitchFamily="49" charset="0"/>
              </a:rPr>
              <a:t>                decoration: </a:t>
            </a:r>
            <a:r>
              <a:rPr lang="en-ID" sz="1000" dirty="0" err="1">
                <a:solidFill>
                  <a:srgbClr val="FF0000"/>
                </a:solidFill>
                <a:latin typeface="Consolas" panose="020B0609020204030204" pitchFamily="49" charset="0"/>
                <a:cs typeface="Consolas" panose="020B0609020204030204" pitchFamily="49" charset="0"/>
              </a:rPr>
              <a:t>InputDecoration</a:t>
            </a:r>
            <a:r>
              <a:rPr lang="en-ID" sz="1000" dirty="0">
                <a:solidFill>
                  <a:srgbClr val="FF0000"/>
                </a:solidFill>
                <a:latin typeface="Consolas" panose="020B0609020204030204" pitchFamily="49" charset="0"/>
                <a:cs typeface="Consolas" panose="020B0609020204030204" pitchFamily="49" charset="0"/>
              </a:rPr>
              <a:t>(</a:t>
            </a:r>
          </a:p>
          <a:p>
            <a:pPr marL="0" indent="0">
              <a:buNone/>
            </a:pPr>
            <a:r>
              <a:rPr lang="en-ID" sz="1000" dirty="0">
                <a:solidFill>
                  <a:srgbClr val="FF0000"/>
                </a:solidFill>
                <a:latin typeface="Consolas" panose="020B0609020204030204" pitchFamily="49" charset="0"/>
                <a:cs typeface="Consolas" panose="020B0609020204030204" pitchFamily="49" charset="0"/>
              </a:rPr>
              <a:t>                    border: </a:t>
            </a:r>
            <a:r>
              <a:rPr lang="en-ID" sz="1000" dirty="0" err="1">
                <a:solidFill>
                  <a:srgbClr val="FF0000"/>
                </a:solidFill>
                <a:latin typeface="Consolas" panose="020B0609020204030204" pitchFamily="49" charset="0"/>
                <a:cs typeface="Consolas" panose="020B0609020204030204" pitchFamily="49" charset="0"/>
              </a:rPr>
              <a:t>OutlineInputBorder</a:t>
            </a:r>
            <a:r>
              <a:rPr lang="en-ID" sz="1000" dirty="0">
                <a:solidFill>
                  <a:srgbClr val="FF0000"/>
                </a:solidFill>
                <a:latin typeface="Consolas" panose="020B0609020204030204" pitchFamily="49" charset="0"/>
                <a:cs typeface="Consolas" panose="020B0609020204030204" pitchFamily="49" charset="0"/>
              </a:rPr>
              <a:t>(),</a:t>
            </a:r>
          </a:p>
          <a:p>
            <a:pPr marL="0" indent="0">
              <a:buNone/>
            </a:pPr>
            <a:r>
              <a:rPr lang="en-ID" sz="1000" dirty="0">
                <a:solidFill>
                  <a:srgbClr val="FF0000"/>
                </a:solidFill>
                <a:latin typeface="Consolas" panose="020B0609020204030204" pitchFamily="49" charset="0"/>
                <a:cs typeface="Consolas" panose="020B0609020204030204" pitchFamily="49" charset="0"/>
              </a:rPr>
              <a:t>                    </a:t>
            </a:r>
            <a:r>
              <a:rPr lang="en-ID" sz="1000" dirty="0" err="1">
                <a:solidFill>
                  <a:srgbClr val="FF0000"/>
                </a:solidFill>
                <a:latin typeface="Consolas" panose="020B0609020204030204" pitchFamily="49" charset="0"/>
                <a:cs typeface="Consolas" panose="020B0609020204030204" pitchFamily="49" charset="0"/>
              </a:rPr>
              <a:t>labelText</a:t>
            </a:r>
            <a:r>
              <a:rPr lang="en-ID" sz="1000" dirty="0">
                <a:solidFill>
                  <a:srgbClr val="FF0000"/>
                </a:solidFill>
                <a:latin typeface="Consolas" panose="020B0609020204030204" pitchFamily="49" charset="0"/>
                <a:cs typeface="Consolas" panose="020B0609020204030204" pitchFamily="49" charset="0"/>
              </a:rPr>
              <a:t>: 'Email',</a:t>
            </a:r>
          </a:p>
          <a:p>
            <a:pPr marL="0" indent="0">
              <a:buNone/>
            </a:pPr>
            <a:r>
              <a:rPr lang="en-ID" sz="1000" dirty="0">
                <a:solidFill>
                  <a:srgbClr val="FF0000"/>
                </a:solidFill>
                <a:latin typeface="Consolas" panose="020B0609020204030204" pitchFamily="49" charset="0"/>
                <a:cs typeface="Consolas" panose="020B0609020204030204" pitchFamily="49" charset="0"/>
              </a:rPr>
              <a:t>                    </a:t>
            </a:r>
            <a:r>
              <a:rPr lang="en-ID" sz="1000" dirty="0" err="1">
                <a:solidFill>
                  <a:srgbClr val="FF0000"/>
                </a:solidFill>
                <a:latin typeface="Consolas" panose="020B0609020204030204" pitchFamily="49" charset="0"/>
                <a:cs typeface="Consolas" panose="020B0609020204030204" pitchFamily="49" charset="0"/>
              </a:rPr>
              <a:t>hintText</a:t>
            </a:r>
            <a:r>
              <a:rPr lang="en-ID" sz="1000" dirty="0">
                <a:solidFill>
                  <a:srgbClr val="FF0000"/>
                </a:solidFill>
                <a:latin typeface="Consolas" panose="020B0609020204030204" pitchFamily="49" charset="0"/>
                <a:cs typeface="Consolas" panose="020B0609020204030204" pitchFamily="49" charset="0"/>
              </a:rPr>
              <a:t>: 'Enter valid email id as </a:t>
            </a:r>
            <a:r>
              <a:rPr lang="en-ID" sz="1000" dirty="0" err="1">
                <a:solidFill>
                  <a:srgbClr val="FF0000"/>
                </a:solidFill>
                <a:latin typeface="Consolas" panose="020B0609020204030204" pitchFamily="49" charset="0"/>
                <a:cs typeface="Consolas" panose="020B0609020204030204" pitchFamily="49" charset="0"/>
              </a:rPr>
              <a:t>abc@gmail.com</a:t>
            </a:r>
            <a:r>
              <a:rPr lang="en-ID" sz="1000" dirty="0">
                <a:solidFill>
                  <a:srgbClr val="FF0000"/>
                </a:solidFill>
                <a:latin typeface="Consolas" panose="020B0609020204030204" pitchFamily="49" charset="0"/>
                <a:cs typeface="Consolas" panose="020B0609020204030204" pitchFamily="49" charset="0"/>
              </a:rPr>
              <a:t>'),</a:t>
            </a:r>
          </a:p>
          <a:p>
            <a:pPr marL="0" indent="0">
              <a:buNone/>
            </a:pPr>
            <a:r>
              <a:rPr lang="en-ID" sz="1000" dirty="0">
                <a:solidFill>
                  <a:srgbClr val="FF0000"/>
                </a:solidFill>
                <a:latin typeface="Consolas" panose="020B0609020204030204" pitchFamily="49" charset="0"/>
                <a:cs typeface="Consolas" panose="020B0609020204030204" pitchFamily="49" charset="0"/>
              </a:rPr>
              <a:t>              ),</a:t>
            </a:r>
          </a:p>
          <a:p>
            <a:pPr marL="0" indent="0">
              <a:buNone/>
            </a:pPr>
            <a:r>
              <a:rPr lang="en-ID" sz="1000" dirty="0">
                <a:solidFill>
                  <a:srgbClr val="FF0000"/>
                </a:solidFill>
                <a:latin typeface="Consolas" panose="020B0609020204030204" pitchFamily="49" charset="0"/>
                <a:cs typeface="Consolas" panose="020B0609020204030204" pitchFamily="49" charset="0"/>
              </a:rPr>
              <a:t>            ),</a:t>
            </a:r>
          </a:p>
          <a:p>
            <a:pPr marL="0" indent="0">
              <a:buNone/>
            </a:pPr>
            <a:r>
              <a:rPr lang="en-ID" sz="1000" dirty="0">
                <a:solidFill>
                  <a:srgbClr val="FF0000"/>
                </a:solidFill>
                <a:latin typeface="Consolas" panose="020B0609020204030204" pitchFamily="49" charset="0"/>
                <a:cs typeface="Consolas" panose="020B0609020204030204" pitchFamily="49" charset="0"/>
              </a:rPr>
              <a:t>            Padding(</a:t>
            </a:r>
          </a:p>
          <a:p>
            <a:pPr marL="0" indent="0">
              <a:buNone/>
            </a:pPr>
            <a:r>
              <a:rPr lang="en-ID" sz="1000" dirty="0">
                <a:solidFill>
                  <a:srgbClr val="FF0000"/>
                </a:solidFill>
                <a:latin typeface="Consolas" panose="020B0609020204030204" pitchFamily="49" charset="0"/>
                <a:cs typeface="Consolas" panose="020B0609020204030204" pitchFamily="49" charset="0"/>
              </a:rPr>
              <a:t>              padding: </a:t>
            </a:r>
            <a:r>
              <a:rPr lang="en-ID" sz="1000" dirty="0" err="1">
                <a:solidFill>
                  <a:srgbClr val="FF0000"/>
                </a:solidFill>
                <a:latin typeface="Consolas" panose="020B0609020204030204" pitchFamily="49" charset="0"/>
                <a:cs typeface="Consolas" panose="020B0609020204030204" pitchFamily="49" charset="0"/>
              </a:rPr>
              <a:t>EdgeInsets.all</a:t>
            </a:r>
            <a:r>
              <a:rPr lang="en-ID" sz="1000" dirty="0">
                <a:solidFill>
                  <a:srgbClr val="FF0000"/>
                </a:solidFill>
                <a:latin typeface="Consolas" panose="020B0609020204030204" pitchFamily="49" charset="0"/>
                <a:cs typeface="Consolas" panose="020B0609020204030204" pitchFamily="49" charset="0"/>
              </a:rPr>
              <a:t>(10),</a:t>
            </a:r>
          </a:p>
          <a:p>
            <a:pPr marL="0" indent="0">
              <a:buNone/>
            </a:pPr>
            <a:r>
              <a:rPr lang="en-ID" sz="1000" dirty="0">
                <a:solidFill>
                  <a:srgbClr val="FF0000"/>
                </a:solidFill>
                <a:latin typeface="Consolas" panose="020B0609020204030204" pitchFamily="49" charset="0"/>
                <a:cs typeface="Consolas" panose="020B0609020204030204" pitchFamily="49" charset="0"/>
              </a:rPr>
              <a:t>              //padding: </a:t>
            </a:r>
            <a:r>
              <a:rPr lang="en-ID" sz="1000" dirty="0" err="1">
                <a:solidFill>
                  <a:srgbClr val="FF0000"/>
                </a:solidFill>
                <a:latin typeface="Consolas" panose="020B0609020204030204" pitchFamily="49" charset="0"/>
                <a:cs typeface="Consolas" panose="020B0609020204030204" pitchFamily="49" charset="0"/>
              </a:rPr>
              <a:t>EdgeInsets.symmetric</a:t>
            </a:r>
            <a:r>
              <a:rPr lang="en-ID" sz="1000" dirty="0">
                <a:solidFill>
                  <a:srgbClr val="FF0000"/>
                </a:solidFill>
                <a:latin typeface="Consolas" panose="020B0609020204030204" pitchFamily="49" charset="0"/>
                <a:cs typeface="Consolas" panose="020B0609020204030204" pitchFamily="49" charset="0"/>
              </a:rPr>
              <a:t>(horizontal: 15),</a:t>
            </a:r>
          </a:p>
          <a:p>
            <a:pPr marL="0" indent="0">
              <a:buNone/>
            </a:pPr>
            <a:r>
              <a:rPr lang="en-ID" sz="1000" dirty="0">
                <a:solidFill>
                  <a:srgbClr val="FF0000"/>
                </a:solidFill>
                <a:latin typeface="Consolas" panose="020B0609020204030204" pitchFamily="49" charset="0"/>
                <a:cs typeface="Consolas" panose="020B0609020204030204" pitchFamily="49" charset="0"/>
              </a:rPr>
              <a:t>              child: </a:t>
            </a:r>
            <a:r>
              <a:rPr lang="en-ID" sz="1000" dirty="0" err="1">
                <a:solidFill>
                  <a:srgbClr val="FF0000"/>
                </a:solidFill>
                <a:latin typeface="Consolas" panose="020B0609020204030204" pitchFamily="49" charset="0"/>
                <a:cs typeface="Consolas" panose="020B0609020204030204" pitchFamily="49" charset="0"/>
              </a:rPr>
              <a:t>TextField</a:t>
            </a:r>
            <a:r>
              <a:rPr lang="en-ID" sz="1000" dirty="0">
                <a:solidFill>
                  <a:srgbClr val="FF0000"/>
                </a:solidFill>
                <a:latin typeface="Consolas" panose="020B0609020204030204" pitchFamily="49" charset="0"/>
                <a:cs typeface="Consolas" panose="020B0609020204030204" pitchFamily="49" charset="0"/>
              </a:rPr>
              <a:t>(</a:t>
            </a:r>
          </a:p>
          <a:p>
            <a:pPr marL="0" indent="0">
              <a:buNone/>
            </a:pPr>
            <a:r>
              <a:rPr lang="en-ID" sz="1000" dirty="0">
                <a:solidFill>
                  <a:srgbClr val="FF0000"/>
                </a:solidFill>
                <a:latin typeface="Consolas" panose="020B0609020204030204" pitchFamily="49" charset="0"/>
                <a:cs typeface="Consolas" panose="020B0609020204030204" pitchFamily="49" charset="0"/>
              </a:rPr>
              <a:t>                </a:t>
            </a:r>
            <a:r>
              <a:rPr lang="en-ID" sz="1000" dirty="0" err="1">
                <a:solidFill>
                  <a:srgbClr val="FF0000"/>
                </a:solidFill>
                <a:latin typeface="Consolas" panose="020B0609020204030204" pitchFamily="49" charset="0"/>
                <a:cs typeface="Consolas" panose="020B0609020204030204" pitchFamily="49" charset="0"/>
              </a:rPr>
              <a:t>obscureText</a:t>
            </a:r>
            <a:r>
              <a:rPr lang="en-ID" sz="1000" dirty="0">
                <a:solidFill>
                  <a:srgbClr val="FF0000"/>
                </a:solidFill>
                <a:latin typeface="Consolas" panose="020B0609020204030204" pitchFamily="49" charset="0"/>
                <a:cs typeface="Consolas" panose="020B0609020204030204" pitchFamily="49" charset="0"/>
              </a:rPr>
              <a:t>: true,</a:t>
            </a:r>
          </a:p>
          <a:p>
            <a:pPr marL="0" indent="0">
              <a:buNone/>
            </a:pPr>
            <a:r>
              <a:rPr lang="en-ID" sz="1000" dirty="0">
                <a:solidFill>
                  <a:srgbClr val="FF0000"/>
                </a:solidFill>
                <a:latin typeface="Consolas" panose="020B0609020204030204" pitchFamily="49" charset="0"/>
                <a:cs typeface="Consolas" panose="020B0609020204030204" pitchFamily="49" charset="0"/>
              </a:rPr>
              <a:t>                decoration: </a:t>
            </a:r>
            <a:r>
              <a:rPr lang="en-ID" sz="1000" dirty="0" err="1">
                <a:solidFill>
                  <a:srgbClr val="FF0000"/>
                </a:solidFill>
                <a:latin typeface="Consolas" panose="020B0609020204030204" pitchFamily="49" charset="0"/>
                <a:cs typeface="Consolas" panose="020B0609020204030204" pitchFamily="49" charset="0"/>
              </a:rPr>
              <a:t>InputDecoration</a:t>
            </a:r>
            <a:r>
              <a:rPr lang="en-ID" sz="1000" dirty="0">
                <a:solidFill>
                  <a:srgbClr val="FF0000"/>
                </a:solidFill>
                <a:latin typeface="Consolas" panose="020B0609020204030204" pitchFamily="49" charset="0"/>
                <a:cs typeface="Consolas" panose="020B0609020204030204" pitchFamily="49" charset="0"/>
              </a:rPr>
              <a:t>(</a:t>
            </a:r>
          </a:p>
          <a:p>
            <a:pPr marL="0" indent="0">
              <a:buNone/>
            </a:pPr>
            <a:r>
              <a:rPr lang="en-ID" sz="1000" dirty="0">
                <a:solidFill>
                  <a:srgbClr val="FF0000"/>
                </a:solidFill>
                <a:latin typeface="Consolas" panose="020B0609020204030204" pitchFamily="49" charset="0"/>
                <a:cs typeface="Consolas" panose="020B0609020204030204" pitchFamily="49" charset="0"/>
              </a:rPr>
              <a:t>                    border: </a:t>
            </a:r>
            <a:r>
              <a:rPr lang="en-ID" sz="1000" dirty="0" err="1">
                <a:solidFill>
                  <a:srgbClr val="FF0000"/>
                </a:solidFill>
                <a:latin typeface="Consolas" panose="020B0609020204030204" pitchFamily="49" charset="0"/>
                <a:cs typeface="Consolas" panose="020B0609020204030204" pitchFamily="49" charset="0"/>
              </a:rPr>
              <a:t>OutlineInputBorder</a:t>
            </a:r>
            <a:r>
              <a:rPr lang="en-ID" sz="1000" dirty="0">
                <a:solidFill>
                  <a:srgbClr val="FF0000"/>
                </a:solidFill>
                <a:latin typeface="Consolas" panose="020B0609020204030204" pitchFamily="49" charset="0"/>
                <a:cs typeface="Consolas" panose="020B0609020204030204" pitchFamily="49" charset="0"/>
              </a:rPr>
              <a:t>(),</a:t>
            </a:r>
          </a:p>
          <a:p>
            <a:pPr marL="0" indent="0">
              <a:buNone/>
            </a:pPr>
            <a:r>
              <a:rPr lang="en-ID" sz="1000" dirty="0">
                <a:solidFill>
                  <a:srgbClr val="FF0000"/>
                </a:solidFill>
                <a:latin typeface="Consolas" panose="020B0609020204030204" pitchFamily="49" charset="0"/>
                <a:cs typeface="Consolas" panose="020B0609020204030204" pitchFamily="49" charset="0"/>
              </a:rPr>
              <a:t>                    </a:t>
            </a:r>
            <a:r>
              <a:rPr lang="en-ID" sz="1000" dirty="0" err="1">
                <a:solidFill>
                  <a:srgbClr val="FF0000"/>
                </a:solidFill>
                <a:latin typeface="Consolas" panose="020B0609020204030204" pitchFamily="49" charset="0"/>
                <a:cs typeface="Consolas" panose="020B0609020204030204" pitchFamily="49" charset="0"/>
              </a:rPr>
              <a:t>labelText</a:t>
            </a:r>
            <a:r>
              <a:rPr lang="en-ID" sz="1000" dirty="0">
                <a:solidFill>
                  <a:srgbClr val="FF0000"/>
                </a:solidFill>
                <a:latin typeface="Consolas" panose="020B0609020204030204" pitchFamily="49" charset="0"/>
                <a:cs typeface="Consolas" panose="020B0609020204030204" pitchFamily="49" charset="0"/>
              </a:rPr>
              <a:t>: 'Password',</a:t>
            </a:r>
          </a:p>
          <a:p>
            <a:pPr marL="0" indent="0">
              <a:buNone/>
            </a:pPr>
            <a:r>
              <a:rPr lang="en-ID" sz="1000" dirty="0">
                <a:solidFill>
                  <a:srgbClr val="FF0000"/>
                </a:solidFill>
                <a:latin typeface="Consolas" panose="020B0609020204030204" pitchFamily="49" charset="0"/>
                <a:cs typeface="Consolas" panose="020B0609020204030204" pitchFamily="49" charset="0"/>
              </a:rPr>
              <a:t>                    </a:t>
            </a:r>
            <a:r>
              <a:rPr lang="en-ID" sz="1000" dirty="0" err="1">
                <a:solidFill>
                  <a:srgbClr val="FF0000"/>
                </a:solidFill>
                <a:latin typeface="Consolas" panose="020B0609020204030204" pitchFamily="49" charset="0"/>
                <a:cs typeface="Consolas" panose="020B0609020204030204" pitchFamily="49" charset="0"/>
              </a:rPr>
              <a:t>hintText</a:t>
            </a:r>
            <a:r>
              <a:rPr lang="en-ID" sz="1000" dirty="0">
                <a:solidFill>
                  <a:srgbClr val="FF0000"/>
                </a:solidFill>
                <a:latin typeface="Consolas" panose="020B0609020204030204" pitchFamily="49" charset="0"/>
                <a:cs typeface="Consolas" panose="020B0609020204030204" pitchFamily="49" charset="0"/>
              </a:rPr>
              <a:t>: 'Enter secure password'),</a:t>
            </a:r>
          </a:p>
          <a:p>
            <a:pPr marL="0" indent="0">
              <a:buNone/>
            </a:pPr>
            <a:r>
              <a:rPr lang="en-ID" sz="1000" dirty="0">
                <a:solidFill>
                  <a:srgbClr val="FF0000"/>
                </a:solidFill>
                <a:latin typeface="Consolas" panose="020B0609020204030204" pitchFamily="49" charset="0"/>
                <a:cs typeface="Consolas" panose="020B0609020204030204" pitchFamily="49" charset="0"/>
              </a:rPr>
              <a:t>              ),</a:t>
            </a:r>
          </a:p>
          <a:p>
            <a:pPr marL="0" indent="0">
              <a:buNone/>
            </a:pPr>
            <a:r>
              <a:rPr lang="en-ID" sz="1000" dirty="0">
                <a:solidFill>
                  <a:srgbClr val="FF0000"/>
                </a:solidFill>
                <a:latin typeface="Consolas" panose="020B0609020204030204" pitchFamily="49" charset="0"/>
                <a:cs typeface="Consolas" panose="020B0609020204030204" pitchFamily="49" charset="0"/>
              </a:rPr>
              <a:t>            ),</a:t>
            </a:r>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171AA36C-59F5-FE4B-B78E-ED1C3421965E}"/>
              </a:ext>
            </a:extLst>
          </p:cNvPr>
          <p:cNvSpPr txBox="1"/>
          <p:nvPr/>
        </p:nvSpPr>
        <p:spPr>
          <a:xfrm>
            <a:off x="3668485" y="721406"/>
            <a:ext cx="5460274" cy="240065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ID" sz="1000" dirty="0">
                <a:solidFill>
                  <a:srgbClr val="FF0000"/>
                </a:solidFill>
                <a:latin typeface="Consolas" panose="020B0609020204030204" pitchFamily="49" charset="0"/>
                <a:cs typeface="Consolas" panose="020B0609020204030204" pitchFamily="49" charset="0"/>
              </a:rPr>
              <a:t>		Padding(</a:t>
            </a:r>
          </a:p>
          <a:p>
            <a:r>
              <a:rPr lang="en-ID" sz="1000" dirty="0">
                <a:solidFill>
                  <a:srgbClr val="FF0000"/>
                </a:solidFill>
                <a:latin typeface="Consolas" panose="020B0609020204030204" pitchFamily="49" charset="0"/>
                <a:cs typeface="Consolas" panose="020B0609020204030204" pitchFamily="49" charset="0"/>
              </a:rPr>
              <a:t>                padding: </a:t>
            </a:r>
            <a:r>
              <a:rPr lang="en-ID" sz="1000" dirty="0" err="1">
                <a:solidFill>
                  <a:srgbClr val="FF0000"/>
                </a:solidFill>
                <a:latin typeface="Consolas" panose="020B0609020204030204" pitchFamily="49" charset="0"/>
                <a:cs typeface="Consolas" panose="020B0609020204030204" pitchFamily="49" charset="0"/>
              </a:rPr>
              <a:t>EdgeInsets.all</a:t>
            </a:r>
            <a:r>
              <a:rPr lang="en-ID" sz="1000" dirty="0">
                <a:solidFill>
                  <a:srgbClr val="FF0000"/>
                </a:solidFill>
                <a:latin typeface="Consolas" panose="020B0609020204030204" pitchFamily="49" charset="0"/>
                <a:cs typeface="Consolas" panose="020B0609020204030204" pitchFamily="49" charset="0"/>
              </a:rPr>
              <a:t>(10),</a:t>
            </a:r>
          </a:p>
          <a:p>
            <a:r>
              <a:rPr lang="en-ID" sz="1000" dirty="0">
                <a:solidFill>
                  <a:srgbClr val="FF0000"/>
                </a:solidFill>
                <a:latin typeface="Consolas" panose="020B0609020204030204" pitchFamily="49" charset="0"/>
                <a:cs typeface="Consolas" panose="020B0609020204030204" pitchFamily="49" charset="0"/>
              </a:rPr>
              <a:t>                child: Container(</a:t>
            </a:r>
          </a:p>
          <a:p>
            <a:r>
              <a:rPr lang="en-ID" sz="1000" dirty="0">
                <a:solidFill>
                  <a:srgbClr val="FF0000"/>
                </a:solidFill>
                <a:latin typeface="Consolas" panose="020B0609020204030204" pitchFamily="49" charset="0"/>
                <a:cs typeface="Consolas" panose="020B0609020204030204" pitchFamily="49" charset="0"/>
              </a:rPr>
              <a:t>                  height: 50,</a:t>
            </a:r>
          </a:p>
          <a:p>
            <a:r>
              <a:rPr lang="en-ID" sz="1000" dirty="0">
                <a:solidFill>
                  <a:srgbClr val="FF0000"/>
                </a:solidFill>
                <a:latin typeface="Consolas" panose="020B0609020204030204" pitchFamily="49" charset="0"/>
                <a:cs typeface="Consolas" panose="020B0609020204030204" pitchFamily="49" charset="0"/>
              </a:rPr>
              <a:t>                  width: 300,</a:t>
            </a:r>
          </a:p>
          <a:p>
            <a:r>
              <a:rPr lang="en-ID" sz="1000" dirty="0">
                <a:solidFill>
                  <a:srgbClr val="FF0000"/>
                </a:solidFill>
                <a:latin typeface="Consolas" panose="020B0609020204030204" pitchFamily="49" charset="0"/>
                <a:cs typeface="Consolas" panose="020B0609020204030204" pitchFamily="49" charset="0"/>
              </a:rPr>
              <a:t>                  decoration: </a:t>
            </a:r>
            <a:r>
              <a:rPr lang="en-ID" sz="1000" dirty="0" err="1">
                <a:solidFill>
                  <a:srgbClr val="FF0000"/>
                </a:solidFill>
                <a:latin typeface="Consolas" panose="020B0609020204030204" pitchFamily="49" charset="0"/>
                <a:cs typeface="Consolas" panose="020B0609020204030204" pitchFamily="49" charset="0"/>
              </a:rPr>
              <a:t>BoxDecoration</a:t>
            </a:r>
            <a:r>
              <a:rPr lang="en-ID" sz="1000" dirty="0">
                <a:solidFill>
                  <a:srgbClr val="FF0000"/>
                </a:solidFill>
                <a:latin typeface="Consolas" panose="020B0609020204030204" pitchFamily="49" charset="0"/>
                <a:cs typeface="Consolas" panose="020B0609020204030204" pitchFamily="49" charset="0"/>
              </a:rPr>
              <a:t>(</a:t>
            </a:r>
          </a:p>
          <a:p>
            <a:r>
              <a:rPr lang="en-ID" sz="1000" dirty="0">
                <a:solidFill>
                  <a:srgbClr val="FF0000"/>
                </a:solidFill>
                <a:latin typeface="Consolas" panose="020B0609020204030204" pitchFamily="49" charset="0"/>
                <a:cs typeface="Consolas" panose="020B0609020204030204" pitchFamily="49" charset="0"/>
              </a:rPr>
              <a:t>                         </a:t>
            </a:r>
            <a:r>
              <a:rPr lang="en-ID" sz="1000" dirty="0" err="1">
                <a:solidFill>
                  <a:srgbClr val="FF0000"/>
                </a:solidFill>
                <a:latin typeface="Consolas" panose="020B0609020204030204" pitchFamily="49" charset="0"/>
                <a:cs typeface="Consolas" panose="020B0609020204030204" pitchFamily="49" charset="0"/>
              </a:rPr>
              <a:t>borderRadius</a:t>
            </a:r>
            <a:r>
              <a:rPr lang="en-ID" sz="1000" dirty="0">
                <a:solidFill>
                  <a:srgbClr val="FF0000"/>
                </a:solidFill>
                <a:latin typeface="Consolas" panose="020B0609020204030204" pitchFamily="49" charset="0"/>
                <a:cs typeface="Consolas" panose="020B0609020204030204" pitchFamily="49" charset="0"/>
              </a:rPr>
              <a:t>: </a:t>
            </a:r>
            <a:r>
              <a:rPr lang="en-ID" sz="1000" dirty="0" err="1">
                <a:solidFill>
                  <a:srgbClr val="FF0000"/>
                </a:solidFill>
                <a:latin typeface="Consolas" panose="020B0609020204030204" pitchFamily="49" charset="0"/>
                <a:cs typeface="Consolas" panose="020B0609020204030204" pitchFamily="49" charset="0"/>
              </a:rPr>
              <a:t>BorderRadius.circular</a:t>
            </a:r>
            <a:r>
              <a:rPr lang="en-ID" sz="1000" dirty="0">
                <a:solidFill>
                  <a:srgbClr val="FF0000"/>
                </a:solidFill>
                <a:latin typeface="Consolas" panose="020B0609020204030204" pitchFamily="49" charset="0"/>
                <a:cs typeface="Consolas" panose="020B0609020204030204" pitchFamily="49" charset="0"/>
              </a:rPr>
              <a:t>(20)),</a:t>
            </a:r>
          </a:p>
          <a:p>
            <a:r>
              <a:rPr lang="en-ID" sz="1000" dirty="0">
                <a:solidFill>
                  <a:srgbClr val="FF0000"/>
                </a:solidFill>
                <a:latin typeface="Consolas" panose="020B0609020204030204" pitchFamily="49" charset="0"/>
                <a:cs typeface="Consolas" panose="020B0609020204030204" pitchFamily="49" charset="0"/>
              </a:rPr>
              <a:t>                  child: </a:t>
            </a:r>
            <a:r>
              <a:rPr lang="en-ID" sz="1000" dirty="0" err="1">
                <a:solidFill>
                  <a:srgbClr val="FF0000"/>
                </a:solidFill>
                <a:latin typeface="Consolas" panose="020B0609020204030204" pitchFamily="49" charset="0"/>
                <a:cs typeface="Consolas" panose="020B0609020204030204" pitchFamily="49" charset="0"/>
              </a:rPr>
              <a:t>ElevatedButton</a:t>
            </a:r>
            <a:r>
              <a:rPr lang="en-ID" sz="1000" dirty="0">
                <a:solidFill>
                  <a:srgbClr val="FF0000"/>
                </a:solidFill>
                <a:latin typeface="Consolas" panose="020B0609020204030204" pitchFamily="49" charset="0"/>
                <a:cs typeface="Consolas" panose="020B0609020204030204" pitchFamily="49" charset="0"/>
              </a:rPr>
              <a:t>(</a:t>
            </a:r>
          </a:p>
          <a:p>
            <a:r>
              <a:rPr lang="en-ID" sz="1000" dirty="0">
                <a:solidFill>
                  <a:srgbClr val="FF0000"/>
                </a:solidFill>
                <a:latin typeface="Consolas" panose="020B0609020204030204" pitchFamily="49" charset="0"/>
                <a:cs typeface="Consolas" panose="020B0609020204030204" pitchFamily="49" charset="0"/>
              </a:rPr>
              <a:t>                    </a:t>
            </a:r>
            <a:r>
              <a:rPr lang="en-ID" sz="1000" dirty="0" err="1">
                <a:solidFill>
                  <a:srgbClr val="FF0000"/>
                </a:solidFill>
                <a:latin typeface="Consolas" panose="020B0609020204030204" pitchFamily="49" charset="0"/>
                <a:cs typeface="Consolas" panose="020B0609020204030204" pitchFamily="49" charset="0"/>
              </a:rPr>
              <a:t>onPressed</a:t>
            </a:r>
            <a:r>
              <a:rPr lang="en-ID" sz="1000" dirty="0">
                <a:solidFill>
                  <a:srgbClr val="FF0000"/>
                </a:solidFill>
                <a:latin typeface="Consolas" panose="020B0609020204030204" pitchFamily="49" charset="0"/>
                <a:cs typeface="Consolas" panose="020B0609020204030204" pitchFamily="49" charset="0"/>
              </a:rPr>
              <a:t>: () {},</a:t>
            </a:r>
          </a:p>
          <a:p>
            <a:r>
              <a:rPr lang="en-ID" sz="1000" dirty="0">
                <a:solidFill>
                  <a:srgbClr val="FF0000"/>
                </a:solidFill>
                <a:latin typeface="Consolas" panose="020B0609020204030204" pitchFamily="49" charset="0"/>
                <a:cs typeface="Consolas" panose="020B0609020204030204" pitchFamily="49" charset="0"/>
              </a:rPr>
              <a:t>                    child: Text(</a:t>
            </a:r>
          </a:p>
          <a:p>
            <a:r>
              <a:rPr lang="en-ID" sz="1000" dirty="0">
                <a:solidFill>
                  <a:srgbClr val="FF0000"/>
                </a:solidFill>
                <a:latin typeface="Consolas" panose="020B0609020204030204" pitchFamily="49" charset="0"/>
                <a:cs typeface="Consolas" panose="020B0609020204030204" pitchFamily="49" charset="0"/>
              </a:rPr>
              <a:t>                      'Login',</a:t>
            </a:r>
          </a:p>
          <a:p>
            <a:r>
              <a:rPr lang="en-ID" sz="1000" dirty="0">
                <a:solidFill>
                  <a:srgbClr val="FF0000"/>
                </a:solidFill>
                <a:latin typeface="Consolas" panose="020B0609020204030204" pitchFamily="49" charset="0"/>
                <a:cs typeface="Consolas" panose="020B0609020204030204" pitchFamily="49" charset="0"/>
              </a:rPr>
              <a:t>                      style: </a:t>
            </a:r>
            <a:r>
              <a:rPr lang="en-ID" sz="1000" dirty="0" err="1">
                <a:solidFill>
                  <a:srgbClr val="FF0000"/>
                </a:solidFill>
                <a:latin typeface="Consolas" panose="020B0609020204030204" pitchFamily="49" charset="0"/>
                <a:cs typeface="Consolas" panose="020B0609020204030204" pitchFamily="49" charset="0"/>
              </a:rPr>
              <a:t>TextStyle</a:t>
            </a:r>
            <a:r>
              <a:rPr lang="en-ID" sz="1000" dirty="0">
                <a:solidFill>
                  <a:srgbClr val="FF0000"/>
                </a:solidFill>
                <a:latin typeface="Consolas" panose="020B0609020204030204" pitchFamily="49" charset="0"/>
                <a:cs typeface="Consolas" panose="020B0609020204030204" pitchFamily="49" charset="0"/>
              </a:rPr>
              <a:t>(</a:t>
            </a:r>
            <a:r>
              <a:rPr lang="en-ID" sz="1000" dirty="0" err="1">
                <a:solidFill>
                  <a:srgbClr val="FF0000"/>
                </a:solidFill>
                <a:latin typeface="Consolas" panose="020B0609020204030204" pitchFamily="49" charset="0"/>
                <a:cs typeface="Consolas" panose="020B0609020204030204" pitchFamily="49" charset="0"/>
              </a:rPr>
              <a:t>fontSize</a:t>
            </a:r>
            <a:r>
              <a:rPr lang="en-ID" sz="1000" dirty="0">
                <a:solidFill>
                  <a:srgbClr val="FF0000"/>
                </a:solidFill>
                <a:latin typeface="Consolas" panose="020B0609020204030204" pitchFamily="49" charset="0"/>
                <a:cs typeface="Consolas" panose="020B0609020204030204" pitchFamily="49" charset="0"/>
              </a:rPr>
              <a:t>: 25),</a:t>
            </a:r>
          </a:p>
          <a:p>
            <a:r>
              <a:rPr lang="en-ID" sz="1000" dirty="0">
                <a:solidFill>
                  <a:srgbClr val="FF0000"/>
                </a:solidFill>
                <a:latin typeface="Consolas" panose="020B0609020204030204" pitchFamily="49" charset="0"/>
                <a:cs typeface="Consolas" panose="020B0609020204030204" pitchFamily="49" charset="0"/>
              </a:rPr>
              <a:t>                    ),</a:t>
            </a:r>
          </a:p>
          <a:p>
            <a:r>
              <a:rPr lang="en-ID" sz="1000" dirty="0">
                <a:solidFill>
                  <a:srgbClr val="FF0000"/>
                </a:solidFill>
                <a:latin typeface="Consolas" panose="020B0609020204030204" pitchFamily="49" charset="0"/>
                <a:cs typeface="Consolas" panose="020B0609020204030204" pitchFamily="49" charset="0"/>
              </a:rPr>
              <a:t>                  ),</a:t>
            </a:r>
          </a:p>
          <a:p>
            <a:r>
              <a:rPr lang="en-ID" sz="1000" dirty="0">
                <a:solidFill>
                  <a:srgbClr val="FF0000"/>
                </a:solidFill>
                <a:latin typeface="Consolas" panose="020B0609020204030204" pitchFamily="49" charset="0"/>
                <a:cs typeface="Consolas" panose="020B0609020204030204" pitchFamily="49" charset="0"/>
              </a:rPr>
              <a:t>                )),</a:t>
            </a:r>
          </a:p>
        </p:txBody>
      </p:sp>
      <p:sp>
        <p:nvSpPr>
          <p:cNvPr id="4" name="Arc 3">
            <a:extLst>
              <a:ext uri="{FF2B5EF4-FFF2-40B4-BE49-F238E27FC236}">
                <a16:creationId xmlns:a16="http://schemas.microsoft.com/office/drawing/2014/main" id="{1B0CD7C7-58D7-2B48-947C-BFB0361D8DBC}"/>
              </a:ext>
            </a:extLst>
          </p:cNvPr>
          <p:cNvSpPr/>
          <p:nvPr/>
        </p:nvSpPr>
        <p:spPr>
          <a:xfrm>
            <a:off x="4328160" y="1015380"/>
            <a:ext cx="330924" cy="2091585"/>
          </a:xfrm>
          <a:prstGeom prst="arc">
            <a:avLst>
              <a:gd name="adj1" fmla="val 16200000"/>
              <a:gd name="adj2" fmla="val 522158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4A734BD8-742A-6642-98EB-A8C3DF623235}"/>
              </a:ext>
            </a:extLst>
          </p:cNvPr>
          <p:cNvPicPr>
            <a:picLocks noChangeAspect="1"/>
          </p:cNvPicPr>
          <p:nvPr/>
        </p:nvPicPr>
        <p:blipFill>
          <a:blip r:embed="rId3"/>
          <a:stretch>
            <a:fillRect/>
          </a:stretch>
        </p:blipFill>
        <p:spPr>
          <a:xfrm>
            <a:off x="6158411" y="3206750"/>
            <a:ext cx="1879600" cy="1936750"/>
          </a:xfrm>
          <a:prstGeom prst="rect">
            <a:avLst/>
          </a:prstGeom>
        </p:spPr>
      </p:pic>
    </p:spTree>
    <p:extLst>
      <p:ext uri="{BB962C8B-B14F-4D97-AF65-F5344CB8AC3E}">
        <p14:creationId xmlns:p14="http://schemas.microsoft.com/office/powerpoint/2010/main" val="673530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 Check User ID</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5" y="817124"/>
            <a:ext cx="8151997" cy="3968632"/>
          </a:xfrm>
        </p:spPr>
        <p:txBody>
          <a:bodyPr>
            <a:noAutofit/>
          </a:bodyPr>
          <a:lstStyle/>
          <a:p>
            <a:pPr marL="0" indent="0">
              <a:buNone/>
            </a:pPr>
            <a:r>
              <a:rPr lang="en-ID" sz="1400" dirty="0"/>
              <a:t>Add checking of shared preference </a:t>
            </a:r>
            <a:r>
              <a:rPr lang="en-ID" sz="1400" dirty="0" err="1"/>
              <a:t>user_id</a:t>
            </a:r>
            <a:r>
              <a:rPr lang="en-ID" sz="1400" dirty="0"/>
              <a:t>. </a:t>
            </a:r>
          </a:p>
          <a:p>
            <a:pPr marL="0" indent="0">
              <a:buNone/>
            </a:pPr>
            <a:endParaRPr lang="en-ID" sz="1200" dirty="0"/>
          </a:p>
          <a:p>
            <a:pPr marL="0" indent="0">
              <a:buNone/>
            </a:pPr>
            <a:r>
              <a:rPr lang="en-ID" sz="1200" dirty="0"/>
              <a:t>dependencies:</a:t>
            </a:r>
          </a:p>
          <a:p>
            <a:pPr marL="0" indent="0">
              <a:buNone/>
            </a:pPr>
            <a:r>
              <a:rPr lang="en-ID" sz="1200" dirty="0">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shared_preferences</a:t>
            </a:r>
            <a:r>
              <a:rPr lang="en-ID" sz="1200" dirty="0">
                <a:solidFill>
                  <a:srgbClr val="FF0000"/>
                </a:solidFill>
                <a:latin typeface="Consolas" panose="020B0609020204030204" pitchFamily="49" charset="0"/>
                <a:cs typeface="Consolas" panose="020B0609020204030204" pitchFamily="49" charset="0"/>
              </a:rPr>
              <a:t>: </a:t>
            </a:r>
            <a:r>
              <a:rPr lang="en-ID" sz="1200">
                <a:solidFill>
                  <a:srgbClr val="FF0000"/>
                </a:solidFill>
                <a:latin typeface="Consolas" panose="020B0609020204030204" pitchFamily="49" charset="0"/>
                <a:cs typeface="Consolas" panose="020B0609020204030204" pitchFamily="49" charset="0"/>
              </a:rPr>
              <a:t>^2.5.2</a:t>
            </a:r>
            <a:endParaRPr lang="en-ID" sz="1200" dirty="0">
              <a:solidFill>
                <a:srgbClr val="FF0000"/>
              </a:solidFill>
              <a:latin typeface="Consolas" panose="020B0609020204030204" pitchFamily="49" charset="0"/>
              <a:cs typeface="Consolas" panose="020B0609020204030204" pitchFamily="49" charset="0"/>
            </a:endParaRPr>
          </a:p>
          <a:p>
            <a:pPr marL="0" indent="0">
              <a:buNone/>
            </a:pPr>
            <a:br>
              <a:rPr lang="en-ID" sz="1400" dirty="0"/>
            </a:br>
            <a:r>
              <a:rPr lang="en-ID" sz="1400" dirty="0"/>
              <a:t>add import (in </a:t>
            </a:r>
            <a:r>
              <a:rPr lang="en-ID" sz="1400" dirty="0" err="1"/>
              <a:t>main.dart</a:t>
            </a:r>
            <a:r>
              <a:rPr lang="en-ID" sz="1400" dirty="0"/>
              <a:t>):</a:t>
            </a:r>
            <a:endParaRPr lang="en-ID" dirty="0"/>
          </a:p>
          <a:p>
            <a:pPr marL="0" indent="0">
              <a:buNone/>
            </a:pPr>
            <a:r>
              <a:rPr lang="en-ID" sz="1000" dirty="0">
                <a:solidFill>
                  <a:srgbClr val="FF0000"/>
                </a:solidFill>
                <a:latin typeface="Consolas" panose="020B0609020204030204" pitchFamily="49" charset="0"/>
                <a:cs typeface="Consolas" panose="020B0609020204030204" pitchFamily="49" charset="0"/>
              </a:rPr>
              <a:t>import '</a:t>
            </a:r>
            <a:r>
              <a:rPr lang="en-ID" sz="1000" dirty="0" err="1">
                <a:solidFill>
                  <a:srgbClr val="FF0000"/>
                </a:solidFill>
                <a:latin typeface="Consolas" panose="020B0609020204030204" pitchFamily="49" charset="0"/>
                <a:cs typeface="Consolas" panose="020B0609020204030204" pitchFamily="49" charset="0"/>
              </a:rPr>
              <a:t>package:shared_preferences</a:t>
            </a:r>
            <a:r>
              <a:rPr lang="en-ID" sz="1000" dirty="0">
                <a:solidFill>
                  <a:srgbClr val="FF0000"/>
                </a:solidFill>
                <a:latin typeface="Consolas" panose="020B0609020204030204" pitchFamily="49" charset="0"/>
                <a:cs typeface="Consolas" panose="020B0609020204030204" pitchFamily="49" charset="0"/>
              </a:rPr>
              <a:t>/</a:t>
            </a:r>
            <a:r>
              <a:rPr lang="en-ID" sz="1000" dirty="0" err="1">
                <a:solidFill>
                  <a:srgbClr val="FF0000"/>
                </a:solidFill>
                <a:latin typeface="Consolas" panose="020B0609020204030204" pitchFamily="49" charset="0"/>
                <a:cs typeface="Consolas" panose="020B0609020204030204" pitchFamily="49" charset="0"/>
              </a:rPr>
              <a:t>shared_preferences.dart</a:t>
            </a:r>
            <a:r>
              <a:rPr lang="en-ID" sz="1000" dirty="0">
                <a:solidFill>
                  <a:srgbClr val="FF0000"/>
                </a:solidFill>
                <a:latin typeface="Consolas" panose="020B0609020204030204" pitchFamily="49" charset="0"/>
                <a:cs typeface="Consolas" panose="020B0609020204030204" pitchFamily="49" charset="0"/>
              </a:rPr>
              <a:t>';</a:t>
            </a:r>
          </a:p>
          <a:p>
            <a:pPr marL="0" indent="0">
              <a:buNone/>
            </a:pPr>
            <a:br>
              <a:rPr lang="en-ID" sz="1400" dirty="0"/>
            </a:br>
            <a:r>
              <a:rPr lang="en-ID" sz="1400" dirty="0"/>
              <a:t>add global variable (in </a:t>
            </a:r>
            <a:r>
              <a:rPr lang="en-ID" sz="1400" dirty="0" err="1"/>
              <a:t>main.dart</a:t>
            </a:r>
            <a:r>
              <a:rPr lang="en-ID" sz="1400" dirty="0"/>
              <a:t>):</a:t>
            </a:r>
            <a:endParaRPr lang="en-ID" dirty="0"/>
          </a:p>
          <a:p>
            <a:pPr marL="0" indent="0">
              <a:buNone/>
            </a:pPr>
            <a:r>
              <a:rPr lang="en-ID" sz="1200" dirty="0">
                <a:solidFill>
                  <a:srgbClr val="FF0000"/>
                </a:solidFill>
                <a:latin typeface="Consolas" panose="020B0609020204030204" pitchFamily="49" charset="0"/>
                <a:cs typeface="Consolas" panose="020B0609020204030204" pitchFamily="49" charset="0"/>
              </a:rPr>
              <a:t>String </a:t>
            </a:r>
            <a:r>
              <a:rPr lang="en-ID" sz="1200" dirty="0" err="1">
                <a:solidFill>
                  <a:srgbClr val="FF0000"/>
                </a:solidFill>
                <a:latin typeface="Consolas" panose="020B0609020204030204" pitchFamily="49" charset="0"/>
                <a:cs typeface="Consolas" panose="020B0609020204030204" pitchFamily="49" charset="0"/>
              </a:rPr>
              <a:t>active_user</a:t>
            </a:r>
            <a:r>
              <a:rPr lang="en-ID" sz="1200" dirty="0">
                <a:solidFill>
                  <a:srgbClr val="FF0000"/>
                </a:solidFill>
                <a:latin typeface="Consolas" panose="020B0609020204030204" pitchFamily="49" charset="0"/>
                <a:cs typeface="Consolas" panose="020B0609020204030204" pitchFamily="49" charset="0"/>
              </a:rPr>
              <a:t> = "";</a:t>
            </a:r>
          </a:p>
          <a:p>
            <a:pPr marL="0" indent="0">
              <a:buNone/>
            </a:pPr>
            <a:endParaRPr lang="en-ID" sz="1400" dirty="0"/>
          </a:p>
          <a:p>
            <a:pPr marL="0" indent="0">
              <a:buNone/>
            </a:pPr>
            <a:r>
              <a:rPr lang="en-ID" sz="1400" dirty="0"/>
              <a:t>add function to check user (in </a:t>
            </a:r>
            <a:r>
              <a:rPr lang="en-ID" sz="1400" dirty="0" err="1"/>
              <a:t>main.dart</a:t>
            </a:r>
            <a:r>
              <a:rPr lang="en-ID" sz="1400" dirty="0"/>
              <a:t>)</a:t>
            </a:r>
          </a:p>
          <a:p>
            <a:pPr marL="0" indent="0">
              <a:buNone/>
            </a:pPr>
            <a:r>
              <a:rPr lang="en-ID" sz="1200" dirty="0">
                <a:solidFill>
                  <a:srgbClr val="FF0000"/>
                </a:solidFill>
                <a:latin typeface="Consolas" panose="020B0609020204030204" pitchFamily="49" charset="0"/>
                <a:cs typeface="Consolas" panose="020B0609020204030204" pitchFamily="49" charset="0"/>
              </a:rPr>
              <a:t>Future&lt;String&gt; </a:t>
            </a:r>
            <a:r>
              <a:rPr lang="en-ID" sz="1200" dirty="0" err="1">
                <a:solidFill>
                  <a:srgbClr val="FF0000"/>
                </a:solidFill>
                <a:latin typeface="Consolas" panose="020B0609020204030204" pitchFamily="49" charset="0"/>
                <a:cs typeface="Consolas" panose="020B0609020204030204" pitchFamily="49" charset="0"/>
              </a:rPr>
              <a:t>checkUser</a:t>
            </a:r>
            <a:r>
              <a:rPr lang="en-ID" sz="1200" dirty="0">
                <a:solidFill>
                  <a:srgbClr val="FF0000"/>
                </a:solidFill>
                <a:latin typeface="Consolas" panose="020B0609020204030204" pitchFamily="49" charset="0"/>
                <a:cs typeface="Consolas" panose="020B0609020204030204" pitchFamily="49" charset="0"/>
              </a:rPr>
              <a:t>() async {</a:t>
            </a:r>
          </a:p>
          <a:p>
            <a:pPr marL="0" indent="0">
              <a:buNone/>
            </a:pPr>
            <a:r>
              <a:rPr lang="en-ID" sz="1200" dirty="0">
                <a:solidFill>
                  <a:srgbClr val="FF0000"/>
                </a:solidFill>
                <a:latin typeface="Consolas" panose="020B0609020204030204" pitchFamily="49" charset="0"/>
                <a:cs typeface="Consolas" panose="020B0609020204030204" pitchFamily="49" charset="0"/>
              </a:rPr>
              <a:t>    final </a:t>
            </a:r>
            <a:r>
              <a:rPr lang="en-ID" sz="1200" dirty="0" err="1">
                <a:solidFill>
                  <a:srgbClr val="FF0000"/>
                </a:solidFill>
                <a:latin typeface="Consolas" panose="020B0609020204030204" pitchFamily="49" charset="0"/>
                <a:cs typeface="Consolas" panose="020B0609020204030204" pitchFamily="49" charset="0"/>
              </a:rPr>
              <a:t>prefs</a:t>
            </a:r>
            <a:r>
              <a:rPr lang="en-ID" sz="1200" dirty="0">
                <a:solidFill>
                  <a:srgbClr val="FF0000"/>
                </a:solidFill>
                <a:latin typeface="Consolas" panose="020B0609020204030204" pitchFamily="49" charset="0"/>
                <a:cs typeface="Consolas" panose="020B0609020204030204" pitchFamily="49" charset="0"/>
              </a:rPr>
              <a:t> = await </a:t>
            </a:r>
            <a:r>
              <a:rPr lang="en-ID" sz="1200" dirty="0" err="1">
                <a:solidFill>
                  <a:srgbClr val="FF0000"/>
                </a:solidFill>
                <a:latin typeface="Consolas" panose="020B0609020204030204" pitchFamily="49" charset="0"/>
                <a:cs typeface="Consolas" panose="020B0609020204030204" pitchFamily="49" charset="0"/>
              </a:rPr>
              <a:t>SharedPreferences.getInstance</a:t>
            </a:r>
            <a:r>
              <a:rPr lang="en-ID" sz="1200" dirty="0">
                <a:solidFill>
                  <a:srgbClr val="FF0000"/>
                </a:solidFill>
                <a:latin typeface="Consolas" panose="020B0609020204030204" pitchFamily="49" charset="0"/>
                <a:cs typeface="Consolas" panose="020B0609020204030204" pitchFamily="49" charset="0"/>
              </a:rPr>
              <a:t>();</a:t>
            </a:r>
          </a:p>
          <a:p>
            <a:pPr marL="0" indent="0">
              <a:buNone/>
            </a:pPr>
            <a:r>
              <a:rPr lang="en-ID" sz="1200" dirty="0">
                <a:solidFill>
                  <a:srgbClr val="FF0000"/>
                </a:solidFill>
                <a:latin typeface="Consolas" panose="020B0609020204030204" pitchFamily="49" charset="0"/>
                <a:cs typeface="Consolas" panose="020B0609020204030204" pitchFamily="49" charset="0"/>
              </a:rPr>
              <a:t>    String </a:t>
            </a:r>
            <a:r>
              <a:rPr lang="en-ID" sz="1200" dirty="0" err="1">
                <a:solidFill>
                  <a:srgbClr val="FF0000"/>
                </a:solidFill>
                <a:latin typeface="Consolas" panose="020B0609020204030204" pitchFamily="49" charset="0"/>
                <a:cs typeface="Consolas" panose="020B0609020204030204" pitchFamily="49" charset="0"/>
              </a:rPr>
              <a:t>user_id</a:t>
            </a:r>
            <a:r>
              <a:rPr lang="en-ID" sz="1200" dirty="0">
                <a:solidFill>
                  <a:srgbClr val="FF0000"/>
                </a:solidFill>
                <a:latin typeface="Consolas" panose="020B0609020204030204" pitchFamily="49" charset="0"/>
                <a:cs typeface="Consolas" panose="020B0609020204030204" pitchFamily="49" charset="0"/>
              </a:rPr>
              <a:t> = </a:t>
            </a:r>
            <a:r>
              <a:rPr lang="en-ID" sz="1200" dirty="0" err="1">
                <a:solidFill>
                  <a:srgbClr val="FF0000"/>
                </a:solidFill>
                <a:latin typeface="Consolas" panose="020B0609020204030204" pitchFamily="49" charset="0"/>
                <a:cs typeface="Consolas" panose="020B0609020204030204" pitchFamily="49" charset="0"/>
              </a:rPr>
              <a:t>prefs.getString</a:t>
            </a:r>
            <a:r>
              <a:rPr lang="en-ID" sz="1200" dirty="0">
                <a:solidFill>
                  <a:srgbClr val="FF0000"/>
                </a:solidFill>
                <a:latin typeface="Consolas" panose="020B0609020204030204" pitchFamily="49" charset="0"/>
                <a:cs typeface="Consolas" panose="020B0609020204030204" pitchFamily="49" charset="0"/>
              </a:rPr>
              <a:t>("</a:t>
            </a:r>
            <a:r>
              <a:rPr lang="en-ID" sz="1200" dirty="0" err="1">
                <a:solidFill>
                  <a:srgbClr val="FF0000"/>
                </a:solidFill>
                <a:latin typeface="Consolas" panose="020B0609020204030204" pitchFamily="49" charset="0"/>
                <a:cs typeface="Consolas" panose="020B0609020204030204" pitchFamily="49" charset="0"/>
              </a:rPr>
              <a:t>user_id</a:t>
            </a:r>
            <a:r>
              <a:rPr lang="en-ID" sz="1200" dirty="0">
                <a:solidFill>
                  <a:srgbClr val="FF0000"/>
                </a:solidFill>
                <a:latin typeface="Consolas" panose="020B0609020204030204" pitchFamily="49" charset="0"/>
                <a:cs typeface="Consolas" panose="020B0609020204030204" pitchFamily="49" charset="0"/>
              </a:rPr>
              <a:t>") ?? '';</a:t>
            </a:r>
          </a:p>
          <a:p>
            <a:pPr marL="0" indent="0">
              <a:buNone/>
            </a:pPr>
            <a:r>
              <a:rPr lang="en-ID" sz="1200" dirty="0">
                <a:solidFill>
                  <a:srgbClr val="FF0000"/>
                </a:solidFill>
                <a:latin typeface="Consolas" panose="020B0609020204030204" pitchFamily="49" charset="0"/>
                <a:cs typeface="Consolas" panose="020B0609020204030204" pitchFamily="49" charset="0"/>
              </a:rPr>
              <a:t>    return </a:t>
            </a:r>
            <a:r>
              <a:rPr lang="en-ID" sz="1200" dirty="0" err="1">
                <a:solidFill>
                  <a:srgbClr val="FF0000"/>
                </a:solidFill>
                <a:latin typeface="Consolas" panose="020B0609020204030204" pitchFamily="49" charset="0"/>
                <a:cs typeface="Consolas" panose="020B0609020204030204" pitchFamily="49" charset="0"/>
              </a:rPr>
              <a:t>user_id</a:t>
            </a:r>
            <a:r>
              <a:rPr lang="en-ID" sz="1200" dirty="0">
                <a:solidFill>
                  <a:srgbClr val="FF0000"/>
                </a:solidFill>
                <a:latin typeface="Consolas" panose="020B0609020204030204" pitchFamily="49" charset="0"/>
                <a:cs typeface="Consolas" panose="020B0609020204030204" pitchFamily="49" charset="0"/>
              </a:rPr>
              <a:t>;</a:t>
            </a:r>
          </a:p>
          <a:p>
            <a:pPr marL="0" indent="0">
              <a:buNone/>
            </a:pPr>
            <a:r>
              <a:rPr lang="en-ID" sz="1200" dirty="0">
                <a:solidFill>
                  <a:srgbClr val="FF0000"/>
                </a:solidFill>
                <a:latin typeface="Consolas" panose="020B0609020204030204" pitchFamily="49" charset="0"/>
                <a:cs typeface="Consolas" panose="020B0609020204030204" pitchFamily="49" charset="0"/>
              </a:rPr>
              <a:t>  }</a:t>
            </a:r>
            <a:endParaRPr lang="en-ID" sz="1800" dirty="0"/>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14D8F0B3-251C-D048-9838-464898119241}"/>
              </a:ext>
            </a:extLst>
          </p:cNvPr>
          <p:cNvSpPr txBox="1"/>
          <p:nvPr/>
        </p:nvSpPr>
        <p:spPr>
          <a:xfrm>
            <a:off x="5468982" y="1153886"/>
            <a:ext cx="3735977" cy="2400657"/>
          </a:xfrm>
          <a:prstGeom prst="rect">
            <a:avLst/>
          </a:prstGeom>
          <a:noFill/>
        </p:spPr>
        <p:txBody>
          <a:bodyPr wrap="square" rtlCol="0">
            <a:spAutoFit/>
          </a:bodyPr>
          <a:lstStyle/>
          <a:p>
            <a:r>
              <a:rPr lang="en-US" sz="1400" dirty="0"/>
              <a:t>Replace </a:t>
            </a:r>
            <a:r>
              <a:rPr lang="en-US" sz="1400" b="1" dirty="0" err="1">
                <a:latin typeface="Consolas" panose="020B0609020204030204" pitchFamily="49" charset="0"/>
              </a:rPr>
              <a:t>runApp</a:t>
            </a:r>
            <a:r>
              <a:rPr lang="en-US" sz="1400" b="1" dirty="0">
                <a:latin typeface="Consolas" panose="020B0609020204030204" pitchFamily="49" charset="0"/>
              </a:rPr>
              <a:t>(</a:t>
            </a:r>
            <a:r>
              <a:rPr lang="en-US" sz="1400" b="1" dirty="0" err="1">
                <a:latin typeface="Consolas" panose="020B0609020204030204" pitchFamily="49" charset="0"/>
              </a:rPr>
              <a:t>myApp</a:t>
            </a:r>
            <a:r>
              <a:rPr lang="en-US" sz="1400" b="1" dirty="0">
                <a:latin typeface="Consolas" panose="020B0609020204030204" pitchFamily="49" charset="0"/>
              </a:rPr>
              <a:t>())</a:t>
            </a:r>
            <a:r>
              <a:rPr lang="en-US" sz="1400" dirty="0">
                <a:latin typeface="Consolas" panose="020B0609020204030204" pitchFamily="49" charset="0"/>
              </a:rPr>
              <a:t>;</a:t>
            </a:r>
            <a:r>
              <a:rPr lang="en-US" sz="1400" dirty="0"/>
              <a:t> </a:t>
            </a:r>
            <a:br>
              <a:rPr lang="en-US" sz="1400" dirty="0"/>
            </a:br>
            <a:r>
              <a:rPr lang="en-US" sz="1400" dirty="0"/>
              <a:t>on </a:t>
            </a:r>
            <a:r>
              <a:rPr lang="en-US" sz="1400" dirty="0">
                <a:latin typeface="Consolas" panose="020B0609020204030204" pitchFamily="49" charset="0"/>
              </a:rPr>
              <a:t>void </a:t>
            </a:r>
            <a:r>
              <a:rPr lang="en-US" sz="1400" b="1" dirty="0">
                <a:latin typeface="Consolas" panose="020B0609020204030204" pitchFamily="49" charset="0"/>
              </a:rPr>
              <a:t>main</a:t>
            </a:r>
            <a:r>
              <a:rPr lang="en-US" sz="1400" dirty="0"/>
              <a:t> with:</a:t>
            </a:r>
          </a:p>
          <a:p>
            <a:endParaRPr lang="en-US" sz="1400" dirty="0"/>
          </a:p>
          <a:p>
            <a:r>
              <a:rPr lang="en-ID" sz="1200" dirty="0" err="1">
                <a:solidFill>
                  <a:srgbClr val="FF0000"/>
                </a:solidFill>
                <a:latin typeface="Consolas" panose="020B0609020204030204" pitchFamily="49" charset="0"/>
                <a:cs typeface="Consolas" panose="020B0609020204030204" pitchFamily="49" charset="0"/>
              </a:rPr>
              <a:t>WidgetsFlutterBinding.ensureInitialized</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checkUser</a:t>
            </a:r>
            <a:r>
              <a:rPr lang="en-ID" sz="1200" dirty="0">
                <a:solidFill>
                  <a:srgbClr val="FF0000"/>
                </a:solidFill>
                <a:latin typeface="Consolas" panose="020B0609020204030204" pitchFamily="49" charset="0"/>
                <a:cs typeface="Consolas" panose="020B0609020204030204" pitchFamily="49" charset="0"/>
              </a:rPr>
              <a:t>().then((String result) {</a:t>
            </a:r>
          </a:p>
          <a:p>
            <a:r>
              <a:rPr lang="en-ID" sz="1200" dirty="0">
                <a:solidFill>
                  <a:srgbClr val="FF0000"/>
                </a:solidFill>
                <a:latin typeface="Consolas" panose="020B0609020204030204" pitchFamily="49" charset="0"/>
                <a:cs typeface="Consolas" panose="020B0609020204030204" pitchFamily="49" charset="0"/>
              </a:rPr>
              <a:t>    if (result == '')</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runApp</a:t>
            </a:r>
            <a:r>
              <a:rPr lang="en-ID" sz="1200" dirty="0">
                <a:solidFill>
                  <a:srgbClr val="FF0000"/>
                </a:solidFill>
                <a:latin typeface="Consolas" panose="020B0609020204030204" pitchFamily="49" charset="0"/>
                <a:cs typeface="Consolas" panose="020B0609020204030204" pitchFamily="49" charset="0"/>
              </a:rPr>
              <a:t>(</a:t>
            </a:r>
            <a:r>
              <a:rPr lang="en-ID" sz="1200" dirty="0" err="1">
                <a:solidFill>
                  <a:srgbClr val="FF0000"/>
                </a:solidFill>
                <a:latin typeface="Consolas" panose="020B0609020204030204" pitchFamily="49" charset="0"/>
                <a:cs typeface="Consolas" panose="020B0609020204030204" pitchFamily="49" charset="0"/>
              </a:rPr>
              <a:t>MyLogin</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else {</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active_user</a:t>
            </a:r>
            <a:r>
              <a:rPr lang="en-ID" sz="1200" dirty="0">
                <a:solidFill>
                  <a:srgbClr val="FF0000"/>
                </a:solidFill>
                <a:latin typeface="Consolas" panose="020B0609020204030204" pitchFamily="49" charset="0"/>
                <a:cs typeface="Consolas" panose="020B0609020204030204" pitchFamily="49" charset="0"/>
              </a:rPr>
              <a:t> = result;</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runApp</a:t>
            </a:r>
            <a:r>
              <a:rPr lang="en-ID" sz="1200" dirty="0">
                <a:solidFill>
                  <a:srgbClr val="FF0000"/>
                </a:solidFill>
                <a:latin typeface="Consolas" panose="020B0609020204030204" pitchFamily="49" charset="0"/>
                <a:cs typeface="Consolas" panose="020B0609020204030204" pitchFamily="49" charset="0"/>
              </a:rPr>
              <a:t>(</a:t>
            </a:r>
            <a:r>
              <a:rPr lang="en-ID" sz="1200" dirty="0" err="1">
                <a:solidFill>
                  <a:srgbClr val="FF0000"/>
                </a:solidFill>
                <a:latin typeface="Consolas" panose="020B0609020204030204" pitchFamily="49" charset="0"/>
                <a:cs typeface="Consolas" panose="020B0609020204030204" pitchFamily="49" charset="0"/>
              </a:rPr>
              <a:t>MyApp</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043614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2180036"/>
            <a:ext cx="5424055" cy="752509"/>
          </a:xfrm>
        </p:spPr>
        <p:txBody>
          <a:bodyPr>
            <a:noAutofit/>
          </a:bodyPr>
          <a:lstStyle/>
          <a:p>
            <a:pPr algn="l"/>
            <a:r>
              <a:rPr lang="en-US" sz="6000" dirty="0">
                <a:solidFill>
                  <a:schemeClr val="accent1">
                    <a:lumMod val="20000"/>
                    <a:lumOff val="80000"/>
                  </a:schemeClr>
                </a:solidFill>
              </a:rPr>
              <a:t>Shared preference</a:t>
            </a:r>
            <a:endParaRPr lang="en-US" sz="6000" b="1" dirty="0">
              <a:solidFill>
                <a:schemeClr val="accent1">
                  <a:lumMod val="20000"/>
                  <a:lumOff val="80000"/>
                </a:schemeClr>
              </a:solidFill>
            </a:endParaRP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01</a:t>
            </a:r>
          </a:p>
        </p:txBody>
      </p:sp>
    </p:spTree>
    <p:extLst>
      <p:ext uri="{BB962C8B-B14F-4D97-AF65-F5344CB8AC3E}">
        <p14:creationId xmlns:p14="http://schemas.microsoft.com/office/powerpoint/2010/main" val="2199896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 Do Login</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5" y="817124"/>
            <a:ext cx="8151997" cy="3968632"/>
          </a:xfrm>
        </p:spPr>
        <p:txBody>
          <a:bodyPr>
            <a:noAutofit/>
          </a:bodyPr>
          <a:lstStyle/>
          <a:p>
            <a:pPr marL="0" indent="0">
              <a:buNone/>
            </a:pPr>
            <a:r>
              <a:rPr lang="en-ID" sz="1400" dirty="0"/>
              <a:t>Since we have not yet learnt about database, and in order to focus on the shared preference, this time we will not check anything about username and its password. Whatever user inputs in the user name and password field, we will accept it. The user name will be stored in shared preferences and screen is changed to the main screen. </a:t>
            </a:r>
          </a:p>
          <a:p>
            <a:pPr marL="0" indent="0">
              <a:buNone/>
            </a:pPr>
            <a:endParaRPr lang="en-ID" sz="1400" dirty="0"/>
          </a:p>
          <a:p>
            <a:pPr marL="0" indent="0">
              <a:buNone/>
            </a:pPr>
            <a:r>
              <a:rPr lang="en-ID" sz="1400" b="1" dirty="0"/>
              <a:t>Prepare a variable that stores the value of Username </a:t>
            </a:r>
            <a:r>
              <a:rPr lang="en-ID" sz="1400" b="1" dirty="0" err="1"/>
              <a:t>textfield</a:t>
            </a:r>
            <a:r>
              <a:rPr lang="en-ID" sz="1400" b="1" dirty="0"/>
              <a:t>.</a:t>
            </a:r>
          </a:p>
          <a:p>
            <a:pPr marL="0" indent="0">
              <a:buNone/>
            </a:pPr>
            <a:r>
              <a:rPr lang="en-ID" sz="1400" dirty="0"/>
              <a:t>Then create function to store it in shared preference. Call this function upon clicking the </a:t>
            </a:r>
            <a:r>
              <a:rPr lang="en-ID" sz="1400" b="1" dirty="0"/>
              <a:t>Login button</a:t>
            </a:r>
          </a:p>
          <a:p>
            <a:pPr marL="0" indent="0">
              <a:buNone/>
            </a:pPr>
            <a:r>
              <a:rPr lang="en-ID" sz="1400" dirty="0">
                <a:solidFill>
                  <a:srgbClr val="FF0000"/>
                </a:solidFill>
                <a:latin typeface="Consolas" panose="020B0609020204030204" pitchFamily="49" charset="0"/>
                <a:cs typeface="Consolas" panose="020B0609020204030204" pitchFamily="49" charset="0"/>
              </a:rPr>
              <a:t>void </a:t>
            </a:r>
            <a:r>
              <a:rPr lang="en-ID" sz="1400" dirty="0" err="1">
                <a:solidFill>
                  <a:srgbClr val="FF0000"/>
                </a:solidFill>
                <a:latin typeface="Consolas" panose="020B0609020204030204" pitchFamily="49" charset="0"/>
                <a:cs typeface="Consolas" panose="020B0609020204030204" pitchFamily="49" charset="0"/>
              </a:rPr>
              <a:t>doLogin</a:t>
            </a:r>
            <a:r>
              <a:rPr lang="en-ID" sz="1400" dirty="0">
                <a:solidFill>
                  <a:srgbClr val="FF0000"/>
                </a:solidFill>
                <a:latin typeface="Consolas" panose="020B0609020204030204" pitchFamily="49" charset="0"/>
                <a:cs typeface="Consolas" panose="020B0609020204030204" pitchFamily="49" charset="0"/>
              </a:rPr>
              <a:t>() async {</a:t>
            </a:r>
          </a:p>
          <a:p>
            <a:pPr marL="0" indent="0">
              <a:buNone/>
            </a:pPr>
            <a:r>
              <a:rPr lang="en-ID" sz="1400" dirty="0">
                <a:solidFill>
                  <a:srgbClr val="FF0000"/>
                </a:solidFill>
                <a:latin typeface="Consolas" panose="020B0609020204030204" pitchFamily="49" charset="0"/>
                <a:cs typeface="Consolas" panose="020B0609020204030204" pitchFamily="49" charset="0"/>
              </a:rPr>
              <a:t>    //later, we use web service here to check the user id and password</a:t>
            </a:r>
          </a:p>
          <a:p>
            <a:pPr marL="0" indent="0">
              <a:buNone/>
            </a:pPr>
            <a:r>
              <a:rPr lang="en-ID" sz="1400" dirty="0">
                <a:solidFill>
                  <a:srgbClr val="FF0000"/>
                </a:solidFill>
                <a:latin typeface="Consolas" panose="020B0609020204030204" pitchFamily="49" charset="0"/>
                <a:cs typeface="Consolas" panose="020B0609020204030204" pitchFamily="49" charset="0"/>
              </a:rPr>
              <a:t>    final </a:t>
            </a:r>
            <a:r>
              <a:rPr lang="en-ID" sz="1400" dirty="0" err="1">
                <a:solidFill>
                  <a:srgbClr val="FF0000"/>
                </a:solidFill>
                <a:latin typeface="Consolas" panose="020B0609020204030204" pitchFamily="49" charset="0"/>
                <a:cs typeface="Consolas" panose="020B0609020204030204" pitchFamily="49" charset="0"/>
              </a:rPr>
              <a:t>prefs</a:t>
            </a:r>
            <a:r>
              <a:rPr lang="en-ID" sz="1400" dirty="0">
                <a:solidFill>
                  <a:srgbClr val="FF0000"/>
                </a:solidFill>
                <a:latin typeface="Consolas" panose="020B0609020204030204" pitchFamily="49" charset="0"/>
                <a:cs typeface="Consolas" panose="020B0609020204030204" pitchFamily="49" charset="0"/>
              </a:rPr>
              <a:t> = await </a:t>
            </a:r>
            <a:r>
              <a:rPr lang="en-ID" sz="1400" dirty="0" err="1">
                <a:solidFill>
                  <a:srgbClr val="FF0000"/>
                </a:solidFill>
                <a:latin typeface="Consolas" panose="020B0609020204030204" pitchFamily="49" charset="0"/>
                <a:cs typeface="Consolas" panose="020B0609020204030204" pitchFamily="49" charset="0"/>
              </a:rPr>
              <a:t>SharedPreferences.getInstance</a:t>
            </a:r>
            <a:r>
              <a:rPr lang="en-ID" sz="1400" dirty="0">
                <a:solidFill>
                  <a:srgbClr val="FF0000"/>
                </a:solidFill>
                <a:latin typeface="Consolas" panose="020B0609020204030204" pitchFamily="49" charset="0"/>
                <a:cs typeface="Consolas" panose="020B0609020204030204" pitchFamily="49" charset="0"/>
              </a:rPr>
              <a:t>();</a:t>
            </a:r>
          </a:p>
          <a:p>
            <a:pPr marL="0" indent="0">
              <a:buNone/>
            </a:pPr>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prefs.setString</a:t>
            </a:r>
            <a:r>
              <a:rPr lang="en-ID" sz="1400" dirty="0">
                <a:solidFill>
                  <a:srgbClr val="FF0000"/>
                </a:solidFill>
                <a:latin typeface="Consolas" panose="020B0609020204030204" pitchFamily="49" charset="0"/>
                <a:cs typeface="Consolas" panose="020B0609020204030204" pitchFamily="49" charset="0"/>
              </a:rPr>
              <a:t>("</a:t>
            </a:r>
            <a:r>
              <a:rPr lang="en-ID" sz="1400" dirty="0" err="1">
                <a:solidFill>
                  <a:srgbClr val="FF0000"/>
                </a:solidFill>
                <a:latin typeface="Consolas" panose="020B0609020204030204" pitchFamily="49" charset="0"/>
                <a:cs typeface="Consolas" panose="020B0609020204030204" pitchFamily="49" charset="0"/>
              </a:rPr>
              <a:t>user_id</a:t>
            </a:r>
            <a:r>
              <a:rPr lang="en-ID" sz="1400" dirty="0">
                <a:solidFill>
                  <a:srgbClr val="FF0000"/>
                </a:solidFill>
                <a:latin typeface="Consolas" panose="020B0609020204030204" pitchFamily="49" charset="0"/>
                <a:cs typeface="Consolas" panose="020B0609020204030204" pitchFamily="49" charset="0"/>
              </a:rPr>
              <a:t>", _</a:t>
            </a:r>
            <a:r>
              <a:rPr lang="en-ID" sz="1400" dirty="0" err="1">
                <a:solidFill>
                  <a:srgbClr val="FF0000"/>
                </a:solidFill>
                <a:latin typeface="Consolas" panose="020B0609020204030204" pitchFamily="49" charset="0"/>
                <a:cs typeface="Consolas" panose="020B0609020204030204" pitchFamily="49" charset="0"/>
              </a:rPr>
              <a:t>user_id</a:t>
            </a:r>
            <a:r>
              <a:rPr lang="en-ID" sz="1400" dirty="0">
                <a:solidFill>
                  <a:srgbClr val="FF0000"/>
                </a:solidFill>
                <a:latin typeface="Consolas" panose="020B0609020204030204" pitchFamily="49" charset="0"/>
                <a:cs typeface="Consolas" panose="020B0609020204030204" pitchFamily="49" charset="0"/>
              </a:rPr>
              <a:t>);</a:t>
            </a:r>
          </a:p>
          <a:p>
            <a:pPr marL="0" indent="0">
              <a:buNone/>
            </a:pPr>
            <a:r>
              <a:rPr lang="en-ID" sz="1400" dirty="0">
                <a:solidFill>
                  <a:srgbClr val="FF0000"/>
                </a:solidFill>
                <a:latin typeface="Consolas" panose="020B0609020204030204" pitchFamily="49" charset="0"/>
                <a:cs typeface="Consolas" panose="020B0609020204030204" pitchFamily="49" charset="0"/>
              </a:rPr>
              <a:t>    main();</a:t>
            </a:r>
          </a:p>
          <a:p>
            <a:pPr marL="0" indent="0">
              <a:buNone/>
            </a:pPr>
            <a:r>
              <a:rPr lang="en-ID" sz="1400" dirty="0">
                <a:solidFill>
                  <a:srgbClr val="FF0000"/>
                </a:solidFill>
                <a:latin typeface="Consolas" panose="020B0609020204030204" pitchFamily="49" charset="0"/>
                <a:cs typeface="Consolas" panose="020B0609020204030204" pitchFamily="49" charset="0"/>
              </a:rPr>
              <a:t>  }</a:t>
            </a:r>
          </a:p>
          <a:p>
            <a:pPr marL="0" indent="0">
              <a:buNone/>
            </a:pPr>
            <a:endParaRPr lang="en-ID" sz="1400" dirty="0"/>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1CCF1ED6-0AC5-A341-88E3-5E0D8EFFD147}"/>
              </a:ext>
            </a:extLst>
          </p:cNvPr>
          <p:cNvSpPr txBox="1"/>
          <p:nvPr/>
        </p:nvSpPr>
        <p:spPr>
          <a:xfrm>
            <a:off x="5855781" y="1557886"/>
            <a:ext cx="180267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D" sz="1200" dirty="0" err="1">
                <a:solidFill>
                  <a:srgbClr val="FF0000"/>
                </a:solidFill>
                <a:latin typeface="Consolas" panose="020B0609020204030204" pitchFamily="49" charset="0"/>
                <a:cs typeface="Consolas" panose="020B0609020204030204" pitchFamily="49" charset="0"/>
              </a:rPr>
              <a:t>onChanged</a:t>
            </a:r>
            <a:r>
              <a:rPr lang="en-ID" sz="1200" dirty="0">
                <a:solidFill>
                  <a:srgbClr val="FF0000"/>
                </a:solidFill>
                <a:latin typeface="Consolas" panose="020B0609020204030204" pitchFamily="49" charset="0"/>
                <a:cs typeface="Consolas" panose="020B0609020204030204" pitchFamily="49" charset="0"/>
              </a:rPr>
              <a:t>: (v) {</a:t>
            </a:r>
          </a:p>
          <a:p>
            <a:r>
              <a:rPr lang="en-ID" sz="1200" dirty="0">
                <a:solidFill>
                  <a:srgbClr val="FF0000"/>
                </a:solidFill>
                <a:latin typeface="Consolas" panose="020B0609020204030204" pitchFamily="49" charset="0"/>
                <a:cs typeface="Consolas" panose="020B0609020204030204" pitchFamily="49" charset="0"/>
              </a:rPr>
              <a:t>  _</a:t>
            </a:r>
            <a:r>
              <a:rPr lang="en-ID" sz="1200" dirty="0" err="1">
                <a:solidFill>
                  <a:srgbClr val="FF0000"/>
                </a:solidFill>
                <a:latin typeface="Consolas" panose="020B0609020204030204" pitchFamily="49" charset="0"/>
                <a:cs typeface="Consolas" panose="020B0609020204030204" pitchFamily="49" charset="0"/>
              </a:rPr>
              <a:t>user_id</a:t>
            </a:r>
            <a:r>
              <a:rPr lang="en-ID" sz="1200" dirty="0">
                <a:solidFill>
                  <a:srgbClr val="FF0000"/>
                </a:solidFill>
                <a:latin typeface="Consolas" panose="020B0609020204030204" pitchFamily="49" charset="0"/>
                <a:cs typeface="Consolas" panose="020B0609020204030204" pitchFamily="49" charset="0"/>
              </a:rPr>
              <a:t> = v;</a:t>
            </a:r>
          </a:p>
          <a:p>
            <a:r>
              <a:rPr lang="en-ID" sz="1200" dirty="0">
                <a:solidFill>
                  <a:srgbClr val="FF0000"/>
                </a:solidFill>
                <a:latin typeface="Consolas" panose="020B0609020204030204" pitchFamily="49" charset="0"/>
                <a:cs typeface="Consolas" panose="020B0609020204030204" pitchFamily="49" charset="0"/>
              </a:rPr>
              <a:t>},</a:t>
            </a:r>
          </a:p>
        </p:txBody>
      </p:sp>
      <p:sp>
        <p:nvSpPr>
          <p:cNvPr id="3" name="TextBox 2">
            <a:extLst>
              <a:ext uri="{FF2B5EF4-FFF2-40B4-BE49-F238E27FC236}">
                <a16:creationId xmlns:a16="http://schemas.microsoft.com/office/drawing/2014/main" id="{E3C80737-69BF-97DC-9F4A-9B3F010D7FBD}"/>
              </a:ext>
            </a:extLst>
          </p:cNvPr>
          <p:cNvSpPr txBox="1"/>
          <p:nvPr/>
        </p:nvSpPr>
        <p:spPr>
          <a:xfrm>
            <a:off x="2769326" y="3866471"/>
            <a:ext cx="4346698"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D" sz="1200" dirty="0">
                <a:solidFill>
                  <a:srgbClr val="FF0000"/>
                </a:solidFill>
                <a:latin typeface="Consolas" panose="020B0609020204030204" pitchFamily="49" charset="0"/>
                <a:cs typeface="Consolas" panose="020B0609020204030204" pitchFamily="49" charset="0"/>
              </a:rPr>
              <a:t>You need to use this import: </a:t>
            </a:r>
            <a:br>
              <a:rPr lang="en-ID" sz="1200" dirty="0">
                <a:solidFill>
                  <a:srgbClr val="FF0000"/>
                </a:solidFill>
                <a:latin typeface="Consolas" panose="020B0609020204030204" pitchFamily="49" charset="0"/>
                <a:cs typeface="Consolas" panose="020B0609020204030204" pitchFamily="49" charset="0"/>
              </a:rPr>
            </a:br>
            <a:r>
              <a:rPr lang="en-ID" sz="1200" dirty="0">
                <a:solidFill>
                  <a:srgbClr val="FF0000"/>
                </a:solidFill>
                <a:latin typeface="Consolas" panose="020B0609020204030204" pitchFamily="49" charset="0"/>
                <a:cs typeface="Consolas" panose="020B0609020204030204" pitchFamily="49" charset="0"/>
              </a:rPr>
              <a:t>import '</a:t>
            </a:r>
            <a:r>
              <a:rPr lang="en-ID" sz="1200" dirty="0" err="1">
                <a:solidFill>
                  <a:srgbClr val="FF0000"/>
                </a:solidFill>
                <a:latin typeface="Consolas" panose="020B0609020204030204" pitchFamily="49" charset="0"/>
                <a:cs typeface="Consolas" panose="020B0609020204030204" pitchFamily="49" charset="0"/>
              </a:rPr>
              <a:t>package:helloworld</a:t>
            </a:r>
            <a:r>
              <a:rPr lang="en-ID" sz="1200" dirty="0">
                <a:solidFill>
                  <a:srgbClr val="FF0000"/>
                </a:solidFill>
                <a:latin typeface="Consolas" panose="020B0609020204030204" pitchFamily="49" charset="0"/>
                <a:cs typeface="Consolas" panose="020B0609020204030204" pitchFamily="49" charset="0"/>
              </a:rPr>
              <a:t>/</a:t>
            </a:r>
            <a:r>
              <a:rPr lang="en-ID" sz="1200" dirty="0" err="1">
                <a:solidFill>
                  <a:srgbClr val="FF0000"/>
                </a:solidFill>
                <a:latin typeface="Consolas" panose="020B0609020204030204" pitchFamily="49" charset="0"/>
                <a:cs typeface="Consolas" panose="020B0609020204030204" pitchFamily="49" charset="0"/>
              </a:rPr>
              <a:t>main.dart</a:t>
            </a:r>
            <a:r>
              <a:rPr lang="en-ID" sz="1200" dirty="0">
                <a:solidFill>
                  <a:srgbClr val="FF0000"/>
                </a:solidFill>
                <a:latin typeface="Consolas" panose="020B0609020204030204" pitchFamily="49" charset="0"/>
                <a:cs typeface="Consolas" panose="020B0609020204030204" pitchFamily="49" charset="0"/>
              </a:rPr>
              <a:t>’;</a:t>
            </a:r>
            <a:br>
              <a:rPr lang="en-ID" sz="1200" dirty="0">
                <a:solidFill>
                  <a:srgbClr val="FF0000"/>
                </a:solidFill>
                <a:latin typeface="Consolas" panose="020B0609020204030204" pitchFamily="49" charset="0"/>
                <a:cs typeface="Consolas" panose="020B0609020204030204" pitchFamily="49" charset="0"/>
              </a:rPr>
            </a:br>
            <a:br>
              <a:rPr lang="en-ID" sz="1200" dirty="0">
                <a:solidFill>
                  <a:srgbClr val="FF0000"/>
                </a:solidFill>
                <a:latin typeface="Consolas" panose="020B0609020204030204" pitchFamily="49" charset="0"/>
                <a:cs typeface="Consolas" panose="020B0609020204030204" pitchFamily="49" charset="0"/>
              </a:rPr>
            </a:br>
            <a:r>
              <a:rPr lang="en-ID" sz="1200" dirty="0">
                <a:solidFill>
                  <a:srgbClr val="FF0000"/>
                </a:solidFill>
                <a:latin typeface="Consolas" panose="020B0609020204030204" pitchFamily="49" charset="0"/>
                <a:cs typeface="Consolas" panose="020B0609020204030204" pitchFamily="49" charset="0"/>
              </a:rPr>
              <a:t>to gain access to main()</a:t>
            </a:r>
          </a:p>
        </p:txBody>
      </p:sp>
      <p:cxnSp>
        <p:nvCxnSpPr>
          <p:cNvPr id="7" name="Straight Arrow Connector 6">
            <a:extLst>
              <a:ext uri="{FF2B5EF4-FFF2-40B4-BE49-F238E27FC236}">
                <a16:creationId xmlns:a16="http://schemas.microsoft.com/office/drawing/2014/main" id="{E835A3D4-35AD-DEBC-7C8D-F248BBF4AB5E}"/>
              </a:ext>
            </a:extLst>
          </p:cNvPr>
          <p:cNvCxnSpPr>
            <a:cxnSpLocks/>
            <a:stCxn id="3" idx="1"/>
          </p:cNvCxnSpPr>
          <p:nvPr/>
        </p:nvCxnSpPr>
        <p:spPr>
          <a:xfrm flipH="1" flipV="1">
            <a:off x="1656784" y="3648547"/>
            <a:ext cx="1112542" cy="6334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1983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Test</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5" y="817124"/>
            <a:ext cx="8151997" cy="3968632"/>
          </a:xfrm>
        </p:spPr>
        <p:txBody>
          <a:bodyPr>
            <a:noAutofit/>
          </a:bodyPr>
          <a:lstStyle/>
          <a:p>
            <a:pPr>
              <a:buFontTx/>
              <a:buChar char="-"/>
            </a:pPr>
            <a:r>
              <a:rPr lang="en-ID" sz="1600" dirty="0">
                <a:latin typeface="Calibri" panose="020F0502020204030204" pitchFamily="34" charset="0"/>
                <a:cs typeface="Calibri" panose="020F0502020204030204" pitchFamily="34" charset="0"/>
              </a:rPr>
              <a:t>Do a login</a:t>
            </a:r>
          </a:p>
          <a:p>
            <a:pPr>
              <a:buFontTx/>
              <a:buChar char="-"/>
            </a:pPr>
            <a:r>
              <a:rPr lang="en-ID" sz="1600" dirty="0">
                <a:latin typeface="Calibri" panose="020F0502020204030204" pitchFamily="34" charset="0"/>
                <a:cs typeface="Calibri" panose="020F0502020204030204" pitchFamily="34" charset="0"/>
              </a:rPr>
              <a:t>Restart the app.</a:t>
            </a:r>
          </a:p>
          <a:p>
            <a:pPr lvl="1">
              <a:buFontTx/>
              <a:buChar char="-"/>
            </a:pPr>
            <a:r>
              <a:rPr lang="en-ID" sz="1600" dirty="0">
                <a:latin typeface="Calibri" panose="020F0502020204030204" pitchFamily="34" charset="0"/>
                <a:cs typeface="Calibri" panose="020F0502020204030204" pitchFamily="34" charset="0"/>
              </a:rPr>
              <a:t>Do you get a login screen or directly to main screen? Why?</a:t>
            </a:r>
          </a:p>
          <a:p>
            <a:pPr>
              <a:buFontTx/>
              <a:buChar char="-"/>
            </a:pPr>
            <a:r>
              <a:rPr lang="en-ID" sz="1600" dirty="0">
                <a:latin typeface="Calibri" panose="020F0502020204030204" pitchFamily="34" charset="0"/>
                <a:cs typeface="Calibri" panose="020F0502020204030204" pitchFamily="34" charset="0"/>
              </a:rPr>
              <a:t>Can you replace the </a:t>
            </a:r>
            <a:r>
              <a:rPr lang="en-ID" sz="1600" dirty="0" err="1">
                <a:latin typeface="Calibri" panose="020F0502020204030204" pitchFamily="34" charset="0"/>
                <a:cs typeface="Calibri" panose="020F0502020204030204" pitchFamily="34" charset="0"/>
              </a:rPr>
              <a:t>xyz</a:t>
            </a:r>
            <a:r>
              <a:rPr lang="en-ID" sz="1600" dirty="0">
                <a:latin typeface="Calibri" panose="020F0502020204030204" pitchFamily="34" charset="0"/>
                <a:cs typeface="Calibri" panose="020F0502020204030204" pitchFamily="34" charset="0"/>
              </a:rPr>
              <a:t> name in the drawer with the </a:t>
            </a:r>
            <a:r>
              <a:rPr lang="en-ID" sz="1600" dirty="0" err="1">
                <a:latin typeface="Calibri" panose="020F0502020204030204" pitchFamily="34" charset="0"/>
                <a:cs typeface="Calibri" panose="020F0502020204030204" pitchFamily="34" charset="0"/>
              </a:rPr>
              <a:t>active_user</a:t>
            </a:r>
            <a:r>
              <a:rPr lang="en-ID" sz="1600" dirty="0">
                <a:latin typeface="Calibri" panose="020F0502020204030204" pitchFamily="34" charset="0"/>
                <a:cs typeface="Calibri" panose="020F0502020204030204" pitchFamily="34" charset="0"/>
              </a:rPr>
              <a:t> name?</a:t>
            </a:r>
          </a:p>
          <a:p>
            <a:pPr>
              <a:buFontTx/>
              <a:buChar char="-"/>
            </a:pPr>
            <a:r>
              <a:rPr lang="en-ID" sz="1600" dirty="0">
                <a:latin typeface="Calibri" panose="020F0502020204030204" pitchFamily="34" charset="0"/>
                <a:cs typeface="Calibri" panose="020F0502020204030204" pitchFamily="34" charset="0"/>
              </a:rPr>
              <a:t>How to get the login screen again ?</a:t>
            </a:r>
          </a:p>
          <a:p>
            <a:pPr lvl="1">
              <a:buFontTx/>
              <a:buChar char="-"/>
            </a:pPr>
            <a:endParaRPr lang="en-ID" sz="1200" dirty="0">
              <a:solidFill>
                <a:srgbClr val="FF0000"/>
              </a:solidFill>
              <a:latin typeface="Calibri" panose="020F0502020204030204" pitchFamily="34" charset="0"/>
              <a:cs typeface="Calibri" panose="020F0502020204030204" pitchFamily="34" charset="0"/>
            </a:endParaRPr>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12218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Solutions</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88F0991E-0292-BB3D-F90F-3DBC601B2783}"/>
              </a:ext>
            </a:extLst>
          </p:cNvPr>
          <p:cNvSpPr txBox="1"/>
          <p:nvPr/>
        </p:nvSpPr>
        <p:spPr>
          <a:xfrm>
            <a:off x="155575" y="751438"/>
            <a:ext cx="4339650" cy="3016210"/>
          </a:xfrm>
          <a:prstGeom prst="rect">
            <a:avLst/>
          </a:prstGeom>
          <a:noFill/>
        </p:spPr>
        <p:txBody>
          <a:bodyPr wrap="none" rtlCol="0">
            <a:spAutoFit/>
          </a:bodyPr>
          <a:lstStyle/>
          <a:p>
            <a:r>
              <a:rPr lang="en-US" dirty="0"/>
              <a:t>In </a:t>
            </a:r>
            <a:r>
              <a:rPr lang="en-US" dirty="0" err="1"/>
              <a:t>main.dart</a:t>
            </a:r>
            <a:r>
              <a:rPr lang="en-US" dirty="0"/>
              <a:t> (_</a:t>
            </a:r>
            <a:r>
              <a:rPr lang="en-US" dirty="0" err="1"/>
              <a:t>MyHomePageState</a:t>
            </a:r>
            <a:r>
              <a:rPr lang="en-US" dirty="0"/>
              <a:t> class)</a:t>
            </a:r>
            <a:br>
              <a:rPr lang="en-US" dirty="0"/>
            </a:br>
            <a:endParaRPr lang="en-US" dirty="0"/>
          </a:p>
          <a:p>
            <a:r>
              <a:rPr lang="en-US" sz="1400" dirty="0">
                <a:solidFill>
                  <a:srgbClr val="FF0000"/>
                </a:solidFill>
                <a:latin typeface="Consolas" panose="020B0609020204030204" pitchFamily="49" charset="0"/>
                <a:cs typeface="Consolas" panose="020B0609020204030204" pitchFamily="49" charset="0"/>
              </a:rPr>
              <a:t>String _</a:t>
            </a:r>
            <a:r>
              <a:rPr lang="en-US" sz="1400" dirty="0" err="1">
                <a:solidFill>
                  <a:srgbClr val="FF0000"/>
                </a:solidFill>
                <a:latin typeface="Consolas" panose="020B0609020204030204" pitchFamily="49" charset="0"/>
                <a:cs typeface="Consolas" panose="020B0609020204030204" pitchFamily="49" charset="0"/>
              </a:rPr>
              <a:t>user_id</a:t>
            </a:r>
            <a:r>
              <a:rPr lang="en-US" sz="1400" dirty="0">
                <a:solidFill>
                  <a:srgbClr val="FF0000"/>
                </a:solidFill>
                <a:latin typeface="Consolas" panose="020B0609020204030204" pitchFamily="49" charset="0"/>
                <a:cs typeface="Consolas" panose="020B0609020204030204" pitchFamily="49" charset="0"/>
              </a:rPr>
              <a:t> = "";</a:t>
            </a:r>
          </a:p>
          <a:p>
            <a:endParaRPr lang="en-US" sz="1400" dirty="0">
              <a:solidFill>
                <a:srgbClr val="FF0000"/>
              </a:solidFill>
              <a:latin typeface="Consolas" panose="020B0609020204030204" pitchFamily="49" charset="0"/>
              <a:cs typeface="Consolas" panose="020B0609020204030204" pitchFamily="49" charset="0"/>
            </a:endParaRPr>
          </a:p>
          <a:p>
            <a:r>
              <a:rPr lang="en-US" sz="1400" dirty="0">
                <a:solidFill>
                  <a:srgbClr val="FF0000"/>
                </a:solidFill>
                <a:latin typeface="Consolas" panose="020B0609020204030204" pitchFamily="49" charset="0"/>
                <a:cs typeface="Consolas" panose="020B0609020204030204" pitchFamily="49" charset="0"/>
              </a:rPr>
              <a:t>@override</a:t>
            </a:r>
          </a:p>
          <a:p>
            <a:r>
              <a:rPr lang="en-US" sz="1400" dirty="0">
                <a:solidFill>
                  <a:srgbClr val="FF0000"/>
                </a:solidFill>
                <a:latin typeface="Consolas" panose="020B0609020204030204" pitchFamily="49" charset="0"/>
                <a:cs typeface="Consolas" panose="020B0609020204030204" pitchFamily="49" charset="0"/>
              </a:rPr>
              <a:t>  void </a:t>
            </a:r>
            <a:r>
              <a:rPr lang="en-US" sz="1400" dirty="0" err="1">
                <a:solidFill>
                  <a:srgbClr val="FF0000"/>
                </a:solidFill>
                <a:latin typeface="Consolas" panose="020B0609020204030204" pitchFamily="49" charset="0"/>
                <a:cs typeface="Consolas" panose="020B0609020204030204" pitchFamily="49" charset="0"/>
              </a:rPr>
              <a:t>initState</a:t>
            </a:r>
            <a:r>
              <a:rPr lang="en-US" sz="1400" dirty="0">
                <a:solidFill>
                  <a:srgbClr val="FF0000"/>
                </a:solidFill>
                <a:latin typeface="Consolas" panose="020B0609020204030204" pitchFamily="49" charset="0"/>
                <a:cs typeface="Consolas" panose="020B0609020204030204" pitchFamily="49" charset="0"/>
              </a:rPr>
              <a:t>() {</a:t>
            </a:r>
          </a:p>
          <a:p>
            <a:r>
              <a:rPr lang="en-US" sz="1400" dirty="0">
                <a:solidFill>
                  <a:srgbClr val="FF0000"/>
                </a:solidFill>
                <a:latin typeface="Consolas" panose="020B0609020204030204" pitchFamily="49" charset="0"/>
                <a:cs typeface="Consolas" panose="020B0609020204030204" pitchFamily="49" charset="0"/>
              </a:rPr>
              <a:t>    </a:t>
            </a:r>
            <a:r>
              <a:rPr lang="en-US" sz="1400" dirty="0" err="1">
                <a:solidFill>
                  <a:srgbClr val="FF0000"/>
                </a:solidFill>
                <a:latin typeface="Consolas" panose="020B0609020204030204" pitchFamily="49" charset="0"/>
                <a:cs typeface="Consolas" panose="020B0609020204030204" pitchFamily="49" charset="0"/>
              </a:rPr>
              <a:t>super.initState</a:t>
            </a:r>
            <a:r>
              <a:rPr lang="en-US" sz="1400" dirty="0">
                <a:solidFill>
                  <a:srgbClr val="FF0000"/>
                </a:solidFill>
                <a:latin typeface="Consolas" panose="020B0609020204030204" pitchFamily="49" charset="0"/>
                <a:cs typeface="Consolas" panose="020B0609020204030204" pitchFamily="49" charset="0"/>
              </a:rPr>
              <a:t>();</a:t>
            </a:r>
          </a:p>
          <a:p>
            <a:r>
              <a:rPr lang="en-US" sz="1400" dirty="0">
                <a:solidFill>
                  <a:srgbClr val="FF0000"/>
                </a:solidFill>
                <a:latin typeface="Consolas" panose="020B0609020204030204" pitchFamily="49" charset="0"/>
                <a:cs typeface="Consolas" panose="020B0609020204030204" pitchFamily="49" charset="0"/>
              </a:rPr>
              <a:t>    </a:t>
            </a:r>
            <a:r>
              <a:rPr lang="en-US" sz="1400" dirty="0" err="1">
                <a:solidFill>
                  <a:srgbClr val="FF0000"/>
                </a:solidFill>
                <a:latin typeface="Consolas" panose="020B0609020204030204" pitchFamily="49" charset="0"/>
                <a:cs typeface="Consolas" panose="020B0609020204030204" pitchFamily="49" charset="0"/>
              </a:rPr>
              <a:t>checkUser</a:t>
            </a:r>
            <a:r>
              <a:rPr lang="en-US" sz="1400" dirty="0">
                <a:solidFill>
                  <a:srgbClr val="FF0000"/>
                </a:solidFill>
                <a:latin typeface="Consolas" panose="020B0609020204030204" pitchFamily="49" charset="0"/>
                <a:cs typeface="Consolas" panose="020B0609020204030204" pitchFamily="49" charset="0"/>
              </a:rPr>
              <a:t>().then((value) =&gt; </a:t>
            </a:r>
            <a:r>
              <a:rPr lang="en-US" sz="1400" dirty="0" err="1">
                <a:solidFill>
                  <a:srgbClr val="FF0000"/>
                </a:solidFill>
                <a:latin typeface="Consolas" panose="020B0609020204030204" pitchFamily="49" charset="0"/>
                <a:cs typeface="Consolas" panose="020B0609020204030204" pitchFamily="49" charset="0"/>
              </a:rPr>
              <a:t>setState</a:t>
            </a:r>
            <a:r>
              <a:rPr lang="en-US" sz="1400" dirty="0">
                <a:solidFill>
                  <a:srgbClr val="FF0000"/>
                </a:solidFill>
                <a:latin typeface="Consolas" panose="020B0609020204030204" pitchFamily="49" charset="0"/>
                <a:cs typeface="Consolas" panose="020B0609020204030204" pitchFamily="49" charset="0"/>
              </a:rPr>
              <a:t>(</a:t>
            </a:r>
          </a:p>
          <a:p>
            <a:r>
              <a:rPr lang="en-US" sz="1400" dirty="0">
                <a:solidFill>
                  <a:srgbClr val="FF0000"/>
                </a:solidFill>
                <a:latin typeface="Consolas" panose="020B0609020204030204" pitchFamily="49" charset="0"/>
                <a:cs typeface="Consolas" panose="020B0609020204030204" pitchFamily="49" charset="0"/>
              </a:rPr>
              <a:t>          () {</a:t>
            </a:r>
          </a:p>
          <a:p>
            <a:r>
              <a:rPr lang="en-US" sz="1400" dirty="0">
                <a:solidFill>
                  <a:srgbClr val="FF0000"/>
                </a:solidFill>
                <a:latin typeface="Consolas" panose="020B0609020204030204" pitchFamily="49" charset="0"/>
                <a:cs typeface="Consolas" panose="020B0609020204030204" pitchFamily="49" charset="0"/>
              </a:rPr>
              <a:t>            _</a:t>
            </a:r>
            <a:r>
              <a:rPr lang="en-US" sz="1400" dirty="0" err="1">
                <a:solidFill>
                  <a:srgbClr val="FF0000"/>
                </a:solidFill>
                <a:latin typeface="Consolas" panose="020B0609020204030204" pitchFamily="49" charset="0"/>
                <a:cs typeface="Consolas" panose="020B0609020204030204" pitchFamily="49" charset="0"/>
              </a:rPr>
              <a:t>user_id</a:t>
            </a:r>
            <a:r>
              <a:rPr lang="en-US" sz="1400" dirty="0">
                <a:solidFill>
                  <a:srgbClr val="FF0000"/>
                </a:solidFill>
                <a:latin typeface="Consolas" panose="020B0609020204030204" pitchFamily="49" charset="0"/>
                <a:cs typeface="Consolas" panose="020B0609020204030204" pitchFamily="49" charset="0"/>
              </a:rPr>
              <a:t> = value;</a:t>
            </a:r>
          </a:p>
          <a:p>
            <a:r>
              <a:rPr lang="en-US" sz="1400" dirty="0">
                <a:solidFill>
                  <a:srgbClr val="FF0000"/>
                </a:solidFill>
                <a:latin typeface="Consolas" panose="020B0609020204030204" pitchFamily="49" charset="0"/>
                <a:cs typeface="Consolas" panose="020B0609020204030204" pitchFamily="49" charset="0"/>
              </a:rPr>
              <a:t>          },</a:t>
            </a:r>
          </a:p>
          <a:p>
            <a:r>
              <a:rPr lang="en-US" sz="1400" dirty="0">
                <a:solidFill>
                  <a:srgbClr val="FF0000"/>
                </a:solidFill>
                <a:latin typeface="Consolas" panose="020B0609020204030204" pitchFamily="49" charset="0"/>
                <a:cs typeface="Consolas" panose="020B0609020204030204" pitchFamily="49" charset="0"/>
              </a:rPr>
              <a:t>        ));</a:t>
            </a:r>
          </a:p>
          <a:p>
            <a:r>
              <a:rPr lang="en-US" sz="1400" dirty="0">
                <a:solidFill>
                  <a:srgbClr val="FF0000"/>
                </a:solidFill>
                <a:latin typeface="Consolas" panose="020B0609020204030204" pitchFamily="49" charset="0"/>
                <a:cs typeface="Consolas" panose="020B0609020204030204" pitchFamily="49" charset="0"/>
              </a:rPr>
              <a:t>  }</a:t>
            </a:r>
            <a:endParaRPr lang="en-US" dirty="0">
              <a:solidFill>
                <a:srgbClr val="FF0000"/>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8F44F704-A168-E289-312C-3CB08FF5BF3E}"/>
              </a:ext>
            </a:extLst>
          </p:cNvPr>
          <p:cNvSpPr txBox="1"/>
          <p:nvPr/>
        </p:nvSpPr>
        <p:spPr>
          <a:xfrm>
            <a:off x="4309607" y="1256923"/>
            <a:ext cx="4458272" cy="1508105"/>
          </a:xfrm>
          <a:prstGeom prst="rect">
            <a:avLst/>
          </a:prstGeom>
          <a:noFill/>
        </p:spPr>
        <p:txBody>
          <a:bodyPr wrap="none" rtlCol="0">
            <a:spAutoFit/>
          </a:bodyPr>
          <a:lstStyle/>
          <a:p>
            <a:r>
              <a:rPr lang="en-US" dirty="0"/>
              <a:t>In the drawer</a:t>
            </a:r>
            <a:br>
              <a:rPr lang="en-US" dirty="0"/>
            </a:br>
            <a:endParaRPr lang="en-US" dirty="0"/>
          </a:p>
          <a:p>
            <a:r>
              <a:rPr lang="en-US" sz="1400" dirty="0">
                <a:solidFill>
                  <a:srgbClr val="FF0000"/>
                </a:solidFill>
                <a:latin typeface="Consolas" panose="020B0609020204030204" pitchFamily="49" charset="0"/>
                <a:cs typeface="Consolas" panose="020B0609020204030204" pitchFamily="49" charset="0"/>
              </a:rPr>
              <a:t> children: &lt;Widget&gt;[</a:t>
            </a:r>
          </a:p>
          <a:p>
            <a:r>
              <a:rPr lang="en-US" sz="1400" dirty="0">
                <a:solidFill>
                  <a:srgbClr val="FF0000"/>
                </a:solidFill>
                <a:latin typeface="Consolas" panose="020B0609020204030204" pitchFamily="49" charset="0"/>
                <a:cs typeface="Consolas" panose="020B0609020204030204" pitchFamily="49" charset="0"/>
              </a:rPr>
              <a:t>          </a:t>
            </a:r>
            <a:r>
              <a:rPr lang="en-US" sz="1400" dirty="0" err="1">
                <a:solidFill>
                  <a:srgbClr val="FF0000"/>
                </a:solidFill>
                <a:latin typeface="Consolas" panose="020B0609020204030204" pitchFamily="49" charset="0"/>
                <a:cs typeface="Consolas" panose="020B0609020204030204" pitchFamily="49" charset="0"/>
              </a:rPr>
              <a:t>UserAccountsDrawerHeader</a:t>
            </a:r>
            <a:r>
              <a:rPr lang="en-US" sz="1400" dirty="0">
                <a:solidFill>
                  <a:srgbClr val="FF0000"/>
                </a:solidFill>
                <a:latin typeface="Consolas" panose="020B0609020204030204" pitchFamily="49" charset="0"/>
                <a:cs typeface="Consolas" panose="020B0609020204030204" pitchFamily="49" charset="0"/>
              </a:rPr>
              <a:t>(</a:t>
            </a:r>
          </a:p>
          <a:p>
            <a:r>
              <a:rPr lang="en-US" sz="1400" dirty="0">
                <a:solidFill>
                  <a:srgbClr val="FF0000"/>
                </a:solidFill>
                <a:latin typeface="Consolas" panose="020B0609020204030204" pitchFamily="49" charset="0"/>
                <a:cs typeface="Consolas" panose="020B0609020204030204" pitchFamily="49" charset="0"/>
              </a:rPr>
              <a:t>              </a:t>
            </a:r>
            <a:r>
              <a:rPr lang="en-US" sz="1400" dirty="0" err="1">
                <a:solidFill>
                  <a:srgbClr val="FF0000"/>
                </a:solidFill>
                <a:latin typeface="Consolas" panose="020B0609020204030204" pitchFamily="49" charset="0"/>
                <a:cs typeface="Consolas" panose="020B0609020204030204" pitchFamily="49" charset="0"/>
              </a:rPr>
              <a:t>accountName</a:t>
            </a:r>
            <a:r>
              <a:rPr lang="en-US" sz="1400" dirty="0">
                <a:solidFill>
                  <a:srgbClr val="FF0000"/>
                </a:solidFill>
                <a:latin typeface="Consolas" panose="020B0609020204030204" pitchFamily="49" charset="0"/>
                <a:cs typeface="Consolas" panose="020B0609020204030204" pitchFamily="49" charset="0"/>
              </a:rPr>
              <a:t>: Text("</a:t>
            </a:r>
            <a:r>
              <a:rPr lang="en-US" sz="1400" dirty="0" err="1">
                <a:solidFill>
                  <a:srgbClr val="FF0000"/>
                </a:solidFill>
                <a:latin typeface="Consolas" panose="020B0609020204030204" pitchFamily="49" charset="0"/>
                <a:cs typeface="Consolas" panose="020B0609020204030204" pitchFamily="49" charset="0"/>
              </a:rPr>
              <a:t>xyz</a:t>
            </a:r>
            <a:r>
              <a:rPr lang="en-US" sz="1400" dirty="0">
                <a:solidFill>
                  <a:srgbClr val="FF0000"/>
                </a:solidFill>
                <a:latin typeface="Consolas" panose="020B0609020204030204" pitchFamily="49" charset="0"/>
                <a:cs typeface="Consolas" panose="020B0609020204030204" pitchFamily="49" charset="0"/>
              </a:rPr>
              <a:t>"),</a:t>
            </a:r>
          </a:p>
          <a:p>
            <a:r>
              <a:rPr lang="en-US" sz="1400" dirty="0">
                <a:solidFill>
                  <a:srgbClr val="FF0000"/>
                </a:solidFill>
                <a:latin typeface="Consolas" panose="020B0609020204030204" pitchFamily="49" charset="0"/>
                <a:cs typeface="Consolas" panose="020B0609020204030204" pitchFamily="49" charset="0"/>
              </a:rPr>
              <a:t>              </a:t>
            </a:r>
            <a:r>
              <a:rPr lang="en-US" sz="1400" dirty="0" err="1">
                <a:solidFill>
                  <a:srgbClr val="FF0000"/>
                </a:solidFill>
                <a:latin typeface="Consolas" panose="020B0609020204030204" pitchFamily="49" charset="0"/>
                <a:cs typeface="Consolas" panose="020B0609020204030204" pitchFamily="49" charset="0"/>
              </a:rPr>
              <a:t>accountEmail</a:t>
            </a:r>
            <a:r>
              <a:rPr lang="en-US" sz="1400" dirty="0">
                <a:solidFill>
                  <a:srgbClr val="FF0000"/>
                </a:solidFill>
                <a:latin typeface="Consolas" panose="020B0609020204030204" pitchFamily="49" charset="0"/>
                <a:cs typeface="Consolas" panose="020B0609020204030204" pitchFamily="49" charset="0"/>
              </a:rPr>
              <a:t>: Text(_</a:t>
            </a:r>
            <a:r>
              <a:rPr lang="en-US" sz="1400" dirty="0" err="1">
                <a:solidFill>
                  <a:srgbClr val="FF0000"/>
                </a:solidFill>
                <a:latin typeface="Consolas" panose="020B0609020204030204" pitchFamily="49" charset="0"/>
                <a:cs typeface="Consolas" panose="020B0609020204030204" pitchFamily="49" charset="0"/>
              </a:rPr>
              <a:t>user_id</a:t>
            </a:r>
            <a:r>
              <a:rPr lang="en-US" sz="1400" dirty="0">
                <a:solidFill>
                  <a:srgbClr val="FF0000"/>
                </a:solidFill>
                <a:latin typeface="Consolas" panose="020B0609020204030204" pitchFamily="49" charset="0"/>
                <a:cs typeface="Consolas" panose="020B0609020204030204" pitchFamily="49" charset="0"/>
              </a:rPr>
              <a:t>),</a:t>
            </a:r>
            <a:endParaRPr lang="en-US" dirty="0">
              <a:solidFill>
                <a:srgbClr val="FF0000"/>
              </a:solidFill>
              <a:latin typeface="Consolas" panose="020B0609020204030204" pitchFamily="49" charset="0"/>
              <a:cs typeface="Consolas" panose="020B0609020204030204" pitchFamily="49" charset="0"/>
            </a:endParaRPr>
          </a:p>
        </p:txBody>
      </p:sp>
      <p:sp>
        <p:nvSpPr>
          <p:cNvPr id="6" name="Up Arrow 5">
            <a:extLst>
              <a:ext uri="{FF2B5EF4-FFF2-40B4-BE49-F238E27FC236}">
                <a16:creationId xmlns:a16="http://schemas.microsoft.com/office/drawing/2014/main" id="{24067948-C31C-7489-C2FF-1ECCA5DF0A17}"/>
              </a:ext>
            </a:extLst>
          </p:cNvPr>
          <p:cNvSpPr/>
          <p:nvPr/>
        </p:nvSpPr>
        <p:spPr>
          <a:xfrm>
            <a:off x="7948943" y="2765028"/>
            <a:ext cx="461726" cy="34031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2079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2180036"/>
            <a:ext cx="5424055" cy="752509"/>
          </a:xfrm>
        </p:spPr>
        <p:txBody>
          <a:bodyPr>
            <a:noAutofit/>
          </a:bodyPr>
          <a:lstStyle/>
          <a:p>
            <a:pPr algn="l"/>
            <a:r>
              <a:rPr lang="en-US" sz="5400" dirty="0">
                <a:solidFill>
                  <a:schemeClr val="accent1">
                    <a:lumMod val="20000"/>
                    <a:lumOff val="80000"/>
                  </a:schemeClr>
                </a:solidFill>
              </a:rPr>
              <a:t>Logout</a:t>
            </a:r>
            <a:endParaRPr lang="en-US" sz="5400" b="1" dirty="0">
              <a:solidFill>
                <a:schemeClr val="accent1">
                  <a:lumMod val="20000"/>
                  <a:lumOff val="80000"/>
                </a:schemeClr>
              </a:solidFill>
            </a:endParaRP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04</a:t>
            </a:r>
          </a:p>
        </p:txBody>
      </p:sp>
    </p:spTree>
    <p:extLst>
      <p:ext uri="{BB962C8B-B14F-4D97-AF65-F5344CB8AC3E}">
        <p14:creationId xmlns:p14="http://schemas.microsoft.com/office/powerpoint/2010/main" val="2199896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
            <a:extLst>
              <a:ext uri="{FF2B5EF4-FFF2-40B4-BE49-F238E27FC236}">
                <a16:creationId xmlns:a16="http://schemas.microsoft.com/office/drawing/2014/main" id="{0A7D0B19-3EAF-EB4F-BF4A-8FCF7CB97117}"/>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 Logout</a:t>
            </a:r>
          </a:p>
        </p:txBody>
      </p:sp>
      <p:cxnSp>
        <p:nvCxnSpPr>
          <p:cNvPr id="13" name="Straight Connector 12">
            <a:extLst>
              <a:ext uri="{FF2B5EF4-FFF2-40B4-BE49-F238E27FC236}">
                <a16:creationId xmlns:a16="http://schemas.microsoft.com/office/drawing/2014/main" id="{151B8CDD-5A3E-F748-BDBF-71A669C8B82E}"/>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4" name="Content Placeholder 5">
            <a:extLst>
              <a:ext uri="{FF2B5EF4-FFF2-40B4-BE49-F238E27FC236}">
                <a16:creationId xmlns:a16="http://schemas.microsoft.com/office/drawing/2014/main" id="{F2EA2CE2-52C2-AA4B-8E02-136AAC6EFA85}"/>
              </a:ext>
            </a:extLst>
          </p:cNvPr>
          <p:cNvSpPr txBox="1">
            <a:spLocks/>
          </p:cNvSpPr>
          <p:nvPr/>
        </p:nvSpPr>
        <p:spPr>
          <a:xfrm>
            <a:off x="460375" y="894908"/>
            <a:ext cx="8151997" cy="389084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r>
              <a:rPr lang="en-US" sz="1400" dirty="0"/>
              <a:t>We can get our login screen again if we log out from the app. Prepare the logout menu and remove the Shared Preference </a:t>
            </a:r>
            <a:r>
              <a:rPr lang="en-US" sz="1400" dirty="0" err="1"/>
              <a:t>user_id</a:t>
            </a:r>
            <a:r>
              <a:rPr lang="en-US" sz="1400" dirty="0"/>
              <a:t> when this menu is clicked. Write this within </a:t>
            </a:r>
            <a:r>
              <a:rPr lang="en-US" sz="1400" dirty="0" err="1"/>
              <a:t>main.dart</a:t>
            </a:r>
            <a:r>
              <a:rPr lang="en-US" sz="1400" dirty="0"/>
              <a:t> (class _</a:t>
            </a:r>
            <a:r>
              <a:rPr lang="en-US" sz="1400" dirty="0" err="1"/>
              <a:t>MyHomePageState</a:t>
            </a:r>
            <a:r>
              <a:rPr lang="en-US" sz="1400" dirty="0"/>
              <a:t>).</a:t>
            </a:r>
          </a:p>
          <a:p>
            <a:pPr>
              <a:buFont typeface="Arial"/>
              <a:buNone/>
            </a:pPr>
            <a:endParaRPr lang="en-US" sz="1400" dirty="0"/>
          </a:p>
          <a:p>
            <a:pPr>
              <a:buFont typeface="Arial"/>
              <a:buNone/>
            </a:pPr>
            <a:r>
              <a:rPr lang="en-US" sz="1400" dirty="0"/>
              <a:t>Make sure you provide the logout menu inside the drawer. And within the </a:t>
            </a:r>
            <a:r>
              <a:rPr lang="en-US" sz="1400" dirty="0" err="1"/>
              <a:t>onTap</a:t>
            </a:r>
            <a:r>
              <a:rPr lang="en-US" sz="1400" dirty="0"/>
              <a:t>, called the </a:t>
            </a:r>
            <a:r>
              <a:rPr lang="en-US" sz="1400" dirty="0" err="1"/>
              <a:t>doLogout</a:t>
            </a:r>
            <a:r>
              <a:rPr lang="en-US" sz="1400" dirty="0"/>
              <a:t>()</a:t>
            </a:r>
          </a:p>
          <a:p>
            <a:pPr marL="0" indent="0">
              <a:buNone/>
            </a:pPr>
            <a:endParaRPr lang="en-US" sz="1600" dirty="0">
              <a:solidFill>
                <a:srgbClr val="FF0000"/>
              </a:solidFill>
            </a:endParaRPr>
          </a:p>
          <a:p>
            <a:pPr marL="0" indent="0">
              <a:buNone/>
            </a:pPr>
            <a:endParaRPr lang="en-ID" sz="1400" dirty="0">
              <a:solidFill>
                <a:srgbClr val="FF0000"/>
              </a:solidFill>
              <a:latin typeface="Consolas" panose="020B0609020204030204" pitchFamily="49" charset="0"/>
              <a:cs typeface="Consolas" panose="020B0609020204030204" pitchFamily="49" charset="0"/>
            </a:endParaRPr>
          </a:p>
          <a:p>
            <a:pPr>
              <a:buFont typeface="Arial"/>
              <a:buNone/>
            </a:pPr>
            <a:endParaRPr lang="en-US" sz="1400" dirty="0"/>
          </a:p>
        </p:txBody>
      </p:sp>
    </p:spTree>
    <p:extLst>
      <p:ext uri="{BB962C8B-B14F-4D97-AF65-F5344CB8AC3E}">
        <p14:creationId xmlns:p14="http://schemas.microsoft.com/office/powerpoint/2010/main" val="3548107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2180036"/>
            <a:ext cx="5424055" cy="752509"/>
          </a:xfrm>
        </p:spPr>
        <p:txBody>
          <a:bodyPr>
            <a:noAutofit/>
          </a:bodyPr>
          <a:lstStyle/>
          <a:p>
            <a:pPr algn="l"/>
            <a:r>
              <a:rPr lang="en-US" sz="5400" dirty="0">
                <a:solidFill>
                  <a:schemeClr val="accent1">
                    <a:lumMod val="20000"/>
                    <a:lumOff val="80000"/>
                  </a:schemeClr>
                </a:solidFill>
              </a:rPr>
              <a:t>Exercise</a:t>
            </a:r>
            <a:endParaRPr lang="en-US" sz="5400" b="1" dirty="0">
              <a:solidFill>
                <a:schemeClr val="accent1">
                  <a:lumMod val="20000"/>
                  <a:lumOff val="80000"/>
                </a:schemeClr>
              </a:solidFill>
            </a:endParaRP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05</a:t>
            </a:r>
          </a:p>
        </p:txBody>
      </p:sp>
    </p:spTree>
    <p:extLst>
      <p:ext uri="{BB962C8B-B14F-4D97-AF65-F5344CB8AC3E}">
        <p14:creationId xmlns:p14="http://schemas.microsoft.com/office/powerpoint/2010/main" val="2699746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Top Score (1 </a:t>
            </a:r>
            <a:r>
              <a:rPr lang="en-US" sz="3600" b="1" dirty="0" err="1">
                <a:solidFill>
                  <a:srgbClr val="000090"/>
                </a:solidFill>
              </a:rPr>
              <a:t>sks</a:t>
            </a:r>
            <a:r>
              <a:rPr lang="en-US" sz="3600" b="1" dirty="0">
                <a:solidFill>
                  <a:srgbClr val="000090"/>
                </a:solidFill>
              </a:rPr>
              <a:t>)</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txBox="1">
            <a:spLocks/>
          </p:cNvSpPr>
          <p:nvPr/>
        </p:nvSpPr>
        <p:spPr>
          <a:xfrm>
            <a:off x="155575" y="855023"/>
            <a:ext cx="8774669" cy="2396177"/>
          </a:xfrm>
          <a:prstGeom prst="rect">
            <a:avLst/>
          </a:prstGeom>
        </p:spPr>
        <p:txBody>
          <a:bodyPr vert="horz" lIns="91440" tIns="45720" rIns="91440" bIns="45720" rtlCol="0">
            <a:normAutofit/>
          </a:bodyPr>
          <a:lstStyle/>
          <a:p>
            <a:r>
              <a:rPr lang="en-ID" sz="1600" dirty="0"/>
              <a:t>When your quiz is finished :</a:t>
            </a:r>
          </a:p>
          <a:p>
            <a:pPr marL="342900" indent="-342900">
              <a:buFontTx/>
              <a:buChar char="-"/>
            </a:pPr>
            <a:r>
              <a:rPr lang="en-ID" sz="1600" dirty="0"/>
              <a:t>Check the shared preference </a:t>
            </a:r>
            <a:r>
              <a:rPr lang="en-ID" sz="1600" dirty="0" err="1"/>
              <a:t>top_point</a:t>
            </a:r>
            <a:r>
              <a:rPr lang="en-ID" sz="1600" dirty="0"/>
              <a:t>, if  null or less than user point, save the shared preference </a:t>
            </a:r>
            <a:r>
              <a:rPr lang="en-ID" sz="1600" dirty="0" err="1"/>
              <a:t>top_point</a:t>
            </a:r>
            <a:r>
              <a:rPr lang="en-ID" sz="1600" dirty="0"/>
              <a:t> with user point, and </a:t>
            </a:r>
            <a:r>
              <a:rPr lang="en-ID" sz="1600" dirty="0" err="1"/>
              <a:t>top_user</a:t>
            </a:r>
            <a:r>
              <a:rPr lang="en-ID" sz="1600" dirty="0"/>
              <a:t> with </a:t>
            </a:r>
            <a:r>
              <a:rPr lang="en-ID" sz="1600" dirty="0" err="1"/>
              <a:t>active_user</a:t>
            </a:r>
            <a:r>
              <a:rPr lang="en-ID" sz="1600" dirty="0"/>
              <a:t>.</a:t>
            </a:r>
          </a:p>
          <a:p>
            <a:pPr marL="342900" indent="-342900">
              <a:buFontTx/>
              <a:buChar char="-"/>
            </a:pPr>
            <a:r>
              <a:rPr lang="en-ID" sz="1600" dirty="0"/>
              <a:t>Create a screen (</a:t>
            </a:r>
            <a:r>
              <a:rPr lang="en-ID" sz="1600" dirty="0" err="1"/>
              <a:t>highscore.dart</a:t>
            </a:r>
            <a:r>
              <a:rPr lang="en-ID" sz="1600" dirty="0"/>
              <a:t>) that show the </a:t>
            </a:r>
            <a:r>
              <a:rPr lang="en-ID" sz="1600" dirty="0" err="1"/>
              <a:t>top_user</a:t>
            </a:r>
            <a:r>
              <a:rPr lang="en-ID" sz="1600" dirty="0"/>
              <a:t> and </a:t>
            </a:r>
            <a:r>
              <a:rPr lang="en-ID" sz="1600" dirty="0" err="1"/>
              <a:t>top_point</a:t>
            </a:r>
            <a:r>
              <a:rPr lang="en-ID" sz="1600" dirty="0"/>
              <a:t>.</a:t>
            </a:r>
          </a:p>
          <a:p>
            <a:pPr marL="342900" indent="-342900">
              <a:buFontTx/>
              <a:buChar char="-"/>
            </a:pPr>
            <a:endParaRPr lang="en-ID" sz="1600" dirty="0"/>
          </a:p>
          <a:p>
            <a:r>
              <a:rPr lang="en-ID" sz="1600" dirty="0"/>
              <a:t>Zip your lib folder and upload to ULS</a:t>
            </a:r>
          </a:p>
        </p:txBody>
      </p:sp>
      <p:sp>
        <p:nvSpPr>
          <p:cNvPr id="45060" name="AutoShape 4" descr="blob:https://web.whatsapp.com/4be9237d-cfc1-462e-ba51-978e9348df0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5BC5F437-D9F5-214A-4D3E-5E81C07AB578}"/>
              </a:ext>
            </a:extLst>
          </p:cNvPr>
          <p:cNvSpPr txBox="1"/>
          <p:nvPr/>
        </p:nvSpPr>
        <p:spPr>
          <a:xfrm>
            <a:off x="307975" y="3089229"/>
            <a:ext cx="4650376"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kumimoji="0" lang="en-US" sz="1800" b="0" i="0" u="none" strike="noStrike" kern="1200" cap="none" spc="0" normalizeH="0" baseline="0" noProof="0" dirty="0">
                <a:ln>
                  <a:noFill/>
                </a:ln>
                <a:solidFill>
                  <a:schemeClr val="tx1"/>
                </a:solidFill>
                <a:effectLst/>
                <a:uLnTx/>
                <a:uFillTx/>
                <a:latin typeface="+mn-lt"/>
                <a:ea typeface="+mn-ea"/>
                <a:cs typeface="+mn-cs"/>
              </a:rPr>
              <a:t>finish now </a:t>
            </a:r>
            <a:r>
              <a:rPr lang="en-US" sz="1800" dirty="0">
                <a:sym typeface="Wingdings" pitchFamily="2" charset="2"/>
              </a:rPr>
              <a:t> 100</a:t>
            </a:r>
          </a:p>
          <a:p>
            <a:r>
              <a:rPr kumimoji="0" lang="en-US" sz="1800" b="0" i="0" u="none" strike="noStrike" kern="1200" cap="none" spc="0" normalizeH="0" baseline="0" noProof="0" dirty="0">
                <a:ln>
                  <a:noFill/>
                </a:ln>
                <a:solidFill>
                  <a:schemeClr val="tx1"/>
                </a:solidFill>
                <a:effectLst/>
                <a:uLnTx/>
                <a:uFillTx/>
                <a:latin typeface="+mn-lt"/>
                <a:ea typeface="+mn-ea"/>
                <a:cs typeface="+mn-cs"/>
                <a:sym typeface="Wingdings" pitchFamily="2" charset="2"/>
              </a:rPr>
              <a:t>finish today  95</a:t>
            </a:r>
          </a:p>
          <a:p>
            <a:r>
              <a:rPr lang="en-US" sz="1800" dirty="0">
                <a:sym typeface="Wingdings" pitchFamily="2" charset="2"/>
              </a:rPr>
              <a:t>finish tomorrow  90</a:t>
            </a:r>
          </a:p>
          <a:p>
            <a:r>
              <a:rPr lang="en-US" sz="1800" dirty="0">
                <a:sym typeface="Wingdings" pitchFamily="2" charset="2"/>
              </a:rPr>
              <a:t>finish before next week 85</a:t>
            </a:r>
          </a:p>
          <a:p>
            <a:r>
              <a:rPr kumimoji="0" lang="en-US" sz="1800" b="0" i="0" u="none" strike="noStrike" kern="1200" cap="none" spc="0" normalizeH="0" baseline="0" noProof="0" dirty="0">
                <a:ln>
                  <a:noFill/>
                </a:ln>
                <a:solidFill>
                  <a:schemeClr val="tx1"/>
                </a:solidFill>
                <a:effectLst/>
                <a:uLnTx/>
                <a:uFillTx/>
                <a:latin typeface="+mn-lt"/>
                <a:ea typeface="+mn-ea"/>
                <a:cs typeface="+mn-cs"/>
                <a:sym typeface="Wingdings" pitchFamily="2" charset="2"/>
              </a:rPr>
              <a:t>finish after next week  0</a:t>
            </a:r>
            <a:endParaRPr dirty="0"/>
          </a:p>
        </p:txBody>
      </p:sp>
    </p:spTree>
    <p:extLst>
      <p:ext uri="{BB962C8B-B14F-4D97-AF65-F5344CB8AC3E}">
        <p14:creationId xmlns:p14="http://schemas.microsoft.com/office/powerpoint/2010/main" val="3548107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6" name="Text Placeholder 3"/>
          <p:cNvSpPr txBox="1">
            <a:spLocks/>
          </p:cNvSpPr>
          <p:nvPr/>
        </p:nvSpPr>
        <p:spPr>
          <a:xfrm>
            <a:off x="4862945" y="778274"/>
            <a:ext cx="3946237" cy="4070817"/>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endParaRPr lang="en-US" dirty="0">
              <a:solidFill>
                <a:schemeClr val="bg1"/>
              </a:solidFill>
            </a:endParaRPr>
          </a:p>
        </p:txBody>
      </p:sp>
      <p:pic>
        <p:nvPicPr>
          <p:cNvPr id="24578" name="Picture 2" descr="Blue-man-Questions-Comments"/>
          <p:cNvPicPr>
            <a:picLocks noChangeAspect="1" noChangeArrowheads="1"/>
          </p:cNvPicPr>
          <p:nvPr/>
        </p:nvPicPr>
        <p:blipFill>
          <a:blip r:embed="rId3"/>
          <a:srcRect/>
          <a:stretch>
            <a:fillRect/>
          </a:stretch>
        </p:blipFill>
        <p:spPr bwMode="auto">
          <a:xfrm>
            <a:off x="388657" y="547551"/>
            <a:ext cx="4474288" cy="4624262"/>
          </a:xfrm>
          <a:prstGeom prst="rect">
            <a:avLst/>
          </a:prstGeom>
          <a:noFill/>
        </p:spPr>
      </p:pic>
    </p:spTree>
    <p:extLst>
      <p:ext uri="{BB962C8B-B14F-4D97-AF65-F5344CB8AC3E}">
        <p14:creationId xmlns:p14="http://schemas.microsoft.com/office/powerpoint/2010/main" val="74977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Storing Data</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5" y="817124"/>
            <a:ext cx="8151997" cy="3968632"/>
          </a:xfrm>
        </p:spPr>
        <p:txBody>
          <a:bodyPr>
            <a:noAutofit/>
          </a:bodyPr>
          <a:lstStyle/>
          <a:p>
            <a:pPr marL="0" indent="0">
              <a:buNone/>
            </a:pPr>
            <a:r>
              <a:rPr lang="en-ID" sz="1600" dirty="0"/>
              <a:t>Sometimes, we need to store data, either locally (on user’s device) or remotely (e.g. on server)</a:t>
            </a:r>
          </a:p>
          <a:p>
            <a:pPr marL="0" indent="0">
              <a:buNone/>
            </a:pPr>
            <a:r>
              <a:rPr lang="en-ID" sz="1600" dirty="0"/>
              <a:t>Simple data (some primitive variables) can be stored on user’s device using platform’s native data storage</a:t>
            </a:r>
          </a:p>
          <a:p>
            <a:pPr marL="0" indent="0">
              <a:buNone/>
            </a:pPr>
            <a:r>
              <a:rPr lang="en-ID" sz="1600" dirty="0"/>
              <a:t>Medium data (1—3 tables) may be stored using small database like SQLite</a:t>
            </a:r>
          </a:p>
          <a:p>
            <a:pPr marL="0" indent="0">
              <a:buNone/>
            </a:pPr>
            <a:r>
              <a:rPr lang="en-ID" sz="1600" dirty="0"/>
              <a:t>Complex data should be stored on databases</a:t>
            </a:r>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4810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Simple Data Storage</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5" y="817124"/>
            <a:ext cx="8151997" cy="3968632"/>
          </a:xfrm>
        </p:spPr>
        <p:txBody>
          <a:bodyPr>
            <a:noAutofit/>
          </a:bodyPr>
          <a:lstStyle/>
          <a:p>
            <a:pPr marL="0" indent="0">
              <a:buNone/>
            </a:pPr>
            <a:r>
              <a:rPr lang="en-ID" sz="1600" dirty="0"/>
              <a:t>For simple data, you can store it on user’s device. However, native data storage on Android differs from iOS:</a:t>
            </a:r>
          </a:p>
          <a:p>
            <a:pPr marL="0" indent="0">
              <a:buNone/>
            </a:pPr>
            <a:r>
              <a:rPr lang="en-ID" sz="1600" dirty="0"/>
              <a:t>On Android, we use </a:t>
            </a:r>
            <a:r>
              <a:rPr lang="en-ID" sz="1600" b="1" dirty="0"/>
              <a:t>Shared Preferences</a:t>
            </a:r>
          </a:p>
          <a:p>
            <a:pPr marL="0" indent="0">
              <a:buNone/>
            </a:pPr>
            <a:r>
              <a:rPr lang="en-ID" sz="1600" dirty="0"/>
              <a:t>On iOS, we use </a:t>
            </a:r>
            <a:r>
              <a:rPr lang="en-ID" sz="1600" b="1" dirty="0" err="1"/>
              <a:t>NSUserDefaults</a:t>
            </a:r>
            <a:endParaRPr lang="en-ID" sz="1600" b="1" dirty="0"/>
          </a:p>
          <a:p>
            <a:pPr marL="0" indent="0">
              <a:buNone/>
            </a:pPr>
            <a:r>
              <a:rPr lang="en-ID" sz="1600" dirty="0"/>
              <a:t>How to handle these on Flutter?</a:t>
            </a:r>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1505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Shared Preferences Plugin</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5" y="817124"/>
            <a:ext cx="8151997" cy="3968632"/>
          </a:xfrm>
        </p:spPr>
        <p:txBody>
          <a:bodyPr>
            <a:noAutofit/>
          </a:bodyPr>
          <a:lstStyle/>
          <a:p>
            <a:pPr marL="0" indent="0">
              <a:buNone/>
            </a:pPr>
            <a:r>
              <a:rPr lang="en-ID" sz="1600" dirty="0"/>
              <a:t>The beauty of Flutter: there are plugins available from </a:t>
            </a:r>
            <a:r>
              <a:rPr lang="en-ID" sz="1600" dirty="0" err="1"/>
              <a:t>pub.dev</a:t>
            </a:r>
            <a:endParaRPr lang="en-ID" sz="1600" dirty="0"/>
          </a:p>
          <a:p>
            <a:pPr marL="0" indent="0">
              <a:buNone/>
            </a:pPr>
            <a:r>
              <a:rPr lang="en-ID" sz="1600" dirty="0"/>
              <a:t>One plugin is </a:t>
            </a:r>
            <a:r>
              <a:rPr lang="en-ID" sz="1600" dirty="0" err="1">
                <a:hlinkClick r:id="rId3"/>
              </a:rPr>
              <a:t>shared_preferences</a:t>
            </a:r>
            <a:r>
              <a:rPr lang="en-ID" sz="1600" dirty="0"/>
              <a:t> plugin, to alleviate native data storage by wrapping </a:t>
            </a:r>
            <a:r>
              <a:rPr lang="en-ID" sz="1600" i="1" dirty="0" err="1"/>
              <a:t>NSUserDefaults</a:t>
            </a:r>
            <a:r>
              <a:rPr lang="en-ID" sz="1600" dirty="0"/>
              <a:t> on iOS and </a:t>
            </a:r>
            <a:r>
              <a:rPr lang="en-ID" sz="1600" i="1" dirty="0" err="1"/>
              <a:t>SharedPreferences</a:t>
            </a:r>
            <a:r>
              <a:rPr lang="en-ID" sz="1600" dirty="0"/>
              <a:t> on Android into a package, providing a persistent store for simple data.</a:t>
            </a:r>
          </a:p>
          <a:p>
            <a:pPr marL="0" indent="0">
              <a:buNone/>
            </a:pPr>
            <a:r>
              <a:rPr lang="en-ID" sz="1600" dirty="0"/>
              <a:t>Supported data types: int, double, bool, String, List&lt;String&gt;</a:t>
            </a:r>
          </a:p>
          <a:p>
            <a:pPr marL="0" indent="0">
              <a:buNone/>
            </a:pPr>
            <a:r>
              <a:rPr lang="en-ID" sz="1600" dirty="0"/>
              <a:t>We will use this plugin to store simple data by following steps:</a:t>
            </a:r>
          </a:p>
          <a:p>
            <a:r>
              <a:rPr lang="en-ID" sz="1600" dirty="0"/>
              <a:t>Add the dependency</a:t>
            </a:r>
          </a:p>
          <a:p>
            <a:r>
              <a:rPr lang="en-ID" sz="1600" dirty="0"/>
              <a:t>Save data</a:t>
            </a:r>
          </a:p>
          <a:p>
            <a:r>
              <a:rPr lang="en-ID" sz="1600" dirty="0"/>
              <a:t>Read data</a:t>
            </a:r>
          </a:p>
          <a:p>
            <a:r>
              <a:rPr lang="en-ID" sz="1600" dirty="0"/>
              <a:t>Remove data</a:t>
            </a:r>
          </a:p>
          <a:p>
            <a:pPr marL="0" indent="0">
              <a:buNone/>
            </a:pPr>
            <a:br>
              <a:rPr lang="en-ID" sz="2400" dirty="0"/>
            </a:br>
            <a:endParaRPr lang="en-US" sz="2400" dirty="0">
              <a:solidFill>
                <a:srgbClr val="0070C0"/>
              </a:solidFill>
            </a:endParaRPr>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6691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Installation and usage</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5" y="817124"/>
            <a:ext cx="8151997" cy="3968632"/>
          </a:xfrm>
        </p:spPr>
        <p:txBody>
          <a:bodyPr>
            <a:noAutofit/>
          </a:bodyPr>
          <a:lstStyle/>
          <a:p>
            <a:pPr marL="0" indent="0">
              <a:buNone/>
            </a:pPr>
            <a:r>
              <a:rPr lang="en-ID" sz="1600" dirty="0"/>
              <a:t>Add the dependency in </a:t>
            </a:r>
            <a:r>
              <a:rPr lang="en-ID" sz="1600" dirty="0" err="1"/>
              <a:t>pubspec.yaml</a:t>
            </a:r>
            <a:endParaRPr lang="en-ID" sz="1600" dirty="0"/>
          </a:p>
          <a:p>
            <a:pPr marL="0" indent="0">
              <a:buNone/>
            </a:pPr>
            <a:r>
              <a:rPr lang="en-ID" sz="1800" dirty="0" err="1">
                <a:solidFill>
                  <a:srgbClr val="FF0000"/>
                </a:solidFill>
                <a:latin typeface="Consolas" panose="020B0609020204030204" pitchFamily="49" charset="0"/>
              </a:rPr>
              <a:t>shared_preferences</a:t>
            </a:r>
            <a:r>
              <a:rPr lang="en-ID" sz="1800" dirty="0">
                <a:solidFill>
                  <a:srgbClr val="FF0000"/>
                </a:solidFill>
                <a:latin typeface="Consolas" panose="020B0609020204030204" pitchFamily="49" charset="0"/>
              </a:rPr>
              <a:t>: ^2.5.2</a:t>
            </a:r>
          </a:p>
          <a:p>
            <a:pPr marL="0" indent="0">
              <a:buNone/>
            </a:pPr>
            <a:endParaRPr lang="en-ID" sz="1600" dirty="0"/>
          </a:p>
          <a:p>
            <a:pPr marL="0" indent="0">
              <a:buNone/>
            </a:pPr>
            <a:r>
              <a:rPr lang="en-ID" sz="1600" b="1" dirty="0"/>
              <a:t>Storing Data:</a:t>
            </a:r>
          </a:p>
          <a:p>
            <a:pPr marL="0" indent="0">
              <a:buNone/>
            </a:pPr>
            <a:r>
              <a:rPr lang="en-ID" sz="1600" dirty="0"/>
              <a:t>For storing data, we can use functions related with its data type:</a:t>
            </a:r>
          </a:p>
          <a:p>
            <a:pPr marL="0" indent="0">
              <a:buNone/>
            </a:pPr>
            <a:r>
              <a:rPr lang="en-ID" sz="1600" dirty="0" err="1">
                <a:latin typeface="Consolas" panose="020B0609020204030204" pitchFamily="49" charset="0"/>
              </a:rPr>
              <a:t>setInt</a:t>
            </a:r>
            <a:r>
              <a:rPr lang="en-ID" sz="1600" dirty="0">
                <a:latin typeface="Consolas" panose="020B0609020204030204" pitchFamily="49" charset="0"/>
              </a:rPr>
              <a:t>, </a:t>
            </a:r>
            <a:r>
              <a:rPr lang="en-ID" sz="1600" dirty="0" err="1">
                <a:latin typeface="Consolas" panose="020B0609020204030204" pitchFamily="49" charset="0"/>
              </a:rPr>
              <a:t>setDouble</a:t>
            </a:r>
            <a:r>
              <a:rPr lang="en-ID" sz="1600" dirty="0">
                <a:latin typeface="Consolas" panose="020B0609020204030204" pitchFamily="49" charset="0"/>
              </a:rPr>
              <a:t>, </a:t>
            </a:r>
            <a:r>
              <a:rPr lang="en-ID" sz="1600" dirty="0" err="1">
                <a:latin typeface="Consolas" panose="020B0609020204030204" pitchFamily="49" charset="0"/>
              </a:rPr>
              <a:t>setString</a:t>
            </a:r>
            <a:r>
              <a:rPr lang="en-ID" sz="1600" dirty="0">
                <a:latin typeface="Consolas" panose="020B0609020204030204" pitchFamily="49" charset="0"/>
              </a:rPr>
              <a:t>, </a:t>
            </a:r>
            <a:r>
              <a:rPr lang="en-ID" sz="1600" dirty="0" err="1">
                <a:latin typeface="Consolas" panose="020B0609020204030204" pitchFamily="49" charset="0"/>
              </a:rPr>
              <a:t>setBool</a:t>
            </a:r>
            <a:endParaRPr lang="en-ID" sz="1600" dirty="0">
              <a:latin typeface="Consolas" panose="020B0609020204030204" pitchFamily="49" charset="0"/>
            </a:endParaRPr>
          </a:p>
          <a:p>
            <a:pPr marL="0" indent="0">
              <a:buNone/>
            </a:pPr>
            <a:endParaRPr lang="en-ID" sz="1800" dirty="0">
              <a:latin typeface="Consolas" panose="020B0609020204030204" pitchFamily="49" charset="0"/>
            </a:endParaRPr>
          </a:p>
          <a:p>
            <a:pPr marL="0" indent="0">
              <a:buNone/>
            </a:pPr>
            <a:r>
              <a:rPr lang="en-ID" sz="1800" dirty="0">
                <a:latin typeface="Consolas" panose="020B0609020204030204" pitchFamily="49" charset="0"/>
              </a:rPr>
              <a:t>// obtain shared preferences </a:t>
            </a:r>
            <a:endParaRPr lang="en-ID" sz="1800" dirty="0">
              <a:solidFill>
                <a:srgbClr val="FF0000"/>
              </a:solidFill>
              <a:latin typeface="Consolas" panose="020B0609020204030204" pitchFamily="49" charset="0"/>
            </a:endParaRPr>
          </a:p>
          <a:p>
            <a:pPr marL="0" indent="0">
              <a:buNone/>
            </a:pPr>
            <a:r>
              <a:rPr lang="en-ID" sz="1800" dirty="0">
                <a:solidFill>
                  <a:srgbClr val="FF0000"/>
                </a:solidFill>
                <a:latin typeface="Consolas" panose="020B0609020204030204" pitchFamily="49" charset="0"/>
              </a:rPr>
              <a:t>final </a:t>
            </a:r>
            <a:r>
              <a:rPr lang="en-ID" sz="1800" dirty="0" err="1">
                <a:solidFill>
                  <a:srgbClr val="FF0000"/>
                </a:solidFill>
                <a:latin typeface="Consolas" panose="020B0609020204030204" pitchFamily="49" charset="0"/>
              </a:rPr>
              <a:t>prefs</a:t>
            </a:r>
            <a:r>
              <a:rPr lang="en-ID" sz="1800" dirty="0">
                <a:solidFill>
                  <a:srgbClr val="FF0000"/>
                </a:solidFill>
                <a:latin typeface="Consolas" panose="020B0609020204030204" pitchFamily="49" charset="0"/>
              </a:rPr>
              <a:t> = await </a:t>
            </a:r>
            <a:r>
              <a:rPr lang="en-ID" sz="1800" dirty="0" err="1">
                <a:solidFill>
                  <a:srgbClr val="FF0000"/>
                </a:solidFill>
                <a:latin typeface="Consolas" panose="020B0609020204030204" pitchFamily="49" charset="0"/>
              </a:rPr>
              <a:t>SharedPreferences.getInstance</a:t>
            </a:r>
            <a:r>
              <a:rPr lang="en-ID" sz="1800" dirty="0">
                <a:solidFill>
                  <a:srgbClr val="FF0000"/>
                </a:solidFill>
                <a:latin typeface="Consolas" panose="020B0609020204030204" pitchFamily="49" charset="0"/>
              </a:rPr>
              <a:t>(); </a:t>
            </a:r>
          </a:p>
          <a:p>
            <a:pPr marL="0" indent="0">
              <a:buNone/>
            </a:pPr>
            <a:r>
              <a:rPr lang="en-ID" sz="1800" dirty="0">
                <a:latin typeface="Consolas" panose="020B0609020204030204" pitchFamily="49" charset="0"/>
              </a:rPr>
              <a:t>// set value </a:t>
            </a:r>
          </a:p>
          <a:p>
            <a:pPr marL="0" indent="0">
              <a:buNone/>
            </a:pPr>
            <a:r>
              <a:rPr lang="en-ID" sz="1800" dirty="0" err="1">
                <a:solidFill>
                  <a:srgbClr val="FF0000"/>
                </a:solidFill>
                <a:latin typeface="Consolas" panose="020B0609020204030204" pitchFamily="49" charset="0"/>
              </a:rPr>
              <a:t>prefs.setInt</a:t>
            </a:r>
            <a:r>
              <a:rPr lang="en-ID" sz="1800" dirty="0">
                <a:solidFill>
                  <a:srgbClr val="FF0000"/>
                </a:solidFill>
                <a:latin typeface="Consolas" panose="020B0609020204030204" pitchFamily="49" charset="0"/>
              </a:rPr>
              <a:t>('counter', counter);</a:t>
            </a:r>
            <a:br>
              <a:rPr lang="en-ID" sz="2400" dirty="0">
                <a:latin typeface="Consolas" panose="020B0609020204030204" pitchFamily="49" charset="0"/>
              </a:rPr>
            </a:br>
            <a:endParaRPr lang="en-US" sz="2400" dirty="0">
              <a:solidFill>
                <a:srgbClr val="0070C0"/>
              </a:solidFill>
              <a:latin typeface="Consolas" panose="020B0609020204030204" pitchFamily="49" charset="0"/>
            </a:endParaRPr>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0650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Installation and usage (2)</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5" y="817124"/>
            <a:ext cx="8151997" cy="3968632"/>
          </a:xfrm>
        </p:spPr>
        <p:txBody>
          <a:bodyPr>
            <a:noAutofit/>
          </a:bodyPr>
          <a:lstStyle/>
          <a:p>
            <a:pPr marL="0" indent="0">
              <a:buNone/>
            </a:pPr>
            <a:r>
              <a:rPr lang="en-ID" sz="1600" b="1" dirty="0"/>
              <a:t>Read Data</a:t>
            </a:r>
          </a:p>
          <a:p>
            <a:pPr marL="0" indent="0">
              <a:buNone/>
            </a:pPr>
            <a:r>
              <a:rPr lang="en-ID" sz="1600" dirty="0"/>
              <a:t>For reading data, we use also functions related with its data type:</a:t>
            </a:r>
          </a:p>
          <a:p>
            <a:pPr marL="0" indent="0">
              <a:buNone/>
            </a:pPr>
            <a:r>
              <a:rPr lang="en-ID" sz="1600" dirty="0" err="1">
                <a:latin typeface="Consolas" panose="020B0609020204030204" pitchFamily="49" charset="0"/>
              </a:rPr>
              <a:t>getInt</a:t>
            </a:r>
            <a:r>
              <a:rPr lang="en-ID" sz="1600" dirty="0">
                <a:latin typeface="Consolas" panose="020B0609020204030204" pitchFamily="49" charset="0"/>
              </a:rPr>
              <a:t>, </a:t>
            </a:r>
            <a:r>
              <a:rPr lang="en-ID" sz="1600" dirty="0" err="1">
                <a:latin typeface="Consolas" panose="020B0609020204030204" pitchFamily="49" charset="0"/>
              </a:rPr>
              <a:t>getDouble</a:t>
            </a:r>
            <a:r>
              <a:rPr lang="en-ID" sz="1600" dirty="0">
                <a:latin typeface="Consolas" panose="020B0609020204030204" pitchFamily="49" charset="0"/>
              </a:rPr>
              <a:t>, </a:t>
            </a:r>
            <a:r>
              <a:rPr lang="en-ID" sz="1600" dirty="0" err="1">
                <a:latin typeface="Consolas" panose="020B0609020204030204" pitchFamily="49" charset="0"/>
              </a:rPr>
              <a:t>getBool</a:t>
            </a:r>
            <a:r>
              <a:rPr lang="en-ID" sz="1600" dirty="0">
                <a:latin typeface="Consolas" panose="020B0609020204030204" pitchFamily="49" charset="0"/>
              </a:rPr>
              <a:t>, </a:t>
            </a:r>
            <a:r>
              <a:rPr lang="en-ID" sz="1600" dirty="0" err="1">
                <a:latin typeface="Consolas" panose="020B0609020204030204" pitchFamily="49" charset="0"/>
              </a:rPr>
              <a:t>getString</a:t>
            </a:r>
            <a:r>
              <a:rPr lang="en-ID" sz="1600" dirty="0">
                <a:latin typeface="Consolas" panose="020B0609020204030204" pitchFamily="49" charset="0"/>
              </a:rPr>
              <a:t> </a:t>
            </a:r>
          </a:p>
          <a:p>
            <a:pPr marL="0" indent="0">
              <a:buNone/>
            </a:pPr>
            <a:r>
              <a:rPr lang="en-ID" sz="2000" dirty="0">
                <a:solidFill>
                  <a:srgbClr val="FF0000"/>
                </a:solidFill>
                <a:latin typeface="Consolas" panose="020B0609020204030204" pitchFamily="49" charset="0"/>
              </a:rPr>
              <a:t>final counter = </a:t>
            </a:r>
            <a:r>
              <a:rPr lang="en-ID" sz="2000" dirty="0" err="1">
                <a:solidFill>
                  <a:srgbClr val="FF0000"/>
                </a:solidFill>
                <a:latin typeface="Consolas" panose="020B0609020204030204" pitchFamily="49" charset="0"/>
              </a:rPr>
              <a:t>prefs.getInt</a:t>
            </a:r>
            <a:r>
              <a:rPr lang="en-ID" sz="2000" dirty="0">
                <a:solidFill>
                  <a:srgbClr val="FF0000"/>
                </a:solidFill>
                <a:latin typeface="Consolas" panose="020B0609020204030204" pitchFamily="49" charset="0"/>
              </a:rPr>
              <a:t>('counter') ?? 0;</a:t>
            </a:r>
          </a:p>
          <a:p>
            <a:pPr marL="0" indent="0">
              <a:buNone/>
            </a:pPr>
            <a:r>
              <a:rPr lang="en-ID" sz="1600" dirty="0">
                <a:latin typeface="Consolas" panose="020B0609020204030204" pitchFamily="49" charset="0"/>
              </a:rPr>
              <a:t>??</a:t>
            </a:r>
            <a:r>
              <a:rPr lang="en-ID" sz="1600" dirty="0"/>
              <a:t> operator will be explained later</a:t>
            </a:r>
          </a:p>
          <a:p>
            <a:pPr marL="0" indent="0">
              <a:buNone/>
            </a:pPr>
            <a:endParaRPr lang="en-ID" sz="1600" dirty="0"/>
          </a:p>
          <a:p>
            <a:pPr marL="0" indent="0">
              <a:buNone/>
            </a:pPr>
            <a:r>
              <a:rPr lang="en-ID" sz="1600" b="1" dirty="0"/>
              <a:t>Remove Data</a:t>
            </a:r>
          </a:p>
          <a:p>
            <a:pPr marL="0" indent="0">
              <a:buNone/>
            </a:pPr>
            <a:r>
              <a:rPr lang="en-ID" sz="1600" dirty="0"/>
              <a:t>For removing data, we use function </a:t>
            </a:r>
            <a:r>
              <a:rPr lang="en-ID" sz="1600" dirty="0">
                <a:latin typeface="Consolas" panose="020B0609020204030204" pitchFamily="49" charset="0"/>
              </a:rPr>
              <a:t>remove()</a:t>
            </a:r>
            <a:endParaRPr lang="en-ID" sz="1800" dirty="0">
              <a:latin typeface="Consolas" panose="020B0609020204030204" pitchFamily="49" charset="0"/>
            </a:endParaRPr>
          </a:p>
          <a:p>
            <a:pPr marL="0" indent="0">
              <a:buNone/>
            </a:pPr>
            <a:r>
              <a:rPr lang="en-ID" sz="2000" dirty="0" err="1">
                <a:solidFill>
                  <a:srgbClr val="FF0000"/>
                </a:solidFill>
                <a:latin typeface="Consolas" panose="020B0609020204030204" pitchFamily="49" charset="0"/>
              </a:rPr>
              <a:t>prefs.remove</a:t>
            </a:r>
            <a:r>
              <a:rPr lang="en-ID" sz="2000" dirty="0">
                <a:solidFill>
                  <a:srgbClr val="FF0000"/>
                </a:solidFill>
                <a:latin typeface="Consolas" panose="020B0609020204030204" pitchFamily="49" charset="0"/>
              </a:rPr>
              <a:t>('counter');</a:t>
            </a:r>
            <a:br>
              <a:rPr lang="en-ID" dirty="0"/>
            </a:br>
            <a:endParaRPr lang="en-US" sz="2400" dirty="0">
              <a:solidFill>
                <a:srgbClr val="0070C0"/>
              </a:solidFill>
            </a:endParaRPr>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4546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 operator (if null)</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5" y="817124"/>
            <a:ext cx="8151997" cy="3968632"/>
          </a:xfrm>
        </p:spPr>
        <p:txBody>
          <a:bodyPr>
            <a:noAutofit/>
          </a:bodyPr>
          <a:lstStyle/>
          <a:p>
            <a:pPr marL="0" indent="0">
              <a:buNone/>
            </a:pPr>
            <a:r>
              <a:rPr lang="en-ID" sz="1600" dirty="0">
                <a:latin typeface="Consolas" panose="020B0609020204030204" pitchFamily="49" charset="0"/>
              </a:rPr>
              <a:t>??</a:t>
            </a:r>
            <a:r>
              <a:rPr lang="en-ID" sz="1600" dirty="0"/>
              <a:t> operator works like </a:t>
            </a:r>
            <a:r>
              <a:rPr lang="en-ID" sz="1600" dirty="0">
                <a:latin typeface="Consolas" panose="020B0609020204030204" pitchFamily="49" charset="0"/>
              </a:rPr>
              <a:t>?:</a:t>
            </a:r>
            <a:r>
              <a:rPr lang="en-ID" sz="1600" dirty="0"/>
              <a:t> operator, but it checks the expression for </a:t>
            </a:r>
            <a:r>
              <a:rPr lang="en-ID" sz="1600" dirty="0">
                <a:latin typeface="Consolas" panose="020B0609020204030204" pitchFamily="49" charset="0"/>
              </a:rPr>
              <a:t>null</a:t>
            </a:r>
            <a:r>
              <a:rPr lang="en-ID" sz="1600" dirty="0"/>
              <a:t> values:</a:t>
            </a:r>
          </a:p>
          <a:p>
            <a:pPr marL="0" indent="0">
              <a:buNone/>
            </a:pPr>
            <a:r>
              <a:rPr lang="en-ID" sz="1600" dirty="0">
                <a:latin typeface="Consolas" panose="020B0609020204030204" pitchFamily="49" charset="0"/>
              </a:rPr>
              <a:t>(if value of this expression is null) ?? (return this value instead)</a:t>
            </a:r>
          </a:p>
          <a:p>
            <a:pPr marL="0" indent="0">
              <a:buNone/>
            </a:pPr>
            <a:r>
              <a:rPr lang="en-ID" sz="1600" dirty="0"/>
              <a:t>The previous assignment:</a:t>
            </a:r>
          </a:p>
          <a:p>
            <a:pPr marL="0" indent="0">
              <a:buNone/>
            </a:pPr>
            <a:r>
              <a:rPr lang="en-ID" sz="1600" dirty="0">
                <a:solidFill>
                  <a:srgbClr val="FF0000"/>
                </a:solidFill>
                <a:latin typeface="Consolas" panose="020B0609020204030204" pitchFamily="49" charset="0"/>
              </a:rPr>
              <a:t>final counter = </a:t>
            </a:r>
            <a:r>
              <a:rPr lang="en-ID" sz="1600" dirty="0" err="1">
                <a:solidFill>
                  <a:srgbClr val="FF0000"/>
                </a:solidFill>
                <a:latin typeface="Consolas" panose="020B0609020204030204" pitchFamily="49" charset="0"/>
              </a:rPr>
              <a:t>prefs.getInt</a:t>
            </a:r>
            <a:r>
              <a:rPr lang="en-ID" sz="1600" dirty="0">
                <a:solidFill>
                  <a:srgbClr val="FF0000"/>
                </a:solidFill>
                <a:latin typeface="Consolas" panose="020B0609020204030204" pitchFamily="49" charset="0"/>
              </a:rPr>
              <a:t>('counter') ?? 0;</a:t>
            </a:r>
            <a:endParaRPr lang="en-ID" sz="1600" dirty="0"/>
          </a:p>
          <a:p>
            <a:pPr marL="0" indent="0">
              <a:buNone/>
            </a:pPr>
            <a:r>
              <a:rPr lang="en-ID" sz="1600" dirty="0"/>
              <a:t>means: if </a:t>
            </a:r>
            <a:r>
              <a:rPr lang="en-ID" sz="1600" dirty="0" err="1">
                <a:latin typeface="Consolas" panose="020B0609020204030204" pitchFamily="49" charset="0"/>
              </a:rPr>
              <a:t>prefs.getInt</a:t>
            </a:r>
            <a:r>
              <a:rPr lang="en-ID" sz="1600" dirty="0">
                <a:latin typeface="Consolas" panose="020B0609020204030204" pitchFamily="49" charset="0"/>
              </a:rPr>
              <a:t>('counter')</a:t>
            </a:r>
            <a:r>
              <a:rPr lang="en-ID" sz="1600" dirty="0"/>
              <a:t> evaluates to </a:t>
            </a:r>
            <a:r>
              <a:rPr lang="en-ID" sz="1600" dirty="0">
                <a:latin typeface="Consolas" panose="020B0609020204030204" pitchFamily="49" charset="0"/>
              </a:rPr>
              <a:t>null</a:t>
            </a:r>
            <a:r>
              <a:rPr lang="en-ID" sz="1600" dirty="0"/>
              <a:t>, then assign 0 to counter variable. Otherwise, just read from the shared preferences and assign it to counter variable.</a:t>
            </a:r>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0485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Implementing Shared Preferences</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5" y="817124"/>
            <a:ext cx="8151997" cy="3968632"/>
          </a:xfrm>
        </p:spPr>
        <p:txBody>
          <a:bodyPr>
            <a:noAutofit/>
          </a:bodyPr>
          <a:lstStyle/>
          <a:p>
            <a:pPr marL="0" indent="0">
              <a:buNone/>
            </a:pPr>
            <a:r>
              <a:rPr lang="en-ID" sz="1600" dirty="0"/>
              <a:t>We will implement shared preferences in two places:</a:t>
            </a:r>
          </a:p>
          <a:p>
            <a:r>
              <a:rPr lang="en-ID" sz="1600" dirty="0"/>
              <a:t>Login screen. Shared preference is used for storing the username after user has successfully logged in. It will keep the username until the user logs out.</a:t>
            </a:r>
          </a:p>
          <a:p>
            <a:r>
              <a:rPr lang="en-ID" sz="1600" dirty="0"/>
              <a:t>Therefore, if user never logs in before, or just logged out, the app will display the login screen. If user is already signed in and not logged out yet, every time user opens the app, login screen will be skipped, and the app will display the home screen instead.</a:t>
            </a:r>
          </a:p>
          <a:p>
            <a:r>
              <a:rPr lang="en-ID" sz="1600" dirty="0"/>
              <a:t>Top Score. Shared preference is used to store the username and its score, when user reaches the highest score.</a:t>
            </a:r>
          </a:p>
          <a:p>
            <a:pPr marL="0" indent="0">
              <a:buNone/>
            </a:pPr>
            <a:endParaRPr lang="en-ID" sz="1400" dirty="0">
              <a:solidFill>
                <a:srgbClr val="FF0000"/>
              </a:solidFill>
            </a:endParaRPr>
          </a:p>
          <a:p>
            <a:pPr marL="0" indent="0">
              <a:buNone/>
            </a:pPr>
            <a:endParaRPr lang="en-ID" sz="1600" dirty="0"/>
          </a:p>
          <a:p>
            <a:pPr>
              <a:buNone/>
            </a:pPr>
            <a:endParaRPr lang="en-US" sz="1400" dirty="0">
              <a:solidFill>
                <a:srgbClr val="0070C0"/>
              </a:solidFill>
            </a:endParaRPr>
          </a:p>
          <a:p>
            <a:pPr>
              <a:buNone/>
            </a:pPr>
            <a:endParaRPr lang="en-US" sz="1600" dirty="0">
              <a:solidFill>
                <a:srgbClr val="0070C0"/>
              </a:solidFill>
            </a:endParaRPr>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2257598"/>
      </p:ext>
    </p:extLst>
  </p:cSld>
  <p:clrMapOvr>
    <a:masterClrMapping/>
  </p:clrMapOvr>
</p:sld>
</file>

<file path=ppt/theme/theme1.xml><?xml version="1.0" encoding="utf-8"?>
<a:theme xmlns:a="http://schemas.openxmlformats.org/drawingml/2006/main" name="Informatik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c1d0b2c-b291-488c-b9ea-555b90e90dd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DBB0EA5517DF4B873B215CB2C55DE6" ma:contentTypeVersion="9" ma:contentTypeDescription="Create a new document." ma:contentTypeScope="" ma:versionID="51f779b7b893cf6f3ca6b8ee7e4debec">
  <xsd:schema xmlns:xsd="http://www.w3.org/2001/XMLSchema" xmlns:xs="http://www.w3.org/2001/XMLSchema" xmlns:p="http://schemas.microsoft.com/office/2006/metadata/properties" xmlns:ns3="8c1d0b2c-b291-488c-b9ea-555b90e90dd0" xmlns:ns4="0ce56259-bc12-439c-b989-b992e1b68cdd" targetNamespace="http://schemas.microsoft.com/office/2006/metadata/properties" ma:root="true" ma:fieldsID="0f8f486a0de5d80aecdaff76f0c6000d" ns3:_="" ns4:_="">
    <xsd:import namespace="8c1d0b2c-b291-488c-b9ea-555b90e90dd0"/>
    <xsd:import namespace="0ce56259-bc12-439c-b989-b992e1b68cdd"/>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1d0b2c-b291-488c-b9ea-555b90e90d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e56259-bc12-439c-b989-b992e1b68cd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www.w3.org/XML/1998/namespace"/>
    <ds:schemaRef ds:uri="http://purl.org/dc/elements/1.1/"/>
    <ds:schemaRef ds:uri="http://purl.org/dc/dcmitype/"/>
    <ds:schemaRef ds:uri="http://schemas.microsoft.com/office/infopath/2007/PartnerControls"/>
    <ds:schemaRef ds:uri="http://purl.org/dc/terms/"/>
    <ds:schemaRef ds:uri="8c1d0b2c-b291-488c-b9ea-555b90e90dd0"/>
    <ds:schemaRef ds:uri="http://schemas.microsoft.com/office/2006/documentManagement/types"/>
    <ds:schemaRef ds:uri="http://schemas.openxmlformats.org/package/2006/metadata/core-properties"/>
    <ds:schemaRef ds:uri="0ce56259-bc12-439c-b989-b992e1b68cdd"/>
    <ds:schemaRef ds:uri="http://schemas.microsoft.com/office/2006/metadata/propertie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1BBC43CA-C53E-4C07-901B-9BC2A42CD9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1d0b2c-b291-488c-b9ea-555b90e90dd0"/>
    <ds:schemaRef ds:uri="0ce56259-bc12-439c-b989-b992e1b68c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Informatika.potx</Template>
  <TotalTime>47002</TotalTime>
  <Words>1903</Words>
  <Application>Microsoft Office PowerPoint</Application>
  <PresentationFormat>On-screen Show (16:9)</PresentationFormat>
  <Paragraphs>256</Paragraphs>
  <Slides>27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Roboto</vt:lpstr>
      <vt:lpstr>Wingdings</vt:lpstr>
      <vt:lpstr>Informatika</vt:lpstr>
      <vt:lpstr>Shared Preference</vt:lpstr>
      <vt:lpstr>Shared preference</vt:lpstr>
      <vt:lpstr>Storing Data</vt:lpstr>
      <vt:lpstr>Simple Data Storage</vt:lpstr>
      <vt:lpstr>Shared Preferences Plugin</vt:lpstr>
      <vt:lpstr>Installation and usage</vt:lpstr>
      <vt:lpstr>Installation and usage (2)</vt:lpstr>
      <vt:lpstr>?? operator (if null)</vt:lpstr>
      <vt:lpstr>Implementing Shared Preferences</vt:lpstr>
      <vt:lpstr>ASYNC</vt:lpstr>
      <vt:lpstr>Why Asynchronous</vt:lpstr>
      <vt:lpstr>Synchronous vs Asynchronous</vt:lpstr>
      <vt:lpstr>Async and wait</vt:lpstr>
      <vt:lpstr>Future </vt:lpstr>
      <vt:lpstr>Future and then </vt:lpstr>
      <vt:lpstr>login</vt:lpstr>
      <vt:lpstr> Login screen</vt:lpstr>
      <vt:lpstr> Login screen (2)</vt:lpstr>
      <vt:lpstr> Check User ID</vt:lpstr>
      <vt:lpstr> Do Login</vt:lpstr>
      <vt:lpstr>Test</vt:lpstr>
      <vt:lpstr>Solutions</vt:lpstr>
      <vt:lpstr>Logout</vt:lpstr>
      <vt:lpstr>PowerPoint Presentation</vt:lpstr>
      <vt:lpstr>Exercise</vt:lpstr>
      <vt:lpstr>Top Score (1 sks)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Fikri Baharuddin</cp:lastModifiedBy>
  <cp:revision>1150</cp:revision>
  <dcterms:created xsi:type="dcterms:W3CDTF">2010-04-12T23:12:02Z</dcterms:created>
  <dcterms:modified xsi:type="dcterms:W3CDTF">2025-03-27T02:36:28Z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0x0101004CDBB0EA5517DF4B873B215CB2C55DE6</vt:lpwstr>
  </property>
</Properties>
</file>