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8" r:id="rId3"/>
    <p:sldId id="275" r:id="rId4"/>
    <p:sldId id="276" r:id="rId5"/>
    <p:sldId id="277" r:id="rId6"/>
    <p:sldId id="278" r:id="rId7"/>
    <p:sldId id="279" r:id="rId8"/>
    <p:sldId id="281" r:id="rId9"/>
    <p:sldId id="282" r:id="rId10"/>
    <p:sldId id="283" r:id="rId11"/>
    <p:sldId id="284" r:id="rId12"/>
    <p:sldId id="269" r:id="rId13"/>
    <p:sldId id="301" r:id="rId14"/>
    <p:sldId id="270" r:id="rId15"/>
    <p:sldId id="286" r:id="rId16"/>
    <p:sldId id="271" r:id="rId17"/>
    <p:sldId id="308" r:id="rId18"/>
    <p:sldId id="280" r:id="rId19"/>
    <p:sldId id="309" r:id="rId20"/>
    <p:sldId id="272" r:id="rId21"/>
    <p:sldId id="311" r:id="rId22"/>
    <p:sldId id="312" r:id="rId23"/>
    <p:sldId id="314" r:id="rId24"/>
    <p:sldId id="267" r:id="rId25"/>
  </p:sldIdLst>
  <p:sldSz cx="9144000" cy="5143500" type="screen16x9"/>
  <p:notesSz cx="6858000" cy="9144000"/>
  <p:embeddedFontLst>
    <p:embeddedFont>
      <p:font typeface="Albert Sans" panose="020B0604020202020204" charset="0"/>
      <p:regular r:id="rId27"/>
      <p:bold r:id="rId28"/>
      <p:italic r:id="rId29"/>
      <p:boldItalic r:id="rId30"/>
    </p:embeddedFont>
    <p:embeddedFont>
      <p:font typeface="Albert Sans Light" panose="020B0604020202020204" charset="0"/>
      <p:regular r:id="rId31"/>
      <p:bold r:id="rId32"/>
      <p:italic r:id="rId33"/>
      <p:boldItalic r:id="rId34"/>
    </p:embeddedFont>
    <p:embeddedFont>
      <p:font typeface="Arvo" panose="020B0604020202020204" charset="0"/>
      <p:regular r:id="rId35"/>
      <p:bold r:id="rId36"/>
      <p:italic r:id="rId37"/>
      <p:boldItalic r:id="rId38"/>
    </p:embeddedFont>
    <p:embeddedFont>
      <p:font typeface="Bodoni" panose="020B0604020202020204" charset="0"/>
      <p:regular r:id="rId39"/>
      <p:bold r:id="rId40"/>
      <p:italic r:id="rId41"/>
      <p:boldItalic r:id="rId42"/>
    </p:embeddedFont>
    <p:embeddedFont>
      <p:font typeface="Consolas" panose="020B0609020204030204" pitchFamily="49" charset="0"/>
      <p:regular r:id="rId43"/>
      <p:bold r:id="rId44"/>
      <p:italic r:id="rId45"/>
      <p:boldItalic r:id="rId46"/>
    </p:embeddedFont>
    <p:embeddedFont>
      <p:font typeface="Figtree" panose="020B060402020202020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2" roundtripDataSignature="AMtx7mggEyKaFNbEy4TymfCbtvd8N0ml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DFBD93-F177-40AA-A969-0C304842F84F}">
  <a:tblStyle styleId="{B3DFBD93-F177-40AA-A969-0C304842F84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4660"/>
  </p:normalViewPr>
  <p:slideViewPr>
    <p:cSldViewPr snapToGrid="0">
      <p:cViewPr>
        <p:scale>
          <a:sx n="100" d="100"/>
          <a:sy n="100" d="100"/>
        </p:scale>
        <p:origin x="830" y="3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font" Target="fonts/font24.fntdata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62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ale.flexiple.com/illustrations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ixabay.com/photos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f105e33ca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2f105e33ca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Cover Half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Gambar vector bisa didownload di: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https://scale.flexiple.com/illustrations/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Jika ingin foto free royalty bisa download di: </a:t>
            </a:r>
            <a:r>
              <a:rPr lang="es" u="sng">
                <a:solidFill>
                  <a:schemeClr val="hlink"/>
                </a:solidFill>
                <a:hlinkClick r:id="rId4"/>
              </a:rPr>
              <a:t>https://pixabay.com/photos/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63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386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11ed3f275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711ed3f275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032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854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11ed3f275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711ed3f275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364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888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11ed3f275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711ed3f275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1866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9834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6024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09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11ed3f275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711ed3f275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07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11ed3f275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2711ed3f275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1786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714F744D-9C2D-B323-CC6C-8E5C60700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>
            <a:extLst>
              <a:ext uri="{FF2B5EF4-FFF2-40B4-BE49-F238E27FC236}">
                <a16:creationId xmlns:a16="http://schemas.microsoft.com/office/drawing/2014/main" id="{3BBA55F4-F2B7-D6AE-37EF-5DF9DB97A3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>
            <a:extLst>
              <a:ext uri="{FF2B5EF4-FFF2-40B4-BE49-F238E27FC236}">
                <a16:creationId xmlns:a16="http://schemas.microsoft.com/office/drawing/2014/main" id="{59F457A4-B4C6-4F31-F8BD-D73CA83F2A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0901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DEFFB1AF-BADD-B8CD-208E-45C5EA292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>
            <a:extLst>
              <a:ext uri="{FF2B5EF4-FFF2-40B4-BE49-F238E27FC236}">
                <a16:creationId xmlns:a16="http://schemas.microsoft.com/office/drawing/2014/main" id="{35D02BB7-604A-26CB-41FE-CE04EA138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>
            <a:extLst>
              <a:ext uri="{FF2B5EF4-FFF2-40B4-BE49-F238E27FC236}">
                <a16:creationId xmlns:a16="http://schemas.microsoft.com/office/drawing/2014/main" id="{8BF8360C-FCF5-DA69-29AB-E8EE5D073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5756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6982851867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26982851867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4570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368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588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932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21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698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6a056b03d4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3" name="Google Shape;293;g26a056b03d4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973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1">
  <p:cSld name="TITLE_1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982851867_2_1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11" name="Google Shape;11;g26982851867_2_1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9pPr>
          </a:lstStyle>
          <a:p>
            <a:endParaRPr/>
          </a:p>
        </p:txBody>
      </p:sp>
      <p:sp>
        <p:nvSpPr>
          <p:cNvPr id="12" name="Google Shape;12;g26982851867_2_1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 1 1">
  <p:cSld name="SECTION_HEADER_2_1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4"/>
          <p:cNvSpPr txBox="1">
            <a:spLocks noGrp="1"/>
          </p:cNvSpPr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5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84" name="Google Shape;84;p54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_AND_BODY_2"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5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88" name="Google Shape;88;p5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89" name="Google Shape;89;p55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TITLE_AND_BODY_1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>
            <a:spLocks noGrp="1"/>
          </p:cNvSpPr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3" name="Google Shape;93;p56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name="adj1" fmla="val 0"/>
              <a:gd name="adj2" fmla="val 50000"/>
            </a:avLst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56"/>
          <p:cNvSpPr txBox="1">
            <a:spLocks noGrp="1"/>
          </p:cNvSpPr>
          <p:nvPr>
            <p:ph type="subTitle" idx="1"/>
          </p:nvPr>
        </p:nvSpPr>
        <p:spPr>
          <a:xfrm>
            <a:off x="4675100" y="2968204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cxnSp>
        <p:nvCxnSpPr>
          <p:cNvPr id="95" name="Google Shape;95;p56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 1">
  <p:cSld name="TITLE_AND_TWO_COLUMNS_2"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5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9" name="Google Shape;99;p5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0" name="Google Shape;100;p57"/>
          <p:cNvSpPr txBox="1">
            <a:spLocks noGrp="1"/>
          </p:cNvSpPr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57"/>
          <p:cNvSpPr txBox="1">
            <a:spLocks noGrp="1"/>
          </p:cNvSpPr>
          <p:nvPr>
            <p:ph type="subTitle" idx="1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2" name="Google Shape;102;p57"/>
          <p:cNvSpPr txBox="1">
            <a:spLocks noGrp="1"/>
          </p:cNvSpPr>
          <p:nvPr>
            <p:ph type="ctrTitle" idx="2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57"/>
          <p:cNvSpPr txBox="1">
            <a:spLocks noGrp="1"/>
          </p:cNvSpPr>
          <p:nvPr>
            <p:ph type="subTitle" idx="3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4" name="Google Shape;104;p57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3 columns slide">
  <p:cSld name="TITLE_AND_TWO_COLUMNS_1"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58"/>
          <p:cNvSpPr txBox="1">
            <a:spLocks noGrp="1"/>
          </p:cNvSpPr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5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9" name="Google Shape;109;p58"/>
          <p:cNvSpPr txBox="1">
            <a:spLocks noGrp="1"/>
          </p:cNvSpPr>
          <p:nvPr>
            <p:ph type="ctrTitle" idx="2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58"/>
          <p:cNvSpPr txBox="1">
            <a:spLocks noGrp="1"/>
          </p:cNvSpPr>
          <p:nvPr>
            <p:ph type="subTitle" idx="1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1" name="Google Shape;111;p58"/>
          <p:cNvSpPr txBox="1">
            <a:spLocks noGrp="1"/>
          </p:cNvSpPr>
          <p:nvPr>
            <p:ph type="ctrTitle" idx="3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58"/>
          <p:cNvSpPr txBox="1">
            <a:spLocks noGrp="1"/>
          </p:cNvSpPr>
          <p:nvPr>
            <p:ph type="subTitle" idx="4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3" name="Google Shape;113;p58"/>
          <p:cNvSpPr txBox="1">
            <a:spLocks noGrp="1"/>
          </p:cNvSpPr>
          <p:nvPr>
            <p:ph type="ctrTitle" idx="5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58"/>
          <p:cNvSpPr txBox="1">
            <a:spLocks noGrp="1"/>
          </p:cNvSpPr>
          <p:nvPr>
            <p:ph type="subTitle" idx="6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58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58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w="381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6 columns slide">
  <p:cSld name="TITLE_AND_TWO_COLUMNS_1_1">
    <p:bg>
      <p:bgPr>
        <a:solidFill>
          <a:schemeClr val="lt1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9"/>
          <p:cNvSpPr txBox="1">
            <a:spLocks noGrp="1"/>
          </p:cNvSpPr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0" name="Google Shape;120;p59"/>
          <p:cNvSpPr txBox="1">
            <a:spLocks noGrp="1"/>
          </p:cNvSpPr>
          <p:nvPr>
            <p:ph type="subTitle" idx="1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1" name="Google Shape;121;p59"/>
          <p:cNvSpPr txBox="1">
            <a:spLocks noGrp="1"/>
          </p:cNvSpPr>
          <p:nvPr>
            <p:ph type="ctrTitle" idx="2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59"/>
          <p:cNvSpPr txBox="1">
            <a:spLocks noGrp="1"/>
          </p:cNvSpPr>
          <p:nvPr>
            <p:ph type="subTitle" idx="3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3" name="Google Shape;123;p59"/>
          <p:cNvSpPr txBox="1">
            <a:spLocks noGrp="1"/>
          </p:cNvSpPr>
          <p:nvPr>
            <p:ph type="ctrTitle" idx="4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59"/>
          <p:cNvSpPr txBox="1">
            <a:spLocks noGrp="1"/>
          </p:cNvSpPr>
          <p:nvPr>
            <p:ph type="subTitle" idx="5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25" name="Google Shape;125;p59"/>
          <p:cNvSpPr txBox="1">
            <a:spLocks noGrp="1"/>
          </p:cNvSpPr>
          <p:nvPr>
            <p:ph type="title" idx="6"/>
          </p:nvPr>
        </p:nvSpPr>
        <p:spPr>
          <a:xfrm>
            <a:off x="773850" y="638075"/>
            <a:ext cx="76725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5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27" name="Google Shape;127;p59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8" name="Google Shape;128;p59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w="381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9" name="Google Shape;129;p59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59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w="381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1" name="Google Shape;131;p59"/>
          <p:cNvSpPr txBox="1">
            <a:spLocks noGrp="1"/>
          </p:cNvSpPr>
          <p:nvPr>
            <p:ph type="ctrTitle" idx="7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2" name="Google Shape;132;p59"/>
          <p:cNvSpPr txBox="1">
            <a:spLocks noGrp="1"/>
          </p:cNvSpPr>
          <p:nvPr>
            <p:ph type="subTitle" idx="8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3" name="Google Shape;133;p59"/>
          <p:cNvSpPr txBox="1">
            <a:spLocks noGrp="1"/>
          </p:cNvSpPr>
          <p:nvPr>
            <p:ph type="ctrTitle" idx="9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59"/>
          <p:cNvSpPr txBox="1">
            <a:spLocks noGrp="1"/>
          </p:cNvSpPr>
          <p:nvPr>
            <p:ph type="subTitle" idx="13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35" name="Google Shape;135;p59"/>
          <p:cNvSpPr txBox="1">
            <a:spLocks noGrp="1"/>
          </p:cNvSpPr>
          <p:nvPr>
            <p:ph type="ctrTitle" idx="14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6" name="Google Shape;136;p59"/>
          <p:cNvSpPr txBox="1">
            <a:spLocks noGrp="1"/>
          </p:cNvSpPr>
          <p:nvPr>
            <p:ph type="subTitle" idx="15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0"/>
          <p:cNvSpPr txBox="1">
            <a:spLocks noGrp="1"/>
          </p:cNvSpPr>
          <p:nvPr>
            <p:ph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6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1" name="Google Shape;141;p60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&amp; some text slide 1">
  <p:cSld name="BIG_NUMBER_1">
    <p:bg>
      <p:bgPr>
        <a:solidFill>
          <a:schemeClr val="lt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61"/>
          <p:cNvSpPr txBox="1">
            <a:spLocks noGrp="1"/>
          </p:cNvSpPr>
          <p:nvPr>
            <p:ph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6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46" name="Google Shape;146;p61"/>
          <p:cNvSpPr txBox="1">
            <a:spLocks noGrp="1"/>
          </p:cNvSpPr>
          <p:nvPr>
            <p:ph type="subTitle" idx="1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61"/>
          <p:cNvSpPr txBox="1">
            <a:spLocks noGrp="1"/>
          </p:cNvSpPr>
          <p:nvPr>
            <p:ph type="title" idx="2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61"/>
          <p:cNvSpPr txBox="1">
            <a:spLocks noGrp="1"/>
          </p:cNvSpPr>
          <p:nvPr>
            <p:ph type="subTitle" idx="3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9" name="Google Shape;149;p61"/>
          <p:cNvSpPr txBox="1">
            <a:spLocks noGrp="1"/>
          </p:cNvSpPr>
          <p:nvPr>
            <p:ph type="title" idx="4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61"/>
          <p:cNvSpPr txBox="1">
            <a:spLocks noGrp="1"/>
          </p:cNvSpPr>
          <p:nvPr>
            <p:ph type="subTitle" idx="5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2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quare with title and text">
  <p:cSld name="CUSTOM_1"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55" name="Google Shape;155;p63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w="381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3"/>
          <p:cNvSpPr txBox="1">
            <a:spLocks noGrp="1"/>
          </p:cNvSpPr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57" name="Google Shape;157;p63"/>
          <p:cNvSpPr txBox="1">
            <a:spLocks noGrp="1"/>
          </p:cNvSpPr>
          <p:nvPr>
            <p:ph type="subTitle" idx="1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cxnSp>
        <p:nvCxnSpPr>
          <p:cNvPr id="158" name="Google Shape;158;p63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&amp; some text slide">
  <p:cSld name="BIG_NUMBER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5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2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pic>
        <p:nvPicPr>
          <p:cNvPr id="22" name="Google Shape;22;p52"/>
          <p:cNvPicPr preferRelativeResize="0"/>
          <p:nvPr/>
        </p:nvPicPr>
        <p:blipFill rotWithShape="1">
          <a:blip r:embed="rId2">
            <a:alphaModFix/>
          </a:blip>
          <a:srcRect l="4454" t="6847" r="4445" b="9337"/>
          <a:stretch/>
        </p:blipFill>
        <p:spPr>
          <a:xfrm>
            <a:off x="406950" y="352200"/>
            <a:ext cx="8330102" cy="4311000"/>
          </a:xfrm>
          <a:prstGeom prst="rect">
            <a:avLst/>
          </a:prstGeom>
          <a:solidFill>
            <a:srgbClr val="9900FF"/>
          </a:solidFill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 with cyan frame">
  <p:cSld name="CUSTOM_1_1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4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162" name="Google Shape;162;p64"/>
          <p:cNvSpPr txBox="1">
            <a:spLocks noGrp="1"/>
          </p:cNvSpPr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63" name="Google Shape;163;p64"/>
          <p:cNvSpPr txBox="1">
            <a:spLocks noGrp="1"/>
          </p:cNvSpPr>
          <p:nvPr>
            <p:ph type="subTitle" idx="1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cxnSp>
        <p:nvCxnSpPr>
          <p:cNvPr id="164" name="Google Shape;164;p64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5" name="Google Shape;165;p64"/>
          <p:cNvSpPr txBox="1">
            <a:spLocks noGrp="1"/>
          </p:cNvSpPr>
          <p:nvPr>
            <p:ph type="subTitle" idx="2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USTOM_1_1_1_1">
    <p:bg>
      <p:bgPr>
        <a:solidFill>
          <a:schemeClr val="lt1"/>
        </a:solidFill>
        <a:effectLst/>
      </p:bgPr>
    </p:bg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5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5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">
  <p:cSld name="CUSTOM_2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66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66"/>
          <p:cNvSpPr txBox="1">
            <a:spLocks noGrp="1"/>
          </p:cNvSpPr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2" name="Google Shape;172;p66"/>
          <p:cNvSpPr txBox="1">
            <a:spLocks noGrp="1"/>
          </p:cNvSpPr>
          <p:nvPr>
            <p:ph type="subTitle" idx="1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66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CUSTOM"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sz="3000"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32" name="Google Shape;32;p4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" name="Google Shape;33;p4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  1">
  <p:cSld name="CUSTOM_2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8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8"/>
          <p:cNvSpPr txBox="1">
            <a:spLocks noGrp="1"/>
          </p:cNvSpPr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8"/>
          <p:cNvSpPr txBox="1">
            <a:spLocks noGrp="1"/>
          </p:cNvSpPr>
          <p:nvPr>
            <p:ph type="subTitle" idx="1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48"/>
          <p:cNvSpPr txBox="1">
            <a:spLocks noGrp="1"/>
          </p:cNvSpPr>
          <p:nvPr>
            <p:ph type="sldNum" idx="12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with title and text">
  <p:cSld name="CUSTOM_7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1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1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51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51"/>
          <p:cNvSpPr txBox="1">
            <a:spLocks noGrp="1"/>
          </p:cNvSpPr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1"/>
          <p:cNvSpPr txBox="1">
            <a:spLocks noGrp="1"/>
          </p:cNvSpPr>
          <p:nvPr>
            <p:ph type="subTitle" idx="1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42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2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42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>
            <a:endParaRPr/>
          </a:p>
        </p:txBody>
      </p:sp>
      <p:sp>
        <p:nvSpPr>
          <p:cNvPr id="52" name="Google Shape;52;p42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2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2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42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42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2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0" name="Google Shape;60;p42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SECTION_HEADER_1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>
            <a:spLocks noGrp="1"/>
          </p:cNvSpPr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ubTitle" idx="1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6" name="Google Shape;66;p4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with frame ">
  <p:cSld name="BLANK_1_1_1">
    <p:bg>
      <p:bgPr>
        <a:solidFill>
          <a:srgbClr val="043170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9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cxnSp>
        <p:nvCxnSpPr>
          <p:cNvPr id="80" name="Google Shape;80;p49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w="76200" cap="flat" cmpd="sng">
            <a:solidFill>
              <a:srgbClr val="04317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 b="1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  <p:sp>
        <p:nvSpPr>
          <p:cNvPr id="7" name="Google Shape;7;p40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  <a:defRPr sz="1400" i="0" u="none" strike="noStrike" cap="non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○"/>
              <a:defRPr sz="1400" i="0" u="none" strike="noStrike" cap="non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lbert Sans Light"/>
              <a:buChar char="■"/>
              <a:defRPr sz="1300" i="0" u="none" strike="noStrike" cap="non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lbert Sans Light"/>
              <a:buChar char="●"/>
              <a:defRPr sz="1300" i="0" u="none" strike="noStrike" cap="non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 Light"/>
              <a:buChar char="○"/>
              <a:defRPr sz="1200" i="0" u="none" strike="noStrike" cap="non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 Light"/>
              <a:buChar char="■"/>
              <a:defRPr sz="1200" i="0" u="none" strike="noStrike" cap="non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lbert Sans Light"/>
              <a:buChar char="●"/>
              <a:defRPr sz="1100" i="0" u="none" strike="noStrike" cap="non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lbert Sans Light"/>
              <a:buChar char="○"/>
              <a:defRPr sz="1100" i="0" u="none" strike="noStrike" cap="non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lbert Sans Light"/>
              <a:buChar char="■"/>
              <a:defRPr sz="1000" i="0" u="none" strike="noStrike" cap="non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9pPr>
          </a:lstStyle>
          <a:p>
            <a:endParaRPr/>
          </a:p>
        </p:txBody>
      </p:sp>
      <p:sp>
        <p:nvSpPr>
          <p:cNvPr id="8" name="Google Shape;8;p40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com/docs/10.x/eloquent-relationships#many-to-many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html/html_form_elements.asp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w3schools.com/tags/att_input_type_checkbox.asp" TargetMode="External"/><Relationship Id="rId5" Type="http://schemas.openxmlformats.org/officeDocument/2006/relationships/hyperlink" Target="https://www.w3schools.com/tags/att_input_type_radio.asp" TargetMode="External"/><Relationship Id="rId4" Type="http://schemas.openxmlformats.org/officeDocument/2006/relationships/hyperlink" Target="https://select2.org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2f105e33cad_0_7"/>
          <p:cNvPicPr preferRelativeResize="0"/>
          <p:nvPr/>
        </p:nvPicPr>
        <p:blipFill rotWithShape="1">
          <a:blip r:embed="rId3">
            <a:alphaModFix/>
          </a:blip>
          <a:srcRect r="34887"/>
          <a:stretch/>
        </p:blipFill>
        <p:spPr>
          <a:xfrm>
            <a:off x="0" y="0"/>
            <a:ext cx="595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g2f105e33cad_0_7"/>
          <p:cNvSpPr txBox="1"/>
          <p:nvPr/>
        </p:nvSpPr>
        <p:spPr>
          <a:xfrm>
            <a:off x="579850" y="490850"/>
            <a:ext cx="4584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D" sz="1800" b="1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Web Framework Programming</a:t>
            </a:r>
          </a:p>
        </p:txBody>
      </p:sp>
      <p:sp>
        <p:nvSpPr>
          <p:cNvPr id="200" name="Google Shape;200;g2f105e33cad_0_7"/>
          <p:cNvSpPr txBox="1"/>
          <p:nvPr/>
        </p:nvSpPr>
        <p:spPr>
          <a:xfrm>
            <a:off x="579850" y="3954725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600" b="1" i="0" u="none" strike="noStrike" cap="none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WEEK 11</a:t>
            </a:r>
            <a:br>
              <a:rPr lang="es" sz="1600" b="0" i="0" u="none" strike="noStrike" cap="none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s" sz="1600" b="0" i="0" u="none" strike="noStrike" cap="none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endParaRPr sz="1600" b="0" i="0" u="none" strike="noStrike" cap="none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600" b="0" i="0" u="none" strike="noStrike" cap="none" dirty="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600" b="0" i="0" u="none" strike="noStrike" cap="none" dirty="0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1" name="Google Shape;201;g2f105e33cad_0_7"/>
          <p:cNvSpPr txBox="1"/>
          <p:nvPr/>
        </p:nvSpPr>
        <p:spPr>
          <a:xfrm>
            <a:off x="579850" y="1301750"/>
            <a:ext cx="4360200" cy="243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D" sz="1800" b="1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Topic:</a:t>
            </a:r>
            <a:endParaRPr lang="en-ID" sz="1800" b="1" i="0" u="none" strike="noStrike" cap="none" dirty="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D" sz="3200" b="1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Create Retrieve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D" sz="3200" b="1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Update Delete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ID" sz="3200" b="1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In Complex Case Study</a:t>
            </a:r>
          </a:p>
        </p:txBody>
      </p:sp>
      <p:pic>
        <p:nvPicPr>
          <p:cNvPr id="202" name="Google Shape;202;g2f105e33cad_0_7"/>
          <p:cNvPicPr preferRelativeResize="0"/>
          <p:nvPr/>
        </p:nvPicPr>
        <p:blipFill rotWithShape="1">
          <a:blip r:embed="rId4">
            <a:alphaModFix/>
          </a:blip>
          <a:srcRect l="11137" r="11408"/>
          <a:stretch/>
        </p:blipFill>
        <p:spPr>
          <a:xfrm>
            <a:off x="4474725" y="807275"/>
            <a:ext cx="4360200" cy="422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g2f105e33cad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2616" y="186713"/>
            <a:ext cx="882616" cy="3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g2f105e33cad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29531" y="99675"/>
            <a:ext cx="1346739" cy="5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g2f105e33cad_0_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a056b03d4_0_22"/>
          <p:cNvSpPr txBox="1">
            <a:spLocks noGrp="1"/>
          </p:cNvSpPr>
          <p:nvPr>
            <p:ph type="body" idx="4294967295"/>
          </p:nvPr>
        </p:nvSpPr>
        <p:spPr>
          <a:xfrm>
            <a:off x="570600" y="2304288"/>
            <a:ext cx="8002800" cy="1119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if the junction table has </a:t>
            </a:r>
            <a:r>
              <a:rPr lang="en-US" sz="20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created_at</a:t>
            </a: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&amp; </a:t>
            </a:r>
            <a:r>
              <a:rPr lang="en-US" sz="20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updated_at</a:t>
            </a: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and Laravel eloquent needs to maintain this then pass the keyword </a:t>
            </a:r>
            <a:r>
              <a:rPr lang="en-US" sz="20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withTimestamps</a:t>
            </a: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5" y="271841"/>
            <a:ext cx="7166719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solidFill>
                  <a:srgbClr val="0012A2"/>
                </a:solidFill>
              </a:rPr>
              <a:t>If the junction table has extra columns/parameters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B4118A-B9C4-6B77-ECE6-FB97658BA7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25" y="1373367"/>
            <a:ext cx="7700630" cy="9309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4713D9-68F1-D6D2-BEBD-E4E887FBF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625" y="3611405"/>
            <a:ext cx="7807089" cy="96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27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a056b03d4_0_22"/>
          <p:cNvSpPr txBox="1">
            <a:spLocks noGrp="1"/>
          </p:cNvSpPr>
          <p:nvPr>
            <p:ph type="body" idx="4294967295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junction table does not only contain </a:t>
            </a:r>
            <a:r>
              <a:rPr lang="en-US" sz="20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foreignkey</a:t>
            </a: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columns from related tables. You can use the 'pivot' keyword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 the case above, you want to see what time of user with id = 1 was created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</a:t>
            </a:r>
            <a:r>
              <a:rPr lang="en-US" sz="20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created_at</a:t>
            </a: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shown is in the table junction (i.e. </a:t>
            </a:r>
            <a:r>
              <a:rPr lang="en-US" sz="20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role_user</a:t>
            </a: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</a:t>
            </a:r>
          </a:p>
        </p:txBody>
      </p:sp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5" y="271841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solidFill>
                  <a:srgbClr val="0012A2"/>
                </a:solidFill>
              </a:rPr>
              <a:t>Retrieve data in the column that is in the junction table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Picture 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DEA6C0BF-308F-1276-B249-6EB57C2D7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177" y="2025609"/>
            <a:ext cx="3351994" cy="2142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79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11ed3f275_0_747"/>
          <p:cNvSpPr txBox="1">
            <a:spLocks noGrp="1"/>
          </p:cNvSpPr>
          <p:nvPr>
            <p:ph type="title"/>
          </p:nvPr>
        </p:nvSpPr>
        <p:spPr>
          <a:xfrm>
            <a:off x="457200" y="1538514"/>
            <a:ext cx="8229600" cy="194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Adaptation of Transaction Database Structure in Our Case Study</a:t>
            </a:r>
            <a:endParaRPr lang="en-ID" sz="4000" dirty="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2" name="Google Shape;252;g2711ed3f275_0_74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253" name="Google Shape;253;g2711ed3f275_0_74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594948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a056b03d4_0_22"/>
          <p:cNvSpPr txBox="1">
            <a:spLocks noGrp="1"/>
          </p:cNvSpPr>
          <p:nvPr>
            <p:ph type="body" idx="4294967295"/>
          </p:nvPr>
        </p:nvSpPr>
        <p:spPr>
          <a:xfrm>
            <a:off x="360273" y="104111"/>
            <a:ext cx="8002800" cy="3875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Albert Sans"/>
                <a:cs typeface="Albert Sans"/>
                <a:sym typeface="Albert Sans"/>
              </a:rPr>
              <a:t>Download your file migrations in ULS 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Albert Sans"/>
                <a:cs typeface="Albert Sans"/>
                <a:sym typeface="Albert Sans"/>
              </a:rPr>
              <a:t>Run our migration for this example</a:t>
            </a:r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SzPts val="1400"/>
              <a:buFont typeface="+mj-lt"/>
              <a:buAutoNum type="arabicPeriod"/>
            </a:pPr>
            <a:r>
              <a:rPr lang="en-US" sz="2000" dirty="0">
                <a:solidFill>
                  <a:schemeClr val="dk1"/>
                </a:solidFill>
                <a:latin typeface="Consolas" panose="020B0609020204030204" pitchFamily="49" charset="0"/>
                <a:ea typeface="Albert Sans"/>
                <a:cs typeface="Albert Sans"/>
                <a:sym typeface="Albert Sans"/>
              </a:rPr>
              <a:t>Check your database</a:t>
            </a:r>
            <a:endParaRPr sz="2000" dirty="0">
              <a:solidFill>
                <a:schemeClr val="dk1"/>
              </a:solidFill>
              <a:latin typeface="Consolas" panose="020B0609020204030204" pitchFamily="49" charset="0"/>
              <a:ea typeface="Albert Sans"/>
              <a:cs typeface="Albert Sans"/>
              <a:sym typeface="Albert Sans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95AC65-0138-2232-94F5-0982EDCE7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67" y="1419661"/>
            <a:ext cx="2353003" cy="9240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2145D6-48E2-895A-A0B2-50B34B1184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432" y="1419661"/>
            <a:ext cx="5119295" cy="32232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5EC24D-3EEE-2D71-8109-BCFD7E6F2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00" y="2861696"/>
            <a:ext cx="3436620" cy="154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198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11ed3f275_0_747"/>
          <p:cNvSpPr txBox="1">
            <a:spLocks noGrp="1"/>
          </p:cNvSpPr>
          <p:nvPr>
            <p:ph type="title"/>
          </p:nvPr>
        </p:nvSpPr>
        <p:spPr>
          <a:xfrm>
            <a:off x="457200" y="1606550"/>
            <a:ext cx="8229600" cy="1930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Create Resource Controller and Model for Customer, Transactions Order</a:t>
            </a:r>
            <a:endParaRPr lang="en-ID" sz="4000" dirty="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2" name="Google Shape;252;g2711ed3f275_0_74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sp>
        <p:nvSpPr>
          <p:cNvPr id="253" name="Google Shape;253;g2711ed3f275_0_74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19411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C75A49-4B84-05D1-2E05-258D73A7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0" y="258487"/>
            <a:ext cx="9144000" cy="16973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C6B3AB-F389-73F9-2926-090842340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0" y="2847873"/>
            <a:ext cx="9144000" cy="167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961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11ed3f275_0_747"/>
          <p:cNvSpPr txBox="1">
            <a:spLocks noGrp="1"/>
          </p:cNvSpPr>
          <p:nvPr>
            <p:ph type="title"/>
          </p:nvPr>
        </p:nvSpPr>
        <p:spPr>
          <a:xfrm>
            <a:off x="478970" y="1833950"/>
            <a:ext cx="8186059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Define Relation between your Model with Pivot</a:t>
            </a:r>
            <a:endParaRPr lang="en-ID" sz="4000" dirty="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2" name="Google Shape;252;g2711ed3f275_0_74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253" name="Google Shape;253;g2711ed3f275_0_74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6278154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5" y="76750"/>
            <a:ext cx="7124918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1600" dirty="0">
                <a:solidFill>
                  <a:srgbClr val="0012A2"/>
                </a:solidFill>
              </a:rPr>
              <a:t>Create Many-to-many Relationship</a:t>
            </a:r>
            <a:br>
              <a:rPr lang="en-ID" sz="1600" dirty="0">
                <a:solidFill>
                  <a:srgbClr val="0012A2"/>
                </a:solidFill>
              </a:rPr>
            </a:br>
            <a:r>
              <a:rPr lang="en-ID" sz="1600" dirty="0">
                <a:solidFill>
                  <a:srgbClr val="0012A2"/>
                </a:solidFill>
                <a:hlinkClick r:id="rId3"/>
              </a:rPr>
              <a:t>https://laravel.com/docs/10.x/eloquent-relationships#many-to-many</a:t>
            </a:r>
            <a:r>
              <a:rPr lang="en-ID" sz="1600" dirty="0">
                <a:solidFill>
                  <a:srgbClr val="0012A2"/>
                </a:solidFill>
              </a:rPr>
              <a:t> </a:t>
            </a:r>
            <a:endParaRPr lang="en-ID" sz="16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8DCD40-9956-082E-DB5D-343583F5FEF2}"/>
              </a:ext>
            </a:extLst>
          </p:cNvPr>
          <p:cNvSpPr txBox="1"/>
          <p:nvPr/>
        </p:nvSpPr>
        <p:spPr>
          <a:xfrm>
            <a:off x="655320" y="1097280"/>
            <a:ext cx="7581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need to call “pivot” after Relationship to access the intermediate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778F88-D5F6-EE60-F9CB-E9EECEE877FD}"/>
              </a:ext>
            </a:extLst>
          </p:cNvPr>
          <p:cNvSpPr txBox="1"/>
          <p:nvPr/>
        </p:nvSpPr>
        <p:spPr>
          <a:xfrm>
            <a:off x="6842760" y="1783080"/>
            <a:ext cx="1675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Intermediate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EDF0A8-0284-BCEA-36A1-65C201B1C296}"/>
              </a:ext>
            </a:extLst>
          </p:cNvPr>
          <p:cNvSpPr txBox="1"/>
          <p:nvPr/>
        </p:nvSpPr>
        <p:spPr>
          <a:xfrm>
            <a:off x="5603093" y="4046484"/>
            <a:ext cx="2839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Pivot Column of </a:t>
            </a:r>
          </a:p>
          <a:p>
            <a:r>
              <a:rPr lang="en-US" dirty="0"/>
              <a:t>Order X Foods Intermediate 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CA51D-88C9-1C64-0367-989BD5E58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19" y="1671988"/>
            <a:ext cx="5275113" cy="252663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558F83-5045-A6CE-5178-21D2705C63CF}"/>
              </a:ext>
            </a:extLst>
          </p:cNvPr>
          <p:cNvSpPr/>
          <p:nvPr/>
        </p:nvSpPr>
        <p:spPr>
          <a:xfrm rot="10800000">
            <a:off x="5234940" y="1671990"/>
            <a:ext cx="1478280" cy="680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D0D313E-D0EA-910D-3724-9CEA1B1F5301}"/>
              </a:ext>
            </a:extLst>
          </p:cNvPr>
          <p:cNvSpPr/>
          <p:nvPr/>
        </p:nvSpPr>
        <p:spPr>
          <a:xfrm rot="10800000">
            <a:off x="5143500" y="3365632"/>
            <a:ext cx="1478280" cy="6805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56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FBCCBA1-5365-D213-BC6E-B2994692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25" y="433612"/>
            <a:ext cx="7749540" cy="3393498"/>
          </a:xfrm>
          <a:prstGeom prst="rect">
            <a:avLst/>
          </a:prstGeom>
        </p:spPr>
      </p:pic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5" y="76750"/>
            <a:ext cx="6044100" cy="418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3200" dirty="0">
                <a:solidFill>
                  <a:srgbClr val="0012A2"/>
                </a:solidFill>
              </a:rPr>
              <a:t>Order Model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EA69F0C-30CF-9A5C-3BA1-A13A3E0B20AF}"/>
              </a:ext>
            </a:extLst>
          </p:cNvPr>
          <p:cNvSpPr/>
          <p:nvPr/>
        </p:nvSpPr>
        <p:spPr>
          <a:xfrm>
            <a:off x="4918710" y="2552100"/>
            <a:ext cx="434340" cy="434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779902-F6DC-A072-7257-79BC2F2F521C}"/>
              </a:ext>
            </a:extLst>
          </p:cNvPr>
          <p:cNvSpPr/>
          <p:nvPr/>
        </p:nvSpPr>
        <p:spPr>
          <a:xfrm>
            <a:off x="6386267" y="2552100"/>
            <a:ext cx="434340" cy="434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3657CB-0417-EB4F-DBE3-3EA4C1C3548F}"/>
              </a:ext>
            </a:extLst>
          </p:cNvPr>
          <p:cNvSpPr/>
          <p:nvPr/>
        </p:nvSpPr>
        <p:spPr>
          <a:xfrm>
            <a:off x="7489043" y="2549139"/>
            <a:ext cx="434340" cy="434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EDBA75-99F9-E1B0-4B7E-25C910676736}"/>
              </a:ext>
            </a:extLst>
          </p:cNvPr>
          <p:cNvSpPr/>
          <p:nvPr/>
        </p:nvSpPr>
        <p:spPr>
          <a:xfrm>
            <a:off x="2705100" y="3439147"/>
            <a:ext cx="434340" cy="43434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D4763-5B18-EC18-DF4A-4D32FEBEA05D}"/>
              </a:ext>
            </a:extLst>
          </p:cNvPr>
          <p:cNvSpPr txBox="1"/>
          <p:nvPr/>
        </p:nvSpPr>
        <p:spPr>
          <a:xfrm>
            <a:off x="538625" y="3765067"/>
            <a:ext cx="86053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</a:t>
            </a:r>
          </a:p>
          <a:p>
            <a:pPr marL="342900" indent="-342900">
              <a:buAutoNum type="arabicPeriod"/>
            </a:pPr>
            <a:r>
              <a:rPr lang="en-US" dirty="0"/>
              <a:t>The name of intermediated table</a:t>
            </a:r>
          </a:p>
          <a:p>
            <a:pPr marL="342900" indent="-342900">
              <a:buAutoNum type="arabicPeriod"/>
            </a:pPr>
            <a:r>
              <a:rPr lang="en-US" dirty="0"/>
              <a:t>The column from the primary/</a:t>
            </a:r>
            <a:r>
              <a:rPr lang="en-US" dirty="0" err="1"/>
              <a:t>foreingkey</a:t>
            </a:r>
            <a:r>
              <a:rPr lang="en-US" dirty="0"/>
              <a:t> of this Model (in this case “order”)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The column from the primary/</a:t>
            </a:r>
            <a:r>
              <a:rPr lang="en-US" dirty="0" err="1"/>
              <a:t>foreingkey</a:t>
            </a:r>
            <a:r>
              <a:rPr lang="en-US" dirty="0"/>
              <a:t> of another Model (in this case “food”)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The column from pivot table that will be show in Query Eloquent</a:t>
            </a:r>
          </a:p>
        </p:txBody>
      </p:sp>
    </p:spTree>
    <p:extLst>
      <p:ext uri="{BB962C8B-B14F-4D97-AF65-F5344CB8AC3E}">
        <p14:creationId xmlns:p14="http://schemas.microsoft.com/office/powerpoint/2010/main" val="2085267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3200" dirty="0">
                <a:solidFill>
                  <a:srgbClr val="0012A2"/>
                </a:solidFill>
              </a:rPr>
              <a:t>Food Model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D5396-0AE8-A13A-80C1-A696BA507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" y="848996"/>
            <a:ext cx="7672050" cy="3976872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D5577EFA-4058-A92D-0AB5-D426D674F8F4}"/>
              </a:ext>
            </a:extLst>
          </p:cNvPr>
          <p:cNvSpPr/>
          <p:nvPr/>
        </p:nvSpPr>
        <p:spPr>
          <a:xfrm>
            <a:off x="6612101" y="2700767"/>
            <a:ext cx="647700" cy="9677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FAD6C6-3DBD-9D26-F162-3252F0E55FC3}"/>
              </a:ext>
            </a:extLst>
          </p:cNvPr>
          <p:cNvSpPr txBox="1"/>
          <p:nvPr/>
        </p:nvSpPr>
        <p:spPr>
          <a:xfrm>
            <a:off x="5809943" y="2080260"/>
            <a:ext cx="225201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A new function represents the many-to-many relation between orders x foods</a:t>
            </a:r>
          </a:p>
        </p:txBody>
      </p:sp>
    </p:spTree>
    <p:extLst>
      <p:ext uri="{BB962C8B-B14F-4D97-AF65-F5344CB8AC3E}">
        <p14:creationId xmlns:p14="http://schemas.microsoft.com/office/powerpoint/2010/main" val="94072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11ed3f275_0_747"/>
          <p:cNvSpPr txBox="1">
            <a:spLocks noGrp="1"/>
          </p:cNvSpPr>
          <p:nvPr>
            <p:ph type="title"/>
          </p:nvPr>
        </p:nvSpPr>
        <p:spPr>
          <a:xfrm>
            <a:off x="0" y="23140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ID" sz="4000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Many-to-Many Relationship</a:t>
            </a:r>
          </a:p>
        </p:txBody>
      </p:sp>
      <p:sp>
        <p:nvSpPr>
          <p:cNvPr id="252" name="Google Shape;252;g2711ed3f275_0_74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253" name="Google Shape;253;g2711ed3f275_0_74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19B207-D70F-1D89-1170-324F3B6DE9CC}"/>
              </a:ext>
            </a:extLst>
          </p:cNvPr>
          <p:cNvSpPr txBox="1"/>
          <p:nvPr/>
        </p:nvSpPr>
        <p:spPr>
          <a:xfrm>
            <a:off x="1740408" y="2796400"/>
            <a:ext cx="56631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dirty="0">
                <a:solidFill>
                  <a:schemeClr val="bg1"/>
                </a:solidFill>
              </a:rPr>
              <a:t>https://laravel.com/docs/10.x/eloquent-relationships#many-to-many </a:t>
            </a:r>
          </a:p>
        </p:txBody>
      </p:sp>
    </p:spTree>
    <p:extLst>
      <p:ext uri="{BB962C8B-B14F-4D97-AF65-F5344CB8AC3E}">
        <p14:creationId xmlns:p14="http://schemas.microsoft.com/office/powerpoint/2010/main" val="765175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711ed3f275_0_747"/>
          <p:cNvSpPr txBox="1">
            <a:spLocks noGrp="1"/>
          </p:cNvSpPr>
          <p:nvPr>
            <p:ph type="title"/>
          </p:nvPr>
        </p:nvSpPr>
        <p:spPr>
          <a:xfrm>
            <a:off x="595214" y="1587207"/>
            <a:ext cx="7953572" cy="196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4000" dirty="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How to call Pivot in your Table?</a:t>
            </a:r>
            <a:endParaRPr lang="en-ID" sz="4000" dirty="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2" name="Google Shape;252;g2711ed3f275_0_74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20</a:t>
            </a:fld>
            <a:endParaRPr/>
          </a:p>
        </p:txBody>
      </p:sp>
      <p:sp>
        <p:nvSpPr>
          <p:cNvPr id="253" name="Google Shape;253;g2711ed3f275_0_74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20637646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71268E9E-0E51-4336-176B-BEB0408A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E2896-9324-E4A7-BEB1-BE4CED2F3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" y="1008561"/>
            <a:ext cx="9144000" cy="3384411"/>
          </a:xfrm>
          <a:prstGeom prst="rect">
            <a:avLst/>
          </a:prstGeom>
        </p:spPr>
      </p:pic>
      <p:sp>
        <p:nvSpPr>
          <p:cNvPr id="296" name="Google Shape;296;g26a056b03d4_0_22">
            <a:extLst>
              <a:ext uri="{FF2B5EF4-FFF2-40B4-BE49-F238E27FC236}">
                <a16:creationId xmlns:a16="http://schemas.microsoft.com/office/drawing/2014/main" id="{693F32FA-756E-9BD0-EA80-21A994B4D62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3200" dirty="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Order / </a:t>
            </a:r>
            <a:r>
              <a:rPr lang="en-ID" sz="3200" dirty="0" err="1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index.blade.php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>
            <a:extLst>
              <a:ext uri="{FF2B5EF4-FFF2-40B4-BE49-F238E27FC236}">
                <a16:creationId xmlns:a16="http://schemas.microsoft.com/office/drawing/2014/main" id="{933EB9B6-1A4E-DE2D-8EF3-BA345F055D33}"/>
              </a:ext>
            </a:extLst>
          </p:cNvPr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0E010228-03EA-7921-03CF-709B7F58E042}"/>
              </a:ext>
            </a:extLst>
          </p:cNvPr>
          <p:cNvSpPr/>
          <p:nvPr/>
        </p:nvSpPr>
        <p:spPr>
          <a:xfrm rot="10800000">
            <a:off x="5162243" y="2571750"/>
            <a:ext cx="647700" cy="9677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92D2E7-C871-0EF6-18B9-79821108169B}"/>
              </a:ext>
            </a:extLst>
          </p:cNvPr>
          <p:cNvSpPr txBox="1"/>
          <p:nvPr/>
        </p:nvSpPr>
        <p:spPr>
          <a:xfrm>
            <a:off x="5588963" y="3142576"/>
            <a:ext cx="22520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</a:rPr>
              <a:t>Pivot for detailing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54468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280E6-592C-8C7C-416F-3719F026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59"/>
            <a:ext cx="9144000" cy="482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79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66033002-D23B-32C2-5D73-C429A53E5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6a056b03d4_0_22">
            <a:extLst>
              <a:ext uri="{FF2B5EF4-FFF2-40B4-BE49-F238E27FC236}">
                <a16:creationId xmlns:a16="http://schemas.microsoft.com/office/drawing/2014/main" id="{F8F3B90F-4F21-8AD5-3D5A-88EFEFC187C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3200" dirty="0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Start from Now!</a:t>
            </a:r>
          </a:p>
        </p:txBody>
      </p:sp>
      <p:sp>
        <p:nvSpPr>
          <p:cNvPr id="297" name="Google Shape;297;g26a056b03d4_0_22">
            <a:extLst>
              <a:ext uri="{FF2B5EF4-FFF2-40B4-BE49-F238E27FC236}">
                <a16:creationId xmlns:a16="http://schemas.microsoft.com/office/drawing/2014/main" id="{FD1E036E-726C-7222-4B74-F9C94A6B5768}"/>
              </a:ext>
            </a:extLst>
          </p:cNvPr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16BD40-F975-74B6-6304-F28B7D9C6059}"/>
              </a:ext>
            </a:extLst>
          </p:cNvPr>
          <p:cNvSpPr txBox="1"/>
          <p:nvPr/>
        </p:nvSpPr>
        <p:spPr>
          <a:xfrm>
            <a:off x="670560" y="1272540"/>
            <a:ext cx="80467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Present your progress with your friends and your lecturer</a:t>
            </a:r>
          </a:p>
          <a:p>
            <a:pPr marL="342900" indent="-342900">
              <a:buFont typeface="Arial"/>
              <a:buAutoNum type="arabicPeriod"/>
            </a:pPr>
            <a:r>
              <a:rPr lang="en-US" dirty="0"/>
              <a:t>Always stay tune in Laravel documentation</a:t>
            </a:r>
          </a:p>
          <a:p>
            <a:pPr marL="342900" indent="-342900">
              <a:buAutoNum type="arabicPeriod"/>
            </a:pPr>
            <a:r>
              <a:rPr lang="en-US" dirty="0"/>
              <a:t>Give your good question from your weakness or difficulties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Try to make a good UI/UX from </a:t>
            </a:r>
            <a:r>
              <a:rPr lang="en-US" dirty="0" err="1"/>
              <a:t>boostrap</a:t>
            </a:r>
            <a:r>
              <a:rPr lang="en-US" dirty="0"/>
              <a:t> element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Select (</a:t>
            </a:r>
            <a:r>
              <a:rPr lang="en-US" dirty="0">
                <a:hlinkClick r:id="rId3"/>
              </a:rPr>
              <a:t>https://www.w3schools.com/html/html_form_elements.asp</a:t>
            </a:r>
            <a:r>
              <a:rPr lang="en-US" dirty="0"/>
              <a:t>)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Select2 (</a:t>
            </a:r>
            <a:r>
              <a:rPr lang="en-US" dirty="0">
                <a:hlinkClick r:id="rId4"/>
              </a:rPr>
              <a:t>https://select2.org/</a:t>
            </a:r>
            <a:r>
              <a:rPr lang="en-US" dirty="0"/>
              <a:t>)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Radio button (</a:t>
            </a:r>
            <a:r>
              <a:rPr lang="en-US" dirty="0">
                <a:hlinkClick r:id="rId5"/>
              </a:rPr>
              <a:t>https://www.w3schools.com/tags/att_input_type_radio.asp</a:t>
            </a:r>
            <a:r>
              <a:rPr lang="en-US" dirty="0"/>
              <a:t>) 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Checkbox (for many-to-many like order and food case study) (</a:t>
            </a:r>
            <a:r>
              <a:rPr lang="en-US" dirty="0">
                <a:hlinkClick r:id="rId6"/>
              </a:rPr>
              <a:t>https://www.w3schools.com/tags/att_input_type_checkbox.asp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79886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982851867_4_33"/>
          <p:cNvSpPr txBox="1">
            <a:spLocks noGrp="1"/>
          </p:cNvSpPr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Thanks.</a:t>
            </a:r>
            <a:endParaRPr sz="72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2" name="Google Shape;322;g26982851867_4_3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24</a:t>
            </a:fld>
            <a:endParaRPr/>
          </a:p>
        </p:txBody>
      </p:sp>
      <p:sp>
        <p:nvSpPr>
          <p:cNvPr id="323" name="Google Shape;323;g26982851867_4_3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a056b03d4_0_22"/>
          <p:cNvSpPr txBox="1">
            <a:spLocks noGrp="1"/>
          </p:cNvSpPr>
          <p:nvPr>
            <p:ph type="body" idx="4294967295"/>
          </p:nvPr>
        </p:nvSpPr>
        <p:spPr>
          <a:xfrm>
            <a:off x="538625" y="1319650"/>
            <a:ext cx="8002800" cy="12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normalization of the Many-to-many is different from that of the one-to-many. In many-to-many relationship will produces 1 new table junction (table junction) which acts as an intermediary between 2 related tables.</a:t>
            </a:r>
          </a:p>
        </p:txBody>
      </p:sp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3200" dirty="0">
                <a:solidFill>
                  <a:srgbClr val="0012A2"/>
                </a:solidFill>
              </a:rPr>
              <a:t>Many-to-Many Relationship Example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DD0751-A2E0-EAF4-73CE-78F82AD936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786" y="2900850"/>
            <a:ext cx="5730428" cy="180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34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a056b03d4_0_22"/>
          <p:cNvSpPr txBox="1">
            <a:spLocks noGrp="1"/>
          </p:cNvSpPr>
          <p:nvPr>
            <p:ph type="body" idx="4294967295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Relation between User and Role. A specific user can have various roles, and conversely a specific role can consist of many accounts/users.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 e-commerce system, this relationship also occurs in transactions where one sale/order transaction consists of many variants of goods/services.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3200" dirty="0">
                <a:solidFill>
                  <a:srgbClr val="0012A2"/>
                </a:solidFill>
              </a:rPr>
              <a:t>Another example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155777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a056b03d4_0_22"/>
          <p:cNvSpPr txBox="1">
            <a:spLocks noGrp="1"/>
          </p:cNvSpPr>
          <p:nvPr>
            <p:ph type="body" idx="4294967295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From definition of a many-to-many relationship, the rule name of table junction is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(a) singular for each table name;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(b) in alphabetical order;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(c) separated by underscore (_)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Example: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Users and roles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role_user</a:t>
            </a: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Books and authors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US" sz="2000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author_book</a:t>
            </a: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3200" dirty="0">
                <a:solidFill>
                  <a:srgbClr val="0012A2"/>
                </a:solidFill>
              </a:rPr>
              <a:t>Rule of Naming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58797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a056b03d4_0_22"/>
          <p:cNvSpPr txBox="1">
            <a:spLocks noGrp="1"/>
          </p:cNvSpPr>
          <p:nvPr>
            <p:ph type="body" idx="4294967295"/>
          </p:nvPr>
        </p:nvSpPr>
        <p:spPr>
          <a:xfrm>
            <a:off x="538625" y="1319650"/>
            <a:ext cx="5008735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naming of the junction table column is based on the </a:t>
            </a:r>
            <a:r>
              <a:rPr lang="en-US" sz="2000" b="1" dirty="0">
                <a:solidFill>
                  <a:srgbClr val="0012A2"/>
                </a:solidFill>
                <a:latin typeface="Albert Sans"/>
                <a:sym typeface="Albert Sans"/>
              </a:rPr>
              <a:t>singular</a:t>
            </a: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r>
              <a:rPr lang="en-US" sz="2000" b="1" dirty="0">
                <a:solidFill>
                  <a:srgbClr val="0012A2"/>
                </a:solidFill>
                <a:latin typeface="Albert Sans"/>
                <a:sym typeface="Albert Sans"/>
              </a:rPr>
              <a:t>table</a:t>
            </a: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of each table name with the addition of “</a:t>
            </a:r>
            <a:r>
              <a:rPr lang="en-US" sz="2000" b="1" dirty="0">
                <a:solidFill>
                  <a:srgbClr val="0012A2"/>
                </a:solidFill>
                <a:latin typeface="Albert Sans"/>
                <a:sym typeface="Albert Sans"/>
              </a:rPr>
              <a:t>_id</a:t>
            </a: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”.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Each of these columns becomes a Primary key and Foreign Key.</a:t>
            </a:r>
          </a:p>
        </p:txBody>
      </p:sp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4" y="76750"/>
            <a:ext cx="7666591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 sz="3200" dirty="0">
                <a:solidFill>
                  <a:srgbClr val="0012A2"/>
                </a:solidFill>
              </a:rPr>
              <a:t>Column Structure from Junction Table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95FF9F-39B9-BE32-7AD2-A157F282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64" y="1227212"/>
            <a:ext cx="2216051" cy="336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1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a056b03d4_0_22"/>
          <p:cNvSpPr txBox="1">
            <a:spLocks noGrp="1"/>
          </p:cNvSpPr>
          <p:nvPr>
            <p:ph type="body" idx="4294967295"/>
          </p:nvPr>
        </p:nvSpPr>
        <p:spPr>
          <a:xfrm>
            <a:off x="538625" y="990550"/>
            <a:ext cx="8002800" cy="1728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To define a many-to-many relationship, Laravel provides the </a:t>
            </a:r>
            <a:r>
              <a:rPr lang="en-US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belongsToMany</a:t>
            </a: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(…..) keyword.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If you look at the examples of users and roles, then the form of the relationship is as follows: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Both in terms of Users and Roles have the same keywords</a:t>
            </a:r>
          </a:p>
        </p:txBody>
      </p:sp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3200" dirty="0">
                <a:solidFill>
                  <a:srgbClr val="0012A2"/>
                </a:solidFill>
              </a:rPr>
              <a:t>Model Structure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F0A605-5B8E-878C-EC3D-8061C36D9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25" y="1904350"/>
            <a:ext cx="4090629" cy="288490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ED8B3C-E81B-7394-AF77-A01106590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152" y="1904350"/>
            <a:ext cx="4115796" cy="2884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a056b03d4_0_22"/>
          <p:cNvSpPr txBox="1">
            <a:spLocks noGrp="1"/>
          </p:cNvSpPr>
          <p:nvPr>
            <p:ph type="body" idx="4294967295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If the column names or table names don't match the Laravel name convention, you can 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If you look at the example above, </a:t>
            </a:r>
            <a:r>
              <a:rPr lang="en-US" dirty="0" err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belongsToMany</a:t>
            </a:r>
            <a:r>
              <a:rPr lang="en-US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is placed in the User model</a:t>
            </a:r>
          </a:p>
        </p:txBody>
      </p:sp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3200" dirty="0">
                <a:solidFill>
                  <a:srgbClr val="0012A2"/>
                </a:solidFill>
              </a:rPr>
              <a:t>Overriding Mechanism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Picture 1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852615A2-74F1-1DC6-362C-7B8B7D12D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67" y="1753562"/>
            <a:ext cx="3601316" cy="18677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49E2CCB-BC46-7CDF-8C13-D41D34EC7A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314" t="14685" r="3219" b="19429"/>
          <a:stretch/>
        </p:blipFill>
        <p:spPr>
          <a:xfrm>
            <a:off x="954596" y="4079462"/>
            <a:ext cx="7170858" cy="612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1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6a056b03d4_0_22"/>
          <p:cNvSpPr txBox="1">
            <a:spLocks noGrp="1"/>
          </p:cNvSpPr>
          <p:nvPr>
            <p:ph type="body" idx="4294967295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D" sz="20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Model Structure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ID" sz="20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96" name="Google Shape;296;g26a056b03d4_0_22"/>
          <p:cNvSpPr txBox="1">
            <a:spLocks noGrp="1"/>
          </p:cNvSpPr>
          <p:nvPr>
            <p:ph type="title" idx="4294967295"/>
          </p:nvPr>
        </p:nvSpPr>
        <p:spPr>
          <a:xfrm>
            <a:off x="538624" y="76750"/>
            <a:ext cx="7703167" cy="9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D" sz="3200" dirty="0">
                <a:solidFill>
                  <a:srgbClr val="0012A2"/>
                </a:solidFill>
              </a:rPr>
              <a:t>Accessing many-to-many relationship</a:t>
            </a:r>
            <a:endParaRPr lang="en-ID" sz="3200" dirty="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7" name="Google Shape;297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r>
              <a:rPr lang="es" sz="1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 | </a:t>
            </a:r>
            <a:r>
              <a:rPr lang="es" sz="1000" b="0" i="0" u="none" strike="noStrike" cap="non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sz="1000" b="0" i="0" u="none" strike="noStrike" cap="non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7BD02D-DC11-2938-CFD6-56ACD7151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24" y="1814741"/>
            <a:ext cx="4269606" cy="30111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0BBC96-68B9-9A4B-E49A-9E120E405C72}"/>
              </a:ext>
            </a:extLst>
          </p:cNvPr>
          <p:cNvSpPr txBox="1"/>
          <p:nvPr/>
        </p:nvSpPr>
        <p:spPr>
          <a:xfrm>
            <a:off x="4983761" y="1646088"/>
            <a:ext cx="3841482" cy="221599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1800" dirty="0"/>
              <a:t>Therefore, to receive data roles, you can access as follow: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D" sz="1800" dirty="0"/>
          </a:p>
        </p:txBody>
      </p:sp>
      <p:pic>
        <p:nvPicPr>
          <p:cNvPr id="10" name="Picture 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8A664FC4-D9DF-057A-77F4-BFAC5FA7F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018" y="2349918"/>
            <a:ext cx="3503316" cy="199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82236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D3F78C"/>
      </a:accent1>
      <a:accent2>
        <a:srgbClr val="EAFFC0"/>
      </a:accent2>
      <a:accent3>
        <a:srgbClr val="88C01A"/>
      </a:accent3>
      <a:accent4>
        <a:srgbClr val="60811F"/>
      </a:accent4>
      <a:accent5>
        <a:srgbClr val="93C72C"/>
      </a:accent5>
      <a:accent6>
        <a:srgbClr val="D5E7B2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886</Words>
  <Application>Microsoft Office PowerPoint</Application>
  <PresentationFormat>On-screen Show (16:9)</PresentationFormat>
  <Paragraphs>147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Arvo</vt:lpstr>
      <vt:lpstr>Albert Sans</vt:lpstr>
      <vt:lpstr>Wingdings</vt:lpstr>
      <vt:lpstr>Arial</vt:lpstr>
      <vt:lpstr>Bodoni</vt:lpstr>
      <vt:lpstr>Albert Sans Light</vt:lpstr>
      <vt:lpstr>Figtree</vt:lpstr>
      <vt:lpstr>Consolas</vt:lpstr>
      <vt:lpstr>Minimal Charm</vt:lpstr>
      <vt:lpstr>PowerPoint Presentation</vt:lpstr>
      <vt:lpstr>Many-to-Many Relationship</vt:lpstr>
      <vt:lpstr>Many-to-Many Relationship Example</vt:lpstr>
      <vt:lpstr>Another example</vt:lpstr>
      <vt:lpstr>Rule of Naming</vt:lpstr>
      <vt:lpstr>Column Structure from Junction Table</vt:lpstr>
      <vt:lpstr>Model Structure</vt:lpstr>
      <vt:lpstr>Overriding Mechanism</vt:lpstr>
      <vt:lpstr>Accessing many-to-many relationship</vt:lpstr>
      <vt:lpstr>If the junction table has extra columns/parameters</vt:lpstr>
      <vt:lpstr>Retrieve data in the column that is in the junction table</vt:lpstr>
      <vt:lpstr>Adaptation of Transaction Database Structure in Our Case Study</vt:lpstr>
      <vt:lpstr>PowerPoint Presentation</vt:lpstr>
      <vt:lpstr>Create Resource Controller and Model for Customer, Transactions Order</vt:lpstr>
      <vt:lpstr>PowerPoint Presentation</vt:lpstr>
      <vt:lpstr>Define Relation between your Model with Pivot</vt:lpstr>
      <vt:lpstr>Create Many-to-many Relationship https://laravel.com/docs/10.x/eloquent-relationships#many-to-many </vt:lpstr>
      <vt:lpstr>Order Model</vt:lpstr>
      <vt:lpstr>Food Model</vt:lpstr>
      <vt:lpstr>How to call Pivot in your Table?</vt:lpstr>
      <vt:lpstr>Order / index.blade.php</vt:lpstr>
      <vt:lpstr>PowerPoint Presentation</vt:lpstr>
      <vt:lpstr>Start from Now!</vt:lpstr>
      <vt:lpstr>Thanks.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Felix Handani  S.Kom.  M.Kom.</cp:lastModifiedBy>
  <cp:revision>19</cp:revision>
  <dcterms:modified xsi:type="dcterms:W3CDTF">2025-05-25T08:37:06Z</dcterms:modified>
</cp:coreProperties>
</file>