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b53bddd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b53bddd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cfe1c8e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cfe1c8e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cfe1c8e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cfe1c8e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cfe1c8e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cfe1c8e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cfe1c8e7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cfe1c8e7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b53bddd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b53bddd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cfe1c8e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cfe1c8e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bg>
      <p:bgPr>
        <a:solidFill>
          <a:srgbClr val="41B4C7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7;p2"/>
          <p:cNvCxnSpPr/>
          <p:nvPr/>
        </p:nvCxnSpPr>
        <p:spPr>
          <a:xfrm rot="10800000">
            <a:off x="420929" y="1776275"/>
            <a:ext cx="0" cy="2295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Google Shape;8;p2"/>
          <p:cNvSpPr txBox="1"/>
          <p:nvPr>
            <p:ph type="ctrTitle"/>
          </p:nvPr>
        </p:nvSpPr>
        <p:spPr>
          <a:xfrm>
            <a:off x="653356" y="1909270"/>
            <a:ext cx="6995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53356" y="2923802"/>
            <a:ext cx="77724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0" type="dt"/>
          </p:nvPr>
        </p:nvSpPr>
        <p:spPr>
          <a:xfrm>
            <a:off x="653356" y="458926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19524" l="21655" r="21654" t="13698"/>
          <a:stretch/>
        </p:blipFill>
        <p:spPr>
          <a:xfrm>
            <a:off x="6797614" y="225385"/>
            <a:ext cx="1972842" cy="164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8436" y="4407329"/>
            <a:ext cx="1692021" cy="52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1"/>
          <p:cNvCxnSpPr/>
          <p:nvPr/>
        </p:nvCxnSpPr>
        <p:spPr>
          <a:xfrm rot="10800000">
            <a:off x="587012" y="1339517"/>
            <a:ext cx="3900" cy="7065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/>
        </p:nvSpPr>
        <p:spPr>
          <a:xfrm>
            <a:off x="685800" y="1370579"/>
            <a:ext cx="1658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41B4C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2400">
              <a:solidFill>
                <a:srgbClr val="41B4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685801" y="2438306"/>
            <a:ext cx="2568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sz="15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sz="15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134225" y="4489183"/>
            <a:ext cx="1571625" cy="3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bg>
      <p:bgPr>
        <a:solidFill>
          <a:srgbClr val="5DC0C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1" name="Google Shape;61;p12"/>
          <p:cNvCxnSpPr/>
          <p:nvPr/>
        </p:nvCxnSpPr>
        <p:spPr>
          <a:xfrm rot="10800000">
            <a:off x="241384" y="209869"/>
            <a:ext cx="3900" cy="706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bg>
      <p:bgPr>
        <a:solidFill>
          <a:srgbClr val="5DC0C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 blanco">
  <p:cSld name="2_En blanc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 rot="10800000">
            <a:off x="241384" y="209869"/>
            <a:ext cx="3900" cy="7065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476129" y="4631123"/>
            <a:ext cx="1229720" cy="2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5DC0C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 rot="10800000">
            <a:off x="588148" y="1294819"/>
            <a:ext cx="0" cy="797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1370581"/>
            <a:ext cx="7772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5DC0C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23672" y="215505"/>
            <a:ext cx="8284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241384" y="209869"/>
            <a:ext cx="3900" cy="706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23673" y="1017974"/>
            <a:ext cx="82848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2E67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Sans"/>
              <a:buChar char="□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rgbClr val="5DC0C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bg>
      <p:bgPr>
        <a:solidFill>
          <a:srgbClr val="5DC0C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 rot="10800000">
            <a:off x="588148" y="1294819"/>
            <a:ext cx="0" cy="797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/>
        </p:nvSpPr>
        <p:spPr>
          <a:xfrm>
            <a:off x="685800" y="1370579"/>
            <a:ext cx="1658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685801" y="2438306"/>
            <a:ext cx="2568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sz="15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sz="15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8436" y="4407329"/>
            <a:ext cx="1692021" cy="52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685800" y="1952698"/>
            <a:ext cx="7772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685800" y="3079628"/>
            <a:ext cx="7772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685800" y="45929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6" name="Google Shape;36;p7"/>
          <p:cNvCxnSpPr/>
          <p:nvPr/>
        </p:nvCxnSpPr>
        <p:spPr>
          <a:xfrm rot="10800000">
            <a:off x="420929" y="1776275"/>
            <a:ext cx="0" cy="22950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16053" l="7561" r="37806" t="17506"/>
          <a:stretch/>
        </p:blipFill>
        <p:spPr>
          <a:xfrm>
            <a:off x="6797614" y="267087"/>
            <a:ext cx="1892035" cy="162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13284" l="4618" r="3614" t="16507"/>
          <a:stretch/>
        </p:blipFill>
        <p:spPr>
          <a:xfrm>
            <a:off x="7134225" y="4489183"/>
            <a:ext cx="1571625" cy="3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n blanco">
  <p:cSld name="5_En blanc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588148" y="1294819"/>
            <a:ext cx="0" cy="7971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ctrTitle"/>
          </p:nvPr>
        </p:nvSpPr>
        <p:spPr>
          <a:xfrm>
            <a:off x="685800" y="1370581"/>
            <a:ext cx="7772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476129" y="4631123"/>
            <a:ext cx="1229720" cy="2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6" name="Google Shape;46;p9"/>
          <p:cNvCxnSpPr/>
          <p:nvPr/>
        </p:nvCxnSpPr>
        <p:spPr>
          <a:xfrm rot="10800000">
            <a:off x="241384" y="209869"/>
            <a:ext cx="3900" cy="7065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23673" y="1017974"/>
            <a:ext cx="75561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1B4C7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erriweather Sans"/>
              <a:buChar char="□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476129" y="4631123"/>
            <a:ext cx="1229720" cy="2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476129" y="4631123"/>
            <a:ext cx="1229720" cy="2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coMelendez/elfin_tutori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coMelendez/elfin_tutoria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icodes/ngsijs/tree/master" TargetMode="External"/><Relationship Id="rId4" Type="http://schemas.openxmlformats.org/officeDocument/2006/relationships/hyperlink" Target="https://ficodes.github.io/ngsijs/stable/NGSI.html" TargetMode="External"/><Relationship Id="rId5" Type="http://schemas.openxmlformats.org/officeDocument/2006/relationships/hyperlink" Target="https://ficodes.github.io/ngsijs/stable/NGSI.Connection.html" TargetMode="External"/><Relationship Id="rId6" Type="http://schemas.openxmlformats.org/officeDocument/2006/relationships/hyperlink" Target="https://github.com/FcoMelendez/elfin_tutoria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653356" y="1909270"/>
            <a:ext cx="6995400" cy="64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ElfinCR Adapter (Tutorial)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53356" y="2923802"/>
            <a:ext cx="7772400" cy="690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https://github.com/FcoMelendez/elfin_tutorial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4908385" y="1578820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908385" y="1731220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917785" y="156627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930330" y="2163329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908385" y="2163329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7"/>
          <p:cNvCxnSpPr>
            <a:stCxn id="85" idx="3"/>
            <a:endCxn id="83" idx="1"/>
          </p:cNvCxnSpPr>
          <p:nvPr/>
        </p:nvCxnSpPr>
        <p:spPr>
          <a:xfrm>
            <a:off x="4131085" y="1660324"/>
            <a:ext cx="7773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6177765" y="220189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143275" y="220189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694510" y="154118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672565" y="154118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ElfinCR Adapter (Tutorial)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23675" y="1505100"/>
            <a:ext cx="1496400" cy="8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elfin_emulator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660679" y="1505100"/>
            <a:ext cx="1496400" cy="897000"/>
          </a:xfrm>
          <a:prstGeom prst="rect">
            <a:avLst/>
          </a:prstGeom>
          <a:solidFill>
            <a:srgbClr val="41B4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</a:t>
            </a:r>
            <a:r>
              <a:rPr b="1" lang="en">
                <a:solidFill>
                  <a:schemeClr val="lt1"/>
                </a:solidFill>
              </a:rPr>
              <a:t>lfin_adap</a:t>
            </a:r>
            <a:r>
              <a:rPr i="1" lang="en">
                <a:solidFill>
                  <a:schemeClr val="lt1"/>
                </a:solidFill>
              </a:rPr>
              <a:t>ter</a:t>
            </a:r>
            <a:br>
              <a:rPr i="1" lang="en">
                <a:solidFill>
                  <a:schemeClr val="lt1"/>
                </a:solidFill>
              </a:rPr>
            </a:br>
            <a:r>
              <a:rPr i="1" lang="en">
                <a:solidFill>
                  <a:schemeClr val="lt1"/>
                </a:solidFill>
              </a:rPr>
              <a:t>(custom “IoTA”)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897706" y="1505100"/>
            <a:ext cx="1496400" cy="897000"/>
          </a:xfrm>
          <a:prstGeom prst="rect">
            <a:avLst/>
          </a:prstGeom>
          <a:solidFill>
            <a:srgbClr val="002E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7134721" y="1505100"/>
            <a:ext cx="1496400" cy="8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cxnSp>
        <p:nvCxnSpPr>
          <p:cNvPr id="98" name="Google Shape;98;p17"/>
          <p:cNvCxnSpPr>
            <a:stCxn id="91" idx="3"/>
            <a:endCxn id="92" idx="1"/>
          </p:cNvCxnSpPr>
          <p:nvPr/>
        </p:nvCxnSpPr>
        <p:spPr>
          <a:xfrm>
            <a:off x="1907810" y="1635234"/>
            <a:ext cx="7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7"/>
          <p:cNvCxnSpPr>
            <a:stCxn id="87" idx="1"/>
            <a:endCxn id="86" idx="3"/>
          </p:cNvCxnSpPr>
          <p:nvPr/>
        </p:nvCxnSpPr>
        <p:spPr>
          <a:xfrm rot="10800000">
            <a:off x="4143685" y="2257379"/>
            <a:ext cx="7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89" idx="3"/>
            <a:endCxn id="90" idx="1"/>
          </p:cNvCxnSpPr>
          <p:nvPr/>
        </p:nvCxnSpPr>
        <p:spPr>
          <a:xfrm>
            <a:off x="6391065" y="2295944"/>
            <a:ext cx="7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1000825" y="1462125"/>
            <a:ext cx="11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TCPIP Server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601025" y="1462125"/>
            <a:ext cx="11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TCPIP Client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504424" y="1462125"/>
            <a:ext cx="72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NGSIJS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566535" y="2122835"/>
            <a:ext cx="11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Express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861319" y="1473730"/>
            <a:ext cx="14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lt1"/>
                </a:solidFill>
              </a:rPr>
              <a:t>C</a:t>
            </a:r>
            <a:r>
              <a:rPr i="1" lang="en" sz="1000">
                <a:solidFill>
                  <a:schemeClr val="lt1"/>
                </a:solidFill>
              </a:rPr>
              <a:t>R</a:t>
            </a:r>
            <a:r>
              <a:rPr i="1" lang="en" sz="1000" u="sng">
                <a:solidFill>
                  <a:schemeClr val="lt1"/>
                </a:solidFill>
              </a:rPr>
              <a:t>U</a:t>
            </a:r>
            <a:r>
              <a:rPr i="1" lang="en" sz="1000">
                <a:solidFill>
                  <a:schemeClr val="lt1"/>
                </a:solidFill>
              </a:rPr>
              <a:t>D &amp;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848447" y="2084260"/>
            <a:ext cx="14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Notification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860385" y="1626130"/>
            <a:ext cx="9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Subscription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888699" y="2121825"/>
            <a:ext cx="56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C</a:t>
            </a:r>
            <a:r>
              <a:rPr i="1" lang="en" sz="1000" u="sng">
                <a:solidFill>
                  <a:schemeClr val="lt1"/>
                </a:solidFill>
              </a:rPr>
              <a:t>RU</a:t>
            </a:r>
            <a:r>
              <a:rPr i="1" lang="en" sz="1000">
                <a:solidFill>
                  <a:schemeClr val="lt1"/>
                </a:solidFill>
              </a:rPr>
              <a:t>D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091292" y="1974210"/>
            <a:ext cx="11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Express</a:t>
            </a:r>
            <a:br>
              <a:rPr i="1" lang="en" sz="1000">
                <a:solidFill>
                  <a:schemeClr val="dk1"/>
                </a:solidFill>
              </a:rPr>
            </a:br>
            <a:r>
              <a:rPr i="1" lang="en" sz="1000">
                <a:solidFill>
                  <a:schemeClr val="dk1"/>
                </a:solidFill>
              </a:rPr>
              <a:t>(NGSIJS)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005692" y="2126610"/>
            <a:ext cx="11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Web UI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11450" y="2562225"/>
            <a:ext cx="14964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Elfin_emulator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sends datasheet object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executes and responds to commands</a:t>
            </a:r>
            <a:endParaRPr sz="800"/>
          </a:p>
        </p:txBody>
      </p:sp>
      <p:sp>
        <p:nvSpPr>
          <p:cNvPr id="112" name="Google Shape;112;p17"/>
          <p:cNvSpPr txBox="1"/>
          <p:nvPr/>
        </p:nvSpPr>
        <p:spPr>
          <a:xfrm>
            <a:off x="2660675" y="2562225"/>
            <a:ext cx="1496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Elfin_adapter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Listens to datasheets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Builds the NGSI Entity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CREATES and UPDATES the Entity in Orion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Subscribes to changes in the “command” attribute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Creates the feedback attributes “command_status” and “command_info”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Sends the “command” updates to the elfin_emulator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Listens to command responses and updates the feedback attributes</a:t>
            </a:r>
            <a:endParaRPr sz="800"/>
          </a:p>
        </p:txBody>
      </p:sp>
      <p:sp>
        <p:nvSpPr>
          <p:cNvPr id="113" name="Google Shape;113;p17"/>
          <p:cNvSpPr txBox="1"/>
          <p:nvPr/>
        </p:nvSpPr>
        <p:spPr>
          <a:xfrm>
            <a:off x="7146950" y="2638425"/>
            <a:ext cx="1496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UI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Reads the Elfin Entity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· Updates the command attribute </a:t>
            </a:r>
            <a:endParaRPr sz="800"/>
          </a:p>
        </p:txBody>
      </p:sp>
      <p:sp>
        <p:nvSpPr>
          <p:cNvPr id="114" name="Google Shape;114;p17"/>
          <p:cNvSpPr txBox="1"/>
          <p:nvPr/>
        </p:nvSpPr>
        <p:spPr>
          <a:xfrm>
            <a:off x="4811744" y="1273663"/>
            <a:ext cx="560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1026</a:t>
            </a:r>
            <a:endParaRPr sz="800"/>
          </a:p>
        </p:txBody>
      </p:sp>
      <p:sp>
        <p:nvSpPr>
          <p:cNvPr id="115" name="Google Shape;115;p17"/>
          <p:cNvSpPr txBox="1"/>
          <p:nvPr/>
        </p:nvSpPr>
        <p:spPr>
          <a:xfrm>
            <a:off x="3821144" y="2340463"/>
            <a:ext cx="560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3000</a:t>
            </a:r>
            <a:endParaRPr sz="800"/>
          </a:p>
        </p:txBody>
      </p:sp>
      <p:sp>
        <p:nvSpPr>
          <p:cNvPr id="116" name="Google Shape;116;p17"/>
          <p:cNvSpPr txBox="1"/>
          <p:nvPr/>
        </p:nvSpPr>
        <p:spPr>
          <a:xfrm>
            <a:off x="6056034" y="2340463"/>
            <a:ext cx="560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1026</a:t>
            </a:r>
            <a:endParaRPr sz="800"/>
          </a:p>
        </p:txBody>
      </p:sp>
      <p:sp>
        <p:nvSpPr>
          <p:cNvPr id="117" name="Google Shape;117;p17"/>
          <p:cNvSpPr txBox="1"/>
          <p:nvPr/>
        </p:nvSpPr>
        <p:spPr>
          <a:xfrm>
            <a:off x="1611344" y="1273663"/>
            <a:ext cx="560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2500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 Adapter: Northbound Traffic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586788" y="970000"/>
            <a:ext cx="1496400" cy="8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elfin_emulator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823791" y="970000"/>
            <a:ext cx="1496400" cy="897000"/>
          </a:xfrm>
          <a:prstGeom prst="rect">
            <a:avLst/>
          </a:prstGeom>
          <a:solidFill>
            <a:srgbClr val="41B4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Elfin_adap</a:t>
            </a:r>
            <a:r>
              <a:rPr i="1" lang="en">
                <a:solidFill>
                  <a:schemeClr val="lt1"/>
                </a:solidFill>
              </a:rPr>
              <a:t>ter</a:t>
            </a:r>
            <a:br>
              <a:rPr i="1" lang="en">
                <a:solidFill>
                  <a:schemeClr val="lt1"/>
                </a:solidFill>
              </a:rPr>
            </a:br>
            <a:r>
              <a:rPr i="1" lang="en">
                <a:solidFill>
                  <a:schemeClr val="lt1"/>
                </a:solidFill>
              </a:rPr>
              <a:t>(custom “IoTA”)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6060818" y="970000"/>
            <a:ext cx="1496400" cy="897000"/>
          </a:xfrm>
          <a:prstGeom prst="rect">
            <a:avLst/>
          </a:prstGeom>
          <a:solidFill>
            <a:srgbClr val="002E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Orion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26" name="Google Shape;126;p18"/>
          <p:cNvCxnSpPr>
            <a:stCxn id="123" idx="3"/>
            <a:endCxn id="124" idx="1"/>
          </p:cNvCxnSpPr>
          <p:nvPr/>
        </p:nvCxnSpPr>
        <p:spPr>
          <a:xfrm>
            <a:off x="3083188" y="1418500"/>
            <a:ext cx="7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24" idx="3"/>
            <a:endCxn id="125" idx="1"/>
          </p:cNvCxnSpPr>
          <p:nvPr/>
        </p:nvCxnSpPr>
        <p:spPr>
          <a:xfrm>
            <a:off x="5320191" y="1418500"/>
            <a:ext cx="7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23675" y="1867000"/>
            <a:ext cx="8291700" cy="284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Setting up the connections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Mapping the elfin data structure to NGSI Entity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The adapter adds the Id and Type attributes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The </a:t>
            </a:r>
            <a:r>
              <a:rPr lang="en" sz="1100"/>
              <a:t>adapter</a:t>
            </a:r>
            <a:r>
              <a:rPr lang="en" sz="1100"/>
              <a:t> embeds the datasheet samples into the “datasheet” NGSI attribute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The adapter processes a selection of nested keys and creates a first level NGSI attribute for each of them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The adapter creates “command”, “command_status”, and “command_info” to support actuation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The adapter CREATES the Elfin Entity</a:t>
            </a:r>
            <a:endParaRPr sz="11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The adapter creates a client which connects to the Elfin server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Datasheet samples coming from Elfin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Everytime a datasheet sample comes from Elfin, b</a:t>
            </a:r>
            <a:r>
              <a:rPr lang="en" sz="1300"/>
              <a:t>oth datasheet and the selected first level attributes are updated 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Command responses </a:t>
            </a:r>
            <a:r>
              <a:rPr lang="en" sz="1400"/>
              <a:t>coming from Elfin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The adapter forward command responses to the NGSI entity by updating the attributes “command_status” and “command_info”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 Adapter: Southbound Traffic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586788" y="970000"/>
            <a:ext cx="1496400" cy="8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elfin_emulator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823791" y="970000"/>
            <a:ext cx="1496400" cy="897000"/>
          </a:xfrm>
          <a:prstGeom prst="rect">
            <a:avLst/>
          </a:prstGeom>
          <a:solidFill>
            <a:srgbClr val="41B4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Elfin_adap</a:t>
            </a:r>
            <a:r>
              <a:rPr i="1" lang="en">
                <a:solidFill>
                  <a:schemeClr val="lt1"/>
                </a:solidFill>
              </a:rPr>
              <a:t>ter</a:t>
            </a:r>
            <a:br>
              <a:rPr i="1" lang="en">
                <a:solidFill>
                  <a:schemeClr val="lt1"/>
                </a:solidFill>
              </a:rPr>
            </a:br>
            <a:r>
              <a:rPr i="1" lang="en">
                <a:solidFill>
                  <a:schemeClr val="lt1"/>
                </a:solidFill>
              </a:rPr>
              <a:t>(custom “IoTA”)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060818" y="970000"/>
            <a:ext cx="1496400" cy="897000"/>
          </a:xfrm>
          <a:prstGeom prst="rect">
            <a:avLst/>
          </a:prstGeom>
          <a:solidFill>
            <a:srgbClr val="002E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Orion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37" name="Google Shape;137;p19"/>
          <p:cNvCxnSpPr>
            <a:stCxn id="135" idx="1"/>
            <a:endCxn id="134" idx="3"/>
          </p:cNvCxnSpPr>
          <p:nvPr/>
        </p:nvCxnSpPr>
        <p:spPr>
          <a:xfrm rot="10800000">
            <a:off x="3083091" y="1418500"/>
            <a:ext cx="7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36" idx="1"/>
            <a:endCxn id="135" idx="3"/>
          </p:cNvCxnSpPr>
          <p:nvPr/>
        </p:nvCxnSpPr>
        <p:spPr>
          <a:xfrm rot="10800000">
            <a:off x="5320118" y="1418500"/>
            <a:ext cx="7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23675" y="1867000"/>
            <a:ext cx="8291700" cy="284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Listening to commands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The Elfin adapter creates a subscription to Orion so that updates to the “command” attribute are notified to an Express server that runs inside the Elfin_adapter 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Forwarding commands to Elfin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Command notifications to the express server are processed and sent to Elfin through the TCP IP client that runs inside the Elfin_adapter</a:t>
            </a:r>
            <a:endParaRPr sz="13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/>
              <a:t>Note: Elfin’s commands and responses include the character “;” which is a forbidden character inside the Orion domain. Thus, some kind of encoder/decoder is needed. In the tutorial we transform the command value into “base64” strings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 Adapter: Demo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23675" y="1867000"/>
            <a:ext cx="8291700" cy="284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Elfin_emulator periodically sends the Elfin’s datasheet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Elfin_adapter sets up the connections and </a:t>
            </a:r>
            <a:r>
              <a:rPr lang="en" sz="1400"/>
              <a:t>updates</a:t>
            </a:r>
            <a:r>
              <a:rPr lang="en" sz="1400"/>
              <a:t> the NGSI entity for each sample of the datasheet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Elfin_adapter creates a subscription to the “</a:t>
            </a:r>
            <a:r>
              <a:rPr lang="en" sz="1400"/>
              <a:t>command</a:t>
            </a:r>
            <a:r>
              <a:rPr lang="en" sz="1400"/>
              <a:t>” attribute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UI is a web server which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Serves a web ui which is accessible through the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Reads the Elfin Entity using polling pattern and displays the value in the Web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Implements two buttons which enable the user to send commands to the robot (stop/move</a:t>
            </a:r>
            <a:endParaRPr sz="1400"/>
          </a:p>
        </p:txBody>
      </p:sp>
      <p:sp>
        <p:nvSpPr>
          <p:cNvPr id="146" name="Google Shape;146;p20"/>
          <p:cNvSpPr/>
          <p:nvPr/>
        </p:nvSpPr>
        <p:spPr>
          <a:xfrm>
            <a:off x="4908385" y="1045420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908385" y="1197820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917785" y="103287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930330" y="1629929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4908385" y="1629929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0"/>
          <p:cNvCxnSpPr>
            <a:stCxn id="148" idx="3"/>
            <a:endCxn id="146" idx="1"/>
          </p:cNvCxnSpPr>
          <p:nvPr/>
        </p:nvCxnSpPr>
        <p:spPr>
          <a:xfrm>
            <a:off x="4131085" y="1126924"/>
            <a:ext cx="7773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/>
          <p:nvPr/>
        </p:nvSpPr>
        <p:spPr>
          <a:xfrm>
            <a:off x="6177765" y="166849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143275" y="166849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694510" y="100778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672565" y="1007784"/>
            <a:ext cx="2133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23675" y="971700"/>
            <a:ext cx="1496400" cy="8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elfin_emulator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660679" y="971700"/>
            <a:ext cx="1496400" cy="897000"/>
          </a:xfrm>
          <a:prstGeom prst="rect">
            <a:avLst/>
          </a:prstGeom>
          <a:solidFill>
            <a:srgbClr val="41B4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Elfin_adap</a:t>
            </a:r>
            <a:r>
              <a:rPr i="1" lang="en">
                <a:solidFill>
                  <a:schemeClr val="lt1"/>
                </a:solidFill>
              </a:rPr>
              <a:t>ter</a:t>
            </a:r>
            <a:br>
              <a:rPr i="1" lang="en">
                <a:solidFill>
                  <a:schemeClr val="lt1"/>
                </a:solidFill>
              </a:rPr>
            </a:br>
            <a:r>
              <a:rPr i="1" lang="en">
                <a:solidFill>
                  <a:schemeClr val="lt1"/>
                </a:solidFill>
              </a:rPr>
              <a:t>(custom “IoTA”)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4897706" y="971700"/>
            <a:ext cx="1496400" cy="897000"/>
          </a:xfrm>
          <a:prstGeom prst="rect">
            <a:avLst/>
          </a:prstGeom>
          <a:solidFill>
            <a:srgbClr val="002E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134721" y="971700"/>
            <a:ext cx="1496400" cy="8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cxnSp>
        <p:nvCxnSpPr>
          <p:cNvPr id="160" name="Google Shape;160;p20"/>
          <p:cNvCxnSpPr>
            <a:stCxn id="154" idx="3"/>
            <a:endCxn id="155" idx="1"/>
          </p:cNvCxnSpPr>
          <p:nvPr/>
        </p:nvCxnSpPr>
        <p:spPr>
          <a:xfrm>
            <a:off x="1907810" y="1101834"/>
            <a:ext cx="7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1" name="Google Shape;161;p20"/>
          <p:cNvCxnSpPr>
            <a:stCxn id="150" idx="1"/>
            <a:endCxn id="149" idx="3"/>
          </p:cNvCxnSpPr>
          <p:nvPr/>
        </p:nvCxnSpPr>
        <p:spPr>
          <a:xfrm rot="10800000">
            <a:off x="4143685" y="1723979"/>
            <a:ext cx="7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>
            <a:stCxn id="152" idx="3"/>
            <a:endCxn id="153" idx="1"/>
          </p:cNvCxnSpPr>
          <p:nvPr/>
        </p:nvCxnSpPr>
        <p:spPr>
          <a:xfrm>
            <a:off x="6391065" y="1762544"/>
            <a:ext cx="7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3" name="Google Shape;163;p20"/>
          <p:cNvSpPr txBox="1"/>
          <p:nvPr/>
        </p:nvSpPr>
        <p:spPr>
          <a:xfrm>
            <a:off x="1000825" y="928725"/>
            <a:ext cx="11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TCPIP Server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601025" y="928725"/>
            <a:ext cx="11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TCPIP Client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504424" y="928725"/>
            <a:ext cx="72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NGSIJS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566535" y="1589435"/>
            <a:ext cx="11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Express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861319" y="940330"/>
            <a:ext cx="14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lt1"/>
                </a:solidFill>
              </a:rPr>
              <a:t>C</a:t>
            </a:r>
            <a:r>
              <a:rPr i="1" lang="en" sz="1000">
                <a:solidFill>
                  <a:schemeClr val="lt1"/>
                </a:solidFill>
              </a:rPr>
              <a:t>R</a:t>
            </a:r>
            <a:r>
              <a:rPr i="1" lang="en" sz="1000" u="sng">
                <a:solidFill>
                  <a:schemeClr val="lt1"/>
                </a:solidFill>
              </a:rPr>
              <a:t>U</a:t>
            </a:r>
            <a:r>
              <a:rPr i="1" lang="en" sz="1000">
                <a:solidFill>
                  <a:schemeClr val="lt1"/>
                </a:solidFill>
              </a:rPr>
              <a:t>D &amp;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848447" y="1550860"/>
            <a:ext cx="14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Notification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4860385" y="1092730"/>
            <a:ext cx="9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Subscription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888699" y="1588425"/>
            <a:ext cx="56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C</a:t>
            </a:r>
            <a:r>
              <a:rPr i="1" lang="en" sz="1000" u="sng">
                <a:solidFill>
                  <a:schemeClr val="lt1"/>
                </a:solidFill>
              </a:rPr>
              <a:t>RU</a:t>
            </a:r>
            <a:r>
              <a:rPr i="1" lang="en" sz="1000">
                <a:solidFill>
                  <a:schemeClr val="lt1"/>
                </a:solidFill>
              </a:rPr>
              <a:t>D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7091292" y="1440810"/>
            <a:ext cx="11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Express</a:t>
            </a:r>
            <a:br>
              <a:rPr i="1" lang="en" sz="1000">
                <a:solidFill>
                  <a:schemeClr val="dk1"/>
                </a:solidFill>
              </a:rPr>
            </a:br>
            <a:r>
              <a:rPr i="1" lang="en" sz="1000">
                <a:solidFill>
                  <a:schemeClr val="dk1"/>
                </a:solidFill>
              </a:rPr>
              <a:t>(NGSIJS)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8005692" y="1593210"/>
            <a:ext cx="11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Web UI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811744" y="740263"/>
            <a:ext cx="560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1026</a:t>
            </a:r>
            <a:endParaRPr sz="800"/>
          </a:p>
        </p:txBody>
      </p:sp>
      <p:sp>
        <p:nvSpPr>
          <p:cNvPr id="174" name="Google Shape;174;p20"/>
          <p:cNvSpPr txBox="1"/>
          <p:nvPr/>
        </p:nvSpPr>
        <p:spPr>
          <a:xfrm>
            <a:off x="3821144" y="1807063"/>
            <a:ext cx="560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3000</a:t>
            </a:r>
            <a:endParaRPr sz="800"/>
          </a:p>
        </p:txBody>
      </p:sp>
      <p:sp>
        <p:nvSpPr>
          <p:cNvPr id="175" name="Google Shape;175;p20"/>
          <p:cNvSpPr txBox="1"/>
          <p:nvPr/>
        </p:nvSpPr>
        <p:spPr>
          <a:xfrm>
            <a:off x="6056034" y="1807063"/>
            <a:ext cx="560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1026</a:t>
            </a:r>
            <a:endParaRPr sz="800"/>
          </a:p>
        </p:txBody>
      </p:sp>
      <p:sp>
        <p:nvSpPr>
          <p:cNvPr id="176" name="Google Shape;176;p20"/>
          <p:cNvSpPr txBox="1"/>
          <p:nvPr/>
        </p:nvSpPr>
        <p:spPr>
          <a:xfrm>
            <a:off x="1611344" y="740263"/>
            <a:ext cx="560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2500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 Adapter: Demo (Running the demo)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23673" y="1017974"/>
            <a:ext cx="7556100" cy="369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Clone the Elfin Tutorial →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https://github.com/FcoMelendez/elfin_tutorial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(TBD)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23675" y="1017975"/>
            <a:ext cx="8292000" cy="369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NGSIJS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Repo →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https://github.com/Ficodes/ngsijs/tree/master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Docs →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https://ficodes.github.io/ngsijs/stable/NGSI.html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Docs (Connection Handler) →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https://ficodes.github.io/ngsijs/stable/NGSI.Connection.html</a:t>
            </a:r>
            <a:r>
              <a:rPr lang="en"/>
              <a:t>  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Elfin Tutorial →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https://github.com/FcoMelendez/elfin_tutorial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 real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23675" y="2123250"/>
            <a:ext cx="1496400" cy="8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 Server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4848447" y="1550860"/>
            <a:ext cx="14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Notification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7091292" y="1440810"/>
            <a:ext cx="11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Express</a:t>
            </a:r>
            <a:br>
              <a:rPr i="1" lang="en" sz="1000">
                <a:solidFill>
                  <a:schemeClr val="dk1"/>
                </a:solidFill>
              </a:rPr>
            </a:br>
            <a:r>
              <a:rPr i="1" lang="en" sz="1000">
                <a:solidFill>
                  <a:schemeClr val="dk1"/>
                </a:solidFill>
              </a:rPr>
              <a:t>(NGSIJS)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2314575" y="1157300"/>
            <a:ext cx="6316500" cy="32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589229" y="2123250"/>
            <a:ext cx="1496400" cy="897000"/>
          </a:xfrm>
          <a:prstGeom prst="rect">
            <a:avLst/>
          </a:prstGeom>
          <a:solidFill>
            <a:srgbClr val="41B4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(Contenedor)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Elfin_adap</a:t>
            </a:r>
            <a:r>
              <a:rPr i="1" lang="en">
                <a:solidFill>
                  <a:schemeClr val="lt1"/>
                </a:solidFill>
              </a:rPr>
              <a:t>ter</a:t>
            </a:r>
            <a:br>
              <a:rPr i="1" lang="en">
                <a:solidFill>
                  <a:schemeClr val="lt1"/>
                </a:solidFill>
              </a:rPr>
            </a:br>
            <a:r>
              <a:rPr i="1" lang="en">
                <a:solidFill>
                  <a:schemeClr val="lt1"/>
                </a:solidFill>
              </a:rPr>
              <a:t>(custom “IoTA”)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754781" y="2123250"/>
            <a:ext cx="1496400" cy="897000"/>
          </a:xfrm>
          <a:prstGeom prst="rect">
            <a:avLst/>
          </a:prstGeom>
          <a:solidFill>
            <a:srgbClr val="002E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(Contenedor)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Orion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920321" y="2123250"/>
            <a:ext cx="1496400" cy="897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cxnSp>
        <p:nvCxnSpPr>
          <p:cNvPr id="201" name="Google Shape;201;p23"/>
          <p:cNvCxnSpPr>
            <a:stCxn id="198" idx="1"/>
            <a:endCxn id="194" idx="3"/>
          </p:cNvCxnSpPr>
          <p:nvPr/>
        </p:nvCxnSpPr>
        <p:spPr>
          <a:xfrm rot="10800000">
            <a:off x="1919929" y="2571750"/>
            <a:ext cx="6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3"/>
          <p:cNvCxnSpPr/>
          <p:nvPr/>
        </p:nvCxnSpPr>
        <p:spPr>
          <a:xfrm>
            <a:off x="1920075" y="2786150"/>
            <a:ext cx="7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3"/>
          <p:cNvCxnSpPr>
            <a:stCxn id="198" idx="3"/>
            <a:endCxn id="199" idx="1"/>
          </p:cNvCxnSpPr>
          <p:nvPr/>
        </p:nvCxnSpPr>
        <p:spPr>
          <a:xfrm>
            <a:off x="4085629" y="2571750"/>
            <a:ext cx="6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4" name="Google Shape;204;p23"/>
          <p:cNvCxnSpPr>
            <a:stCxn id="199" idx="3"/>
            <a:endCxn id="200" idx="1"/>
          </p:cNvCxnSpPr>
          <p:nvPr/>
        </p:nvCxnSpPr>
        <p:spPr>
          <a:xfrm>
            <a:off x="6251181" y="2571750"/>
            <a:ext cx="6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5" name="Google Shape;205;p23"/>
          <p:cNvSpPr/>
          <p:nvPr/>
        </p:nvSpPr>
        <p:spPr>
          <a:xfrm>
            <a:off x="6920150" y="144250"/>
            <a:ext cx="1496400" cy="8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206" name="Google Shape;206;p23"/>
          <p:cNvCxnSpPr>
            <a:stCxn id="205" idx="2"/>
            <a:endCxn id="200" idx="0"/>
          </p:cNvCxnSpPr>
          <p:nvPr/>
        </p:nvCxnSpPr>
        <p:spPr>
          <a:xfrm>
            <a:off x="7668350" y="1041250"/>
            <a:ext cx="300" cy="10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3"/>
          <p:cNvSpPr txBox="1"/>
          <p:nvPr/>
        </p:nvSpPr>
        <p:spPr>
          <a:xfrm>
            <a:off x="7091300" y="641050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localhost:3003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