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16765304" r:id="rId4"/>
    <p:sldId id="16765284" r:id="rId5"/>
    <p:sldId id="16765300" r:id="rId7"/>
    <p:sldId id="16765307" r:id="rId8"/>
    <p:sldId id="16765302" r:id="rId9"/>
    <p:sldId id="16765306" r:id="rId10"/>
    <p:sldId id="16765298" r:id="rId11"/>
    <p:sldId id="16765305" r:id="rId12"/>
    <p:sldId id="16765308" r:id="rId13"/>
    <p:sldId id="16768988" r:id="rId14"/>
    <p:sldId id="16765310" r:id="rId15"/>
    <p:sldId id="16768989" r:id="rId16"/>
    <p:sldId id="16768991" r:id="rId17"/>
    <p:sldId id="16765287" r:id="rId18"/>
    <p:sldId id="1676899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7695154-3E90-4E3F-AC4E-1F17669142C0}">
          <p14:sldIdLst>
            <p14:sldId id="16765304"/>
            <p14:sldId id="16765284"/>
          </p14:sldIdLst>
        </p14:section>
        <p14:section name="HR场景" id="{91B485AA-160E-4A6C-8C5E-9383A298CFF6}">
          <p14:sldIdLst>
            <p14:sldId id="16765300"/>
            <p14:sldId id="16765307"/>
            <p14:sldId id="16765302"/>
            <p14:sldId id="16765306"/>
            <p14:sldId id="16765298"/>
            <p14:sldId id="16765305"/>
            <p14:sldId id="16765308"/>
            <p14:sldId id="16768988"/>
            <p14:sldId id="16765310"/>
            <p14:sldId id="16768989"/>
            <p14:sldId id="16768991"/>
            <p14:sldId id="16765287"/>
          </p14:sldIdLst>
        </p14:section>
        <p14:section name="AI产品落地沟通使用" id="{5F1BC01D-57D5-4035-874D-977E9F713902}">
          <p14:sldIdLst>
            <p14:sldId id="167689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0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0" autoAdjust="0"/>
    <p:restoredTop sz="97390" autoAdjust="0"/>
  </p:normalViewPr>
  <p:slideViewPr>
    <p:cSldViewPr snapToGrid="0">
      <p:cViewPr varScale="1">
        <p:scale>
          <a:sx n="130" d="100"/>
          <a:sy n="130" d="100"/>
        </p:scale>
        <p:origin x="144" y="1560"/>
      </p:cViewPr>
      <p:guideLst/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6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F8B59-83A5-4E79-924D-EF2FCCE7EC21}" type="doc">
      <dgm:prSet loTypeId="urn:microsoft.com/office/officeart/2005/8/layout/cycle6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CN" altLang="en-US"/>
        </a:p>
      </dgm:t>
    </dgm:pt>
    <dgm:pt modelId="{2433AF5C-1619-485C-BD31-A03293F86FFE}">
      <dgm:prSet phldrT="[文本]"/>
      <dgm:spPr/>
      <dgm:t>
        <a:bodyPr/>
        <a:lstStyle/>
        <a:p>
          <a:r>
            <a:rPr lang="zh-CN" altLang="en-US">
              <a:latin typeface="+mn-lt"/>
              <a:ea typeface="+mn-ea"/>
              <a:cs typeface="+mn-ea"/>
              <a:sym typeface="+mn-lt"/>
            </a:rPr>
            <a:t>战略型</a:t>
          </a:r>
        </a:p>
      </dgm:t>
    </dgm:pt>
    <dgm:pt modelId="{C83066D6-B7F7-4B02-BDAC-CE680BF04198}" cxnId="{508BB3A9-886E-42C2-9BA6-07B9BA5CDD12}" type="parTrans">
      <dgm:prSet/>
      <dgm:spPr/>
      <dgm:t>
        <a:bodyPr/>
        <a:lstStyle/>
        <a:p>
          <a:endParaRPr lang="zh-CN" altLang="en-US"/>
        </a:p>
      </dgm:t>
    </dgm:pt>
    <dgm:pt modelId="{7AC81D1B-0090-434D-8CE2-6EDA8250646C}" cxnId="{508BB3A9-886E-42C2-9BA6-07B9BA5CDD12}" type="sibTrans">
      <dgm:prSet/>
      <dgm:spPr/>
      <dgm:t>
        <a:bodyPr/>
        <a:lstStyle/>
        <a:p>
          <a:endParaRPr lang="zh-CN" altLang="en-US"/>
        </a:p>
      </dgm:t>
    </dgm:pt>
    <dgm:pt modelId="{EB7E37DB-55A6-4375-997C-C96F627233A1}">
      <dgm:prSet phldrT="[文本]"/>
      <dgm:spPr/>
      <dgm:t>
        <a:bodyPr/>
        <a:lstStyle/>
        <a:p>
          <a:r>
            <a:rPr lang="zh-CN" altLang="en-US">
              <a:latin typeface="+mn-lt"/>
              <a:ea typeface="+mn-ea"/>
              <a:cs typeface="+mn-ea"/>
              <a:sym typeface="+mn-lt"/>
            </a:rPr>
            <a:t>决策型</a:t>
          </a:r>
        </a:p>
      </dgm:t>
    </dgm:pt>
    <dgm:pt modelId="{1172EAE0-8CD7-4525-A6FA-5412F9A3D7C5}" cxnId="{84FCBCFF-7F9C-4CD0-B139-42C5A73BF2AA}" type="parTrans">
      <dgm:prSet/>
      <dgm:spPr/>
      <dgm:t>
        <a:bodyPr/>
        <a:lstStyle/>
        <a:p>
          <a:endParaRPr lang="zh-CN" altLang="en-US"/>
        </a:p>
      </dgm:t>
    </dgm:pt>
    <dgm:pt modelId="{4868DBA5-5266-4C3A-AAAE-B7455BF5C73D}" cxnId="{84FCBCFF-7F9C-4CD0-B139-42C5A73BF2AA}" type="sibTrans">
      <dgm:prSet/>
      <dgm:spPr/>
      <dgm:t>
        <a:bodyPr/>
        <a:lstStyle/>
        <a:p>
          <a:endParaRPr lang="zh-CN" altLang="en-US"/>
        </a:p>
      </dgm:t>
    </dgm:pt>
    <dgm:pt modelId="{A4965D68-A30A-4E69-8B2D-2544B0AC60A4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风险型</a:t>
          </a:r>
        </a:p>
      </dgm:t>
    </dgm:pt>
    <dgm:pt modelId="{D323F3D3-437A-4D5D-9DEF-A2C0652680B6}" cxnId="{ABDD0977-EF54-49B7-B369-CC3E1305A671}" type="parTrans">
      <dgm:prSet/>
      <dgm:spPr/>
      <dgm:t>
        <a:bodyPr/>
        <a:lstStyle/>
        <a:p>
          <a:endParaRPr lang="zh-CN" altLang="en-US"/>
        </a:p>
      </dgm:t>
    </dgm:pt>
    <dgm:pt modelId="{764ADF4F-069F-4C24-B2EA-7153A4D35CC8}" cxnId="{ABDD0977-EF54-49B7-B369-CC3E1305A671}" type="sibTrans">
      <dgm:prSet/>
      <dgm:spPr/>
      <dgm:t>
        <a:bodyPr/>
        <a:lstStyle/>
        <a:p>
          <a:endParaRPr lang="zh-CN" altLang="en-US"/>
        </a:p>
      </dgm:t>
    </dgm:pt>
    <dgm:pt modelId="{D1ADA824-45BD-4FFD-B146-E63170FFACEE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体验型</a:t>
          </a:r>
        </a:p>
      </dgm:t>
    </dgm:pt>
    <dgm:pt modelId="{B27CE291-5F64-4E25-B19F-2CFCEC356EB1}" cxnId="{4504A14E-28B9-48CA-B6E8-F62695048CE1}" type="parTrans">
      <dgm:prSet/>
      <dgm:spPr/>
      <dgm:t>
        <a:bodyPr/>
        <a:lstStyle/>
        <a:p>
          <a:endParaRPr lang="zh-CN" altLang="en-US"/>
        </a:p>
      </dgm:t>
    </dgm:pt>
    <dgm:pt modelId="{17242E34-424D-47FD-ABA5-9C459DE86045}" cxnId="{4504A14E-28B9-48CA-B6E8-F62695048CE1}" type="sibTrans">
      <dgm:prSet/>
      <dgm:spPr/>
      <dgm:t>
        <a:bodyPr/>
        <a:lstStyle/>
        <a:p>
          <a:endParaRPr lang="zh-CN" altLang="en-US"/>
        </a:p>
      </dgm:t>
    </dgm:pt>
    <dgm:pt modelId="{CC9D44B3-C6FD-4E35-B6B7-54E63BCD1F69}">
      <dgm:prSet phldrT="[文本]"/>
      <dgm:spPr/>
      <dgm:t>
        <a:bodyPr/>
        <a:lstStyle/>
        <a:p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效率型</a:t>
          </a:r>
        </a:p>
      </dgm:t>
    </dgm:pt>
    <dgm:pt modelId="{B164C7C3-6381-4701-9021-DACA696D7871}" cxnId="{7B439A0C-3A95-436D-AE52-2266B39A7585}" type="parTrans">
      <dgm:prSet/>
      <dgm:spPr/>
      <dgm:t>
        <a:bodyPr/>
        <a:lstStyle/>
        <a:p>
          <a:endParaRPr lang="zh-CN" altLang="en-US"/>
        </a:p>
      </dgm:t>
    </dgm:pt>
    <dgm:pt modelId="{6130A319-80D1-4172-AFAF-03AF3A87FE15}" cxnId="{7B439A0C-3A95-436D-AE52-2266B39A7585}" type="sibTrans">
      <dgm:prSet/>
      <dgm:spPr/>
      <dgm:t>
        <a:bodyPr/>
        <a:lstStyle/>
        <a:p>
          <a:endParaRPr lang="zh-CN" altLang="en-US"/>
        </a:p>
      </dgm:t>
    </dgm:pt>
    <dgm:pt modelId="{134D6FE6-1281-42DC-91A7-12CD11ED5AED}" type="pres">
      <dgm:prSet presAssocID="{307F8B59-83A5-4E79-924D-EF2FCCE7EC21}" presName="cycle" presStyleCnt="0">
        <dgm:presLayoutVars>
          <dgm:dir/>
          <dgm:resizeHandles val="exact"/>
        </dgm:presLayoutVars>
      </dgm:prSet>
      <dgm:spPr/>
    </dgm:pt>
    <dgm:pt modelId="{4864F7DE-C14B-4196-8732-F5BE9BF00226}" type="pres">
      <dgm:prSet presAssocID="{2433AF5C-1619-485C-BD31-A03293F86FFE}" presName="node" presStyleLbl="node1" presStyleIdx="0" presStyleCnt="5">
        <dgm:presLayoutVars>
          <dgm:bulletEnabled val="1"/>
        </dgm:presLayoutVars>
      </dgm:prSet>
      <dgm:spPr/>
    </dgm:pt>
    <dgm:pt modelId="{9B639988-8EDC-445F-95DE-94B71EE15BE3}" type="pres">
      <dgm:prSet presAssocID="{2433AF5C-1619-485C-BD31-A03293F86FFE}" presName="spNode" presStyleCnt="0"/>
      <dgm:spPr/>
    </dgm:pt>
    <dgm:pt modelId="{8AB5485F-AFC5-46E9-9CE1-7F922503A9F2}" type="pres">
      <dgm:prSet presAssocID="{7AC81D1B-0090-434D-8CE2-6EDA8250646C}" presName="sibTrans" presStyleLbl="sibTrans1D1" presStyleIdx="0" presStyleCnt="5"/>
      <dgm:spPr/>
    </dgm:pt>
    <dgm:pt modelId="{09EA5347-3569-4631-A80B-A45F797DC681}" type="pres">
      <dgm:prSet presAssocID="{CC9D44B3-C6FD-4E35-B6B7-54E63BCD1F69}" presName="node" presStyleLbl="node1" presStyleIdx="1" presStyleCnt="5">
        <dgm:presLayoutVars>
          <dgm:bulletEnabled val="1"/>
        </dgm:presLayoutVars>
      </dgm:prSet>
      <dgm:spPr/>
    </dgm:pt>
    <dgm:pt modelId="{EEA518AC-0E62-4B9B-A0A4-0F1A2475F3AE}" type="pres">
      <dgm:prSet presAssocID="{CC9D44B3-C6FD-4E35-B6B7-54E63BCD1F69}" presName="spNode" presStyleCnt="0"/>
      <dgm:spPr/>
    </dgm:pt>
    <dgm:pt modelId="{BEB11520-2E64-4B47-8ADA-7CC7CB1843B5}" type="pres">
      <dgm:prSet presAssocID="{6130A319-80D1-4172-AFAF-03AF3A87FE15}" presName="sibTrans" presStyleLbl="sibTrans1D1" presStyleIdx="1" presStyleCnt="5"/>
      <dgm:spPr/>
    </dgm:pt>
    <dgm:pt modelId="{61F1EAE8-0782-4AE6-B60A-A313A5D2511E}" type="pres">
      <dgm:prSet presAssocID="{EB7E37DB-55A6-4375-997C-C96F627233A1}" presName="node" presStyleLbl="node1" presStyleIdx="2" presStyleCnt="5">
        <dgm:presLayoutVars>
          <dgm:bulletEnabled val="1"/>
        </dgm:presLayoutVars>
      </dgm:prSet>
      <dgm:spPr/>
    </dgm:pt>
    <dgm:pt modelId="{FEB12AF1-C547-4A7D-ABEB-3C181C5FC65C}" type="pres">
      <dgm:prSet presAssocID="{EB7E37DB-55A6-4375-997C-C96F627233A1}" presName="spNode" presStyleCnt="0"/>
      <dgm:spPr/>
    </dgm:pt>
    <dgm:pt modelId="{E7FCC73E-EE08-4B15-8457-226DC2463B64}" type="pres">
      <dgm:prSet presAssocID="{4868DBA5-5266-4C3A-AAAE-B7455BF5C73D}" presName="sibTrans" presStyleLbl="sibTrans1D1" presStyleIdx="2" presStyleCnt="5"/>
      <dgm:spPr/>
    </dgm:pt>
    <dgm:pt modelId="{E818B367-077E-43DB-90EB-78FC5DA7447C}" type="pres">
      <dgm:prSet presAssocID="{A4965D68-A30A-4E69-8B2D-2544B0AC60A4}" presName="node" presStyleLbl="node1" presStyleIdx="3" presStyleCnt="5">
        <dgm:presLayoutVars>
          <dgm:bulletEnabled val="1"/>
        </dgm:presLayoutVars>
      </dgm:prSet>
      <dgm:spPr/>
    </dgm:pt>
    <dgm:pt modelId="{0DA4A9CC-1C4B-4B77-8B14-F53DD99B1B72}" type="pres">
      <dgm:prSet presAssocID="{A4965D68-A30A-4E69-8B2D-2544B0AC60A4}" presName="spNode" presStyleCnt="0"/>
      <dgm:spPr/>
    </dgm:pt>
    <dgm:pt modelId="{8F9DE347-1061-4F91-8D9C-AEF00B83A1F8}" type="pres">
      <dgm:prSet presAssocID="{764ADF4F-069F-4C24-B2EA-7153A4D35CC8}" presName="sibTrans" presStyleLbl="sibTrans1D1" presStyleIdx="3" presStyleCnt="5"/>
      <dgm:spPr/>
    </dgm:pt>
    <dgm:pt modelId="{1E6483C0-71F8-496F-87D4-5E5E12F005AC}" type="pres">
      <dgm:prSet presAssocID="{D1ADA824-45BD-4FFD-B146-E63170FFACEE}" presName="node" presStyleLbl="node1" presStyleIdx="4" presStyleCnt="5">
        <dgm:presLayoutVars>
          <dgm:bulletEnabled val="1"/>
        </dgm:presLayoutVars>
      </dgm:prSet>
      <dgm:spPr/>
    </dgm:pt>
    <dgm:pt modelId="{E14FDE73-AAD5-452B-9C76-545C9B8FE106}" type="pres">
      <dgm:prSet presAssocID="{D1ADA824-45BD-4FFD-B146-E63170FFACEE}" presName="spNode" presStyleCnt="0"/>
      <dgm:spPr/>
    </dgm:pt>
    <dgm:pt modelId="{533529D0-A356-4744-8727-9294625034CC}" type="pres">
      <dgm:prSet presAssocID="{17242E34-424D-47FD-ABA5-9C459DE86045}" presName="sibTrans" presStyleLbl="sibTrans1D1" presStyleIdx="4" presStyleCnt="5"/>
      <dgm:spPr/>
    </dgm:pt>
  </dgm:ptLst>
  <dgm:cxnLst>
    <dgm:cxn modelId="{7B439A0C-3A95-436D-AE52-2266B39A7585}" srcId="{307F8B59-83A5-4E79-924D-EF2FCCE7EC21}" destId="{CC9D44B3-C6FD-4E35-B6B7-54E63BCD1F69}" srcOrd="1" destOrd="0" parTransId="{B164C7C3-6381-4701-9021-DACA696D7871}" sibTransId="{6130A319-80D1-4172-AFAF-03AF3A87FE15}"/>
    <dgm:cxn modelId="{7EBCD219-A80B-4F4C-8F34-C1075FE9001D}" type="presOf" srcId="{6130A319-80D1-4172-AFAF-03AF3A87FE15}" destId="{BEB11520-2E64-4B47-8ADA-7CC7CB1843B5}" srcOrd="0" destOrd="0" presId="urn:microsoft.com/office/officeart/2005/8/layout/cycle6"/>
    <dgm:cxn modelId="{13720128-1953-4DE9-AB0A-1D5028B0B602}" type="presOf" srcId="{A4965D68-A30A-4E69-8B2D-2544B0AC60A4}" destId="{E818B367-077E-43DB-90EB-78FC5DA7447C}" srcOrd="0" destOrd="0" presId="urn:microsoft.com/office/officeart/2005/8/layout/cycle6"/>
    <dgm:cxn modelId="{FA9C9231-919B-4809-BA79-EF8D4088E260}" type="presOf" srcId="{17242E34-424D-47FD-ABA5-9C459DE86045}" destId="{533529D0-A356-4744-8727-9294625034CC}" srcOrd="0" destOrd="0" presId="urn:microsoft.com/office/officeart/2005/8/layout/cycle6"/>
    <dgm:cxn modelId="{A6D72534-BAC7-41CE-94D8-3DBAC715A1E7}" type="presOf" srcId="{EB7E37DB-55A6-4375-997C-C96F627233A1}" destId="{61F1EAE8-0782-4AE6-B60A-A313A5D2511E}" srcOrd="0" destOrd="0" presId="urn:microsoft.com/office/officeart/2005/8/layout/cycle6"/>
    <dgm:cxn modelId="{52F2C844-85B0-481C-8E80-729164F63971}" type="presOf" srcId="{D1ADA824-45BD-4FFD-B146-E63170FFACEE}" destId="{1E6483C0-71F8-496F-87D4-5E5E12F005AC}" srcOrd="0" destOrd="0" presId="urn:microsoft.com/office/officeart/2005/8/layout/cycle6"/>
    <dgm:cxn modelId="{4504A14E-28B9-48CA-B6E8-F62695048CE1}" srcId="{307F8B59-83A5-4E79-924D-EF2FCCE7EC21}" destId="{D1ADA824-45BD-4FFD-B146-E63170FFACEE}" srcOrd="4" destOrd="0" parTransId="{B27CE291-5F64-4E25-B19F-2CFCEC356EB1}" sibTransId="{17242E34-424D-47FD-ABA5-9C459DE86045}"/>
    <dgm:cxn modelId="{8F9D8D53-FB93-485D-9C9F-1D282C251610}" type="presOf" srcId="{7AC81D1B-0090-434D-8CE2-6EDA8250646C}" destId="{8AB5485F-AFC5-46E9-9CE1-7F922503A9F2}" srcOrd="0" destOrd="0" presId="urn:microsoft.com/office/officeart/2005/8/layout/cycle6"/>
    <dgm:cxn modelId="{ABDD0977-EF54-49B7-B369-CC3E1305A671}" srcId="{307F8B59-83A5-4E79-924D-EF2FCCE7EC21}" destId="{A4965D68-A30A-4E69-8B2D-2544B0AC60A4}" srcOrd="3" destOrd="0" parTransId="{D323F3D3-437A-4D5D-9DEF-A2C0652680B6}" sibTransId="{764ADF4F-069F-4C24-B2EA-7153A4D35CC8}"/>
    <dgm:cxn modelId="{508BB3A9-886E-42C2-9BA6-07B9BA5CDD12}" srcId="{307F8B59-83A5-4E79-924D-EF2FCCE7EC21}" destId="{2433AF5C-1619-485C-BD31-A03293F86FFE}" srcOrd="0" destOrd="0" parTransId="{C83066D6-B7F7-4B02-BDAC-CE680BF04198}" sibTransId="{7AC81D1B-0090-434D-8CE2-6EDA8250646C}"/>
    <dgm:cxn modelId="{443028B8-4BA0-4BF1-BE07-1B2397604120}" type="presOf" srcId="{2433AF5C-1619-485C-BD31-A03293F86FFE}" destId="{4864F7DE-C14B-4196-8732-F5BE9BF00226}" srcOrd="0" destOrd="0" presId="urn:microsoft.com/office/officeart/2005/8/layout/cycle6"/>
    <dgm:cxn modelId="{981307C1-B96C-4C9E-B627-D33D1537E5F8}" type="presOf" srcId="{764ADF4F-069F-4C24-B2EA-7153A4D35CC8}" destId="{8F9DE347-1061-4F91-8D9C-AEF00B83A1F8}" srcOrd="0" destOrd="0" presId="urn:microsoft.com/office/officeart/2005/8/layout/cycle6"/>
    <dgm:cxn modelId="{A15E36C7-2CA1-46EA-A74F-70993E22F276}" type="presOf" srcId="{CC9D44B3-C6FD-4E35-B6B7-54E63BCD1F69}" destId="{09EA5347-3569-4631-A80B-A45F797DC681}" srcOrd="0" destOrd="0" presId="urn:microsoft.com/office/officeart/2005/8/layout/cycle6"/>
    <dgm:cxn modelId="{73409ECA-2720-4FBC-AAD7-227B3AC97471}" type="presOf" srcId="{4868DBA5-5266-4C3A-AAAE-B7455BF5C73D}" destId="{E7FCC73E-EE08-4B15-8457-226DC2463B64}" srcOrd="0" destOrd="0" presId="urn:microsoft.com/office/officeart/2005/8/layout/cycle6"/>
    <dgm:cxn modelId="{DF9E79F8-455F-4BDB-B068-93BF3D56D81E}" type="presOf" srcId="{307F8B59-83A5-4E79-924D-EF2FCCE7EC21}" destId="{134D6FE6-1281-42DC-91A7-12CD11ED5AED}" srcOrd="0" destOrd="0" presId="urn:microsoft.com/office/officeart/2005/8/layout/cycle6"/>
    <dgm:cxn modelId="{84FCBCFF-7F9C-4CD0-B139-42C5A73BF2AA}" srcId="{307F8B59-83A5-4E79-924D-EF2FCCE7EC21}" destId="{EB7E37DB-55A6-4375-997C-C96F627233A1}" srcOrd="2" destOrd="0" parTransId="{1172EAE0-8CD7-4525-A6FA-5412F9A3D7C5}" sibTransId="{4868DBA5-5266-4C3A-AAAE-B7455BF5C73D}"/>
    <dgm:cxn modelId="{F2C49C0A-6B73-458B-AED3-E2396F1CA591}" type="presParOf" srcId="{134D6FE6-1281-42DC-91A7-12CD11ED5AED}" destId="{4864F7DE-C14B-4196-8732-F5BE9BF00226}" srcOrd="0" destOrd="0" presId="urn:microsoft.com/office/officeart/2005/8/layout/cycle6"/>
    <dgm:cxn modelId="{3C8A357A-1055-422E-925D-C14450517380}" type="presParOf" srcId="{134D6FE6-1281-42DC-91A7-12CD11ED5AED}" destId="{9B639988-8EDC-445F-95DE-94B71EE15BE3}" srcOrd="1" destOrd="0" presId="urn:microsoft.com/office/officeart/2005/8/layout/cycle6"/>
    <dgm:cxn modelId="{88DB0651-E855-43DA-80BC-21A786272CEB}" type="presParOf" srcId="{134D6FE6-1281-42DC-91A7-12CD11ED5AED}" destId="{8AB5485F-AFC5-46E9-9CE1-7F922503A9F2}" srcOrd="2" destOrd="0" presId="urn:microsoft.com/office/officeart/2005/8/layout/cycle6"/>
    <dgm:cxn modelId="{C05BA374-F5D1-4A22-AF73-55F8F5C6AD53}" type="presParOf" srcId="{134D6FE6-1281-42DC-91A7-12CD11ED5AED}" destId="{09EA5347-3569-4631-A80B-A45F797DC681}" srcOrd="3" destOrd="0" presId="urn:microsoft.com/office/officeart/2005/8/layout/cycle6"/>
    <dgm:cxn modelId="{345B4465-F7C3-4F90-AA25-08789AB78D70}" type="presParOf" srcId="{134D6FE6-1281-42DC-91A7-12CD11ED5AED}" destId="{EEA518AC-0E62-4B9B-A0A4-0F1A2475F3AE}" srcOrd="4" destOrd="0" presId="urn:microsoft.com/office/officeart/2005/8/layout/cycle6"/>
    <dgm:cxn modelId="{72E83716-C276-4621-A15A-F51F6F87713B}" type="presParOf" srcId="{134D6FE6-1281-42DC-91A7-12CD11ED5AED}" destId="{BEB11520-2E64-4B47-8ADA-7CC7CB1843B5}" srcOrd="5" destOrd="0" presId="urn:microsoft.com/office/officeart/2005/8/layout/cycle6"/>
    <dgm:cxn modelId="{6AB80556-A48C-4CC7-B157-5247908A5402}" type="presParOf" srcId="{134D6FE6-1281-42DC-91A7-12CD11ED5AED}" destId="{61F1EAE8-0782-4AE6-B60A-A313A5D2511E}" srcOrd="6" destOrd="0" presId="urn:microsoft.com/office/officeart/2005/8/layout/cycle6"/>
    <dgm:cxn modelId="{7F9E6B2C-68B4-4554-8860-AB1B8B190F1E}" type="presParOf" srcId="{134D6FE6-1281-42DC-91A7-12CD11ED5AED}" destId="{FEB12AF1-C547-4A7D-ABEB-3C181C5FC65C}" srcOrd="7" destOrd="0" presId="urn:microsoft.com/office/officeart/2005/8/layout/cycle6"/>
    <dgm:cxn modelId="{EEFED59D-4DAB-4646-BCDB-DCF12F134D0F}" type="presParOf" srcId="{134D6FE6-1281-42DC-91A7-12CD11ED5AED}" destId="{E7FCC73E-EE08-4B15-8457-226DC2463B64}" srcOrd="8" destOrd="0" presId="urn:microsoft.com/office/officeart/2005/8/layout/cycle6"/>
    <dgm:cxn modelId="{F7BBA326-2865-40ED-9704-31475700B7D0}" type="presParOf" srcId="{134D6FE6-1281-42DC-91A7-12CD11ED5AED}" destId="{E818B367-077E-43DB-90EB-78FC5DA7447C}" srcOrd="9" destOrd="0" presId="urn:microsoft.com/office/officeart/2005/8/layout/cycle6"/>
    <dgm:cxn modelId="{AB898E62-5349-4AB8-A766-F3A91BF5DAA4}" type="presParOf" srcId="{134D6FE6-1281-42DC-91A7-12CD11ED5AED}" destId="{0DA4A9CC-1C4B-4B77-8B14-F53DD99B1B72}" srcOrd="10" destOrd="0" presId="urn:microsoft.com/office/officeart/2005/8/layout/cycle6"/>
    <dgm:cxn modelId="{68116FFB-F569-4115-8B02-2E6644F3D2E2}" type="presParOf" srcId="{134D6FE6-1281-42DC-91A7-12CD11ED5AED}" destId="{8F9DE347-1061-4F91-8D9C-AEF00B83A1F8}" srcOrd="11" destOrd="0" presId="urn:microsoft.com/office/officeart/2005/8/layout/cycle6"/>
    <dgm:cxn modelId="{6C9E50F4-6C30-4B1D-9179-8A324F5C8438}" type="presParOf" srcId="{134D6FE6-1281-42DC-91A7-12CD11ED5AED}" destId="{1E6483C0-71F8-496F-87D4-5E5E12F005AC}" srcOrd="12" destOrd="0" presId="urn:microsoft.com/office/officeart/2005/8/layout/cycle6"/>
    <dgm:cxn modelId="{EF886815-C743-491F-8006-4041002F2E99}" type="presParOf" srcId="{134D6FE6-1281-42DC-91A7-12CD11ED5AED}" destId="{E14FDE73-AAD5-452B-9C76-545C9B8FE106}" srcOrd="13" destOrd="0" presId="urn:microsoft.com/office/officeart/2005/8/layout/cycle6"/>
    <dgm:cxn modelId="{F915B0D2-1F87-4345-91A2-887A035EF1E3}" type="presParOf" srcId="{134D6FE6-1281-42DC-91A7-12CD11ED5AED}" destId="{533529D0-A356-4744-8727-9294625034C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64404-2C7D-46E7-BA09-5E0A4BC11F45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4B2C0FC6-DC05-4433-AAFB-6199E90C4722}">
      <dgm:prSet phldrT="[文本]" custT="1"/>
      <dgm:spPr/>
      <dgm:t>
        <a:bodyPr/>
        <a:lstStyle/>
        <a:p>
          <a:r>
            <a:rPr lang="zh-CN" altLang="en-US" sz="1200" b="1" dirty="0"/>
            <a:t>​目标设定与分解</a:t>
          </a:r>
        </a:p>
      </dgm:t>
    </dgm:pt>
    <dgm:pt modelId="{34F02492-5C2F-4F85-B564-9403B8CE9F2B}" cxnId="{95F951A5-8F87-4A9A-A301-08A555AFF706}" type="parTrans">
      <dgm:prSet/>
      <dgm:spPr/>
      <dgm:t>
        <a:bodyPr/>
        <a:lstStyle/>
        <a:p>
          <a:endParaRPr lang="zh-CN" altLang="en-US" sz="1600"/>
        </a:p>
      </dgm:t>
    </dgm:pt>
    <dgm:pt modelId="{05E09594-F95F-4C7D-808B-A1B2245CB8C4}" cxnId="{95F951A5-8F87-4A9A-A301-08A555AFF706}" type="sibTrans">
      <dgm:prSet custT="1"/>
      <dgm:spPr/>
      <dgm:t>
        <a:bodyPr/>
        <a:lstStyle/>
        <a:p>
          <a:endParaRPr lang="zh-CN" altLang="en-US" sz="600"/>
        </a:p>
      </dgm:t>
    </dgm:pt>
    <dgm:pt modelId="{22C55457-2DF3-4FD8-BB13-06F0EE8B36AD}">
      <dgm:prSet phldrT="[文本]" custT="1"/>
      <dgm:spPr/>
      <dgm:t>
        <a:bodyPr/>
        <a:lstStyle/>
        <a:p>
          <a:r>
            <a:rPr lang="zh-CN" altLang="en-US" sz="1200" b="1" dirty="0"/>
            <a:t>计划制定与实施</a:t>
          </a:r>
        </a:p>
      </dgm:t>
    </dgm:pt>
    <dgm:pt modelId="{0BFB8A79-747D-4F04-83A8-985597DD493D}" cxnId="{30274CF8-CB54-4548-9AF9-1A5F17161D73}" type="parTrans">
      <dgm:prSet/>
      <dgm:spPr/>
      <dgm:t>
        <a:bodyPr/>
        <a:lstStyle/>
        <a:p>
          <a:endParaRPr lang="zh-CN" altLang="en-US" sz="1600"/>
        </a:p>
      </dgm:t>
    </dgm:pt>
    <dgm:pt modelId="{1961D603-A94C-40B5-8BA6-E2BEA5852C11}" cxnId="{30274CF8-CB54-4548-9AF9-1A5F17161D73}" type="sibTrans">
      <dgm:prSet custT="1"/>
      <dgm:spPr/>
      <dgm:t>
        <a:bodyPr/>
        <a:lstStyle/>
        <a:p>
          <a:endParaRPr lang="zh-CN" altLang="en-US" sz="600"/>
        </a:p>
      </dgm:t>
    </dgm:pt>
    <dgm:pt modelId="{212E85D6-2E0A-4137-8C37-55684901DE33}">
      <dgm:prSet phldrT="[文本]" custT="1"/>
      <dgm:spPr/>
      <dgm:t>
        <a:bodyPr/>
        <a:lstStyle/>
        <a:p>
          <a:r>
            <a:rPr lang="zh-CN" altLang="en-US" sz="1200" b="1" dirty="0"/>
            <a:t>过程监控与数据采集</a:t>
          </a:r>
        </a:p>
      </dgm:t>
    </dgm:pt>
    <dgm:pt modelId="{06A1479B-3512-4EC9-BC04-E8A5C3230A20}" cxnId="{1B5A6810-51D1-4446-A200-40E39F87F868}" type="parTrans">
      <dgm:prSet/>
      <dgm:spPr/>
      <dgm:t>
        <a:bodyPr/>
        <a:lstStyle/>
        <a:p>
          <a:endParaRPr lang="zh-CN" altLang="en-US" sz="1600"/>
        </a:p>
      </dgm:t>
    </dgm:pt>
    <dgm:pt modelId="{6A8808B1-98D3-4D53-8C2A-D57F506E545B}" cxnId="{1B5A6810-51D1-4446-A200-40E39F87F868}" type="sibTrans">
      <dgm:prSet custT="1"/>
      <dgm:spPr/>
      <dgm:t>
        <a:bodyPr/>
        <a:lstStyle/>
        <a:p>
          <a:endParaRPr lang="zh-CN" altLang="en-US" sz="600"/>
        </a:p>
      </dgm:t>
    </dgm:pt>
    <dgm:pt modelId="{1A467A0F-B16E-422A-A87B-2127E7101065}">
      <dgm:prSet phldrT="[文本]" custT="1"/>
      <dgm:spPr/>
      <dgm:t>
        <a:bodyPr/>
        <a:lstStyle/>
        <a:p>
          <a:r>
            <a:rPr lang="zh-CN" altLang="en-US" sz="1200" b="1"/>
            <a:t>绩效考核与等级评定</a:t>
          </a:r>
          <a:endParaRPr lang="zh-CN" altLang="en-US" sz="1200" b="1" dirty="0"/>
        </a:p>
      </dgm:t>
    </dgm:pt>
    <dgm:pt modelId="{DF42A7EF-8B28-4834-864F-3C82B94B93C0}" cxnId="{64CF7BE7-2554-4DD8-AF52-5BA28A03838D}" type="parTrans">
      <dgm:prSet/>
      <dgm:spPr/>
      <dgm:t>
        <a:bodyPr/>
        <a:lstStyle/>
        <a:p>
          <a:endParaRPr lang="zh-CN" altLang="en-US" sz="1600"/>
        </a:p>
      </dgm:t>
    </dgm:pt>
    <dgm:pt modelId="{7ADF96A9-5986-49E6-969F-750EBD221A34}" cxnId="{64CF7BE7-2554-4DD8-AF52-5BA28A03838D}" type="sibTrans">
      <dgm:prSet custT="1"/>
      <dgm:spPr/>
      <dgm:t>
        <a:bodyPr/>
        <a:lstStyle/>
        <a:p>
          <a:endParaRPr lang="zh-CN" altLang="en-US" sz="600"/>
        </a:p>
      </dgm:t>
    </dgm:pt>
    <dgm:pt modelId="{F17C6861-3EE8-44AC-B3E7-CEB37DD2E7E8}">
      <dgm:prSet phldrT="[文本]" custT="1"/>
      <dgm:spPr/>
      <dgm:t>
        <a:bodyPr/>
        <a:lstStyle/>
        <a:p>
          <a:r>
            <a:rPr lang="zh-CN" altLang="en-US" sz="1200" b="1" dirty="0"/>
            <a:t>反馈沟通与申诉处理</a:t>
          </a:r>
        </a:p>
      </dgm:t>
    </dgm:pt>
    <dgm:pt modelId="{708907A5-5BD8-452E-82FC-3F0B4207BF7B}" cxnId="{CCA9CB58-0865-43ED-859B-475EB376C4C8}" type="parTrans">
      <dgm:prSet/>
      <dgm:spPr/>
      <dgm:t>
        <a:bodyPr/>
        <a:lstStyle/>
        <a:p>
          <a:endParaRPr lang="zh-CN" altLang="en-US" sz="1600"/>
        </a:p>
      </dgm:t>
    </dgm:pt>
    <dgm:pt modelId="{018F3ACD-7750-4BBF-9587-AFBB78FF7C20}" cxnId="{CCA9CB58-0865-43ED-859B-475EB376C4C8}" type="sibTrans">
      <dgm:prSet custT="1"/>
      <dgm:spPr/>
      <dgm:t>
        <a:bodyPr/>
        <a:lstStyle/>
        <a:p>
          <a:endParaRPr lang="zh-CN" altLang="en-US" sz="600"/>
        </a:p>
      </dgm:t>
    </dgm:pt>
    <dgm:pt modelId="{79937B67-BF36-4F0B-B02D-392444B79EB3}">
      <dgm:prSet phldrT="[文本]" custT="1"/>
      <dgm:spPr/>
      <dgm:t>
        <a:bodyPr/>
        <a:lstStyle/>
        <a:p>
          <a:r>
            <a:rPr lang="zh-CN" altLang="en-US" sz="1200" b="1" dirty="0"/>
            <a:t>结果应用与改进</a:t>
          </a:r>
        </a:p>
      </dgm:t>
    </dgm:pt>
    <dgm:pt modelId="{61BD4B9B-F799-443C-8ABA-E8967199ABD5}" cxnId="{19D282D6-7A84-4F64-9D06-3970DDA0DDB0}" type="parTrans">
      <dgm:prSet/>
      <dgm:spPr/>
      <dgm:t>
        <a:bodyPr/>
        <a:lstStyle/>
        <a:p>
          <a:endParaRPr lang="zh-CN" altLang="en-US" sz="1600"/>
        </a:p>
      </dgm:t>
    </dgm:pt>
    <dgm:pt modelId="{FBB4E4F2-F787-4297-B256-0D4ACFF103B2}" cxnId="{19D282D6-7A84-4F64-9D06-3970DDA0DDB0}" type="sibTrans">
      <dgm:prSet/>
      <dgm:spPr/>
      <dgm:t>
        <a:bodyPr/>
        <a:lstStyle/>
        <a:p>
          <a:endParaRPr lang="zh-CN" altLang="en-US" sz="1600"/>
        </a:p>
      </dgm:t>
    </dgm:pt>
    <dgm:pt modelId="{DA707FFA-EDC8-444B-9DF6-515E69F69D7D}" type="pres">
      <dgm:prSet presAssocID="{7FB64404-2C7D-46E7-BA09-5E0A4BC11F45}" presName="Name0" presStyleCnt="0">
        <dgm:presLayoutVars>
          <dgm:dir/>
          <dgm:animLvl val="lvl"/>
          <dgm:resizeHandles val="exact"/>
        </dgm:presLayoutVars>
      </dgm:prSet>
      <dgm:spPr/>
    </dgm:pt>
    <dgm:pt modelId="{941E8EBB-5ED6-4D57-B6AC-60BB9EA68131}" type="pres">
      <dgm:prSet presAssocID="{4B2C0FC6-DC05-4433-AAFB-6199E90C4722}" presName="parTxOnly" presStyleLbl="node1" presStyleIdx="0" presStyleCnt="6">
        <dgm:presLayoutVars>
          <dgm:chMax val="0"/>
          <dgm:chPref val="0"/>
          <dgm:bulletEnabled val="1"/>
        </dgm:presLayoutVars>
      </dgm:prSet>
      <dgm:spPr>
        <a:prstGeom prst="homePlate">
          <a:avLst/>
        </a:prstGeom>
      </dgm:spPr>
    </dgm:pt>
    <dgm:pt modelId="{7626783E-7D3E-4E39-9A87-0501A83A0C36}" type="pres">
      <dgm:prSet presAssocID="{05E09594-F95F-4C7D-808B-A1B2245CB8C4}" presName="parTxOnlySpace" presStyleCnt="0"/>
      <dgm:spPr/>
    </dgm:pt>
    <dgm:pt modelId="{578CA3D9-54E0-46AC-9603-247DBDD462AB}" type="pres">
      <dgm:prSet presAssocID="{22C55457-2DF3-4FD8-BB13-06F0EE8B36A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F9545B4-B79F-4494-B37E-98723695BB87}" type="pres">
      <dgm:prSet presAssocID="{1961D603-A94C-40B5-8BA6-E2BEA5852C11}" presName="parTxOnlySpace" presStyleCnt="0"/>
      <dgm:spPr/>
    </dgm:pt>
    <dgm:pt modelId="{6A4F7693-8C03-4D29-B41F-7519824A6ACB}" type="pres">
      <dgm:prSet presAssocID="{212E85D6-2E0A-4137-8C37-55684901DE3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6A9E879-FBF2-491A-891E-A85657D86B74}" type="pres">
      <dgm:prSet presAssocID="{6A8808B1-98D3-4D53-8C2A-D57F506E545B}" presName="parTxOnlySpace" presStyleCnt="0"/>
      <dgm:spPr/>
    </dgm:pt>
    <dgm:pt modelId="{C26D7FB1-EDD1-4223-B9BC-BCEBB694B7D5}" type="pres">
      <dgm:prSet presAssocID="{1A467A0F-B16E-422A-A87B-2127E7101065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DF4E228-E331-43C8-B68A-23E5D392E07A}" type="pres">
      <dgm:prSet presAssocID="{7ADF96A9-5986-49E6-969F-750EBD221A34}" presName="parTxOnlySpace" presStyleCnt="0"/>
      <dgm:spPr/>
    </dgm:pt>
    <dgm:pt modelId="{D0E2760E-7A5E-4FD8-A375-93EF6247131C}" type="pres">
      <dgm:prSet presAssocID="{F17C6861-3EE8-44AC-B3E7-CEB37DD2E7E8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EECCA07-99FB-4416-84D2-0A755C64EF79}" type="pres">
      <dgm:prSet presAssocID="{018F3ACD-7750-4BBF-9587-AFBB78FF7C20}" presName="parTxOnlySpace" presStyleCnt="0"/>
      <dgm:spPr/>
    </dgm:pt>
    <dgm:pt modelId="{C69641BC-02B1-4800-B5B8-E2B81BA70E25}" type="pres">
      <dgm:prSet presAssocID="{79937B67-BF36-4F0B-B02D-392444B79EB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A6E704-A71B-49D8-AD34-0FDDBB5CDF20}" type="presOf" srcId="{22C55457-2DF3-4FD8-BB13-06F0EE8B36AD}" destId="{578CA3D9-54E0-46AC-9603-247DBDD462AB}" srcOrd="0" destOrd="0" presId="urn:microsoft.com/office/officeart/2005/8/layout/chevron1"/>
    <dgm:cxn modelId="{1B5A6810-51D1-4446-A200-40E39F87F868}" srcId="{7FB64404-2C7D-46E7-BA09-5E0A4BC11F45}" destId="{212E85D6-2E0A-4137-8C37-55684901DE33}" srcOrd="2" destOrd="0" parTransId="{06A1479B-3512-4EC9-BC04-E8A5C3230A20}" sibTransId="{6A8808B1-98D3-4D53-8C2A-D57F506E545B}"/>
    <dgm:cxn modelId="{CCA9CB58-0865-43ED-859B-475EB376C4C8}" srcId="{7FB64404-2C7D-46E7-BA09-5E0A4BC11F45}" destId="{F17C6861-3EE8-44AC-B3E7-CEB37DD2E7E8}" srcOrd="4" destOrd="0" parTransId="{708907A5-5BD8-452E-82FC-3F0B4207BF7B}" sibTransId="{018F3ACD-7750-4BBF-9587-AFBB78FF7C20}"/>
    <dgm:cxn modelId="{F311087F-3C8C-44A5-910C-575AC76E2BAC}" type="presOf" srcId="{212E85D6-2E0A-4137-8C37-55684901DE33}" destId="{6A4F7693-8C03-4D29-B41F-7519824A6ACB}" srcOrd="0" destOrd="0" presId="urn:microsoft.com/office/officeart/2005/8/layout/chevron1"/>
    <dgm:cxn modelId="{C06CF597-20FC-4DB3-88BA-AD1B3DFE922B}" type="presOf" srcId="{7FB64404-2C7D-46E7-BA09-5E0A4BC11F45}" destId="{DA707FFA-EDC8-444B-9DF6-515E69F69D7D}" srcOrd="0" destOrd="0" presId="urn:microsoft.com/office/officeart/2005/8/layout/chevron1"/>
    <dgm:cxn modelId="{94F0BD9C-0844-40BC-8FED-EF7D7D38DF39}" type="presOf" srcId="{F17C6861-3EE8-44AC-B3E7-CEB37DD2E7E8}" destId="{D0E2760E-7A5E-4FD8-A375-93EF6247131C}" srcOrd="0" destOrd="0" presId="urn:microsoft.com/office/officeart/2005/8/layout/chevron1"/>
    <dgm:cxn modelId="{3A8418A3-B9EC-4CD7-B341-31C2B228B93F}" type="presOf" srcId="{1A467A0F-B16E-422A-A87B-2127E7101065}" destId="{C26D7FB1-EDD1-4223-B9BC-BCEBB694B7D5}" srcOrd="0" destOrd="0" presId="urn:microsoft.com/office/officeart/2005/8/layout/chevron1"/>
    <dgm:cxn modelId="{95F951A5-8F87-4A9A-A301-08A555AFF706}" srcId="{7FB64404-2C7D-46E7-BA09-5E0A4BC11F45}" destId="{4B2C0FC6-DC05-4433-AAFB-6199E90C4722}" srcOrd="0" destOrd="0" parTransId="{34F02492-5C2F-4F85-B564-9403B8CE9F2B}" sibTransId="{05E09594-F95F-4C7D-808B-A1B2245CB8C4}"/>
    <dgm:cxn modelId="{BED289BC-93C3-459C-924A-AEB1BBEFF9F8}" type="presOf" srcId="{79937B67-BF36-4F0B-B02D-392444B79EB3}" destId="{C69641BC-02B1-4800-B5B8-E2B81BA70E25}" srcOrd="0" destOrd="0" presId="urn:microsoft.com/office/officeart/2005/8/layout/chevron1"/>
    <dgm:cxn modelId="{7D9510CD-586C-4ADF-A327-7E7F68F44E62}" type="presOf" srcId="{4B2C0FC6-DC05-4433-AAFB-6199E90C4722}" destId="{941E8EBB-5ED6-4D57-B6AC-60BB9EA68131}" srcOrd="0" destOrd="0" presId="urn:microsoft.com/office/officeart/2005/8/layout/chevron1"/>
    <dgm:cxn modelId="{19D282D6-7A84-4F64-9D06-3970DDA0DDB0}" srcId="{7FB64404-2C7D-46E7-BA09-5E0A4BC11F45}" destId="{79937B67-BF36-4F0B-B02D-392444B79EB3}" srcOrd="5" destOrd="0" parTransId="{61BD4B9B-F799-443C-8ABA-E8967199ABD5}" sibTransId="{FBB4E4F2-F787-4297-B256-0D4ACFF103B2}"/>
    <dgm:cxn modelId="{64CF7BE7-2554-4DD8-AF52-5BA28A03838D}" srcId="{7FB64404-2C7D-46E7-BA09-5E0A4BC11F45}" destId="{1A467A0F-B16E-422A-A87B-2127E7101065}" srcOrd="3" destOrd="0" parTransId="{DF42A7EF-8B28-4834-864F-3C82B94B93C0}" sibTransId="{7ADF96A9-5986-49E6-969F-750EBD221A34}"/>
    <dgm:cxn modelId="{30274CF8-CB54-4548-9AF9-1A5F17161D73}" srcId="{7FB64404-2C7D-46E7-BA09-5E0A4BC11F45}" destId="{22C55457-2DF3-4FD8-BB13-06F0EE8B36AD}" srcOrd="1" destOrd="0" parTransId="{0BFB8A79-747D-4F04-83A8-985597DD493D}" sibTransId="{1961D603-A94C-40B5-8BA6-E2BEA5852C11}"/>
    <dgm:cxn modelId="{B034C01D-39BE-4CCE-BC23-42C61A8C4B24}" type="presParOf" srcId="{DA707FFA-EDC8-444B-9DF6-515E69F69D7D}" destId="{941E8EBB-5ED6-4D57-B6AC-60BB9EA68131}" srcOrd="0" destOrd="0" presId="urn:microsoft.com/office/officeart/2005/8/layout/chevron1"/>
    <dgm:cxn modelId="{6E6CDBC3-D3FA-4A90-87E1-A93B8128C45F}" type="presParOf" srcId="{DA707FFA-EDC8-444B-9DF6-515E69F69D7D}" destId="{7626783E-7D3E-4E39-9A87-0501A83A0C36}" srcOrd="1" destOrd="0" presId="urn:microsoft.com/office/officeart/2005/8/layout/chevron1"/>
    <dgm:cxn modelId="{7D688070-C415-4A5D-A76E-148E23093F9E}" type="presParOf" srcId="{DA707FFA-EDC8-444B-9DF6-515E69F69D7D}" destId="{578CA3D9-54E0-46AC-9603-247DBDD462AB}" srcOrd="2" destOrd="0" presId="urn:microsoft.com/office/officeart/2005/8/layout/chevron1"/>
    <dgm:cxn modelId="{EA51567F-AA78-466A-8AA6-25E6E4295D18}" type="presParOf" srcId="{DA707FFA-EDC8-444B-9DF6-515E69F69D7D}" destId="{EF9545B4-B79F-4494-B37E-98723695BB87}" srcOrd="3" destOrd="0" presId="urn:microsoft.com/office/officeart/2005/8/layout/chevron1"/>
    <dgm:cxn modelId="{A9CA553C-0599-4AAF-8731-068DB96C69DB}" type="presParOf" srcId="{DA707FFA-EDC8-444B-9DF6-515E69F69D7D}" destId="{6A4F7693-8C03-4D29-B41F-7519824A6ACB}" srcOrd="4" destOrd="0" presId="urn:microsoft.com/office/officeart/2005/8/layout/chevron1"/>
    <dgm:cxn modelId="{9F38CC09-B2A2-46AB-B100-73C18471D75A}" type="presParOf" srcId="{DA707FFA-EDC8-444B-9DF6-515E69F69D7D}" destId="{76A9E879-FBF2-491A-891E-A85657D86B74}" srcOrd="5" destOrd="0" presId="urn:microsoft.com/office/officeart/2005/8/layout/chevron1"/>
    <dgm:cxn modelId="{61CF10CD-583B-4194-B1DB-F671FAC6D9F9}" type="presParOf" srcId="{DA707FFA-EDC8-444B-9DF6-515E69F69D7D}" destId="{C26D7FB1-EDD1-4223-B9BC-BCEBB694B7D5}" srcOrd="6" destOrd="0" presId="urn:microsoft.com/office/officeart/2005/8/layout/chevron1"/>
    <dgm:cxn modelId="{C194745C-AE54-4A5B-829D-0C03764A5869}" type="presParOf" srcId="{DA707FFA-EDC8-444B-9DF6-515E69F69D7D}" destId="{9DF4E228-E331-43C8-B68A-23E5D392E07A}" srcOrd="7" destOrd="0" presId="urn:microsoft.com/office/officeart/2005/8/layout/chevron1"/>
    <dgm:cxn modelId="{A7348BB1-C8B3-49B5-96FC-8DDD9C16971D}" type="presParOf" srcId="{DA707FFA-EDC8-444B-9DF6-515E69F69D7D}" destId="{D0E2760E-7A5E-4FD8-A375-93EF6247131C}" srcOrd="8" destOrd="0" presId="urn:microsoft.com/office/officeart/2005/8/layout/chevron1"/>
    <dgm:cxn modelId="{960683AE-9160-4596-8821-A6F42DC4FDF0}" type="presParOf" srcId="{DA707FFA-EDC8-444B-9DF6-515E69F69D7D}" destId="{8EECCA07-99FB-4416-84D2-0A755C64EF79}" srcOrd="9" destOrd="0" presId="urn:microsoft.com/office/officeart/2005/8/layout/chevron1"/>
    <dgm:cxn modelId="{F2665354-F4FB-4D4C-9012-8FBBC054A48A}" type="presParOf" srcId="{DA707FFA-EDC8-444B-9DF6-515E69F69D7D}" destId="{C69641BC-02B1-4800-B5B8-E2B81BA70E25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B903FE-34F1-4B56-9B37-05570FF7CC5F}" type="doc">
      <dgm:prSet loTypeId="urn:microsoft.com/office/officeart/2005/8/layout/h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027D1F14-74FF-4AD1-9AC3-2246FCB650DB}">
      <dgm:prSet phldrT="[文本]" custT="1"/>
      <dgm:spPr/>
      <dgm:t>
        <a:bodyPr/>
        <a:lstStyle/>
        <a:p>
          <a:r>
            <a:rPr lang="zh-CN" altLang="en-US" sz="1100" b="1" i="0" dirty="0"/>
            <a:t>员工政策答疑与咨询</a:t>
          </a:r>
          <a:endParaRPr lang="zh-CN" altLang="en-US" sz="1100" dirty="0"/>
        </a:p>
      </dgm:t>
    </dgm:pt>
    <dgm:pt modelId="{754E32E8-7B8A-4317-A3C0-5D974B7555E3}" cxnId="{81BDE90B-021A-45BF-830F-09BC354293F9}" type="parTrans">
      <dgm:prSet/>
      <dgm:spPr/>
      <dgm:t>
        <a:bodyPr/>
        <a:lstStyle/>
        <a:p>
          <a:endParaRPr lang="zh-CN" altLang="en-US"/>
        </a:p>
      </dgm:t>
    </dgm:pt>
    <dgm:pt modelId="{176BAAA5-C070-4E17-94BC-3C6725BF2EF7}" cxnId="{81BDE90B-021A-45BF-830F-09BC354293F9}" type="sibTrans">
      <dgm:prSet/>
      <dgm:spPr/>
      <dgm:t>
        <a:bodyPr/>
        <a:lstStyle/>
        <a:p>
          <a:endParaRPr lang="zh-CN" altLang="en-US"/>
        </a:p>
      </dgm:t>
    </dgm:pt>
    <dgm:pt modelId="{68A7BA25-1D6B-4DBD-9C74-57F6B56A8159}">
      <dgm:prSet phldrT="[文本]"/>
      <dgm:spPr/>
      <dgm:t>
        <a:bodyPr/>
        <a:lstStyle/>
        <a:p>
          <a:r>
            <a:rPr lang="zh-CN" altLang="en-US" b="0" i="0" dirty="0"/>
            <a:t>​</a:t>
          </a:r>
          <a:r>
            <a:rPr lang="zh-CN" altLang="en-US" b="1" i="0" dirty="0"/>
            <a:t>高频事务</a:t>
          </a:r>
          <a:r>
            <a:rPr lang="zh-CN" altLang="en-US" b="0" i="0" dirty="0"/>
            <a:t>：解答绩效核算规则、加班费计算方式、休假政策（如婚假</a:t>
          </a:r>
          <a:r>
            <a:rPr lang="en-US" altLang="zh-CN" b="0" i="0" dirty="0"/>
            <a:t>/</a:t>
          </a:r>
          <a:r>
            <a:rPr lang="zh-CN" altLang="en-US" b="0" i="0" dirty="0"/>
            <a:t>育儿假天数）、入职</a:t>
          </a:r>
          <a:r>
            <a:rPr lang="en-US" altLang="zh-CN" b="0" i="0" dirty="0"/>
            <a:t>/</a:t>
          </a:r>
          <a:r>
            <a:rPr lang="zh-CN" altLang="en-US" b="0" i="0" dirty="0"/>
            <a:t>离职手续流程等基础问题</a:t>
          </a:r>
          <a:endParaRPr lang="zh-CN" altLang="en-US" dirty="0"/>
        </a:p>
      </dgm:t>
    </dgm:pt>
    <dgm:pt modelId="{3DBD5F06-BC57-431C-9986-A228A56BC8A7}" cxnId="{2D0BB053-8AB0-4F4C-8860-6DF3255BDECB}" type="parTrans">
      <dgm:prSet/>
      <dgm:spPr/>
      <dgm:t>
        <a:bodyPr/>
        <a:lstStyle/>
        <a:p>
          <a:endParaRPr lang="zh-CN" altLang="en-US"/>
        </a:p>
      </dgm:t>
    </dgm:pt>
    <dgm:pt modelId="{6A005B68-B4B3-42D6-94F9-4CA061BF0B0E}" cxnId="{2D0BB053-8AB0-4F4C-8860-6DF3255BDECB}" type="sibTrans">
      <dgm:prSet/>
      <dgm:spPr/>
      <dgm:t>
        <a:bodyPr/>
        <a:lstStyle/>
        <a:p>
          <a:endParaRPr lang="zh-CN" altLang="en-US"/>
        </a:p>
      </dgm:t>
    </dgm:pt>
    <dgm:pt modelId="{7D1A9C7E-C26E-4D32-A28A-428FD003824B}">
      <dgm:prSet phldrT="[文本]"/>
      <dgm:spPr/>
      <dgm:t>
        <a:bodyPr/>
        <a:lstStyle/>
        <a:p>
          <a:r>
            <a:rPr lang="zh-CN" altLang="en-US" b="1" i="0" dirty="0"/>
            <a:t>痛点</a:t>
          </a:r>
          <a:r>
            <a:rPr lang="zh-CN" altLang="en-US" b="0" i="0" dirty="0"/>
            <a:t>：员工手册或制度文件虽已明确规则，但员工仍依赖人工咨询，导致</a:t>
          </a:r>
          <a:r>
            <a:rPr lang="en-US" altLang="zh-CN" b="0" i="0" dirty="0"/>
            <a:t>HR</a:t>
          </a:r>
          <a:r>
            <a:rPr lang="zh-CN" altLang="en-US" b="0" i="0" dirty="0"/>
            <a:t>每日重复解答相同问题</a:t>
          </a:r>
          <a:endParaRPr lang="zh-CN" altLang="en-US" dirty="0"/>
        </a:p>
      </dgm:t>
    </dgm:pt>
    <dgm:pt modelId="{9E9B7AA1-6A32-4AB4-AB42-968C4E221FF5}" cxnId="{0398098A-15EB-4E0D-B2C9-887638529D8C}" type="parTrans">
      <dgm:prSet/>
      <dgm:spPr/>
      <dgm:t>
        <a:bodyPr/>
        <a:lstStyle/>
        <a:p>
          <a:endParaRPr lang="zh-CN" altLang="en-US"/>
        </a:p>
      </dgm:t>
    </dgm:pt>
    <dgm:pt modelId="{7E9767B6-5759-4B27-A5FC-E66DF76DFF18}" cxnId="{0398098A-15EB-4E0D-B2C9-887638529D8C}" type="sibTrans">
      <dgm:prSet/>
      <dgm:spPr/>
      <dgm:t>
        <a:bodyPr/>
        <a:lstStyle/>
        <a:p>
          <a:endParaRPr lang="zh-CN" altLang="en-US"/>
        </a:p>
      </dgm:t>
    </dgm:pt>
    <dgm:pt modelId="{C4F2FCF5-CC73-4520-A640-1A65A0A7222B}">
      <dgm:prSet phldrT="[文本]" custT="1"/>
      <dgm:spPr/>
      <dgm:t>
        <a:bodyPr/>
        <a:lstStyle/>
        <a:p>
          <a:r>
            <a:rPr lang="zh-CN" altLang="en-US" sz="1100" b="1" i="0" dirty="0"/>
            <a:t>考勤与薪酬核算</a:t>
          </a:r>
          <a:endParaRPr lang="zh-CN" altLang="en-US" sz="1100" dirty="0"/>
        </a:p>
      </dgm:t>
    </dgm:pt>
    <dgm:pt modelId="{ADDF9A8C-5197-499F-AF88-8194DA065027}" cxnId="{6168A123-7E73-47F7-8A34-EBCE6E083465}" type="parTrans">
      <dgm:prSet/>
      <dgm:spPr/>
      <dgm:t>
        <a:bodyPr/>
        <a:lstStyle/>
        <a:p>
          <a:endParaRPr lang="zh-CN" altLang="en-US"/>
        </a:p>
      </dgm:t>
    </dgm:pt>
    <dgm:pt modelId="{7BF33244-2B53-4F01-83B5-12A589F405A0}" cxnId="{6168A123-7E73-47F7-8A34-EBCE6E083465}" type="sibTrans">
      <dgm:prSet/>
      <dgm:spPr/>
      <dgm:t>
        <a:bodyPr/>
        <a:lstStyle/>
        <a:p>
          <a:endParaRPr lang="zh-CN" altLang="en-US"/>
        </a:p>
      </dgm:t>
    </dgm:pt>
    <dgm:pt modelId="{98AF3F0F-73FA-412B-8A4A-CD2858853464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1" i="0" dirty="0"/>
            <a:t>重复操作</a:t>
          </a:r>
          <a:r>
            <a:rPr lang="zh-CN" altLang="en-US" b="0" i="0" dirty="0"/>
            <a:t>：考勤数据核对（如打卡记录异常处理、加班时长统计）、</a:t>
          </a:r>
          <a:r>
            <a:rPr lang="zh-CN" altLang="en-US" dirty="0"/>
            <a:t>薪资计算（含社保公积金代缴、个税核算）、</a:t>
          </a:r>
          <a:r>
            <a:rPr lang="zh-CN" altLang="en-US" b="0" i="0" dirty="0"/>
            <a:t>薪酬单生成与发放核对</a:t>
          </a:r>
          <a:endParaRPr lang="zh-CN" altLang="en-US" dirty="0"/>
        </a:p>
      </dgm:t>
    </dgm:pt>
    <dgm:pt modelId="{BC665CAB-AF99-415C-9BD9-BAC6EABEFA66}" cxnId="{ECA867DC-B879-45FE-A3FC-BB9A351D7331}" type="parTrans">
      <dgm:prSet/>
      <dgm:spPr/>
      <dgm:t>
        <a:bodyPr/>
        <a:lstStyle/>
        <a:p>
          <a:endParaRPr lang="zh-CN" altLang="en-US"/>
        </a:p>
      </dgm:t>
    </dgm:pt>
    <dgm:pt modelId="{95AA5457-9842-4965-B2FE-DA5F0E77066E}" cxnId="{ECA867DC-B879-45FE-A3FC-BB9A351D7331}" type="sibTrans">
      <dgm:prSet/>
      <dgm:spPr/>
      <dgm:t>
        <a:bodyPr/>
        <a:lstStyle/>
        <a:p>
          <a:endParaRPr lang="zh-CN" altLang="en-US"/>
        </a:p>
      </dgm:t>
    </dgm:pt>
    <dgm:pt modelId="{E2DAA7DB-F251-4D32-A019-EC127606C0C8}">
      <dgm:prSet phldrT="[文本]" custT="1"/>
      <dgm:spPr/>
      <dgm:t>
        <a:bodyPr/>
        <a:lstStyle/>
        <a:p>
          <a:r>
            <a:rPr lang="zh-CN" altLang="en-US" sz="1100" b="1" i="0" dirty="0"/>
            <a:t>入离职手续办理</a:t>
          </a:r>
          <a:endParaRPr lang="zh-CN" altLang="en-US" sz="1100" dirty="0"/>
        </a:p>
      </dgm:t>
    </dgm:pt>
    <dgm:pt modelId="{96C01C38-8DDF-43ED-8C05-5742C1C007E0}" cxnId="{7C99C45C-7A8F-48CE-8E7F-F5FE1A648844}" type="parTrans">
      <dgm:prSet/>
      <dgm:spPr/>
      <dgm:t>
        <a:bodyPr/>
        <a:lstStyle/>
        <a:p>
          <a:endParaRPr lang="zh-CN" altLang="en-US"/>
        </a:p>
      </dgm:t>
    </dgm:pt>
    <dgm:pt modelId="{C6B207D6-9F8A-4B8D-B8A0-E7AF657CAC52}" cxnId="{7C99C45C-7A8F-48CE-8E7F-F5FE1A648844}" type="sibTrans">
      <dgm:prSet/>
      <dgm:spPr/>
      <dgm:t>
        <a:bodyPr/>
        <a:lstStyle/>
        <a:p>
          <a:endParaRPr lang="zh-CN" altLang="en-US"/>
        </a:p>
      </dgm:t>
    </dgm:pt>
    <dgm:pt modelId="{D1F3F610-A83B-4253-87F5-3ECA39A27C16}">
      <dgm:prSet phldrT="[文本]"/>
      <dgm:spPr/>
      <dgm:t>
        <a:bodyPr/>
        <a:lstStyle/>
        <a:p>
          <a:r>
            <a:rPr lang="zh-CN" altLang="en-US" b="1" i="0" dirty="0"/>
            <a:t>流程性事务</a:t>
          </a:r>
          <a:r>
            <a:rPr lang="zh-CN" altLang="en-US" b="0" i="0" dirty="0"/>
            <a:t>：新员工入职：合同签署、档案录入、系统账号开通、培训安排；员工离职：离职申请审批、工作交接清单生成、社保停缴办理</a:t>
          </a:r>
          <a:endParaRPr lang="zh-CN" altLang="en-US" dirty="0"/>
        </a:p>
      </dgm:t>
    </dgm:pt>
    <dgm:pt modelId="{DE0BFF85-429B-49F5-B78A-74F47F1AA36F}" cxnId="{7C98D18D-1172-4304-BB1C-764A1D98D4D6}" type="parTrans">
      <dgm:prSet/>
      <dgm:spPr/>
      <dgm:t>
        <a:bodyPr/>
        <a:lstStyle/>
        <a:p>
          <a:endParaRPr lang="zh-CN" altLang="en-US"/>
        </a:p>
      </dgm:t>
    </dgm:pt>
    <dgm:pt modelId="{18336C12-6470-420C-AC30-7A7069AD546D}" cxnId="{7C98D18D-1172-4304-BB1C-764A1D98D4D6}" type="sibTrans">
      <dgm:prSet/>
      <dgm:spPr/>
      <dgm:t>
        <a:bodyPr/>
        <a:lstStyle/>
        <a:p>
          <a:endParaRPr lang="zh-CN" altLang="en-US"/>
        </a:p>
      </dgm:t>
    </dgm:pt>
    <dgm:pt modelId="{7D093EC3-FF2F-46CD-BEE7-EBD7006FCE8D}">
      <dgm:prSet phldrT="[文本]"/>
      <dgm:spPr/>
      <dgm:t>
        <a:bodyPr/>
        <a:lstStyle/>
        <a:p>
          <a:r>
            <a:rPr lang="zh-CN" altLang="en-US" b="1" i="0" dirty="0"/>
            <a:t>痛点</a:t>
          </a:r>
          <a:r>
            <a:rPr lang="zh-CN" altLang="en-US" b="0" i="0" dirty="0"/>
            <a:t>：跨系统操作繁琐（如同步</a:t>
          </a:r>
          <a:r>
            <a:rPr lang="en-US" altLang="zh-CN" b="0" i="0" dirty="0"/>
            <a:t>ERP</a:t>
          </a:r>
          <a:r>
            <a:rPr lang="zh-CN" altLang="en-US" b="0" i="0" dirty="0"/>
            <a:t>、</a:t>
          </a:r>
          <a:r>
            <a:rPr lang="en-US" altLang="zh-CN" b="0" i="0" dirty="0"/>
            <a:t>OA</a:t>
          </a:r>
          <a:r>
            <a:rPr lang="zh-CN" altLang="en-US" b="0" i="0" dirty="0"/>
            <a:t>系统数据）</a:t>
          </a:r>
          <a:endParaRPr lang="zh-CN" altLang="en-US" dirty="0"/>
        </a:p>
      </dgm:t>
    </dgm:pt>
    <dgm:pt modelId="{07CC0CF1-2266-4B0A-B6FD-7F9EC25CDD71}" cxnId="{7ABAD2FA-33F8-423C-828F-9057AAE31D43}" type="parTrans">
      <dgm:prSet/>
      <dgm:spPr/>
      <dgm:t>
        <a:bodyPr/>
        <a:lstStyle/>
        <a:p>
          <a:endParaRPr lang="zh-CN" altLang="en-US"/>
        </a:p>
      </dgm:t>
    </dgm:pt>
    <dgm:pt modelId="{660A03C9-5478-419D-82FC-13E0A0B1BBB5}" cxnId="{7ABAD2FA-33F8-423C-828F-9057AAE31D43}" type="sibTrans">
      <dgm:prSet/>
      <dgm:spPr/>
      <dgm:t>
        <a:bodyPr/>
        <a:lstStyle/>
        <a:p>
          <a:endParaRPr lang="zh-CN" altLang="en-US"/>
        </a:p>
      </dgm:t>
    </dgm:pt>
    <dgm:pt modelId="{041FE195-1569-43D1-9173-22662A70491F}">
      <dgm:prSet phldrT="[文本]"/>
      <dgm:spPr/>
      <dgm:t>
        <a:bodyPr/>
        <a:lstStyle/>
        <a:p>
          <a:r>
            <a:rPr lang="zh-CN" altLang="en-US" b="1" i="0" dirty="0"/>
            <a:t>痛点</a:t>
          </a:r>
          <a:r>
            <a:rPr lang="zh-CN" altLang="en-US" b="0" i="0" dirty="0"/>
            <a:t>：人工处理易出错，需反复校验数据一致性</a:t>
          </a:r>
          <a:endParaRPr lang="zh-CN" altLang="en-US" dirty="0"/>
        </a:p>
      </dgm:t>
    </dgm:pt>
    <dgm:pt modelId="{FB9D26F0-3B58-4D8B-9B38-54F2585BCBE2}" cxnId="{9FEA4DBB-21BB-4D72-A2A5-7F2FCD0405A7}" type="parTrans">
      <dgm:prSet/>
      <dgm:spPr/>
      <dgm:t>
        <a:bodyPr/>
        <a:lstStyle/>
        <a:p>
          <a:endParaRPr lang="zh-CN" altLang="en-US"/>
        </a:p>
      </dgm:t>
    </dgm:pt>
    <dgm:pt modelId="{D9ECA12B-23E4-43AB-9FDE-0BCCE8AD6810}" cxnId="{9FEA4DBB-21BB-4D72-A2A5-7F2FCD0405A7}" type="sibTrans">
      <dgm:prSet/>
      <dgm:spPr/>
      <dgm:t>
        <a:bodyPr/>
        <a:lstStyle/>
        <a:p>
          <a:endParaRPr lang="zh-CN" altLang="en-US"/>
        </a:p>
      </dgm:t>
    </dgm:pt>
    <dgm:pt modelId="{42D48796-6F9D-4388-887D-A6A6DE7C23A2}">
      <dgm:prSet phldrT="[文本]" custT="1"/>
      <dgm:spPr/>
      <dgm:t>
        <a:bodyPr/>
        <a:lstStyle/>
        <a:p>
          <a:r>
            <a:rPr lang="zh-CN" altLang="en-US" sz="1100" b="1" i="0" dirty="0"/>
            <a:t>制度培训与文档管理</a:t>
          </a:r>
          <a:endParaRPr lang="zh-CN" altLang="en-US" sz="1100" dirty="0"/>
        </a:p>
      </dgm:t>
    </dgm:pt>
    <dgm:pt modelId="{0A95D64A-E380-4402-BA26-A773211E3E42}" cxnId="{040B4252-D293-4AD1-88B0-3CFA1373F94C}" type="parTrans">
      <dgm:prSet/>
      <dgm:spPr/>
      <dgm:t>
        <a:bodyPr/>
        <a:lstStyle/>
        <a:p>
          <a:endParaRPr lang="zh-CN" altLang="en-US"/>
        </a:p>
      </dgm:t>
    </dgm:pt>
    <dgm:pt modelId="{73943734-0651-44B5-BCAA-774512EC9183}" cxnId="{040B4252-D293-4AD1-88B0-3CFA1373F94C}" type="sibTrans">
      <dgm:prSet/>
      <dgm:spPr/>
      <dgm:t>
        <a:bodyPr/>
        <a:lstStyle/>
        <a:p>
          <a:endParaRPr lang="zh-CN" altLang="en-US"/>
        </a:p>
      </dgm:t>
    </dgm:pt>
    <dgm:pt modelId="{8CF37F24-5428-4B4E-A8FA-F71F7D439979}">
      <dgm:prSet phldrT="[文本]"/>
      <dgm:spPr/>
      <dgm:t>
        <a:bodyPr/>
        <a:lstStyle/>
        <a:p>
          <a:r>
            <a:rPr lang="zh-CN" altLang="en-US" b="1" i="0" dirty="0"/>
            <a:t>重复性任务</a:t>
          </a:r>
          <a:r>
            <a:rPr lang="zh-CN" altLang="en-US" b="0" i="0" dirty="0"/>
            <a:t>：组织新员工入职培训、更新政策后的全员宣贯；人事档案分类归档、电子文档版本更新与权限管理</a:t>
          </a:r>
          <a:endParaRPr lang="zh-CN" altLang="en-US" dirty="0"/>
        </a:p>
      </dgm:t>
    </dgm:pt>
    <dgm:pt modelId="{B23A2FB1-A868-486F-A0E9-D5FBBF8A2E9C}" cxnId="{D6ED439C-41FB-4AF7-9ACC-946CDAF60EDD}" type="parTrans">
      <dgm:prSet/>
      <dgm:spPr/>
      <dgm:t>
        <a:bodyPr/>
        <a:lstStyle/>
        <a:p>
          <a:endParaRPr lang="zh-CN" altLang="en-US"/>
        </a:p>
      </dgm:t>
    </dgm:pt>
    <dgm:pt modelId="{C6D19CB3-2C57-4BB5-837D-E4BDF492044A}" cxnId="{D6ED439C-41FB-4AF7-9ACC-946CDAF60EDD}" type="sibTrans">
      <dgm:prSet/>
      <dgm:spPr/>
      <dgm:t>
        <a:bodyPr/>
        <a:lstStyle/>
        <a:p>
          <a:endParaRPr lang="zh-CN" altLang="en-US"/>
        </a:p>
      </dgm:t>
    </dgm:pt>
    <dgm:pt modelId="{8D00EBFC-1844-4796-B76C-AA68AC201001}">
      <dgm:prSet phldrT="[文本]"/>
      <dgm:spPr/>
      <dgm:t>
        <a:bodyPr/>
        <a:lstStyle/>
        <a:p>
          <a:r>
            <a:rPr lang="zh-CN" altLang="en-US" b="1" i="0" dirty="0"/>
            <a:t>痛点</a:t>
          </a:r>
          <a:r>
            <a:rPr lang="zh-CN" altLang="en-US" b="0" i="0" dirty="0"/>
            <a:t>：培训内容重复率高，档案检索效率低</a:t>
          </a:r>
          <a:endParaRPr lang="zh-CN" altLang="en-US" dirty="0"/>
        </a:p>
      </dgm:t>
    </dgm:pt>
    <dgm:pt modelId="{7C6EC3E4-33A8-4B69-BCDA-03E8449F96E6}" cxnId="{FFB0E67A-AB95-4E86-87C4-B5203F29DBF8}" type="parTrans">
      <dgm:prSet/>
      <dgm:spPr/>
      <dgm:t>
        <a:bodyPr/>
        <a:lstStyle/>
        <a:p>
          <a:endParaRPr lang="zh-CN" altLang="en-US"/>
        </a:p>
      </dgm:t>
    </dgm:pt>
    <dgm:pt modelId="{DB2B7E7C-39E7-43A0-91FB-4AF84B100601}" cxnId="{FFB0E67A-AB95-4E86-87C4-B5203F29DBF8}" type="sibTrans">
      <dgm:prSet/>
      <dgm:spPr/>
      <dgm:t>
        <a:bodyPr/>
        <a:lstStyle/>
        <a:p>
          <a:endParaRPr lang="zh-CN" altLang="en-US"/>
        </a:p>
      </dgm:t>
    </dgm:pt>
    <dgm:pt modelId="{D9E505FF-E541-424C-B424-A93B16008282}">
      <dgm:prSet phldrT="[文本]" custT="1"/>
      <dgm:spPr/>
      <dgm:t>
        <a:bodyPr/>
        <a:lstStyle/>
        <a:p>
          <a:r>
            <a:rPr lang="zh-CN" altLang="en-US" sz="1100" b="1" i="0" dirty="0"/>
            <a:t>休假与福利申请审批</a:t>
          </a:r>
          <a:endParaRPr lang="zh-CN" altLang="en-US" sz="1100" dirty="0"/>
        </a:p>
      </dgm:t>
    </dgm:pt>
    <dgm:pt modelId="{4AB97A95-2983-495E-8308-B01B7E650A8A}" cxnId="{DEBCAC42-047E-4F13-A199-A12CAA300FDA}" type="parTrans">
      <dgm:prSet/>
      <dgm:spPr/>
      <dgm:t>
        <a:bodyPr/>
        <a:lstStyle/>
        <a:p>
          <a:endParaRPr lang="zh-CN" altLang="en-US"/>
        </a:p>
      </dgm:t>
    </dgm:pt>
    <dgm:pt modelId="{5F556537-707C-41C5-9724-422FDB5F3B85}" cxnId="{DEBCAC42-047E-4F13-A199-A12CAA300FDA}" type="sibTrans">
      <dgm:prSet/>
      <dgm:spPr/>
      <dgm:t>
        <a:bodyPr/>
        <a:lstStyle/>
        <a:p>
          <a:endParaRPr lang="zh-CN" altLang="en-US"/>
        </a:p>
      </dgm:t>
    </dgm:pt>
    <dgm:pt modelId="{34DF6D9C-83DD-4F2C-B2AE-BA0E278C3186}">
      <dgm:prSet phldrT="[文本]"/>
      <dgm:spPr/>
      <dgm:t>
        <a:bodyPr/>
        <a:lstStyle/>
        <a:p>
          <a:r>
            <a:rPr lang="zh-CN" altLang="en-US" b="1" i="0" dirty="0"/>
            <a:t>标准化流程：</a:t>
          </a:r>
          <a:r>
            <a:rPr lang="zh-CN" altLang="en-US" b="0" i="0" dirty="0"/>
            <a:t>审核休假申请（病假、年假等）并同步考勤系统；处理员工福利申领（如体检报销、节日礼品发放）</a:t>
          </a:r>
          <a:endParaRPr lang="zh-CN" altLang="en-US" dirty="0"/>
        </a:p>
      </dgm:t>
    </dgm:pt>
    <dgm:pt modelId="{C668C362-C032-4E8D-B0BD-8E7B2AB19FD8}" cxnId="{9A57BA08-0026-421E-B37A-65480DFF95B0}" type="parTrans">
      <dgm:prSet/>
      <dgm:spPr/>
      <dgm:t>
        <a:bodyPr/>
        <a:lstStyle/>
        <a:p>
          <a:endParaRPr lang="zh-CN" altLang="en-US"/>
        </a:p>
      </dgm:t>
    </dgm:pt>
    <dgm:pt modelId="{58F4CE50-7D4A-425D-8E0B-AF928F6AF4CC}" cxnId="{9A57BA08-0026-421E-B37A-65480DFF95B0}" type="sibTrans">
      <dgm:prSet/>
      <dgm:spPr/>
      <dgm:t>
        <a:bodyPr/>
        <a:lstStyle/>
        <a:p>
          <a:endParaRPr lang="zh-CN" altLang="en-US"/>
        </a:p>
      </dgm:t>
    </dgm:pt>
    <dgm:pt modelId="{564B5685-F321-4123-9384-014D92AF1F56}">
      <dgm:prSet phldrT="[文本]"/>
      <dgm:spPr/>
      <dgm:t>
        <a:bodyPr/>
        <a:lstStyle/>
        <a:p>
          <a:r>
            <a:rPr lang="zh-CN" altLang="en-US" b="1" i="0" dirty="0"/>
            <a:t>痛点</a:t>
          </a:r>
          <a:r>
            <a:rPr lang="zh-CN" altLang="en-US" b="0" i="0" dirty="0"/>
            <a:t>：审批规则固定但需人工逐条核对</a:t>
          </a:r>
          <a:endParaRPr lang="zh-CN" altLang="en-US" dirty="0"/>
        </a:p>
      </dgm:t>
    </dgm:pt>
    <dgm:pt modelId="{578ABA0B-2ED3-4289-B4AE-46C8A057A095}" cxnId="{C30E3158-0A42-4D50-8F83-185A06097208}" type="parTrans">
      <dgm:prSet/>
      <dgm:spPr/>
      <dgm:t>
        <a:bodyPr/>
        <a:lstStyle/>
        <a:p>
          <a:endParaRPr lang="zh-CN" altLang="en-US"/>
        </a:p>
      </dgm:t>
    </dgm:pt>
    <dgm:pt modelId="{45CE1D2E-1799-410E-90D2-3FD2B78A011C}" cxnId="{C30E3158-0A42-4D50-8F83-185A06097208}" type="sibTrans">
      <dgm:prSet/>
      <dgm:spPr/>
      <dgm:t>
        <a:bodyPr/>
        <a:lstStyle/>
        <a:p>
          <a:endParaRPr lang="zh-CN" altLang="en-US"/>
        </a:p>
      </dgm:t>
    </dgm:pt>
    <dgm:pt modelId="{7323E167-D5A4-4249-9517-853FB3B64759}">
      <dgm:prSet phldrT="[文本]" custT="1"/>
      <dgm:spPr/>
      <dgm:t>
        <a:bodyPr/>
        <a:lstStyle/>
        <a:p>
          <a:r>
            <a:rPr lang="zh-CN" altLang="en-US" sz="1100" b="1" i="0" dirty="0"/>
            <a:t>招聘流程执行</a:t>
          </a:r>
          <a:endParaRPr lang="zh-CN" altLang="en-US" sz="1100" dirty="0"/>
        </a:p>
      </dgm:t>
    </dgm:pt>
    <dgm:pt modelId="{1C71171E-3F95-4BE5-A3A7-57F6CC1A254E}" cxnId="{A5978730-7124-47FB-998E-3034083E9190}" type="parTrans">
      <dgm:prSet/>
      <dgm:spPr/>
      <dgm:t>
        <a:bodyPr/>
        <a:lstStyle/>
        <a:p>
          <a:endParaRPr lang="zh-CN" altLang="en-US"/>
        </a:p>
      </dgm:t>
    </dgm:pt>
    <dgm:pt modelId="{0B7E2845-6DD3-4BA7-A226-B442CF03E7BD}" cxnId="{A5978730-7124-47FB-998E-3034083E9190}" type="sibTrans">
      <dgm:prSet/>
      <dgm:spPr/>
      <dgm:t>
        <a:bodyPr/>
        <a:lstStyle/>
        <a:p>
          <a:endParaRPr lang="zh-CN" altLang="en-US"/>
        </a:p>
      </dgm:t>
    </dgm:pt>
    <dgm:pt modelId="{36DBA73D-EC26-4065-804F-7663BBB4E3BC}">
      <dgm:prSet phldrT="[文本]"/>
      <dgm:spPr/>
      <dgm:t>
        <a:bodyPr/>
        <a:lstStyle/>
        <a:p>
          <a:r>
            <a:rPr lang="zh-CN" altLang="en-US" b="0" i="0" dirty="0"/>
            <a:t>​​​</a:t>
          </a:r>
          <a:r>
            <a:rPr lang="zh-CN" altLang="en-US" b="1" i="0" dirty="0"/>
            <a:t>机械性操作</a:t>
          </a:r>
          <a:r>
            <a:rPr lang="zh-CN" altLang="en-US" b="0" i="0" dirty="0"/>
            <a:t>：简历筛选与关键词匹配、自动发送面试邀约邮件或短信、候选人信息录入人才库</a:t>
          </a:r>
          <a:endParaRPr lang="zh-CN" altLang="en-US" dirty="0"/>
        </a:p>
      </dgm:t>
    </dgm:pt>
    <dgm:pt modelId="{A681D46B-47BF-4D90-A92C-2921E405358A}" cxnId="{9E9C7810-C7FF-4F09-96A1-9E14E0AAFF1C}" type="parTrans">
      <dgm:prSet/>
      <dgm:spPr/>
      <dgm:t>
        <a:bodyPr/>
        <a:lstStyle/>
        <a:p>
          <a:endParaRPr lang="zh-CN" altLang="en-US"/>
        </a:p>
      </dgm:t>
    </dgm:pt>
    <dgm:pt modelId="{5BCFCDB2-1259-4A00-8476-4B46B7E04FBC}" cxnId="{9E9C7810-C7FF-4F09-96A1-9E14E0AAFF1C}" type="sibTrans">
      <dgm:prSet/>
      <dgm:spPr/>
      <dgm:t>
        <a:bodyPr/>
        <a:lstStyle/>
        <a:p>
          <a:endParaRPr lang="zh-CN" altLang="en-US"/>
        </a:p>
      </dgm:t>
    </dgm:pt>
    <dgm:pt modelId="{65D05CE8-D905-4D67-94CA-88810106D5AF}">
      <dgm:prSet phldrT="[文本]"/>
      <dgm:spPr/>
      <dgm:t>
        <a:bodyPr/>
        <a:lstStyle/>
        <a:p>
          <a:r>
            <a:rPr lang="zh-CN" altLang="en-US" b="1" i="0" dirty="0"/>
            <a:t>痛点</a:t>
          </a:r>
          <a:r>
            <a:rPr lang="zh-CN" altLang="en-US" b="0" i="0" dirty="0"/>
            <a:t>：海量简历处理耗时，重复沟通成本高</a:t>
          </a:r>
          <a:endParaRPr lang="zh-CN" altLang="en-US" dirty="0"/>
        </a:p>
      </dgm:t>
    </dgm:pt>
    <dgm:pt modelId="{E98D78BA-0855-4E19-A236-46809DD9DACA}" cxnId="{EF586DDC-4BA4-4F32-B7F3-4A4C449A1F92}" type="parTrans">
      <dgm:prSet/>
      <dgm:spPr/>
      <dgm:t>
        <a:bodyPr/>
        <a:lstStyle/>
        <a:p>
          <a:endParaRPr lang="zh-CN" altLang="en-US"/>
        </a:p>
      </dgm:t>
    </dgm:pt>
    <dgm:pt modelId="{8545B456-2B1F-48B9-9FC8-8FE60227B79B}" cxnId="{EF586DDC-4BA4-4F32-B7F3-4A4C449A1F92}" type="sibTrans">
      <dgm:prSet/>
      <dgm:spPr/>
      <dgm:t>
        <a:bodyPr/>
        <a:lstStyle/>
        <a:p>
          <a:endParaRPr lang="zh-CN" altLang="en-US"/>
        </a:p>
      </dgm:t>
    </dgm:pt>
    <dgm:pt modelId="{A65CED73-B785-46F4-8877-75353E0A6667}">
      <dgm:prSet phldrT="[文本]"/>
      <dgm:spPr/>
      <dgm:t>
        <a:bodyPr/>
        <a:lstStyle/>
        <a:p>
          <a:endParaRPr lang="zh-CN" altLang="en-US" dirty="0"/>
        </a:p>
      </dgm:t>
    </dgm:pt>
    <dgm:pt modelId="{B5BFFAAB-A82C-430A-8C59-83E771068098}" cxnId="{1FDB38CA-C900-4D32-80CD-67860E22EDEF}" type="parTrans">
      <dgm:prSet/>
      <dgm:spPr/>
      <dgm:t>
        <a:bodyPr/>
        <a:lstStyle/>
        <a:p>
          <a:endParaRPr lang="zh-CN" altLang="en-US"/>
        </a:p>
      </dgm:t>
    </dgm:pt>
    <dgm:pt modelId="{67318C3A-98D1-4D1A-908D-82CF4EB4A6C0}" cxnId="{1FDB38CA-C900-4D32-80CD-67860E22EDEF}" type="sibTrans">
      <dgm:prSet/>
      <dgm:spPr/>
      <dgm:t>
        <a:bodyPr/>
        <a:lstStyle/>
        <a:p>
          <a:endParaRPr lang="zh-CN" altLang="en-US"/>
        </a:p>
      </dgm:t>
    </dgm:pt>
    <dgm:pt modelId="{4E746385-E428-4C7F-805F-E463DB29E309}">
      <dgm:prSet phldrT="[文本]"/>
      <dgm:spPr/>
      <dgm:t>
        <a:bodyPr/>
        <a:lstStyle/>
        <a:p>
          <a:endParaRPr lang="zh-CN" altLang="en-US" dirty="0"/>
        </a:p>
      </dgm:t>
    </dgm:pt>
    <dgm:pt modelId="{99EF4E74-6225-4469-8660-C0D053F83D31}" cxnId="{3EE7F97B-70B7-4748-8701-98431D0EFCE6}" type="parTrans">
      <dgm:prSet/>
      <dgm:spPr/>
      <dgm:t>
        <a:bodyPr/>
        <a:lstStyle/>
        <a:p>
          <a:endParaRPr lang="zh-CN" altLang="en-US"/>
        </a:p>
      </dgm:t>
    </dgm:pt>
    <dgm:pt modelId="{DF53034E-02B0-4A9E-B527-6F420E9DFA34}" cxnId="{3EE7F97B-70B7-4748-8701-98431D0EFCE6}" type="sibTrans">
      <dgm:prSet/>
      <dgm:spPr/>
      <dgm:t>
        <a:bodyPr/>
        <a:lstStyle/>
        <a:p>
          <a:endParaRPr lang="zh-CN" altLang="en-US"/>
        </a:p>
      </dgm:t>
    </dgm:pt>
    <dgm:pt modelId="{7A176FB3-85F3-4BF3-9EF0-67433F675EDD}">
      <dgm:prSet phldrT="[文本]"/>
      <dgm:spPr/>
      <dgm:t>
        <a:bodyPr/>
        <a:lstStyle/>
        <a:p>
          <a:endParaRPr lang="zh-CN" altLang="en-US" dirty="0"/>
        </a:p>
      </dgm:t>
    </dgm:pt>
    <dgm:pt modelId="{A47D09AA-590C-40FB-A6B4-3C6D3B165402}" cxnId="{20E246C6-E989-45B3-9237-865D020B4987}" type="parTrans">
      <dgm:prSet/>
      <dgm:spPr/>
      <dgm:t>
        <a:bodyPr/>
        <a:lstStyle/>
        <a:p>
          <a:endParaRPr lang="zh-CN" altLang="en-US"/>
        </a:p>
      </dgm:t>
    </dgm:pt>
    <dgm:pt modelId="{BD699B60-8ABA-4A63-9C3D-9CD7441E4832}" cxnId="{20E246C6-E989-45B3-9237-865D020B4987}" type="sibTrans">
      <dgm:prSet/>
      <dgm:spPr/>
      <dgm:t>
        <a:bodyPr/>
        <a:lstStyle/>
        <a:p>
          <a:endParaRPr lang="zh-CN" altLang="en-US"/>
        </a:p>
      </dgm:t>
    </dgm:pt>
    <dgm:pt modelId="{7F3BF5A1-616E-45BE-87D7-A15B3860AA88}">
      <dgm:prSet phldrT="[文本]"/>
      <dgm:spPr/>
      <dgm:t>
        <a:bodyPr/>
        <a:lstStyle/>
        <a:p>
          <a:endParaRPr lang="zh-CN" altLang="en-US" dirty="0"/>
        </a:p>
      </dgm:t>
    </dgm:pt>
    <dgm:pt modelId="{59D7352C-8E68-4FF6-B514-D7F795512305}" cxnId="{52D769BC-5B41-444C-B27B-DB7A29D37F6E}" type="parTrans">
      <dgm:prSet/>
      <dgm:spPr/>
      <dgm:t>
        <a:bodyPr/>
        <a:lstStyle/>
        <a:p>
          <a:endParaRPr lang="zh-CN" altLang="en-US"/>
        </a:p>
      </dgm:t>
    </dgm:pt>
    <dgm:pt modelId="{66931B9F-DC61-46B1-BDC4-D2ECF49EA172}" cxnId="{52D769BC-5B41-444C-B27B-DB7A29D37F6E}" type="sibTrans">
      <dgm:prSet/>
      <dgm:spPr/>
      <dgm:t>
        <a:bodyPr/>
        <a:lstStyle/>
        <a:p>
          <a:endParaRPr lang="zh-CN" altLang="en-US"/>
        </a:p>
      </dgm:t>
    </dgm:pt>
    <dgm:pt modelId="{314812D1-00DE-4CE0-BEDD-B27E3166B410}">
      <dgm:prSet phldrT="[文本]"/>
      <dgm:spPr/>
      <dgm:t>
        <a:bodyPr/>
        <a:lstStyle/>
        <a:p>
          <a:endParaRPr lang="zh-CN" altLang="en-US" dirty="0"/>
        </a:p>
      </dgm:t>
    </dgm:pt>
    <dgm:pt modelId="{10C2D017-3467-4191-AFB3-A19C8718A1BF}" cxnId="{CD27EBEF-D67D-446D-B698-21696355855C}" type="parTrans">
      <dgm:prSet/>
      <dgm:spPr/>
      <dgm:t>
        <a:bodyPr/>
        <a:lstStyle/>
        <a:p>
          <a:endParaRPr lang="zh-CN" altLang="en-US"/>
        </a:p>
      </dgm:t>
    </dgm:pt>
    <dgm:pt modelId="{2EDA0799-523F-47A9-B044-586D0219EC06}" cxnId="{CD27EBEF-D67D-446D-B698-21696355855C}" type="sibTrans">
      <dgm:prSet/>
      <dgm:spPr/>
      <dgm:t>
        <a:bodyPr/>
        <a:lstStyle/>
        <a:p>
          <a:endParaRPr lang="zh-CN" altLang="en-US"/>
        </a:p>
      </dgm:t>
    </dgm:pt>
    <dgm:pt modelId="{937632D9-7C04-412E-94E2-05BB968E4B6C}">
      <dgm:prSet phldrT="[文本]"/>
      <dgm:spPr/>
      <dgm:t>
        <a:bodyPr/>
        <a:lstStyle/>
        <a:p>
          <a:endParaRPr lang="zh-CN" altLang="en-US" dirty="0"/>
        </a:p>
      </dgm:t>
    </dgm:pt>
    <dgm:pt modelId="{E67ACE1D-3EC4-4975-86C7-9717F6115382}" cxnId="{D9450468-9CFB-42DF-A697-A3C2AB0DCE46}" type="parTrans">
      <dgm:prSet/>
      <dgm:spPr/>
      <dgm:t>
        <a:bodyPr/>
        <a:lstStyle/>
        <a:p>
          <a:endParaRPr lang="zh-CN" altLang="en-US"/>
        </a:p>
      </dgm:t>
    </dgm:pt>
    <dgm:pt modelId="{032734A5-A504-4F53-A4C3-9E8AC079B015}" cxnId="{D9450468-9CFB-42DF-A697-A3C2AB0DCE46}" type="sibTrans">
      <dgm:prSet/>
      <dgm:spPr/>
      <dgm:t>
        <a:bodyPr/>
        <a:lstStyle/>
        <a:p>
          <a:endParaRPr lang="zh-CN" altLang="en-US"/>
        </a:p>
      </dgm:t>
    </dgm:pt>
    <dgm:pt modelId="{AB9F8E13-2180-42C9-8921-0C0226C5D7DC}" type="pres">
      <dgm:prSet presAssocID="{02B903FE-34F1-4B56-9B37-05570FF7CC5F}" presName="Name0" presStyleCnt="0">
        <dgm:presLayoutVars>
          <dgm:dir/>
          <dgm:animLvl val="lvl"/>
          <dgm:resizeHandles val="exact"/>
        </dgm:presLayoutVars>
      </dgm:prSet>
      <dgm:spPr/>
    </dgm:pt>
    <dgm:pt modelId="{481DE84E-5013-4C53-9CF6-A5B55BB56BEF}" type="pres">
      <dgm:prSet presAssocID="{027D1F14-74FF-4AD1-9AC3-2246FCB650DB}" presName="composite" presStyleCnt="0"/>
      <dgm:spPr/>
    </dgm:pt>
    <dgm:pt modelId="{55223DBD-2DD3-4B30-B70F-E4B7E5156763}" type="pres">
      <dgm:prSet presAssocID="{027D1F14-74FF-4AD1-9AC3-2246FCB650DB}" presName="parTx" presStyleLbl="alignNode1" presStyleIdx="0" presStyleCnt="6" custScaleY="125899" custLinFactNeighborY="-25928">
        <dgm:presLayoutVars>
          <dgm:chMax val="0"/>
          <dgm:chPref val="0"/>
          <dgm:bulletEnabled val="1"/>
        </dgm:presLayoutVars>
      </dgm:prSet>
      <dgm:spPr/>
    </dgm:pt>
    <dgm:pt modelId="{8917F6C8-7BD0-4EFC-95B4-1E9306DE8ACA}" type="pres">
      <dgm:prSet presAssocID="{027D1F14-74FF-4AD1-9AC3-2246FCB650DB}" presName="desTx" presStyleLbl="alignAccFollowNode1" presStyleIdx="0" presStyleCnt="6">
        <dgm:presLayoutVars>
          <dgm:bulletEnabled val="1"/>
        </dgm:presLayoutVars>
      </dgm:prSet>
      <dgm:spPr/>
    </dgm:pt>
    <dgm:pt modelId="{56DDB51A-1447-4D2D-B4BF-942F04A41171}" type="pres">
      <dgm:prSet presAssocID="{176BAAA5-C070-4E17-94BC-3C6725BF2EF7}" presName="space" presStyleCnt="0"/>
      <dgm:spPr/>
    </dgm:pt>
    <dgm:pt modelId="{B0B7A9F6-AAC1-4035-9E8D-040D0B11BB2F}" type="pres">
      <dgm:prSet presAssocID="{C4F2FCF5-CC73-4520-A640-1A65A0A7222B}" presName="composite" presStyleCnt="0"/>
      <dgm:spPr/>
    </dgm:pt>
    <dgm:pt modelId="{3C63CAE1-7BEE-4058-A7EC-B7BBBB7F1D88}" type="pres">
      <dgm:prSet presAssocID="{C4F2FCF5-CC73-4520-A640-1A65A0A7222B}" presName="parTx" presStyleLbl="alignNode1" presStyleIdx="1" presStyleCnt="6" custScaleY="125899" custLinFactNeighborY="-25928">
        <dgm:presLayoutVars>
          <dgm:chMax val="0"/>
          <dgm:chPref val="0"/>
          <dgm:bulletEnabled val="1"/>
        </dgm:presLayoutVars>
      </dgm:prSet>
      <dgm:spPr/>
    </dgm:pt>
    <dgm:pt modelId="{4CDEA5FF-1303-4352-BEFB-96C0A1D122A2}" type="pres">
      <dgm:prSet presAssocID="{C4F2FCF5-CC73-4520-A640-1A65A0A7222B}" presName="desTx" presStyleLbl="alignAccFollowNode1" presStyleIdx="1" presStyleCnt="6">
        <dgm:presLayoutVars>
          <dgm:bulletEnabled val="1"/>
        </dgm:presLayoutVars>
      </dgm:prSet>
      <dgm:spPr/>
    </dgm:pt>
    <dgm:pt modelId="{28ECFA75-5DA8-45A4-964D-A53FF1044F17}" type="pres">
      <dgm:prSet presAssocID="{7BF33244-2B53-4F01-83B5-12A589F405A0}" presName="space" presStyleCnt="0"/>
      <dgm:spPr/>
    </dgm:pt>
    <dgm:pt modelId="{D260F818-CDAE-4C26-9EB3-B86A17D8D82F}" type="pres">
      <dgm:prSet presAssocID="{E2DAA7DB-F251-4D32-A019-EC127606C0C8}" presName="composite" presStyleCnt="0"/>
      <dgm:spPr/>
    </dgm:pt>
    <dgm:pt modelId="{968AD4B7-EC63-43E1-9C7A-9DA5B69AD569}" type="pres">
      <dgm:prSet presAssocID="{E2DAA7DB-F251-4D32-A019-EC127606C0C8}" presName="parTx" presStyleLbl="alignNode1" presStyleIdx="2" presStyleCnt="6" custScaleY="125899" custLinFactNeighborY="-25928">
        <dgm:presLayoutVars>
          <dgm:chMax val="0"/>
          <dgm:chPref val="0"/>
          <dgm:bulletEnabled val="1"/>
        </dgm:presLayoutVars>
      </dgm:prSet>
      <dgm:spPr/>
    </dgm:pt>
    <dgm:pt modelId="{7877B216-B320-4068-9109-98817F3E6937}" type="pres">
      <dgm:prSet presAssocID="{E2DAA7DB-F251-4D32-A019-EC127606C0C8}" presName="desTx" presStyleLbl="alignAccFollowNode1" presStyleIdx="2" presStyleCnt="6">
        <dgm:presLayoutVars>
          <dgm:bulletEnabled val="1"/>
        </dgm:presLayoutVars>
      </dgm:prSet>
      <dgm:spPr/>
    </dgm:pt>
    <dgm:pt modelId="{43EEAA80-8623-4B76-9974-1D254A40BDE8}" type="pres">
      <dgm:prSet presAssocID="{C6B207D6-9F8A-4B8D-B8A0-E7AF657CAC52}" presName="space" presStyleCnt="0"/>
      <dgm:spPr/>
    </dgm:pt>
    <dgm:pt modelId="{CE8CF2BB-19BB-4964-8703-B257B065E965}" type="pres">
      <dgm:prSet presAssocID="{42D48796-6F9D-4388-887D-A6A6DE7C23A2}" presName="composite" presStyleCnt="0"/>
      <dgm:spPr/>
    </dgm:pt>
    <dgm:pt modelId="{84A9F2D6-CC77-4179-9C7B-068F7AB47315}" type="pres">
      <dgm:prSet presAssocID="{42D48796-6F9D-4388-887D-A6A6DE7C23A2}" presName="parTx" presStyleLbl="alignNode1" presStyleIdx="3" presStyleCnt="6" custScaleY="125899" custLinFactNeighborY="-25928">
        <dgm:presLayoutVars>
          <dgm:chMax val="0"/>
          <dgm:chPref val="0"/>
          <dgm:bulletEnabled val="1"/>
        </dgm:presLayoutVars>
      </dgm:prSet>
      <dgm:spPr/>
    </dgm:pt>
    <dgm:pt modelId="{EAA8D0A5-1AD5-4AE7-BDF5-D053DB1233D3}" type="pres">
      <dgm:prSet presAssocID="{42D48796-6F9D-4388-887D-A6A6DE7C23A2}" presName="desTx" presStyleLbl="alignAccFollowNode1" presStyleIdx="3" presStyleCnt="6">
        <dgm:presLayoutVars>
          <dgm:bulletEnabled val="1"/>
        </dgm:presLayoutVars>
      </dgm:prSet>
      <dgm:spPr/>
    </dgm:pt>
    <dgm:pt modelId="{1C8C4FDD-3183-4628-99C7-E1F892E28B54}" type="pres">
      <dgm:prSet presAssocID="{73943734-0651-44B5-BCAA-774512EC9183}" presName="space" presStyleCnt="0"/>
      <dgm:spPr/>
    </dgm:pt>
    <dgm:pt modelId="{9A76E6CD-9B9E-4BEF-8457-2736F5CEB1B6}" type="pres">
      <dgm:prSet presAssocID="{D9E505FF-E541-424C-B424-A93B16008282}" presName="composite" presStyleCnt="0"/>
      <dgm:spPr/>
    </dgm:pt>
    <dgm:pt modelId="{1B7DD179-3ED7-4901-8E62-CC27B289988B}" type="pres">
      <dgm:prSet presAssocID="{D9E505FF-E541-424C-B424-A93B16008282}" presName="parTx" presStyleLbl="alignNode1" presStyleIdx="4" presStyleCnt="6" custScaleY="125899" custLinFactNeighborY="-25928">
        <dgm:presLayoutVars>
          <dgm:chMax val="0"/>
          <dgm:chPref val="0"/>
          <dgm:bulletEnabled val="1"/>
        </dgm:presLayoutVars>
      </dgm:prSet>
      <dgm:spPr/>
    </dgm:pt>
    <dgm:pt modelId="{452FA275-09FA-473D-A12B-985D16B9F6F4}" type="pres">
      <dgm:prSet presAssocID="{D9E505FF-E541-424C-B424-A93B16008282}" presName="desTx" presStyleLbl="alignAccFollowNode1" presStyleIdx="4" presStyleCnt="6">
        <dgm:presLayoutVars>
          <dgm:bulletEnabled val="1"/>
        </dgm:presLayoutVars>
      </dgm:prSet>
      <dgm:spPr/>
    </dgm:pt>
    <dgm:pt modelId="{E6C18749-F8DB-4E16-A9A9-6CB2B59A904B}" type="pres">
      <dgm:prSet presAssocID="{5F556537-707C-41C5-9724-422FDB5F3B85}" presName="space" presStyleCnt="0"/>
      <dgm:spPr/>
    </dgm:pt>
    <dgm:pt modelId="{872E26E8-F970-4107-856D-2C42AAB288E9}" type="pres">
      <dgm:prSet presAssocID="{7323E167-D5A4-4249-9517-853FB3B64759}" presName="composite" presStyleCnt="0"/>
      <dgm:spPr/>
    </dgm:pt>
    <dgm:pt modelId="{0FD7074F-7D6F-41F4-9CB7-118222E68166}" type="pres">
      <dgm:prSet presAssocID="{7323E167-D5A4-4249-9517-853FB3B64759}" presName="parTx" presStyleLbl="alignNode1" presStyleIdx="5" presStyleCnt="6" custScaleY="125899" custLinFactNeighborY="-25928">
        <dgm:presLayoutVars>
          <dgm:chMax val="0"/>
          <dgm:chPref val="0"/>
          <dgm:bulletEnabled val="1"/>
        </dgm:presLayoutVars>
      </dgm:prSet>
      <dgm:spPr/>
    </dgm:pt>
    <dgm:pt modelId="{F45CC550-5F73-4244-9DB1-A20ABAE50754}" type="pres">
      <dgm:prSet presAssocID="{7323E167-D5A4-4249-9517-853FB3B6475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B1B9FA07-1C00-4BFC-9FB9-AF347B44064D}" type="presOf" srcId="{937632D9-7C04-412E-94E2-05BB968E4B6C}" destId="{F45CC550-5F73-4244-9DB1-A20ABAE50754}" srcOrd="0" destOrd="1" presId="urn:microsoft.com/office/officeart/2005/8/layout/hList1"/>
    <dgm:cxn modelId="{9A57BA08-0026-421E-B37A-65480DFF95B0}" srcId="{D9E505FF-E541-424C-B424-A93B16008282}" destId="{34DF6D9C-83DD-4F2C-B2AE-BA0E278C3186}" srcOrd="0" destOrd="0" parTransId="{C668C362-C032-4E8D-B0BD-8E7B2AB19FD8}" sibTransId="{58F4CE50-7D4A-425D-8E0B-AF928F6AF4CC}"/>
    <dgm:cxn modelId="{81BDE90B-021A-45BF-830F-09BC354293F9}" srcId="{02B903FE-34F1-4B56-9B37-05570FF7CC5F}" destId="{027D1F14-74FF-4AD1-9AC3-2246FCB650DB}" srcOrd="0" destOrd="0" parTransId="{754E32E8-7B8A-4317-A3C0-5D974B7555E3}" sibTransId="{176BAAA5-C070-4E17-94BC-3C6725BF2EF7}"/>
    <dgm:cxn modelId="{9E9C7810-C7FF-4F09-96A1-9E14E0AAFF1C}" srcId="{7323E167-D5A4-4249-9517-853FB3B64759}" destId="{36DBA73D-EC26-4065-804F-7663BBB4E3BC}" srcOrd="0" destOrd="0" parTransId="{A681D46B-47BF-4D90-A92C-2921E405358A}" sibTransId="{5BCFCDB2-1259-4A00-8476-4B46B7E04FBC}"/>
    <dgm:cxn modelId="{E826B11B-9554-48F4-B1A6-C3A7D8024142}" type="presOf" srcId="{7323E167-D5A4-4249-9517-853FB3B64759}" destId="{0FD7074F-7D6F-41F4-9CB7-118222E68166}" srcOrd="0" destOrd="0" presId="urn:microsoft.com/office/officeart/2005/8/layout/hList1"/>
    <dgm:cxn modelId="{6168A123-7E73-47F7-8A34-EBCE6E083465}" srcId="{02B903FE-34F1-4B56-9B37-05570FF7CC5F}" destId="{C4F2FCF5-CC73-4520-A640-1A65A0A7222B}" srcOrd="1" destOrd="0" parTransId="{ADDF9A8C-5197-499F-AF88-8194DA065027}" sibTransId="{7BF33244-2B53-4F01-83B5-12A589F405A0}"/>
    <dgm:cxn modelId="{CB196726-135F-4F0B-8D3B-AB8169F978A9}" type="presOf" srcId="{68A7BA25-1D6B-4DBD-9C74-57F6B56A8159}" destId="{8917F6C8-7BD0-4EFC-95B4-1E9306DE8ACA}" srcOrd="0" destOrd="0" presId="urn:microsoft.com/office/officeart/2005/8/layout/hList1"/>
    <dgm:cxn modelId="{E7B1C227-9B1D-4493-9E52-F68F04038683}" type="presOf" srcId="{E2DAA7DB-F251-4D32-A019-EC127606C0C8}" destId="{968AD4B7-EC63-43E1-9C7A-9DA5B69AD569}" srcOrd="0" destOrd="0" presId="urn:microsoft.com/office/officeart/2005/8/layout/hList1"/>
    <dgm:cxn modelId="{C3CEDD2E-F668-4D8E-BD11-D49CF3B25512}" type="presOf" srcId="{A65CED73-B785-46F4-8877-75353E0A6667}" destId="{8917F6C8-7BD0-4EFC-95B4-1E9306DE8ACA}" srcOrd="0" destOrd="1" presId="urn:microsoft.com/office/officeart/2005/8/layout/hList1"/>
    <dgm:cxn modelId="{A5978730-7124-47FB-998E-3034083E9190}" srcId="{02B903FE-34F1-4B56-9B37-05570FF7CC5F}" destId="{7323E167-D5A4-4249-9517-853FB3B64759}" srcOrd="5" destOrd="0" parTransId="{1C71171E-3F95-4BE5-A3A7-57F6CC1A254E}" sibTransId="{0B7E2845-6DD3-4BA7-A226-B442CF03E7BD}"/>
    <dgm:cxn modelId="{C07C3431-F42F-4C08-8EB1-946C7355FFA2}" type="presOf" srcId="{42D48796-6F9D-4388-887D-A6A6DE7C23A2}" destId="{84A9F2D6-CC77-4179-9C7B-068F7AB47315}" srcOrd="0" destOrd="0" presId="urn:microsoft.com/office/officeart/2005/8/layout/hList1"/>
    <dgm:cxn modelId="{9B70883F-AFB8-4D5C-9C4A-32FB469AA474}" type="presOf" srcId="{C4F2FCF5-CC73-4520-A640-1A65A0A7222B}" destId="{3C63CAE1-7BEE-4058-A7EC-B7BBBB7F1D88}" srcOrd="0" destOrd="0" presId="urn:microsoft.com/office/officeart/2005/8/layout/hList1"/>
    <dgm:cxn modelId="{7C99C45C-7A8F-48CE-8E7F-F5FE1A648844}" srcId="{02B903FE-34F1-4B56-9B37-05570FF7CC5F}" destId="{E2DAA7DB-F251-4D32-A019-EC127606C0C8}" srcOrd="2" destOrd="0" parTransId="{96C01C38-8DDF-43ED-8C05-5742C1C007E0}" sibTransId="{C6B207D6-9F8A-4B8D-B8A0-E7AF657CAC52}"/>
    <dgm:cxn modelId="{DEBCAC42-047E-4F13-A199-A12CAA300FDA}" srcId="{02B903FE-34F1-4B56-9B37-05570FF7CC5F}" destId="{D9E505FF-E541-424C-B424-A93B16008282}" srcOrd="4" destOrd="0" parTransId="{4AB97A95-2983-495E-8308-B01B7E650A8A}" sibTransId="{5F556537-707C-41C5-9724-422FDB5F3B85}"/>
    <dgm:cxn modelId="{EE4C9245-2BEC-4679-B7AC-B300DCDD7CFE}" type="presOf" srcId="{7A176FB3-85F3-4BF3-9EF0-67433F675EDD}" destId="{452FA275-09FA-473D-A12B-985D16B9F6F4}" srcOrd="0" destOrd="1" presId="urn:microsoft.com/office/officeart/2005/8/layout/hList1"/>
    <dgm:cxn modelId="{D9450468-9CFB-42DF-A697-A3C2AB0DCE46}" srcId="{7323E167-D5A4-4249-9517-853FB3B64759}" destId="{937632D9-7C04-412E-94E2-05BB968E4B6C}" srcOrd="1" destOrd="0" parTransId="{E67ACE1D-3EC4-4975-86C7-9717F6115382}" sibTransId="{032734A5-A504-4F53-A4C3-9E8AC079B015}"/>
    <dgm:cxn modelId="{040B4252-D293-4AD1-88B0-3CFA1373F94C}" srcId="{02B903FE-34F1-4B56-9B37-05570FF7CC5F}" destId="{42D48796-6F9D-4388-887D-A6A6DE7C23A2}" srcOrd="3" destOrd="0" parTransId="{0A95D64A-E380-4402-BA26-A773211E3E42}" sibTransId="{73943734-0651-44B5-BCAA-774512EC9183}"/>
    <dgm:cxn modelId="{58305552-30B1-42E7-B26C-980E01D1FCE8}" type="presOf" srcId="{8D00EBFC-1844-4796-B76C-AA68AC201001}" destId="{EAA8D0A5-1AD5-4AE7-BDF5-D053DB1233D3}" srcOrd="0" destOrd="2" presId="urn:microsoft.com/office/officeart/2005/8/layout/hList1"/>
    <dgm:cxn modelId="{2D0BB053-8AB0-4F4C-8860-6DF3255BDECB}" srcId="{027D1F14-74FF-4AD1-9AC3-2246FCB650DB}" destId="{68A7BA25-1D6B-4DBD-9C74-57F6B56A8159}" srcOrd="0" destOrd="0" parTransId="{3DBD5F06-BC57-431C-9986-A228A56BC8A7}" sibTransId="{6A005B68-B4B3-42D6-94F9-4CA061BF0B0E}"/>
    <dgm:cxn modelId="{C30E3158-0A42-4D50-8F83-185A06097208}" srcId="{D9E505FF-E541-424C-B424-A93B16008282}" destId="{564B5685-F321-4123-9384-014D92AF1F56}" srcOrd="2" destOrd="0" parTransId="{578ABA0B-2ED3-4289-B4AE-46C8A057A095}" sibTransId="{45CE1D2E-1799-410E-90D2-3FD2B78A011C}"/>
    <dgm:cxn modelId="{FB830659-C003-4073-B3C7-967F243CEFA9}" type="presOf" srcId="{8CF37F24-5428-4B4E-A8FA-F71F7D439979}" destId="{EAA8D0A5-1AD5-4AE7-BDF5-D053DB1233D3}" srcOrd="0" destOrd="0" presId="urn:microsoft.com/office/officeart/2005/8/layout/hList1"/>
    <dgm:cxn modelId="{FFB0E67A-AB95-4E86-87C4-B5203F29DBF8}" srcId="{42D48796-6F9D-4388-887D-A6A6DE7C23A2}" destId="{8D00EBFC-1844-4796-B76C-AA68AC201001}" srcOrd="2" destOrd="0" parTransId="{7C6EC3E4-33A8-4B69-BCDA-03E8449F96E6}" sibTransId="{DB2B7E7C-39E7-43A0-91FB-4AF84B100601}"/>
    <dgm:cxn modelId="{3EE7F97B-70B7-4748-8701-98431D0EFCE6}" srcId="{42D48796-6F9D-4388-887D-A6A6DE7C23A2}" destId="{4E746385-E428-4C7F-805F-E463DB29E309}" srcOrd="1" destOrd="0" parTransId="{99EF4E74-6225-4469-8660-C0D053F83D31}" sibTransId="{DF53034E-02B0-4A9E-B527-6F420E9DFA34}"/>
    <dgm:cxn modelId="{014E5189-6B02-4DD2-932B-8ACC8EA329BA}" type="presOf" srcId="{314812D1-00DE-4CE0-BEDD-B27E3166B410}" destId="{F45CC550-5F73-4244-9DB1-A20ABAE50754}" srcOrd="0" destOrd="2" presId="urn:microsoft.com/office/officeart/2005/8/layout/hList1"/>
    <dgm:cxn modelId="{0398098A-15EB-4E0D-B2C9-887638529D8C}" srcId="{027D1F14-74FF-4AD1-9AC3-2246FCB650DB}" destId="{7D1A9C7E-C26E-4D32-A28A-428FD003824B}" srcOrd="2" destOrd="0" parTransId="{9E9B7AA1-6A32-4AB4-AB42-968C4E221FF5}" sibTransId="{7E9767B6-5759-4B27-A5FC-E66DF76DFF18}"/>
    <dgm:cxn modelId="{7C98D18D-1172-4304-BB1C-764A1D98D4D6}" srcId="{E2DAA7DB-F251-4D32-A019-EC127606C0C8}" destId="{D1F3F610-A83B-4253-87F5-3ECA39A27C16}" srcOrd="0" destOrd="0" parTransId="{DE0BFF85-429B-49F5-B78A-74F47F1AA36F}" sibTransId="{18336C12-6470-420C-AC30-7A7069AD546D}"/>
    <dgm:cxn modelId="{D6ED439C-41FB-4AF7-9ACC-946CDAF60EDD}" srcId="{42D48796-6F9D-4388-887D-A6A6DE7C23A2}" destId="{8CF37F24-5428-4B4E-A8FA-F71F7D439979}" srcOrd="0" destOrd="0" parTransId="{B23A2FB1-A868-486F-A0E9-D5FBBF8A2E9C}" sibTransId="{C6D19CB3-2C57-4BB5-837D-E4BDF492044A}"/>
    <dgm:cxn modelId="{B97B60A1-3E87-40FB-AA02-3ACA47731EEB}" type="presOf" srcId="{D9E505FF-E541-424C-B424-A93B16008282}" destId="{1B7DD179-3ED7-4901-8E62-CC27B289988B}" srcOrd="0" destOrd="0" presId="urn:microsoft.com/office/officeart/2005/8/layout/hList1"/>
    <dgm:cxn modelId="{CE9266A3-4A7A-4FB1-A97B-1D1FCD20D947}" type="presOf" srcId="{4E746385-E428-4C7F-805F-E463DB29E309}" destId="{EAA8D0A5-1AD5-4AE7-BDF5-D053DB1233D3}" srcOrd="0" destOrd="1" presId="urn:microsoft.com/office/officeart/2005/8/layout/hList1"/>
    <dgm:cxn modelId="{9443DBA6-0C5C-4588-93C6-D3E6E6909435}" type="presOf" srcId="{D1F3F610-A83B-4253-87F5-3ECA39A27C16}" destId="{7877B216-B320-4068-9109-98817F3E6937}" srcOrd="0" destOrd="0" presId="urn:microsoft.com/office/officeart/2005/8/layout/hList1"/>
    <dgm:cxn modelId="{E0C5D7AB-F432-43A6-A37C-66247589656A}" type="presOf" srcId="{34DF6D9C-83DD-4F2C-B2AE-BA0E278C3186}" destId="{452FA275-09FA-473D-A12B-985D16B9F6F4}" srcOrd="0" destOrd="0" presId="urn:microsoft.com/office/officeart/2005/8/layout/hList1"/>
    <dgm:cxn modelId="{9FEA4DBB-21BB-4D72-A2A5-7F2FCD0405A7}" srcId="{C4F2FCF5-CC73-4520-A640-1A65A0A7222B}" destId="{041FE195-1569-43D1-9173-22662A70491F}" srcOrd="1" destOrd="0" parTransId="{FB9D26F0-3B58-4D8B-9B38-54F2585BCBE2}" sibTransId="{D9ECA12B-23E4-43AB-9FDE-0BCCE8AD6810}"/>
    <dgm:cxn modelId="{52D769BC-5B41-444C-B27B-DB7A29D37F6E}" srcId="{7323E167-D5A4-4249-9517-853FB3B64759}" destId="{7F3BF5A1-616E-45BE-87D7-A15B3860AA88}" srcOrd="3" destOrd="0" parTransId="{59D7352C-8E68-4FF6-B514-D7F795512305}" sibTransId="{66931B9F-DC61-46B1-BDC4-D2ECF49EA172}"/>
    <dgm:cxn modelId="{D04AF8BC-2E0A-48CF-8DA0-7F78FA6BBDDC}" type="presOf" srcId="{02B903FE-34F1-4B56-9B37-05570FF7CC5F}" destId="{AB9F8E13-2180-42C9-8921-0C0226C5D7DC}" srcOrd="0" destOrd="0" presId="urn:microsoft.com/office/officeart/2005/8/layout/hList1"/>
    <dgm:cxn modelId="{20E246C6-E989-45B3-9237-865D020B4987}" srcId="{D9E505FF-E541-424C-B424-A93B16008282}" destId="{7A176FB3-85F3-4BF3-9EF0-67433F675EDD}" srcOrd="1" destOrd="0" parTransId="{A47D09AA-590C-40FB-A6B4-3C6D3B165402}" sibTransId="{BD699B60-8ABA-4A63-9C3D-9CD7441E4832}"/>
    <dgm:cxn modelId="{1FDB38CA-C900-4D32-80CD-67860E22EDEF}" srcId="{027D1F14-74FF-4AD1-9AC3-2246FCB650DB}" destId="{A65CED73-B785-46F4-8877-75353E0A6667}" srcOrd="1" destOrd="0" parTransId="{B5BFFAAB-A82C-430A-8C59-83E771068098}" sibTransId="{67318C3A-98D1-4D1A-908D-82CF4EB4A6C0}"/>
    <dgm:cxn modelId="{FB28E9CC-386F-4F98-9116-8A151A6F9A42}" type="presOf" srcId="{7D1A9C7E-C26E-4D32-A28A-428FD003824B}" destId="{8917F6C8-7BD0-4EFC-95B4-1E9306DE8ACA}" srcOrd="0" destOrd="2" presId="urn:microsoft.com/office/officeart/2005/8/layout/hList1"/>
    <dgm:cxn modelId="{6DC8DDD4-E0FD-4C87-9B4B-A46BB342ECF1}" type="presOf" srcId="{98AF3F0F-73FA-412B-8A4A-CD2858853464}" destId="{4CDEA5FF-1303-4352-BEFB-96C0A1D122A2}" srcOrd="0" destOrd="0" presId="urn:microsoft.com/office/officeart/2005/8/layout/hList1"/>
    <dgm:cxn modelId="{065152D5-2CAB-4022-92C6-4C8E21D95304}" type="presOf" srcId="{041FE195-1569-43D1-9173-22662A70491F}" destId="{4CDEA5FF-1303-4352-BEFB-96C0A1D122A2}" srcOrd="0" destOrd="1" presId="urn:microsoft.com/office/officeart/2005/8/layout/hList1"/>
    <dgm:cxn modelId="{B608A4D8-F042-4731-85AD-3CECF1FBBC27}" type="presOf" srcId="{7D093EC3-FF2F-46CD-BEE7-EBD7006FCE8D}" destId="{7877B216-B320-4068-9109-98817F3E6937}" srcOrd="0" destOrd="1" presId="urn:microsoft.com/office/officeart/2005/8/layout/hList1"/>
    <dgm:cxn modelId="{2D0FECD9-67BF-41F1-8E75-4770258BAA78}" type="presOf" srcId="{027D1F14-74FF-4AD1-9AC3-2246FCB650DB}" destId="{55223DBD-2DD3-4B30-B70F-E4B7E5156763}" srcOrd="0" destOrd="0" presId="urn:microsoft.com/office/officeart/2005/8/layout/hList1"/>
    <dgm:cxn modelId="{ECA867DC-B879-45FE-A3FC-BB9A351D7331}" srcId="{C4F2FCF5-CC73-4520-A640-1A65A0A7222B}" destId="{98AF3F0F-73FA-412B-8A4A-CD2858853464}" srcOrd="0" destOrd="0" parTransId="{BC665CAB-AF99-415C-9BD9-BAC6EABEFA66}" sibTransId="{95AA5457-9842-4965-B2FE-DA5F0E77066E}"/>
    <dgm:cxn modelId="{EF586DDC-4BA4-4F32-B7F3-4A4C449A1F92}" srcId="{7323E167-D5A4-4249-9517-853FB3B64759}" destId="{65D05CE8-D905-4D67-94CA-88810106D5AF}" srcOrd="4" destOrd="0" parTransId="{E98D78BA-0855-4E19-A236-46809DD9DACA}" sibTransId="{8545B456-2B1F-48B9-9FC8-8FE60227B79B}"/>
    <dgm:cxn modelId="{D42E99E9-4D0A-494C-8DE4-535F5D0921ED}" type="presOf" srcId="{36DBA73D-EC26-4065-804F-7663BBB4E3BC}" destId="{F45CC550-5F73-4244-9DB1-A20ABAE50754}" srcOrd="0" destOrd="0" presId="urn:microsoft.com/office/officeart/2005/8/layout/hList1"/>
    <dgm:cxn modelId="{CD27EBEF-D67D-446D-B698-21696355855C}" srcId="{7323E167-D5A4-4249-9517-853FB3B64759}" destId="{314812D1-00DE-4CE0-BEDD-B27E3166B410}" srcOrd="2" destOrd="0" parTransId="{10C2D017-3467-4191-AFB3-A19C8718A1BF}" sibTransId="{2EDA0799-523F-47A9-B044-586D0219EC06}"/>
    <dgm:cxn modelId="{5FE92AF2-E7BB-4577-ACAF-BC7DEDE05482}" type="presOf" srcId="{65D05CE8-D905-4D67-94CA-88810106D5AF}" destId="{F45CC550-5F73-4244-9DB1-A20ABAE50754}" srcOrd="0" destOrd="4" presId="urn:microsoft.com/office/officeart/2005/8/layout/hList1"/>
    <dgm:cxn modelId="{4B5D80F4-D3DA-4CF6-A621-50D58BAD463A}" type="presOf" srcId="{564B5685-F321-4123-9384-014D92AF1F56}" destId="{452FA275-09FA-473D-A12B-985D16B9F6F4}" srcOrd="0" destOrd="2" presId="urn:microsoft.com/office/officeart/2005/8/layout/hList1"/>
    <dgm:cxn modelId="{BDFEBEF5-C6F1-408A-A881-1AA18DA2FAAF}" type="presOf" srcId="{7F3BF5A1-616E-45BE-87D7-A15B3860AA88}" destId="{F45CC550-5F73-4244-9DB1-A20ABAE50754}" srcOrd="0" destOrd="3" presId="urn:microsoft.com/office/officeart/2005/8/layout/hList1"/>
    <dgm:cxn modelId="{7ABAD2FA-33F8-423C-828F-9057AAE31D43}" srcId="{E2DAA7DB-F251-4D32-A019-EC127606C0C8}" destId="{7D093EC3-FF2F-46CD-BEE7-EBD7006FCE8D}" srcOrd="1" destOrd="0" parTransId="{07CC0CF1-2266-4B0A-B6FD-7F9EC25CDD71}" sibTransId="{660A03C9-5478-419D-82FC-13E0A0B1BBB5}"/>
    <dgm:cxn modelId="{940DD8C7-CE19-430D-B195-72619F703FE1}" type="presParOf" srcId="{AB9F8E13-2180-42C9-8921-0C0226C5D7DC}" destId="{481DE84E-5013-4C53-9CF6-A5B55BB56BEF}" srcOrd="0" destOrd="0" presId="urn:microsoft.com/office/officeart/2005/8/layout/hList1"/>
    <dgm:cxn modelId="{C03EE59D-41D8-449C-B1A7-6B6F073EFEB5}" type="presParOf" srcId="{481DE84E-5013-4C53-9CF6-A5B55BB56BEF}" destId="{55223DBD-2DD3-4B30-B70F-E4B7E5156763}" srcOrd="0" destOrd="0" presId="urn:microsoft.com/office/officeart/2005/8/layout/hList1"/>
    <dgm:cxn modelId="{7FC02AE1-EC1C-4E5E-A6CB-023568A86B8C}" type="presParOf" srcId="{481DE84E-5013-4C53-9CF6-A5B55BB56BEF}" destId="{8917F6C8-7BD0-4EFC-95B4-1E9306DE8ACA}" srcOrd="1" destOrd="0" presId="urn:microsoft.com/office/officeart/2005/8/layout/hList1"/>
    <dgm:cxn modelId="{C1247B0F-2056-431A-BC4C-04D3BFF75F28}" type="presParOf" srcId="{AB9F8E13-2180-42C9-8921-0C0226C5D7DC}" destId="{56DDB51A-1447-4D2D-B4BF-942F04A41171}" srcOrd="1" destOrd="0" presId="urn:microsoft.com/office/officeart/2005/8/layout/hList1"/>
    <dgm:cxn modelId="{AAA75897-8BDB-401E-AD0F-9942CF3220D3}" type="presParOf" srcId="{AB9F8E13-2180-42C9-8921-0C0226C5D7DC}" destId="{B0B7A9F6-AAC1-4035-9E8D-040D0B11BB2F}" srcOrd="2" destOrd="0" presId="urn:microsoft.com/office/officeart/2005/8/layout/hList1"/>
    <dgm:cxn modelId="{D6308A9D-EFCA-41BC-8286-B450AE44C3DE}" type="presParOf" srcId="{B0B7A9F6-AAC1-4035-9E8D-040D0B11BB2F}" destId="{3C63CAE1-7BEE-4058-A7EC-B7BBBB7F1D88}" srcOrd="0" destOrd="0" presId="urn:microsoft.com/office/officeart/2005/8/layout/hList1"/>
    <dgm:cxn modelId="{E72A5662-7436-4625-8F16-67AAC4B04836}" type="presParOf" srcId="{B0B7A9F6-AAC1-4035-9E8D-040D0B11BB2F}" destId="{4CDEA5FF-1303-4352-BEFB-96C0A1D122A2}" srcOrd="1" destOrd="0" presId="urn:microsoft.com/office/officeart/2005/8/layout/hList1"/>
    <dgm:cxn modelId="{05173D70-B82D-43AA-91AD-7148C91923BE}" type="presParOf" srcId="{AB9F8E13-2180-42C9-8921-0C0226C5D7DC}" destId="{28ECFA75-5DA8-45A4-964D-A53FF1044F17}" srcOrd="3" destOrd="0" presId="urn:microsoft.com/office/officeart/2005/8/layout/hList1"/>
    <dgm:cxn modelId="{329EDABF-A4C8-4424-AF33-A6086020573A}" type="presParOf" srcId="{AB9F8E13-2180-42C9-8921-0C0226C5D7DC}" destId="{D260F818-CDAE-4C26-9EB3-B86A17D8D82F}" srcOrd="4" destOrd="0" presId="urn:microsoft.com/office/officeart/2005/8/layout/hList1"/>
    <dgm:cxn modelId="{3E1D0627-B4F3-4BD9-ACA4-74E53A652006}" type="presParOf" srcId="{D260F818-CDAE-4C26-9EB3-B86A17D8D82F}" destId="{968AD4B7-EC63-43E1-9C7A-9DA5B69AD569}" srcOrd="0" destOrd="0" presId="urn:microsoft.com/office/officeart/2005/8/layout/hList1"/>
    <dgm:cxn modelId="{F24FC55C-7121-48E2-9AD6-7B27663368C9}" type="presParOf" srcId="{D260F818-CDAE-4C26-9EB3-B86A17D8D82F}" destId="{7877B216-B320-4068-9109-98817F3E6937}" srcOrd="1" destOrd="0" presId="urn:microsoft.com/office/officeart/2005/8/layout/hList1"/>
    <dgm:cxn modelId="{509231FB-2B62-4291-B0BE-3BC6FF184925}" type="presParOf" srcId="{AB9F8E13-2180-42C9-8921-0C0226C5D7DC}" destId="{43EEAA80-8623-4B76-9974-1D254A40BDE8}" srcOrd="5" destOrd="0" presId="urn:microsoft.com/office/officeart/2005/8/layout/hList1"/>
    <dgm:cxn modelId="{B62DE806-D75C-46FC-9ED1-C39A66E61737}" type="presParOf" srcId="{AB9F8E13-2180-42C9-8921-0C0226C5D7DC}" destId="{CE8CF2BB-19BB-4964-8703-B257B065E965}" srcOrd="6" destOrd="0" presId="urn:microsoft.com/office/officeart/2005/8/layout/hList1"/>
    <dgm:cxn modelId="{1C5E5F6B-A899-4EC9-8786-20F5B18ECC20}" type="presParOf" srcId="{CE8CF2BB-19BB-4964-8703-B257B065E965}" destId="{84A9F2D6-CC77-4179-9C7B-068F7AB47315}" srcOrd="0" destOrd="0" presId="urn:microsoft.com/office/officeart/2005/8/layout/hList1"/>
    <dgm:cxn modelId="{0BB8273D-B9AC-49CC-9E8E-9E6F5459384B}" type="presParOf" srcId="{CE8CF2BB-19BB-4964-8703-B257B065E965}" destId="{EAA8D0A5-1AD5-4AE7-BDF5-D053DB1233D3}" srcOrd="1" destOrd="0" presId="urn:microsoft.com/office/officeart/2005/8/layout/hList1"/>
    <dgm:cxn modelId="{5B40177A-CCF4-4FDE-9E5E-BCD804D57BA1}" type="presParOf" srcId="{AB9F8E13-2180-42C9-8921-0C0226C5D7DC}" destId="{1C8C4FDD-3183-4628-99C7-E1F892E28B54}" srcOrd="7" destOrd="0" presId="urn:microsoft.com/office/officeart/2005/8/layout/hList1"/>
    <dgm:cxn modelId="{2CECBAF6-A062-4E14-99DD-A6557C4A0692}" type="presParOf" srcId="{AB9F8E13-2180-42C9-8921-0C0226C5D7DC}" destId="{9A76E6CD-9B9E-4BEF-8457-2736F5CEB1B6}" srcOrd="8" destOrd="0" presId="urn:microsoft.com/office/officeart/2005/8/layout/hList1"/>
    <dgm:cxn modelId="{834FA33B-4E91-4357-ADCA-408FC03E619F}" type="presParOf" srcId="{9A76E6CD-9B9E-4BEF-8457-2736F5CEB1B6}" destId="{1B7DD179-3ED7-4901-8E62-CC27B289988B}" srcOrd="0" destOrd="0" presId="urn:microsoft.com/office/officeart/2005/8/layout/hList1"/>
    <dgm:cxn modelId="{04C1617E-B72D-4E63-9553-B9DBFE8E9150}" type="presParOf" srcId="{9A76E6CD-9B9E-4BEF-8457-2736F5CEB1B6}" destId="{452FA275-09FA-473D-A12B-985D16B9F6F4}" srcOrd="1" destOrd="0" presId="urn:microsoft.com/office/officeart/2005/8/layout/hList1"/>
    <dgm:cxn modelId="{24D4AE5F-0059-498C-A2AA-830EF3F62039}" type="presParOf" srcId="{AB9F8E13-2180-42C9-8921-0C0226C5D7DC}" destId="{E6C18749-F8DB-4E16-A9A9-6CB2B59A904B}" srcOrd="9" destOrd="0" presId="urn:microsoft.com/office/officeart/2005/8/layout/hList1"/>
    <dgm:cxn modelId="{C1D0329F-C1B4-4910-BE52-0A4C9114240E}" type="presParOf" srcId="{AB9F8E13-2180-42C9-8921-0C0226C5D7DC}" destId="{872E26E8-F970-4107-856D-2C42AAB288E9}" srcOrd="10" destOrd="0" presId="urn:microsoft.com/office/officeart/2005/8/layout/hList1"/>
    <dgm:cxn modelId="{5390BF91-E339-45C1-8732-8DD79B236ECA}" type="presParOf" srcId="{872E26E8-F970-4107-856D-2C42AAB288E9}" destId="{0FD7074F-7D6F-41F4-9CB7-118222E68166}" srcOrd="0" destOrd="0" presId="urn:microsoft.com/office/officeart/2005/8/layout/hList1"/>
    <dgm:cxn modelId="{080BB91B-14CE-4277-84E5-138688CF0A9C}" type="presParOf" srcId="{872E26E8-F970-4107-856D-2C42AAB288E9}" destId="{F45CC550-5F73-4244-9DB1-A20ABAE507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171519" cy="3966634"/>
        <a:chOff x="0" y="0"/>
        <a:chExt cx="6171519" cy="3966634"/>
      </a:xfrm>
    </dsp:grpSpPr>
    <dsp:sp modelId="{4864F7DE-C14B-4196-8732-F5BE9BF00226}">
      <dsp:nvSpPr>
        <dsp:cNvPr id="3" name="圆角矩形 2"/>
        <dsp:cNvSpPr/>
      </dsp:nvSpPr>
      <dsp:spPr bwMode="white">
        <a:xfrm>
          <a:off x="2433358" y="0"/>
          <a:ext cx="1304803" cy="84812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+mn-lt"/>
              <a:ea typeface="+mn-ea"/>
              <a:cs typeface="+mn-ea"/>
              <a:sym typeface="+mn-lt"/>
            </a:rPr>
            <a:t>战略型</a:t>
          </a:r>
        </a:p>
      </dsp:txBody>
      <dsp:txXfrm>
        <a:off x="2433358" y="0"/>
        <a:ext cx="1304803" cy="848122"/>
      </dsp:txXfrm>
    </dsp:sp>
    <dsp:sp modelId="{8AB5485F-AFC5-46E9-9CE1-7F922503A9F2}">
      <dsp:nvSpPr>
        <dsp:cNvPr id="4" name="弧形 3"/>
        <dsp:cNvSpPr/>
      </dsp:nvSpPr>
      <dsp:spPr bwMode="white">
        <a:xfrm>
          <a:off x="1392761" y="424061"/>
          <a:ext cx="3385996" cy="3385996"/>
        </a:xfrm>
        <a:prstGeom prst="arc">
          <a:avLst>
            <a:gd name="adj1" fmla="val 17579926"/>
            <a:gd name="adj2" fmla="val 19538753"/>
          </a:avLst>
        </a:prstGeom>
      </dsp:spPr>
      <dsp:style>
        <a:lnRef idx="1">
          <a:schemeClr val="accent1">
            <a:shade val="90000"/>
            <a:hueOff val="0"/>
            <a:satOff val="0"/>
            <a:lumOff val="0"/>
            <a:alpha val="100000"/>
          </a:schemeClr>
        </a:lnRef>
        <a:fillRef idx="0">
          <a:schemeClr val="accent1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/>
      </dsp:style>
      <dsp:txXfrm>
        <a:off x="1392761" y="424061"/>
        <a:ext cx="3385996" cy="3385996"/>
      </dsp:txXfrm>
    </dsp:sp>
    <dsp:sp modelId="{09EA5347-3569-4631-A80B-A45F797DC681}">
      <dsp:nvSpPr>
        <dsp:cNvPr id="5" name="圆角矩形 4"/>
        <dsp:cNvSpPr/>
      </dsp:nvSpPr>
      <dsp:spPr bwMode="white">
        <a:xfrm>
          <a:off x="4043495" y="1169833"/>
          <a:ext cx="1304803" cy="84812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-72000"/>
            <a:satOff val="-5803"/>
            <a:lumOff val="1866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效率型</a:t>
          </a:r>
        </a:p>
      </dsp:txBody>
      <dsp:txXfrm>
        <a:off x="4043495" y="1169833"/>
        <a:ext cx="1304803" cy="848122"/>
      </dsp:txXfrm>
    </dsp:sp>
    <dsp:sp modelId="{BEB11520-2E64-4B47-8ADA-7CC7CB1843B5}">
      <dsp:nvSpPr>
        <dsp:cNvPr id="6" name="弧形 5"/>
        <dsp:cNvSpPr/>
      </dsp:nvSpPr>
      <dsp:spPr bwMode="white">
        <a:xfrm>
          <a:off x="1392761" y="424061"/>
          <a:ext cx="3385996" cy="3385996"/>
        </a:xfrm>
        <a:prstGeom prst="arc">
          <a:avLst>
            <a:gd name="adj1" fmla="val 21421033"/>
            <a:gd name="adj2" fmla="val 2014897"/>
          </a:avLst>
        </a:prstGeom>
      </dsp:spPr>
      <dsp:style>
        <a:lnRef idx="1">
          <a:schemeClr val="accent1">
            <a:shade val="90000"/>
            <a:hueOff val="-96000"/>
            <a:satOff val="-5489"/>
            <a:lumOff val="14745"/>
            <a:alpha val="100000"/>
          </a:schemeClr>
        </a:lnRef>
        <a:fillRef idx="0">
          <a:schemeClr val="accent1">
            <a:shade val="90000"/>
            <a:hueOff val="-96000"/>
            <a:satOff val="-5489"/>
            <a:lumOff val="14745"/>
            <a:alpha val="100000"/>
          </a:schemeClr>
        </a:fillRef>
        <a:effectRef idx="0">
          <a:scrgbClr r="0" g="0" b="0"/>
        </a:effectRef>
        <a:fontRef idx="minor"/>
      </dsp:style>
      <dsp:txXfrm>
        <a:off x="1392761" y="424061"/>
        <a:ext cx="3385996" cy="3385996"/>
      </dsp:txXfrm>
    </dsp:sp>
    <dsp:sp modelId="{61F1EAE8-0782-4AE6-B60A-A313A5D2511E}">
      <dsp:nvSpPr>
        <dsp:cNvPr id="7" name="圆角矩形 6"/>
        <dsp:cNvSpPr/>
      </dsp:nvSpPr>
      <dsp:spPr bwMode="white">
        <a:xfrm>
          <a:off x="3428477" y="3062663"/>
          <a:ext cx="1304803" cy="84812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shade val="50000"/>
            <a:hueOff val="-144000"/>
            <a:satOff val="-11607"/>
            <a:lumOff val="37333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+mn-lt"/>
              <a:ea typeface="+mn-ea"/>
              <a:cs typeface="+mn-ea"/>
              <a:sym typeface="+mn-lt"/>
            </a:rPr>
            <a:t>决策型</a:t>
          </a:r>
        </a:p>
      </dsp:txBody>
      <dsp:txXfrm>
        <a:off x="3428477" y="3062663"/>
        <a:ext cx="1304803" cy="848122"/>
      </dsp:txXfrm>
    </dsp:sp>
    <dsp:sp modelId="{E7FCC73E-EE08-4B15-8457-226DC2463B64}">
      <dsp:nvSpPr>
        <dsp:cNvPr id="8" name="弧形 7"/>
        <dsp:cNvSpPr/>
      </dsp:nvSpPr>
      <dsp:spPr bwMode="white">
        <a:xfrm>
          <a:off x="1392761" y="424061"/>
          <a:ext cx="3385996" cy="3385996"/>
        </a:xfrm>
        <a:prstGeom prst="arc">
          <a:avLst>
            <a:gd name="adj1" fmla="val 4713260"/>
            <a:gd name="adj2" fmla="val 6086739"/>
          </a:avLst>
        </a:prstGeom>
      </dsp:spPr>
      <dsp:style>
        <a:lnRef idx="1">
          <a:schemeClr val="accent1">
            <a:shade val="90000"/>
            <a:hueOff val="-192000"/>
            <a:satOff val="-10979"/>
            <a:lumOff val="29490"/>
            <a:alpha val="100000"/>
          </a:schemeClr>
        </a:lnRef>
        <a:fillRef idx="0">
          <a:schemeClr val="accent1">
            <a:shade val="90000"/>
            <a:hueOff val="-192000"/>
            <a:satOff val="-10979"/>
            <a:lumOff val="29490"/>
            <a:alpha val="100000"/>
          </a:schemeClr>
        </a:fillRef>
        <a:effectRef idx="0">
          <a:scrgbClr r="0" g="0" b="0"/>
        </a:effectRef>
        <a:fontRef idx="minor"/>
      </dsp:style>
      <dsp:txXfrm>
        <a:off x="1392761" y="424061"/>
        <a:ext cx="3385996" cy="3385996"/>
      </dsp:txXfrm>
    </dsp:sp>
    <dsp:sp modelId="{E818B367-077E-43DB-90EB-78FC5DA7447C}">
      <dsp:nvSpPr>
        <dsp:cNvPr id="9" name="圆角矩形 8"/>
        <dsp:cNvSpPr/>
      </dsp:nvSpPr>
      <dsp:spPr bwMode="white">
        <a:xfrm>
          <a:off x="1438238" y="3062663"/>
          <a:ext cx="1304803" cy="84812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55000"/>
            <a:hueOff val="36000"/>
            <a:satOff val="2902"/>
            <a:lumOff val="-933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风险型</a:t>
          </a:r>
        </a:p>
      </dsp:txBody>
      <dsp:txXfrm>
        <a:off x="1438238" y="3062663"/>
        <a:ext cx="1304803" cy="848122"/>
      </dsp:txXfrm>
    </dsp:sp>
    <dsp:sp modelId="{8F9DE347-1061-4F91-8D9C-AEF00B83A1F8}">
      <dsp:nvSpPr>
        <dsp:cNvPr id="10" name="弧形 9"/>
        <dsp:cNvSpPr/>
      </dsp:nvSpPr>
      <dsp:spPr bwMode="white">
        <a:xfrm>
          <a:off x="1392761" y="424061"/>
          <a:ext cx="3385996" cy="3385996"/>
        </a:xfrm>
        <a:prstGeom prst="arc">
          <a:avLst>
            <a:gd name="adj1" fmla="val 8785102"/>
            <a:gd name="adj2" fmla="val 10978966"/>
          </a:avLst>
        </a:prstGeom>
      </dsp:spPr>
      <dsp:style>
        <a:lnRef idx="1">
          <a:schemeClr val="accent1">
            <a:tint val="50000"/>
            <a:hueOff val="48000"/>
            <a:satOff val="2745"/>
            <a:lumOff val="-7372"/>
            <a:alpha val="100000"/>
          </a:schemeClr>
        </a:lnRef>
        <a:fillRef idx="0">
          <a:schemeClr val="accent1">
            <a:tint val="50000"/>
            <a:hueOff val="48000"/>
            <a:satOff val="2745"/>
            <a:lumOff val="-7372"/>
            <a:alpha val="100000"/>
          </a:schemeClr>
        </a:fillRef>
        <a:effectRef idx="0">
          <a:scrgbClr r="0" g="0" b="0"/>
        </a:effectRef>
        <a:fontRef idx="minor"/>
      </dsp:style>
      <dsp:txXfrm>
        <a:off x="1392761" y="424061"/>
        <a:ext cx="3385996" cy="3385996"/>
      </dsp:txXfrm>
    </dsp:sp>
    <dsp:sp modelId="{1E6483C0-71F8-496F-87D4-5E5E12F005AC}">
      <dsp:nvSpPr>
        <dsp:cNvPr id="11" name="圆角矩形 10"/>
        <dsp:cNvSpPr/>
      </dsp:nvSpPr>
      <dsp:spPr bwMode="white">
        <a:xfrm>
          <a:off x="823221" y="1169833"/>
          <a:ext cx="1304803" cy="848122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>
            <a:tint val="55000"/>
            <a:hueOff val="107999"/>
            <a:satOff val="8706"/>
            <a:lumOff val="-2799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latin typeface="+mn-lt"/>
              <a:ea typeface="+mn-ea"/>
              <a:cs typeface="+mn-ea"/>
              <a:sym typeface="+mn-lt"/>
            </a:rPr>
            <a:t>体验型</a:t>
          </a:r>
        </a:p>
      </dsp:txBody>
      <dsp:txXfrm>
        <a:off x="823221" y="1169833"/>
        <a:ext cx="1304803" cy="848122"/>
      </dsp:txXfrm>
    </dsp:sp>
    <dsp:sp modelId="{533529D0-A356-4744-8727-9294625034CC}">
      <dsp:nvSpPr>
        <dsp:cNvPr id="12" name="弧形 11"/>
        <dsp:cNvSpPr/>
      </dsp:nvSpPr>
      <dsp:spPr bwMode="white">
        <a:xfrm>
          <a:off x="1392761" y="424061"/>
          <a:ext cx="3385996" cy="3385996"/>
        </a:xfrm>
        <a:prstGeom prst="arc">
          <a:avLst>
            <a:gd name="adj1" fmla="val 12861246"/>
            <a:gd name="adj2" fmla="val 14820073"/>
          </a:avLst>
        </a:prstGeom>
      </dsp:spPr>
      <dsp:style>
        <a:lnRef idx="1">
          <a:schemeClr val="accent1">
            <a:tint val="50000"/>
            <a:hueOff val="144000"/>
            <a:satOff val="8235"/>
            <a:lumOff val="-22117"/>
            <a:alpha val="100000"/>
          </a:schemeClr>
        </a:lnRef>
        <a:fillRef idx="0">
          <a:schemeClr val="accent1">
            <a:tint val="50000"/>
            <a:hueOff val="144000"/>
            <a:satOff val="8235"/>
            <a:lumOff val="-22117"/>
            <a:alpha val="100000"/>
          </a:schemeClr>
        </a:fillRef>
        <a:effectRef idx="0">
          <a:scrgbClr r="0" g="0" b="0"/>
        </a:effectRef>
        <a:fontRef idx="minor"/>
      </dsp:style>
      <dsp:txXfrm>
        <a:off x="1392761" y="424061"/>
        <a:ext cx="3385996" cy="3385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16172" cy="873631"/>
        <a:chOff x="0" y="0"/>
        <a:chExt cx="8316172" cy="873631"/>
      </a:xfrm>
    </dsp:grpSpPr>
    <dsp:sp modelId="{941E8EBB-5ED6-4D57-B6AC-60BB9EA68131}">
      <dsp:nvSpPr>
        <dsp:cNvPr id="3" name="五边形 2"/>
        <dsp:cNvSpPr/>
      </dsp:nvSpPr>
      <dsp:spPr bwMode="white">
        <a:xfrm>
          <a:off x="0" y="134409"/>
          <a:ext cx="1512031" cy="604813"/>
        </a:xfrm>
        <a:prstGeom prst="homePlate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/>
            <a:t>​目标设定与分解</a:t>
          </a:r>
        </a:p>
      </dsp:txBody>
      <dsp:txXfrm>
        <a:off x="0" y="134409"/>
        <a:ext cx="1512031" cy="604813"/>
      </dsp:txXfrm>
    </dsp:sp>
    <dsp:sp modelId="{578CA3D9-54E0-46AC-9603-247DBDD462AB}">
      <dsp:nvSpPr>
        <dsp:cNvPr id="4" name="燕尾形 3"/>
        <dsp:cNvSpPr/>
      </dsp:nvSpPr>
      <dsp:spPr bwMode="white">
        <a:xfrm>
          <a:off x="1360828" y="134409"/>
          <a:ext cx="1512031" cy="60481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-48000"/>
            <a:satOff val="-2195"/>
            <a:lumOff val="619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/>
            <a:t>计划制定与实施</a:t>
          </a:r>
        </a:p>
      </dsp:txBody>
      <dsp:txXfrm>
        <a:off x="1360828" y="134409"/>
        <a:ext cx="1512031" cy="604813"/>
      </dsp:txXfrm>
    </dsp:sp>
    <dsp:sp modelId="{6A4F7693-8C03-4D29-B41F-7519824A6ACB}">
      <dsp:nvSpPr>
        <dsp:cNvPr id="5" name="燕尾形 4"/>
        <dsp:cNvSpPr/>
      </dsp:nvSpPr>
      <dsp:spPr bwMode="white">
        <a:xfrm>
          <a:off x="2721656" y="134409"/>
          <a:ext cx="1512031" cy="60481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-96000"/>
            <a:satOff val="-4391"/>
            <a:lumOff val="1239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/>
            <a:t>过程监控与数据采集</a:t>
          </a:r>
        </a:p>
      </dsp:txBody>
      <dsp:txXfrm>
        <a:off x="2721656" y="134409"/>
        <a:ext cx="1512031" cy="604813"/>
      </dsp:txXfrm>
    </dsp:sp>
    <dsp:sp modelId="{C26D7FB1-EDD1-4223-B9BC-BCEBB694B7D5}">
      <dsp:nvSpPr>
        <dsp:cNvPr id="6" name="燕尾形 5"/>
        <dsp:cNvSpPr/>
      </dsp:nvSpPr>
      <dsp:spPr bwMode="white">
        <a:xfrm>
          <a:off x="4082484" y="134409"/>
          <a:ext cx="1512031" cy="60481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-144000"/>
            <a:satOff val="-6587"/>
            <a:lumOff val="1858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/>
            <a:t>绩效考核与等级评定</a:t>
          </a:r>
          <a:endParaRPr lang="zh-CN" altLang="en-US" sz="1200" b="1" dirty="0"/>
        </a:p>
      </dsp:txBody>
      <dsp:txXfrm>
        <a:off x="4082484" y="134409"/>
        <a:ext cx="1512031" cy="604813"/>
      </dsp:txXfrm>
    </dsp:sp>
    <dsp:sp modelId="{D0E2760E-7A5E-4FD8-A375-93EF6247131C}">
      <dsp:nvSpPr>
        <dsp:cNvPr id="7" name="燕尾形 6"/>
        <dsp:cNvSpPr/>
      </dsp:nvSpPr>
      <dsp:spPr bwMode="white">
        <a:xfrm>
          <a:off x="5443313" y="134409"/>
          <a:ext cx="1512031" cy="60481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-192000"/>
            <a:satOff val="-8783"/>
            <a:lumOff val="2478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/>
            <a:t>反馈沟通与申诉处理</a:t>
          </a:r>
        </a:p>
      </dsp:txBody>
      <dsp:txXfrm>
        <a:off x="5443313" y="134409"/>
        <a:ext cx="1512031" cy="604813"/>
      </dsp:txXfrm>
    </dsp:sp>
    <dsp:sp modelId="{C69641BC-02B1-4800-B5B8-E2B81BA70E25}">
      <dsp:nvSpPr>
        <dsp:cNvPr id="8" name="燕尾形 7"/>
        <dsp:cNvSpPr/>
      </dsp:nvSpPr>
      <dsp:spPr bwMode="white">
        <a:xfrm>
          <a:off x="6804141" y="134409"/>
          <a:ext cx="1512031" cy="604813"/>
        </a:xfrm>
        <a:prstGeom prst="chevron">
          <a:avLst/>
        </a:prstGeom>
      </dsp:spPr>
      <dsp:style>
        <a:lnRef idx="2">
          <a:schemeClr val="lt1"/>
        </a:lnRef>
        <a:fillRef idx="1">
          <a:schemeClr val="accent1">
            <a:shade val="80000"/>
            <a:hueOff val="-240000"/>
            <a:satOff val="-10979"/>
            <a:lumOff val="3098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48006" tIns="16002" rIns="16002" bIns="1600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dirty="0"/>
            <a:t>结果应用与改进</a:t>
          </a:r>
        </a:p>
      </dsp:txBody>
      <dsp:txXfrm>
        <a:off x="6804141" y="134409"/>
        <a:ext cx="1512031" cy="604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527039" cy="3777576"/>
        <a:chOff x="0" y="0"/>
        <a:chExt cx="8527039" cy="3777576"/>
      </a:xfrm>
    </dsp:grpSpPr>
    <dsp:sp modelId="{55223DBD-2DD3-4B30-B70F-E4B7E5156763}">
      <dsp:nvSpPr>
        <dsp:cNvPr id="3" name="矩形 2"/>
        <dsp:cNvSpPr/>
      </dsp:nvSpPr>
      <dsp:spPr bwMode="white">
        <a:xfrm>
          <a:off x="0" y="0"/>
          <a:ext cx="1272692" cy="436880"/>
        </a:xfrm>
        <a:prstGeom prst="rect">
          <a:avLst/>
        </a:prstGeom>
      </dsp:spPr>
      <dsp:style>
        <a:lnRef idx="2">
          <a:schemeClr val="accent1">
            <a:shade val="80000"/>
            <a:hueOff val="0"/>
            <a:satOff val="0"/>
            <a:lumOff val="0"/>
            <a:alpha val="100000"/>
          </a:schemeClr>
        </a:lnRef>
        <a:fillRef idx="1">
          <a:schemeClr val="accent1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8232" tIns="44704" rIns="78232" bIns="44704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i="0" dirty="0"/>
            <a:t>员工政策答疑与咨询</a:t>
          </a:r>
          <a:endParaRPr lang="zh-CN" altLang="en-US" sz="1100" dirty="0"/>
        </a:p>
      </dsp:txBody>
      <dsp:txXfrm>
        <a:off x="0" y="0"/>
        <a:ext cx="1272692" cy="436880"/>
      </dsp:txXfrm>
    </dsp:sp>
    <dsp:sp modelId="{8917F6C8-7BD0-4EFC-95B4-1E9306DE8ACA}">
      <dsp:nvSpPr>
        <dsp:cNvPr id="4" name="矩形 3"/>
        <dsp:cNvSpPr/>
      </dsp:nvSpPr>
      <dsp:spPr bwMode="white">
        <a:xfrm>
          <a:off x="0" y="406455"/>
          <a:ext cx="1272692" cy="335661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0" i="0" dirty="0">
              <a:solidFill>
                <a:schemeClr val="dk1"/>
              </a:solidFill>
            </a:rPr>
            <a:t>​</a:t>
          </a:r>
          <a:r>
            <a:rPr lang="zh-CN" altLang="en-US" b="1" i="0" dirty="0">
              <a:solidFill>
                <a:schemeClr val="dk1"/>
              </a:solidFill>
            </a:rPr>
            <a:t>高频事务</a:t>
          </a:r>
          <a:r>
            <a:rPr lang="zh-CN" altLang="en-US" b="0" i="0" dirty="0">
              <a:solidFill>
                <a:schemeClr val="dk1"/>
              </a:solidFill>
            </a:rPr>
            <a:t>：解答绩效核算规则、加班费计算方式、休假政策（如婚假</a:t>
          </a:r>
          <a:r>
            <a:rPr lang="en-US" altLang="zh-CN" b="0" i="0" dirty="0">
              <a:solidFill>
                <a:schemeClr val="dk1"/>
              </a:solidFill>
            </a:rPr>
            <a:t>/</a:t>
          </a:r>
          <a:r>
            <a:rPr lang="zh-CN" altLang="en-US" b="0" i="0" dirty="0">
              <a:solidFill>
                <a:schemeClr val="dk1"/>
              </a:solidFill>
            </a:rPr>
            <a:t>育儿假天数）、入职</a:t>
          </a:r>
          <a:r>
            <a:rPr lang="en-US" altLang="zh-CN" b="0" i="0" dirty="0">
              <a:solidFill>
                <a:schemeClr val="dk1"/>
              </a:solidFill>
            </a:rPr>
            <a:t>/</a:t>
          </a:r>
          <a:r>
            <a:rPr lang="zh-CN" altLang="en-US" b="0" i="0" dirty="0">
              <a:solidFill>
                <a:schemeClr val="dk1"/>
              </a:solidFill>
            </a:rPr>
            <a:t>离职手续流程等基础问题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痛点</a:t>
          </a:r>
          <a:r>
            <a:rPr lang="zh-CN" altLang="en-US" b="0" i="0" dirty="0">
              <a:solidFill>
                <a:schemeClr val="dk1"/>
              </a:solidFill>
            </a:rPr>
            <a:t>：员工手册或制度文件虽已明确规则，但员工仍依赖人工咨询，导致</a:t>
          </a:r>
          <a:r>
            <a:rPr lang="en-US" altLang="zh-CN" b="0" i="0" dirty="0">
              <a:solidFill>
                <a:schemeClr val="dk1"/>
              </a:solidFill>
            </a:rPr>
            <a:t>HR</a:t>
          </a:r>
          <a:r>
            <a:rPr lang="zh-CN" altLang="en-US" b="0" i="0" dirty="0">
              <a:solidFill>
                <a:schemeClr val="dk1"/>
              </a:solidFill>
            </a:rPr>
            <a:t>每日重复解答相同问题</a:t>
          </a:r>
          <a:endParaRPr lang="zh-CN" altLang="en-US" dirty="0">
            <a:solidFill>
              <a:schemeClr val="dk1"/>
            </a:solidFill>
          </a:endParaRPr>
        </a:p>
      </dsp:txBody>
      <dsp:txXfrm>
        <a:off x="0" y="406455"/>
        <a:ext cx="1272692" cy="3356610"/>
      </dsp:txXfrm>
    </dsp:sp>
    <dsp:sp modelId="{3C63CAE1-7BEE-4058-A7EC-B7BBBB7F1D88}">
      <dsp:nvSpPr>
        <dsp:cNvPr id="5" name="矩形 4"/>
        <dsp:cNvSpPr/>
      </dsp:nvSpPr>
      <dsp:spPr bwMode="white">
        <a:xfrm>
          <a:off x="1450869" y="0"/>
          <a:ext cx="1272692" cy="436880"/>
        </a:xfrm>
        <a:prstGeom prst="rect">
          <a:avLst/>
        </a:prstGeom>
      </dsp:spPr>
      <dsp:style>
        <a:lnRef idx="2">
          <a:schemeClr val="accent1">
            <a:shade val="80000"/>
            <a:hueOff val="-48000"/>
            <a:satOff val="-2195"/>
            <a:lumOff val="6196"/>
            <a:alpha val="100000"/>
          </a:schemeClr>
        </a:lnRef>
        <a:fillRef idx="1">
          <a:schemeClr val="accent1">
            <a:shade val="80000"/>
            <a:hueOff val="-48000"/>
            <a:satOff val="-2195"/>
            <a:lumOff val="619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8232" tIns="44704" rIns="78232" bIns="44704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i="0" dirty="0"/>
            <a:t>考勤与薪酬核算</a:t>
          </a:r>
          <a:endParaRPr lang="zh-CN" altLang="en-US" sz="1100" dirty="0"/>
        </a:p>
      </dsp:txBody>
      <dsp:txXfrm>
        <a:off x="1450869" y="0"/>
        <a:ext cx="1272692" cy="436880"/>
      </dsp:txXfrm>
    </dsp:sp>
    <dsp:sp modelId="{4CDEA5FF-1303-4352-BEFB-96C0A1D122A2}">
      <dsp:nvSpPr>
        <dsp:cNvPr id="6" name="矩形 5"/>
        <dsp:cNvSpPr/>
      </dsp:nvSpPr>
      <dsp:spPr bwMode="white">
        <a:xfrm>
          <a:off x="1450869" y="406455"/>
          <a:ext cx="1272692" cy="335661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b="1" i="0" dirty="0">
              <a:solidFill>
                <a:schemeClr val="dk1"/>
              </a:solidFill>
            </a:rPr>
            <a:t>重复操作</a:t>
          </a:r>
          <a:r>
            <a:rPr lang="zh-CN" altLang="en-US" b="0" i="0" dirty="0">
              <a:solidFill>
                <a:schemeClr val="dk1"/>
              </a:solidFill>
            </a:rPr>
            <a:t>：考勤数据核对（如打卡记录异常处理、加班时长统计）、</a:t>
          </a:r>
          <a:r>
            <a:rPr lang="zh-CN" altLang="en-US" dirty="0">
              <a:solidFill>
                <a:schemeClr val="dk1"/>
              </a:solidFill>
            </a:rPr>
            <a:t>薪资计算（含社保公积金代缴、个税核算）、</a:t>
          </a:r>
          <a:r>
            <a:rPr lang="zh-CN" altLang="en-US" b="0" i="0" dirty="0">
              <a:solidFill>
                <a:schemeClr val="dk1"/>
              </a:solidFill>
            </a:rPr>
            <a:t>薪酬单生成与发放核对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痛点</a:t>
          </a:r>
          <a:r>
            <a:rPr lang="zh-CN" altLang="en-US" b="0" i="0" dirty="0">
              <a:solidFill>
                <a:schemeClr val="dk1"/>
              </a:solidFill>
            </a:rPr>
            <a:t>：人工处理易出错，需反复校验数据一致性</a:t>
          </a:r>
          <a:endParaRPr lang="zh-CN" altLang="en-US" dirty="0">
            <a:solidFill>
              <a:schemeClr val="dk1"/>
            </a:solidFill>
          </a:endParaRPr>
        </a:p>
      </dsp:txBody>
      <dsp:txXfrm>
        <a:off x="1450869" y="406455"/>
        <a:ext cx="1272692" cy="3356610"/>
      </dsp:txXfrm>
    </dsp:sp>
    <dsp:sp modelId="{968AD4B7-EC63-43E1-9C7A-9DA5B69AD569}">
      <dsp:nvSpPr>
        <dsp:cNvPr id="7" name="矩形 6"/>
        <dsp:cNvSpPr/>
      </dsp:nvSpPr>
      <dsp:spPr bwMode="white">
        <a:xfrm>
          <a:off x="2901739" y="0"/>
          <a:ext cx="1272692" cy="436880"/>
        </a:xfrm>
        <a:prstGeom prst="rect">
          <a:avLst/>
        </a:prstGeom>
      </dsp:spPr>
      <dsp:style>
        <a:lnRef idx="2">
          <a:schemeClr val="accent1">
            <a:shade val="80000"/>
            <a:hueOff val="-96000"/>
            <a:satOff val="-4391"/>
            <a:lumOff val="12392"/>
            <a:alpha val="100000"/>
          </a:schemeClr>
        </a:lnRef>
        <a:fillRef idx="1">
          <a:schemeClr val="accent1">
            <a:shade val="80000"/>
            <a:hueOff val="-96000"/>
            <a:satOff val="-4391"/>
            <a:lumOff val="1239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8232" tIns="44704" rIns="78232" bIns="44704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i="0" dirty="0"/>
            <a:t>入离职手续办理</a:t>
          </a:r>
          <a:endParaRPr lang="zh-CN" altLang="en-US" sz="1100" dirty="0"/>
        </a:p>
      </dsp:txBody>
      <dsp:txXfrm>
        <a:off x="2901739" y="0"/>
        <a:ext cx="1272692" cy="436880"/>
      </dsp:txXfrm>
    </dsp:sp>
    <dsp:sp modelId="{7877B216-B320-4068-9109-98817F3E6937}">
      <dsp:nvSpPr>
        <dsp:cNvPr id="8" name="矩形 7"/>
        <dsp:cNvSpPr/>
      </dsp:nvSpPr>
      <dsp:spPr bwMode="white">
        <a:xfrm>
          <a:off x="2901739" y="406455"/>
          <a:ext cx="1272692" cy="335661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流程性事务</a:t>
          </a:r>
          <a:r>
            <a:rPr lang="zh-CN" altLang="en-US" b="0" i="0" dirty="0">
              <a:solidFill>
                <a:schemeClr val="dk1"/>
              </a:solidFill>
            </a:rPr>
            <a:t>：新员工入职：合同签署、档案录入、系统账号开通、培训安排；员工离职：离职申请审批、工作交接清单生成、社保停缴办理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痛点</a:t>
          </a:r>
          <a:r>
            <a:rPr lang="zh-CN" altLang="en-US" b="0" i="0" dirty="0">
              <a:solidFill>
                <a:schemeClr val="dk1"/>
              </a:solidFill>
            </a:rPr>
            <a:t>：跨系统操作繁琐（如同步</a:t>
          </a:r>
          <a:r>
            <a:rPr lang="en-US" altLang="zh-CN" b="0" i="0" dirty="0">
              <a:solidFill>
                <a:schemeClr val="dk1"/>
              </a:solidFill>
            </a:rPr>
            <a:t>ERP</a:t>
          </a:r>
          <a:r>
            <a:rPr lang="zh-CN" altLang="en-US" b="0" i="0" dirty="0">
              <a:solidFill>
                <a:schemeClr val="dk1"/>
              </a:solidFill>
            </a:rPr>
            <a:t>、</a:t>
          </a:r>
          <a:r>
            <a:rPr lang="en-US" altLang="zh-CN" b="0" i="0" dirty="0">
              <a:solidFill>
                <a:schemeClr val="dk1"/>
              </a:solidFill>
            </a:rPr>
            <a:t>OA</a:t>
          </a:r>
          <a:r>
            <a:rPr lang="zh-CN" altLang="en-US" b="0" i="0" dirty="0">
              <a:solidFill>
                <a:schemeClr val="dk1"/>
              </a:solidFill>
            </a:rPr>
            <a:t>系统数据）</a:t>
          </a:r>
          <a:endParaRPr lang="zh-CN" altLang="en-US" dirty="0">
            <a:solidFill>
              <a:schemeClr val="dk1"/>
            </a:solidFill>
          </a:endParaRPr>
        </a:p>
      </dsp:txBody>
      <dsp:txXfrm>
        <a:off x="2901739" y="406455"/>
        <a:ext cx="1272692" cy="3356610"/>
      </dsp:txXfrm>
    </dsp:sp>
    <dsp:sp modelId="{84A9F2D6-CC77-4179-9C7B-068F7AB47315}">
      <dsp:nvSpPr>
        <dsp:cNvPr id="9" name="矩形 8"/>
        <dsp:cNvSpPr/>
      </dsp:nvSpPr>
      <dsp:spPr bwMode="white">
        <a:xfrm>
          <a:off x="4352608" y="0"/>
          <a:ext cx="1272692" cy="436880"/>
        </a:xfrm>
        <a:prstGeom prst="rect">
          <a:avLst/>
        </a:prstGeom>
      </dsp:spPr>
      <dsp:style>
        <a:lnRef idx="2">
          <a:schemeClr val="accent1">
            <a:shade val="80000"/>
            <a:hueOff val="-144000"/>
            <a:satOff val="-6587"/>
            <a:lumOff val="18588"/>
            <a:alpha val="100000"/>
          </a:schemeClr>
        </a:lnRef>
        <a:fillRef idx="1">
          <a:schemeClr val="accent1">
            <a:shade val="80000"/>
            <a:hueOff val="-144000"/>
            <a:satOff val="-6587"/>
            <a:lumOff val="18588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8232" tIns="44704" rIns="78232" bIns="44704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i="0" dirty="0"/>
            <a:t>制度培训与文档管理</a:t>
          </a:r>
          <a:endParaRPr lang="zh-CN" altLang="en-US" sz="1100" dirty="0"/>
        </a:p>
      </dsp:txBody>
      <dsp:txXfrm>
        <a:off x="4352608" y="0"/>
        <a:ext cx="1272692" cy="436880"/>
      </dsp:txXfrm>
    </dsp:sp>
    <dsp:sp modelId="{EAA8D0A5-1AD5-4AE7-BDF5-D053DB1233D3}">
      <dsp:nvSpPr>
        <dsp:cNvPr id="10" name="矩形 9"/>
        <dsp:cNvSpPr/>
      </dsp:nvSpPr>
      <dsp:spPr bwMode="white">
        <a:xfrm>
          <a:off x="4352608" y="406455"/>
          <a:ext cx="1272692" cy="335661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重复性任务</a:t>
          </a:r>
          <a:r>
            <a:rPr lang="zh-CN" altLang="en-US" b="0" i="0" dirty="0">
              <a:solidFill>
                <a:schemeClr val="dk1"/>
              </a:solidFill>
            </a:rPr>
            <a:t>：组织新员工入职培训、更新政策后的全员宣贯；人事档案分类归档、电子文档版本更新与权限管理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痛点</a:t>
          </a:r>
          <a:r>
            <a:rPr lang="zh-CN" altLang="en-US" b="0" i="0" dirty="0">
              <a:solidFill>
                <a:schemeClr val="dk1"/>
              </a:solidFill>
            </a:rPr>
            <a:t>：培训内容重复率高，档案检索效率低</a:t>
          </a:r>
          <a:endParaRPr lang="zh-CN" altLang="en-US" dirty="0">
            <a:solidFill>
              <a:schemeClr val="dk1"/>
            </a:solidFill>
          </a:endParaRPr>
        </a:p>
      </dsp:txBody>
      <dsp:txXfrm>
        <a:off x="4352608" y="406455"/>
        <a:ext cx="1272692" cy="3356610"/>
      </dsp:txXfrm>
    </dsp:sp>
    <dsp:sp modelId="{1B7DD179-3ED7-4901-8E62-CC27B289988B}">
      <dsp:nvSpPr>
        <dsp:cNvPr id="11" name="矩形 10"/>
        <dsp:cNvSpPr/>
      </dsp:nvSpPr>
      <dsp:spPr bwMode="white">
        <a:xfrm>
          <a:off x="5803477" y="0"/>
          <a:ext cx="1272692" cy="436880"/>
        </a:xfrm>
        <a:prstGeom prst="rect">
          <a:avLst/>
        </a:prstGeom>
      </dsp:spPr>
      <dsp:style>
        <a:lnRef idx="2">
          <a:schemeClr val="accent1">
            <a:shade val="80000"/>
            <a:hueOff val="-192000"/>
            <a:satOff val="-8783"/>
            <a:lumOff val="24784"/>
            <a:alpha val="100000"/>
          </a:schemeClr>
        </a:lnRef>
        <a:fillRef idx="1">
          <a:schemeClr val="accent1">
            <a:shade val="80000"/>
            <a:hueOff val="-192000"/>
            <a:satOff val="-8783"/>
            <a:lumOff val="2478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8232" tIns="44704" rIns="78232" bIns="44704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i="0" dirty="0"/>
            <a:t>休假与福利申请审批</a:t>
          </a:r>
          <a:endParaRPr lang="zh-CN" altLang="en-US" sz="1100" dirty="0"/>
        </a:p>
      </dsp:txBody>
      <dsp:txXfrm>
        <a:off x="5803477" y="0"/>
        <a:ext cx="1272692" cy="436880"/>
      </dsp:txXfrm>
    </dsp:sp>
    <dsp:sp modelId="{452FA275-09FA-473D-A12B-985D16B9F6F4}">
      <dsp:nvSpPr>
        <dsp:cNvPr id="12" name="矩形 11"/>
        <dsp:cNvSpPr/>
      </dsp:nvSpPr>
      <dsp:spPr bwMode="white">
        <a:xfrm>
          <a:off x="5803477" y="406455"/>
          <a:ext cx="1272692" cy="335661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标准化流程：</a:t>
          </a:r>
          <a:r>
            <a:rPr lang="zh-CN" altLang="en-US" b="0" i="0" dirty="0">
              <a:solidFill>
                <a:schemeClr val="dk1"/>
              </a:solidFill>
            </a:rPr>
            <a:t>审核休假申请（病假、年假等）并同步考勤系统；处理员工福利申领（如体检报销、节日礼品发放）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痛点</a:t>
          </a:r>
          <a:r>
            <a:rPr lang="zh-CN" altLang="en-US" b="0" i="0" dirty="0">
              <a:solidFill>
                <a:schemeClr val="dk1"/>
              </a:solidFill>
            </a:rPr>
            <a:t>：审批规则固定但需人工逐条核对</a:t>
          </a:r>
          <a:endParaRPr lang="zh-CN" altLang="en-US" dirty="0">
            <a:solidFill>
              <a:schemeClr val="dk1"/>
            </a:solidFill>
          </a:endParaRPr>
        </a:p>
      </dsp:txBody>
      <dsp:txXfrm>
        <a:off x="5803477" y="406455"/>
        <a:ext cx="1272692" cy="3356610"/>
      </dsp:txXfrm>
    </dsp:sp>
    <dsp:sp modelId="{0FD7074F-7D6F-41F4-9CB7-118222E68166}">
      <dsp:nvSpPr>
        <dsp:cNvPr id="13" name="矩形 12"/>
        <dsp:cNvSpPr/>
      </dsp:nvSpPr>
      <dsp:spPr bwMode="white">
        <a:xfrm>
          <a:off x="7254347" y="0"/>
          <a:ext cx="1272692" cy="436880"/>
        </a:xfrm>
        <a:prstGeom prst="rect">
          <a:avLst/>
        </a:prstGeom>
      </dsp:spPr>
      <dsp:style>
        <a:lnRef idx="2">
          <a:schemeClr val="accent1">
            <a:shade val="80000"/>
            <a:hueOff val="-240000"/>
            <a:satOff val="-10979"/>
            <a:lumOff val="30980"/>
            <a:alpha val="100000"/>
          </a:schemeClr>
        </a:lnRef>
        <a:fillRef idx="1">
          <a:schemeClr val="accent1">
            <a:shade val="80000"/>
            <a:hueOff val="-240000"/>
            <a:satOff val="-10979"/>
            <a:lumOff val="3098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78232" tIns="44704" rIns="78232" bIns="44704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b="1" i="0" dirty="0"/>
            <a:t>招聘流程执行</a:t>
          </a:r>
          <a:endParaRPr lang="zh-CN" altLang="en-US" sz="1100" dirty="0"/>
        </a:p>
      </dsp:txBody>
      <dsp:txXfrm>
        <a:off x="7254347" y="0"/>
        <a:ext cx="1272692" cy="436880"/>
      </dsp:txXfrm>
    </dsp:sp>
    <dsp:sp modelId="{F45CC550-5F73-4244-9DB1-A20ABAE50754}">
      <dsp:nvSpPr>
        <dsp:cNvPr id="14" name="矩形 13"/>
        <dsp:cNvSpPr/>
      </dsp:nvSpPr>
      <dsp:spPr bwMode="white">
        <a:xfrm>
          <a:off x="7254347" y="406455"/>
          <a:ext cx="1272692" cy="3356610"/>
        </a:xfrm>
        <a:prstGeom prst="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64008" tIns="64008" rIns="85344" bIns="96012" anchor="t"/>
        <a:lstStyle>
          <a:lvl1pPr algn="l">
            <a:defRPr sz="1200"/>
          </a:lvl1pPr>
          <a:lvl2pPr marL="114300" indent="-114300" algn="l">
            <a:defRPr sz="1200"/>
          </a:lvl2pPr>
          <a:lvl3pPr marL="228600" indent="-114300" algn="l">
            <a:defRPr sz="1200"/>
          </a:lvl3pPr>
          <a:lvl4pPr marL="342900" indent="-114300" algn="l">
            <a:defRPr sz="1200"/>
          </a:lvl4pPr>
          <a:lvl5pPr marL="457200" indent="-114300" algn="l">
            <a:defRPr sz="1200"/>
          </a:lvl5pPr>
          <a:lvl6pPr marL="571500" indent="-114300" algn="l">
            <a:defRPr sz="1200"/>
          </a:lvl6pPr>
          <a:lvl7pPr marL="685800" indent="-114300" algn="l">
            <a:defRPr sz="1200"/>
          </a:lvl7pPr>
          <a:lvl8pPr marL="800100" indent="-114300" algn="l">
            <a:defRPr sz="1200"/>
          </a:lvl8pPr>
          <a:lvl9pPr marL="914400" indent="-114300" algn="l">
            <a:defRPr sz="1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0" i="0" dirty="0">
              <a:solidFill>
                <a:schemeClr val="dk1"/>
              </a:solidFill>
            </a:rPr>
            <a:t>​​​</a:t>
          </a:r>
          <a:r>
            <a:rPr lang="zh-CN" altLang="en-US" b="1" i="0" dirty="0">
              <a:solidFill>
                <a:schemeClr val="dk1"/>
              </a:solidFill>
            </a:rPr>
            <a:t>机械性操作</a:t>
          </a:r>
          <a:r>
            <a:rPr lang="zh-CN" altLang="en-US" b="0" i="0" dirty="0">
              <a:solidFill>
                <a:schemeClr val="dk1"/>
              </a:solidFill>
            </a:rPr>
            <a:t>：简历筛选与关键词匹配、自动发送面试邀约邮件或短信、候选人信息录入人才库</a:t>
          </a: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b="1" i="0" dirty="0">
              <a:solidFill>
                <a:schemeClr val="dk1"/>
              </a:solidFill>
            </a:rPr>
            <a:t>痛点</a:t>
          </a:r>
          <a:r>
            <a:rPr lang="zh-CN" altLang="en-US" b="0" i="0" dirty="0">
              <a:solidFill>
                <a:schemeClr val="dk1"/>
              </a:solidFill>
            </a:rPr>
            <a:t>：海量简历处理耗时，重复沟通成本高</a:t>
          </a:r>
          <a:endParaRPr lang="zh-CN" altLang="en-US" dirty="0">
            <a:solidFill>
              <a:schemeClr val="dk1"/>
            </a:solidFill>
          </a:endParaRPr>
        </a:p>
      </dsp:txBody>
      <dsp:txXfrm>
        <a:off x="7254347" y="406455"/>
        <a:ext cx="1272692" cy="335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endSty" val="noArr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6B1EB-ED35-4FF5-8CD6-E1CC62DD93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07AE3-2277-44B3-8640-190E322B85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4573DD-ABEC-409A-8FDD-B681077E608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AI</a:t>
            </a:r>
            <a:r>
              <a:rPr lang="zh-CN" altLang="en-US" dirty="0"/>
              <a:t>主要帮助</a:t>
            </a:r>
            <a:r>
              <a:rPr lang="en-US" altLang="zh-CN" dirty="0"/>
              <a:t>HR</a:t>
            </a:r>
            <a:r>
              <a:rPr lang="zh-CN" altLang="en-US" dirty="0"/>
              <a:t>解决五类核心问题：效率型（自动化简历筛选、智能排班）、数据型（人才画像建模、绩效归因分析）、风险型（离职预警、合规监测）、体验型（智能问答机器人、个性化成长路径），以及战略型（人才供应链优化、组织能力诊断）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07AE3-2277-44B3-8640-190E322B8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、理解场景下</a:t>
            </a:r>
            <a:r>
              <a:rPr lang="en-US" altLang="zh-CN" dirty="0"/>
              <a:t>HR</a:t>
            </a:r>
            <a:r>
              <a:rPr lang="zh-CN" altLang="en-US" dirty="0"/>
              <a:t>工作是如何开展的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07AE3-2277-44B3-8640-190E322B8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挖掘用户痛点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07AE3-2277-44B3-8640-190E322B8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举出实际的案例及真实准确的数据论证说明，通过</a:t>
            </a:r>
            <a:r>
              <a:rPr lang="en-US" altLang="zh-CN" dirty="0"/>
              <a:t>AI</a:t>
            </a:r>
            <a:r>
              <a:rPr lang="zh-CN" altLang="en-US" dirty="0"/>
              <a:t>帮助</a:t>
            </a:r>
            <a:r>
              <a:rPr lang="en-US" altLang="zh-CN" dirty="0"/>
              <a:t>HR</a:t>
            </a:r>
            <a:r>
              <a:rPr lang="zh-CN" altLang="en-US" dirty="0"/>
              <a:t>解决重复性人资事务的必要性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07AE3-2277-44B3-8640-190E322B85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管理者：业务价值高、</a:t>
            </a:r>
            <a:endParaRPr lang="en-US" altLang="zh-CN" dirty="0"/>
          </a:p>
          <a:p>
            <a:r>
              <a:rPr lang="zh-CN" altLang="en-US" dirty="0"/>
              <a:t>执行者</a:t>
            </a:r>
            <a:r>
              <a:rPr lang="en-US" altLang="zh-CN" dirty="0"/>
              <a:t>SSC</a:t>
            </a:r>
            <a:r>
              <a:rPr lang="zh-CN" altLang="en-US" dirty="0"/>
              <a:t>：简化节点 提效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A07AE3-2277-44B3-8640-190E322B85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管理者：业务价值高、</a:t>
            </a:r>
            <a:endParaRPr lang="en-US" altLang="zh-CN" dirty="0"/>
          </a:p>
          <a:p>
            <a:r>
              <a:rPr lang="zh-CN" altLang="en-US" dirty="0"/>
              <a:t>执行者</a:t>
            </a:r>
            <a:r>
              <a:rPr lang="en-US" altLang="zh-CN" dirty="0"/>
              <a:t>SSC</a:t>
            </a:r>
            <a:r>
              <a:rPr lang="zh-CN" altLang="en-US" dirty="0"/>
              <a:t>：简化节点 提效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9A07AE3-2277-44B3-8640-190E322B85D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tags" Target="../tags/tag4.xml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4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Black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800"/>
              </a:spcBef>
              <a:defRPr sz="4265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953" y="1505626"/>
            <a:ext cx="5676323" cy="1181863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4265">
                <a:solidFill>
                  <a:schemeClr val="bg1"/>
                </a:solidFill>
                <a:latin typeface="+mj-lt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A5AD-C102-4E24-BE14-6B9E5B908D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097" y="7645447"/>
            <a:ext cx="3860800" cy="123111"/>
          </a:xfrm>
        </p:spPr>
        <p:txBody>
          <a:bodyPr/>
          <a:lstStyle/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4451" y="7236738"/>
            <a:ext cx="2844800" cy="164148"/>
          </a:xfrm>
        </p:spPr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2" y="507141"/>
            <a:ext cx="4565649" cy="287259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9159575" y="5999538"/>
            <a:ext cx="2587912" cy="32829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065">
                <a:solidFill>
                  <a:schemeClr val="bg1"/>
                </a:solidFill>
                <a:latin typeface="+mj-lt"/>
              </a:defRPr>
            </a:lvl1pPr>
            <a:lvl2pPr marL="609600" indent="0" algn="r">
              <a:spcBef>
                <a:spcPts val="0"/>
              </a:spcBef>
              <a:buNone/>
              <a:defRPr sz="1065" i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11" name="Freeform 5"/>
          <p:cNvSpPr/>
          <p:nvPr userDrawn="1"/>
        </p:nvSpPr>
        <p:spPr bwMode="auto">
          <a:xfrm>
            <a:off x="-12699" y="4461420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Hea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49" y="163553"/>
            <a:ext cx="11779251" cy="3200876"/>
          </a:xfrm>
        </p:spPr>
        <p:txBody>
          <a:bodyPr anchor="t"/>
          <a:lstStyle>
            <a:lvl1pPr algn="l">
              <a:defRPr sz="104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2751" y="1595243"/>
            <a:ext cx="10363200" cy="656591"/>
          </a:xfrm>
        </p:spPr>
        <p:txBody>
          <a:bodyPr anchor="t" anchorCtr="0"/>
          <a:lstStyle>
            <a:lvl1pPr marL="0" indent="0">
              <a:buNone/>
              <a:defRPr sz="4265">
                <a:solidFill>
                  <a:schemeClr val="bg1"/>
                </a:solidFill>
                <a:latin typeface="+mj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A5F85-3F9C-4B96-A9E7-E4319E341A2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1" y="4986981"/>
            <a:ext cx="2526691" cy="16414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314700" y="4986981"/>
            <a:ext cx="2489027" cy="16414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181729" y="4986981"/>
            <a:ext cx="2682240" cy="16414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65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6" name="Freeform 5"/>
          <p:cNvSpPr/>
          <p:nvPr userDrawn="1"/>
        </p:nvSpPr>
        <p:spPr bwMode="auto">
          <a:xfrm>
            <a:off x="-12699" y="4461420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/>
          <a:lstStyle>
            <a:lvl1pPr>
              <a:defRPr sz="2400" baseline="0">
                <a:latin typeface="Georgia" panose="02040502050405020303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50" y="1769530"/>
            <a:ext cx="9398908" cy="1227003"/>
          </a:xfrm>
        </p:spPr>
        <p:txBody>
          <a:bodyPr/>
          <a:lstStyle>
            <a:lvl1pPr>
              <a:lnSpc>
                <a:spcPct val="95000"/>
              </a:lnSpc>
              <a:defRPr sz="2665">
                <a:latin typeface="+mj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DC48C-13D7-4EC0-9B88-E2C743325A1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51" y="1744052"/>
            <a:ext cx="7439477" cy="1566925"/>
          </a:xfrm>
        </p:spPr>
        <p:txBody>
          <a:bodyPr/>
          <a:lstStyle>
            <a:lvl1pPr>
              <a:lnSpc>
                <a:spcPct val="110000"/>
              </a:lnSpc>
              <a:spcBef>
                <a:spcPts val="2400"/>
              </a:spcBef>
              <a:spcAft>
                <a:spcPts val="665"/>
              </a:spcAft>
              <a:defRPr sz="2665">
                <a:latin typeface="+mj-lt"/>
              </a:defRPr>
            </a:lvl1pPr>
            <a:lvl2pPr marL="0" indent="0">
              <a:spcBef>
                <a:spcPts val="800"/>
              </a:spcBef>
              <a:buFontTx/>
              <a:buNone/>
              <a:defRPr sz="1865">
                <a:latin typeface="+mj-lt"/>
              </a:defRPr>
            </a:lvl2pPr>
            <a:lvl3pPr>
              <a:defRPr sz="1200"/>
            </a:lvl3pPr>
            <a:lvl4pPr>
              <a:defRPr sz="1065"/>
            </a:lvl4pPr>
            <a:lvl5pPr>
              <a:defRPr sz="935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2282-0378-4630-8153-C051FEEB571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102600" y="1778001"/>
            <a:ext cx="3676651" cy="2873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518650"/>
            <a:ext cx="11366500" cy="656591"/>
          </a:xfrm>
        </p:spPr>
        <p:txBody>
          <a:bodyPr/>
          <a:lstStyle>
            <a:lvl1pPr>
              <a:defRPr sz="4265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751" y="4989501"/>
            <a:ext cx="2053047" cy="611487"/>
          </a:xfrm>
        </p:spPr>
        <p:txBody>
          <a:bodyPr numCol="1">
            <a:noAutofit/>
          </a:bodyPr>
          <a:lstStyle>
            <a:lvl1pPr>
              <a:tabLst>
                <a:tab pos="232410" algn="l"/>
              </a:tabLst>
              <a:defRPr sz="106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F97B-FF68-4C7E-BDE2-FAEE48E7368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065560" y="5013321"/>
            <a:ext cx="3384549" cy="129267"/>
          </a:xfrm>
        </p:spPr>
        <p:txBody>
          <a:bodyPr/>
          <a:lstStyle>
            <a:lvl1pPr>
              <a:lnSpc>
                <a:spcPct val="90000"/>
              </a:lnSpc>
              <a:spcBef>
                <a:spcPts val="400"/>
              </a:spcBef>
              <a:defRPr sz="935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122357" y="5013322"/>
            <a:ext cx="907525" cy="129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935">
                <a:solidFill>
                  <a:schemeClr val="tx2"/>
                </a:solidFill>
              </a:rPr>
              <a:t>Contacts:</a:t>
            </a:r>
            <a:endParaRPr lang="en-US" sz="935">
              <a:solidFill>
                <a:schemeClr val="tx2"/>
              </a:solidFill>
            </a:endParaRPr>
          </a:p>
        </p:txBody>
      </p:sp>
      <p:sp>
        <p:nvSpPr>
          <p:cNvPr id="13" name="Freeform 5"/>
          <p:cNvSpPr/>
          <p:nvPr userDrawn="1"/>
        </p:nvSpPr>
        <p:spPr bwMode="auto">
          <a:xfrm>
            <a:off x="-12699" y="4461420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>
          <a:xfrm>
            <a:off x="2577175" y="4989501"/>
            <a:ext cx="2053047" cy="611487"/>
          </a:xfrm>
        </p:spPr>
        <p:txBody>
          <a:bodyPr numCol="1">
            <a:noAutofit/>
          </a:bodyPr>
          <a:lstStyle>
            <a:lvl1pPr>
              <a:tabLst>
                <a:tab pos="232410" algn="l"/>
              </a:tabLst>
              <a:defRPr sz="106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</a:rPr>
              <a:t>PwC’s Experience Centre – China and Hong Kong </a:t>
            </a: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Work Showcase Cover">
    <p:bg>
      <p:bgPr>
        <a:solidFill>
          <a:srgbClr val="33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412751" y="577004"/>
            <a:ext cx="4500717" cy="1149032"/>
          </a:xfrm>
        </p:spPr>
        <p:txBody>
          <a:bodyPr anchor="t" anchorCtr="0"/>
          <a:lstStyle>
            <a:lvl1pPr>
              <a:defRPr sz="3735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white">
          <a:xfrm>
            <a:off x="415926" y="2991110"/>
            <a:ext cx="3544183" cy="611487"/>
          </a:xfrm>
        </p:spPr>
        <p:txBody>
          <a:bodyPr numCol="1">
            <a:noAutofit/>
          </a:bodyPr>
          <a:lstStyle>
            <a:lvl1pPr>
              <a:tabLst>
                <a:tab pos="380365" algn="l"/>
              </a:tabLst>
              <a:defRPr sz="935" cap="all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38AB-89E9-4E56-8A02-CC30B0E803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 marL="0" algn="l" defTabSz="1219200" rtl="0" eaLnBrk="1" latinLnBrk="0" hangingPunct="1">
              <a:def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4" hasCustomPrompt="1"/>
          </p:nvPr>
        </p:nvSpPr>
        <p:spPr bwMode="white">
          <a:xfrm>
            <a:off x="415926" y="3733629"/>
            <a:ext cx="3544183" cy="611487"/>
          </a:xfrm>
        </p:spPr>
        <p:txBody>
          <a:bodyPr numCol="1">
            <a:noAutofit/>
          </a:bodyPr>
          <a:lstStyle>
            <a:lvl1pPr>
              <a:tabLst>
                <a:tab pos="380365" algn="l"/>
              </a:tabLst>
              <a:defRPr sz="935" cap="all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15" name="Straight Connector 14"/>
          <p:cNvCxnSpPr/>
          <p:nvPr userDrawn="1"/>
        </p:nvCxnSpPr>
        <p:spPr bwMode="white">
          <a:xfrm flipV="1">
            <a:off x="415926" y="3521635"/>
            <a:ext cx="784941" cy="3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8080" y="1600201"/>
            <a:ext cx="5384800" cy="1124411"/>
          </a:xfrm>
        </p:spPr>
        <p:txBody>
          <a:bodyPr/>
          <a:lstStyle>
            <a:lvl1pPr>
              <a:defRPr sz="1865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93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840" y="1600201"/>
            <a:ext cx="5384800" cy="112441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B41BB-1CEB-4CF7-943D-F9B5B5ECAF3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0160-C161-4E8B-840A-8F47A12527D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348471" y="2713406"/>
            <a:ext cx="3085120" cy="345667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defRPr sz="2665">
                <a:latin typeface="+mj-lt"/>
              </a:defRPr>
            </a:lvl1pPr>
            <a:lvl2pPr marL="156845" indent="-156845" algn="ctr">
              <a:lnSpc>
                <a:spcPct val="110000"/>
              </a:lnSpc>
              <a:spcBef>
                <a:spcPts val="800"/>
              </a:spcBef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8853" y="2713406"/>
            <a:ext cx="3085120" cy="345667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defRPr sz="2665">
                <a:latin typeface="+mj-lt"/>
              </a:defRPr>
            </a:lvl1pPr>
            <a:lvl2pPr marL="156845" indent="-156845" algn="ctr">
              <a:lnSpc>
                <a:spcPct val="110000"/>
              </a:lnSpc>
              <a:spcBef>
                <a:spcPts val="800"/>
              </a:spcBef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745416" y="2713406"/>
            <a:ext cx="3085120" cy="3456679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800"/>
              </a:spcAft>
              <a:defRPr sz="2665">
                <a:latin typeface="+mj-lt"/>
              </a:defRPr>
            </a:lvl1pPr>
            <a:lvl2pPr marL="156845" indent="-156845" algn="ctr">
              <a:lnSpc>
                <a:spcPct val="110000"/>
              </a:lnSpc>
              <a:spcBef>
                <a:spcPts val="800"/>
              </a:spcBef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7938559" y="1970886"/>
            <a:ext cx="0" cy="4097612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4244291" y="1970886"/>
            <a:ext cx="0" cy="4097612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4F970-99E0-4D5F-A2E8-F07EA1425A3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399531" y="3511501"/>
            <a:ext cx="2625551" cy="2658584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defRPr sz="2665">
                <a:latin typeface="+mj-lt"/>
              </a:defRPr>
            </a:lvl1pPr>
            <a:lvl2pPr marL="0" indent="0" algn="ctr">
              <a:lnSpc>
                <a:spcPct val="110000"/>
              </a:lnSpc>
              <a:spcBef>
                <a:spcPts val="400"/>
              </a:spcBef>
              <a:buNone/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3153430" y="2355898"/>
            <a:ext cx="5848489" cy="3263420"/>
            <a:chOff x="2365072" y="1766923"/>
            <a:chExt cx="4386367" cy="2447565"/>
          </a:xfrm>
        </p:grpSpPr>
        <p:cxnSp>
          <p:nvCxnSpPr>
            <p:cNvPr id="23" name="Straight Connector 22"/>
            <p:cNvCxnSpPr/>
            <p:nvPr userDrawn="1"/>
          </p:nvCxnSpPr>
          <p:spPr>
            <a:xfrm>
              <a:off x="4558256" y="1766923"/>
              <a:ext cx="0" cy="244756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2365072" y="1766923"/>
              <a:ext cx="0" cy="244756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751439" y="1766923"/>
              <a:ext cx="0" cy="244756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3317587" y="3511501"/>
            <a:ext cx="2625551" cy="2658584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defRPr sz="2665">
                <a:latin typeface="+mj-lt"/>
              </a:defRPr>
            </a:lvl1pPr>
            <a:lvl2pPr marL="0" indent="0" algn="ctr">
              <a:lnSpc>
                <a:spcPct val="110000"/>
              </a:lnSpc>
              <a:spcBef>
                <a:spcPts val="400"/>
              </a:spcBef>
              <a:buNone/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20" hasCustomPrompt="1"/>
          </p:nvPr>
        </p:nvSpPr>
        <p:spPr>
          <a:xfrm>
            <a:off x="6235643" y="3511501"/>
            <a:ext cx="2625551" cy="2658584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defRPr sz="2665">
                <a:latin typeface="+mj-lt"/>
              </a:defRPr>
            </a:lvl1pPr>
            <a:lvl2pPr marL="0" indent="0" algn="ctr">
              <a:lnSpc>
                <a:spcPct val="110000"/>
              </a:lnSpc>
              <a:spcBef>
                <a:spcPts val="400"/>
              </a:spcBef>
              <a:buNone/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9" name="Content Placeholder 2"/>
          <p:cNvSpPr>
            <a:spLocks noGrp="1"/>
          </p:cNvSpPr>
          <p:nvPr>
            <p:ph sz="half" idx="21" hasCustomPrompt="1"/>
          </p:nvPr>
        </p:nvSpPr>
        <p:spPr>
          <a:xfrm>
            <a:off x="9153701" y="3511501"/>
            <a:ext cx="2625551" cy="2658584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defRPr sz="2665">
                <a:latin typeface="+mj-lt"/>
              </a:defRPr>
            </a:lvl1pPr>
            <a:lvl2pPr marL="0" indent="0" algn="ctr">
              <a:lnSpc>
                <a:spcPct val="110000"/>
              </a:lnSpc>
              <a:spcBef>
                <a:spcPts val="400"/>
              </a:spcBef>
              <a:buNone/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7BB8-F679-479F-A265-12FB10010D7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12751" y="1729790"/>
            <a:ext cx="1803400" cy="1181927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 marL="150495" indent="-150495">
              <a:defRPr sz="1465">
                <a:latin typeface="+mj-lt"/>
              </a:defRPr>
            </a:lvl2pPr>
            <a:lvl3pPr marL="302895" indent="-152400">
              <a:defRPr sz="1335"/>
            </a:lvl3pPr>
            <a:lvl4pPr marL="452755" indent="-150495">
              <a:defRPr sz="1200"/>
            </a:lvl4pPr>
            <a:lvl5pPr marL="614045" indent="-160655">
              <a:defRPr sz="1065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2325371" y="1729790"/>
            <a:ext cx="1803400" cy="1181927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 marL="150495" indent="-150495">
              <a:defRPr sz="1465">
                <a:latin typeface="+mj-lt"/>
              </a:defRPr>
            </a:lvl2pPr>
            <a:lvl3pPr marL="302895" indent="-152400">
              <a:defRPr sz="1335"/>
            </a:lvl3pPr>
            <a:lvl4pPr marL="452755" indent="-150495">
              <a:defRPr sz="1200"/>
            </a:lvl4pPr>
            <a:lvl5pPr marL="614045" indent="-160655">
              <a:defRPr sz="1065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0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4237991" y="1729790"/>
            <a:ext cx="1803400" cy="1181927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 marL="150495" indent="-150495">
              <a:defRPr sz="1465">
                <a:latin typeface="+mj-lt"/>
              </a:defRPr>
            </a:lvl2pPr>
            <a:lvl3pPr marL="302895" indent="-152400">
              <a:defRPr sz="1335"/>
            </a:lvl3pPr>
            <a:lvl4pPr marL="452755" indent="-150495">
              <a:defRPr sz="1200"/>
            </a:lvl4pPr>
            <a:lvl5pPr marL="614045" indent="-160655">
              <a:defRPr sz="1065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1" name="Content Placeholder 8"/>
          <p:cNvSpPr>
            <a:spLocks noGrp="1"/>
          </p:cNvSpPr>
          <p:nvPr>
            <p:ph sz="quarter" idx="16" hasCustomPrompt="1"/>
          </p:nvPr>
        </p:nvSpPr>
        <p:spPr>
          <a:xfrm>
            <a:off x="6150611" y="1729790"/>
            <a:ext cx="1803400" cy="1181927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 marL="150495" indent="-150495">
              <a:defRPr sz="1465">
                <a:latin typeface="+mj-lt"/>
              </a:defRPr>
            </a:lvl2pPr>
            <a:lvl3pPr marL="302895" indent="-152400">
              <a:defRPr sz="1335"/>
            </a:lvl3pPr>
            <a:lvl4pPr marL="452755" indent="-150495">
              <a:defRPr sz="1200"/>
            </a:lvl4pPr>
            <a:lvl5pPr marL="614045" indent="-160655">
              <a:defRPr sz="1065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2" name="Content Placeholder 8"/>
          <p:cNvSpPr>
            <a:spLocks noGrp="1"/>
          </p:cNvSpPr>
          <p:nvPr>
            <p:ph sz="quarter" idx="17" hasCustomPrompt="1"/>
          </p:nvPr>
        </p:nvSpPr>
        <p:spPr>
          <a:xfrm>
            <a:off x="8063231" y="1729790"/>
            <a:ext cx="1803400" cy="1181927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 marL="150495" indent="-150495">
              <a:defRPr sz="1465">
                <a:latin typeface="+mj-lt"/>
              </a:defRPr>
            </a:lvl2pPr>
            <a:lvl3pPr marL="302895" indent="-152400">
              <a:defRPr sz="1335"/>
            </a:lvl3pPr>
            <a:lvl4pPr marL="452755" indent="-150495">
              <a:defRPr sz="1200"/>
            </a:lvl4pPr>
            <a:lvl5pPr marL="614045" indent="-160655">
              <a:defRPr sz="1065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3" name="Content Placeholder 8"/>
          <p:cNvSpPr>
            <a:spLocks noGrp="1"/>
          </p:cNvSpPr>
          <p:nvPr>
            <p:ph sz="quarter" idx="18" hasCustomPrompt="1"/>
          </p:nvPr>
        </p:nvSpPr>
        <p:spPr>
          <a:xfrm>
            <a:off x="9975851" y="1729790"/>
            <a:ext cx="1803400" cy="1181927"/>
          </a:xfrm>
        </p:spPr>
        <p:txBody>
          <a:bodyPr/>
          <a:lstStyle>
            <a:lvl1pPr>
              <a:defRPr sz="1600">
                <a:latin typeface="+mj-lt"/>
              </a:defRPr>
            </a:lvl1pPr>
            <a:lvl2pPr marL="150495" indent="-150495">
              <a:defRPr sz="1465">
                <a:latin typeface="+mj-lt"/>
              </a:defRPr>
            </a:lvl2pPr>
            <a:lvl3pPr marL="302895" indent="-152400">
              <a:defRPr sz="1335"/>
            </a:lvl3pPr>
            <a:lvl4pPr marL="452755" indent="-150495">
              <a:defRPr sz="1200"/>
            </a:lvl4pPr>
            <a:lvl5pPr marL="614045" indent="-160655">
              <a:defRPr sz="1065"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2751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28F09-A9CE-4BE8-AA9A-704D24328A2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64237" y="1705065"/>
            <a:ext cx="7663541" cy="916675"/>
            <a:chOff x="1698178" y="1278798"/>
            <a:chExt cx="5747656" cy="2502555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4572006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008920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445834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135092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698178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ontent Placeholder 2"/>
          <p:cNvSpPr>
            <a:spLocks noGrp="1"/>
          </p:cNvSpPr>
          <p:nvPr userDrawn="1">
            <p:ph sz="half" idx="31" hasCustomPrompt="1"/>
          </p:nvPr>
        </p:nvSpPr>
        <p:spPr>
          <a:xfrm>
            <a:off x="2326756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2" name="Content Placeholder 2"/>
          <p:cNvSpPr>
            <a:spLocks noGrp="1"/>
          </p:cNvSpPr>
          <p:nvPr userDrawn="1">
            <p:ph sz="half" idx="32" hasCustomPrompt="1"/>
          </p:nvPr>
        </p:nvSpPr>
        <p:spPr>
          <a:xfrm>
            <a:off x="4240762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3" name="Content Placeholder 2"/>
          <p:cNvSpPr>
            <a:spLocks noGrp="1"/>
          </p:cNvSpPr>
          <p:nvPr userDrawn="1">
            <p:ph sz="half" idx="33" hasCustomPrompt="1"/>
          </p:nvPr>
        </p:nvSpPr>
        <p:spPr>
          <a:xfrm>
            <a:off x="6154767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4" name="Content Placeholder 2"/>
          <p:cNvSpPr>
            <a:spLocks noGrp="1"/>
          </p:cNvSpPr>
          <p:nvPr userDrawn="1">
            <p:ph sz="half" idx="34" hasCustomPrompt="1"/>
          </p:nvPr>
        </p:nvSpPr>
        <p:spPr>
          <a:xfrm>
            <a:off x="8068772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5" name="Content Placeholder 2"/>
          <p:cNvSpPr>
            <a:spLocks noGrp="1"/>
          </p:cNvSpPr>
          <p:nvPr userDrawn="1">
            <p:ph sz="half" idx="35" hasCustomPrompt="1"/>
          </p:nvPr>
        </p:nvSpPr>
        <p:spPr>
          <a:xfrm>
            <a:off x="9982779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6078440" y="3494143"/>
            <a:ext cx="0" cy="2656859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0" y="3038088"/>
            <a:ext cx="12192000" cy="0"/>
          </a:xfrm>
          <a:prstGeom prst="line">
            <a:avLst/>
          </a:prstGeom>
          <a:ln w="9525">
            <a:solidFill>
              <a:srgbClr val="CCCCC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2"/>
          <p:cNvSpPr>
            <a:spLocks noGrp="1"/>
          </p:cNvSpPr>
          <p:nvPr>
            <p:ph type="body" idx="36" hasCustomPrompt="1"/>
          </p:nvPr>
        </p:nvSpPr>
        <p:spPr>
          <a:xfrm>
            <a:off x="1450535" y="5512843"/>
            <a:ext cx="3260008" cy="143629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935" cap="all" spc="0" baseline="0">
                <a:solidFill>
                  <a:schemeClr val="bg2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4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7363196" y="5512843"/>
            <a:ext cx="3260008" cy="143629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935" cap="all" spc="0" baseline="0">
                <a:solidFill>
                  <a:schemeClr val="bg2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8" hasCustomPrompt="1"/>
          </p:nvPr>
        </p:nvSpPr>
        <p:spPr>
          <a:xfrm>
            <a:off x="999195" y="4968187"/>
            <a:ext cx="4162688" cy="246221"/>
          </a:xfrm>
        </p:spPr>
        <p:txBody>
          <a:bodyPr anchor="b" anchorCtr="0"/>
          <a:lstStyle>
            <a:lvl1pPr algn="ctr">
              <a:defRPr sz="1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6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6729426" y="4845077"/>
            <a:ext cx="4527549" cy="369332"/>
          </a:xfrm>
        </p:spPr>
        <p:txBody>
          <a:bodyPr anchor="b" anchorCtr="0"/>
          <a:lstStyle>
            <a:lvl1pPr algn="ctr">
              <a:defRPr sz="24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EF70-4E36-431A-8EB0-BEF55FBED6C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2914" y="2098831"/>
            <a:ext cx="5473699" cy="758669"/>
          </a:xfrm>
        </p:spPr>
        <p:txBody>
          <a:bodyPr anchor="b" anchorCtr="0"/>
          <a:lstStyle>
            <a:lvl1pPr algn="l">
              <a:lnSpc>
                <a:spcPct val="85000"/>
              </a:lnSpc>
              <a:defRPr sz="58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442913" y="4400548"/>
            <a:ext cx="5473699" cy="3404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altLang="zh-CN" sz="1200">
                <a:solidFill>
                  <a:schemeClr val="tx1"/>
                </a:solidFill>
              </a:rPr>
              <a:t>pwc.com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hidden">
          <a:xfrm>
            <a:off x="0" y="4940853"/>
            <a:ext cx="12192000" cy="1917147"/>
          </a:xfrm>
          <a:prstGeom prst="rect">
            <a:avLst/>
          </a:prstGeom>
          <a:solidFill>
            <a:srgbClr val="D04A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5259601"/>
            <a:ext cx="11306176" cy="184665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altLang="zh-CN"/>
              <a:t>[Legal]</a:t>
            </a:r>
            <a:endParaRPr lang="zh-CN" altLang="en-US"/>
          </a:p>
        </p:txBody>
      </p:sp>
      <p:sp>
        <p:nvSpPr>
          <p:cNvPr id="9" name="AutoShape 3"/>
          <p:cNvSpPr>
            <a:spLocks noChangeAspect="1" noChangeArrowheads="1" noTextEdit="1"/>
          </p:cNvSpPr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749" y="6535839"/>
            <a:ext cx="3860800" cy="123111"/>
          </a:xfrm>
        </p:spPr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489" y="1489"/>
          <a:ext cx="1488" cy="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对象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" y="1489"/>
                        <a:ext cx="1488" cy="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2" y="151375"/>
            <a:ext cx="1122487" cy="64799"/>
          </a:xfrm>
          <a:prstGeom prst="rect">
            <a:avLst/>
          </a:prstGeom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358504" y="344880"/>
            <a:ext cx="10515600" cy="541723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2395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58504" y="730483"/>
            <a:ext cx="2025000" cy="20251"/>
          </a:xfrm>
          <a:prstGeom prst="rect">
            <a:avLst/>
          </a:prstGeom>
          <a:solidFill>
            <a:srgbClr val="E03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07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1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Helvetica"/>
              <a:sym typeface="Calibri" panose="020F0502020204030204"/>
            </a:endParaRPr>
          </a:p>
        </p:txBody>
      </p:sp>
      <p:sp>
        <p:nvSpPr>
          <p:cNvPr id="7" name="灯片编号占位符 8"/>
          <p:cNvSpPr txBox="1"/>
          <p:nvPr userDrawn="1"/>
        </p:nvSpPr>
        <p:spPr>
          <a:xfrm>
            <a:off x="9312567" y="6492876"/>
            <a:ext cx="2743200" cy="365125"/>
          </a:xfrm>
          <a:prstGeom prst="rect">
            <a:avLst/>
          </a:prstGeom>
        </p:spPr>
        <p:txBody>
          <a:bodyPr vert="horz" lIns="91316" tIns="45657" rIns="91316" bIns="45657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EA6F1F-1057-4DF7-9A3A-3AB4426818B5}" type="slidenum">
              <a:rPr kumimoji="0" lang="zh-CN" altLang="en-US" sz="1195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Helvetica"/>
                <a:sym typeface="Calibri" panose="020F0502020204030204"/>
              </a:rPr>
            </a:fld>
            <a:endParaRPr kumimoji="0" lang="zh-CN" altLang="en-US" sz="1195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Helvetica"/>
              <a:sym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1"/>
          <a:ext cx="1588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对象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1"/>
                        <a:ext cx="1588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Simple" hidden="1"/>
          <p:cNvSpPr txBox="1"/>
          <p:nvPr userDrawn="1">
            <p:custDataLst>
              <p:tags r:id="rId5"/>
            </p:custDataLst>
          </p:nvPr>
        </p:nvSpPr>
        <p:spPr>
          <a:xfrm rot="16200000">
            <a:off x="10561320" y="5117886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202012 TED Sample Slides WhiteV10_Gaoliao.pptx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0001" y="140399"/>
            <a:ext cx="109347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lnSpc>
                <a:spcPct val="100000"/>
              </a:lnSpc>
              <a:defRPr b="1"/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 matchingName="One Column">
  <p:cSld name="One Column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4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eorgia" panose="02040502050405020303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4" name="Google Shape;794;p14"/>
          <p:cNvSpPr txBox="1">
            <a:spLocks noGrp="1"/>
          </p:cNvSpPr>
          <p:nvPr>
            <p:ph type="subTitle" idx="1"/>
          </p:nvPr>
        </p:nvSpPr>
        <p:spPr>
          <a:xfrm>
            <a:off x="609599" y="1325880"/>
            <a:ext cx="10972800" cy="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65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5" name="Google Shape;795;p14"/>
          <p:cNvSpPr txBox="1">
            <a:spLocks noGrp="1"/>
          </p:cNvSpPr>
          <p:nvPr>
            <p:ph type="body" idx="2"/>
          </p:nvPr>
        </p:nvSpPr>
        <p:spPr>
          <a:xfrm>
            <a:off x="609596" y="1733551"/>
            <a:ext cx="10972800" cy="44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2291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8565" lvl="1" indent="-42291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828165" lvl="2" indent="-42291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7765" lvl="3" indent="-42291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3046730" lvl="4" indent="-42291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6330" lvl="5" indent="-42291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6pPr>
            <a:lvl7pPr marL="4265930" lvl="6" indent="-42291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5530" lvl="7" indent="-42291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8pPr>
            <a:lvl9pPr marL="5484495" lvl="8" indent="-422910" algn="l">
              <a:lnSpc>
                <a:spcPct val="100000"/>
              </a:lnSpc>
              <a:spcBef>
                <a:spcPts val="665"/>
              </a:spcBef>
              <a:spcAft>
                <a:spcPts val="665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for Icon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42913" y="3429000"/>
            <a:ext cx="2560320" cy="19306439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200" b="1"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  <a:lvl6pPr>
              <a:spcAft>
                <a:spcPts val="300"/>
              </a:spcAft>
              <a:defRPr/>
            </a:lvl6pPr>
            <a:lvl7pPr>
              <a:spcAft>
                <a:spcPts val="300"/>
              </a:spcAft>
              <a:defRPr/>
            </a:lvl7pPr>
            <a:lvl8pPr>
              <a:spcAft>
                <a:spcPts val="300"/>
              </a:spcAft>
              <a:defRPr/>
            </a:lvl8pPr>
            <a:lvl9pPr>
              <a:spcAft>
                <a:spcPts val="3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US"/>
              <a:t>Sixth level</a:t>
            </a:r>
            <a:endParaRPr lang="en-US"/>
          </a:p>
          <a:p>
            <a:pPr lvl="6"/>
            <a:r>
              <a:rPr lang="en-US"/>
              <a:t>Seventh level</a:t>
            </a:r>
            <a:endParaRPr lang="en-US"/>
          </a:p>
          <a:p>
            <a:pPr lvl="7"/>
            <a:r>
              <a:rPr lang="en-US"/>
              <a:t>Eighth level</a:t>
            </a:r>
            <a:endParaRPr lang="en-US"/>
          </a:p>
          <a:p>
            <a:pPr lvl="8"/>
            <a:r>
              <a:rPr lang="en-US"/>
              <a:t>Ninth level</a:t>
            </a:r>
            <a:endParaRPr lang="en-US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358199" y="3429000"/>
            <a:ext cx="2560320" cy="19306439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200" b="1"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  <a:lvl6pPr>
              <a:spcAft>
                <a:spcPts val="300"/>
              </a:spcAft>
              <a:defRPr/>
            </a:lvl6pPr>
            <a:lvl7pPr>
              <a:spcAft>
                <a:spcPts val="300"/>
              </a:spcAft>
              <a:defRPr/>
            </a:lvl7pPr>
            <a:lvl8pPr>
              <a:spcAft>
                <a:spcPts val="300"/>
              </a:spcAft>
              <a:defRPr/>
            </a:lvl8pPr>
            <a:lvl9pPr>
              <a:spcAft>
                <a:spcPts val="3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US"/>
              <a:t>Sixth level</a:t>
            </a:r>
            <a:endParaRPr lang="en-US"/>
          </a:p>
          <a:p>
            <a:pPr lvl="6"/>
            <a:r>
              <a:rPr lang="en-US"/>
              <a:t>Seventh level</a:t>
            </a:r>
            <a:endParaRPr lang="en-US"/>
          </a:p>
          <a:p>
            <a:pPr lvl="7"/>
            <a:r>
              <a:rPr lang="en-US"/>
              <a:t>Eighth level</a:t>
            </a:r>
            <a:endParaRPr lang="en-US"/>
          </a:p>
          <a:p>
            <a:pPr lvl="8"/>
            <a:r>
              <a:rPr lang="en-US"/>
              <a:t>Ninth level</a:t>
            </a:r>
            <a:endParaRPr lang="en-US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73483" y="3429000"/>
            <a:ext cx="2560320" cy="19306439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200" b="1"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  <a:lvl6pPr>
              <a:spcAft>
                <a:spcPts val="300"/>
              </a:spcAft>
              <a:defRPr/>
            </a:lvl6pPr>
            <a:lvl7pPr>
              <a:spcAft>
                <a:spcPts val="300"/>
              </a:spcAft>
              <a:defRPr/>
            </a:lvl7pPr>
            <a:lvl8pPr>
              <a:spcAft>
                <a:spcPts val="300"/>
              </a:spcAft>
              <a:defRPr/>
            </a:lvl8pPr>
            <a:lvl9pPr>
              <a:spcAft>
                <a:spcPts val="3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US"/>
              <a:t>Sixth level</a:t>
            </a:r>
            <a:endParaRPr lang="en-US"/>
          </a:p>
          <a:p>
            <a:pPr lvl="6"/>
            <a:r>
              <a:rPr lang="en-US"/>
              <a:t>Seventh level</a:t>
            </a:r>
            <a:endParaRPr lang="en-US"/>
          </a:p>
          <a:p>
            <a:pPr lvl="7"/>
            <a:r>
              <a:rPr lang="en-US"/>
              <a:t>Eighth level</a:t>
            </a:r>
            <a:endParaRPr lang="en-US"/>
          </a:p>
          <a:p>
            <a:pPr lvl="8"/>
            <a:r>
              <a:rPr lang="en-US"/>
              <a:t>Ninth level</a:t>
            </a: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9188767" y="3429000"/>
            <a:ext cx="2560320" cy="19306439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200" b="1"/>
            </a:lvl1pPr>
            <a:lvl2pPr>
              <a:spcAft>
                <a:spcPts val="300"/>
              </a:spcAft>
              <a:defRPr/>
            </a:lvl2pPr>
            <a:lvl3pPr>
              <a:spcAft>
                <a:spcPts val="300"/>
              </a:spcAft>
              <a:defRPr/>
            </a:lvl3pPr>
            <a:lvl4pPr>
              <a:spcAft>
                <a:spcPts val="300"/>
              </a:spcAft>
              <a:defRPr/>
            </a:lvl4pPr>
            <a:lvl5pPr>
              <a:spcAft>
                <a:spcPts val="300"/>
              </a:spcAft>
              <a:defRPr/>
            </a:lvl5pPr>
            <a:lvl6pPr>
              <a:spcAft>
                <a:spcPts val="300"/>
              </a:spcAft>
              <a:defRPr/>
            </a:lvl6pPr>
            <a:lvl7pPr>
              <a:spcAft>
                <a:spcPts val="300"/>
              </a:spcAft>
              <a:defRPr/>
            </a:lvl7pPr>
            <a:lvl8pPr>
              <a:spcAft>
                <a:spcPts val="300"/>
              </a:spcAft>
              <a:defRPr/>
            </a:lvl8pPr>
            <a:lvl9pPr>
              <a:spcAft>
                <a:spcPts val="300"/>
              </a:spcAft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US"/>
              <a:t>Sixth level</a:t>
            </a:r>
            <a:endParaRPr lang="en-US"/>
          </a:p>
          <a:p>
            <a:pPr lvl="6"/>
            <a:r>
              <a:rPr lang="en-US"/>
              <a:t>Seventh level</a:t>
            </a:r>
            <a:endParaRPr lang="en-US"/>
          </a:p>
          <a:p>
            <a:pPr lvl="7"/>
            <a:r>
              <a:rPr lang="en-US"/>
              <a:t>Eighth level</a:t>
            </a:r>
            <a:endParaRPr lang="en-US"/>
          </a:p>
          <a:p>
            <a:pPr lvl="8"/>
            <a:r>
              <a:rPr lang="en-US"/>
              <a:t>Ninth level</a:t>
            </a:r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523002"/>
            <a:ext cx="11306175" cy="4104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</a:fld>
            <a:endParaRPr lang="en-GB"/>
          </a:p>
        </p:txBody>
      </p:sp>
      <p:sp>
        <p:nvSpPr>
          <p:cNvPr id="9" name="Subtitle 2"/>
          <p:cNvSpPr>
            <a:spLocks noGrp="1"/>
          </p:cNvSpPr>
          <p:nvPr>
            <p:ph type="subTitle" idx="23" hasCustomPrompt="1"/>
          </p:nvPr>
        </p:nvSpPr>
        <p:spPr>
          <a:xfrm>
            <a:off x="442912" y="933433"/>
            <a:ext cx="11306176" cy="31393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Images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 noChangeAspect="1"/>
          </p:cNvSpPr>
          <p:nvPr>
            <p:ph type="pic" sz="quarter" idx="13"/>
          </p:nvPr>
        </p:nvSpPr>
        <p:spPr>
          <a:xfrm>
            <a:off x="442912" y="2581713"/>
            <a:ext cx="1325880" cy="369332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42912" y="3657600"/>
            <a:ext cx="2560320" cy="11209222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400" b="1"/>
            </a:lvl1pPr>
            <a:lvl2pPr>
              <a:spcAft>
                <a:spcPts val="300"/>
              </a:spcAft>
              <a:defRPr sz="1400"/>
            </a:lvl2pPr>
            <a:lvl3pPr>
              <a:spcAft>
                <a:spcPts val="300"/>
              </a:spcAft>
              <a:defRPr sz="1400"/>
            </a:lvl3pPr>
            <a:lvl4pPr>
              <a:spcAft>
                <a:spcPts val="300"/>
              </a:spcAft>
              <a:defRPr sz="1400"/>
            </a:lvl4pPr>
            <a:lvl5pPr>
              <a:spcAft>
                <a:spcPts val="300"/>
              </a:spcAft>
              <a:defRPr sz="1400"/>
            </a:lvl5pPr>
            <a:lvl6pPr>
              <a:spcAft>
                <a:spcPts val="300"/>
              </a:spcAft>
              <a:defRPr sz="1400"/>
            </a:lvl6pPr>
            <a:lvl7pPr>
              <a:spcAft>
                <a:spcPts val="300"/>
              </a:spcAft>
              <a:defRPr sz="1400"/>
            </a:lvl7pPr>
            <a:lvl8pPr>
              <a:spcAft>
                <a:spcPts val="300"/>
              </a:spcAft>
              <a:defRPr sz="1400"/>
            </a:lvl8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US"/>
              <a:t>Sixth level</a:t>
            </a:r>
            <a:endParaRPr lang="en-US"/>
          </a:p>
          <a:p>
            <a:pPr lvl="6"/>
            <a:r>
              <a:rPr lang="en-US"/>
              <a:t>Seventh level</a:t>
            </a:r>
            <a:endParaRPr lang="en-US"/>
          </a:p>
          <a:p>
            <a:pPr lvl="7"/>
            <a:r>
              <a:rPr lang="en-US"/>
              <a:t>Eighth level</a:t>
            </a:r>
            <a:endParaRPr lang="en-US"/>
          </a:p>
          <a:p>
            <a:pPr lvl="8"/>
            <a:r>
              <a:rPr lang="en-US"/>
              <a:t>Ninth level</a:t>
            </a:r>
            <a:endParaRPr lang="en-US"/>
          </a:p>
        </p:txBody>
      </p:sp>
      <p:sp>
        <p:nvSpPr>
          <p:cNvPr id="16" name="Picture Placeholder 9"/>
          <p:cNvSpPr>
            <a:spLocks noGrp="1" noChangeAspect="1"/>
          </p:cNvSpPr>
          <p:nvPr>
            <p:ph type="pic" sz="quarter" idx="15"/>
          </p:nvPr>
        </p:nvSpPr>
        <p:spPr>
          <a:xfrm>
            <a:off x="3358197" y="2581713"/>
            <a:ext cx="1325880" cy="369332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3358197" y="3657600"/>
            <a:ext cx="2560320" cy="11209222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400" b="1"/>
            </a:lvl1pPr>
            <a:lvl2pPr>
              <a:spcAft>
                <a:spcPts val="300"/>
              </a:spcAft>
              <a:defRPr sz="1400"/>
            </a:lvl2pPr>
            <a:lvl3pPr>
              <a:spcAft>
                <a:spcPts val="300"/>
              </a:spcAft>
              <a:defRPr sz="1400"/>
            </a:lvl3pPr>
            <a:lvl4pPr>
              <a:spcAft>
                <a:spcPts val="300"/>
              </a:spcAft>
              <a:defRPr sz="1400"/>
            </a:lvl4pPr>
            <a:lvl5pPr>
              <a:spcAft>
                <a:spcPts val="300"/>
              </a:spcAft>
              <a:defRPr sz="1400"/>
            </a:lvl5pPr>
            <a:lvl6pPr>
              <a:spcAft>
                <a:spcPts val="300"/>
              </a:spcAft>
              <a:defRPr sz="1400"/>
            </a:lvl6pPr>
            <a:lvl7pPr>
              <a:spcAft>
                <a:spcPts val="300"/>
              </a:spcAft>
              <a:defRPr sz="1400"/>
            </a:lvl7pPr>
            <a:lvl8pPr>
              <a:spcAft>
                <a:spcPts val="300"/>
              </a:spcAft>
              <a:defRPr sz="1400"/>
            </a:lvl8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US"/>
              <a:t>Sixth level</a:t>
            </a:r>
            <a:endParaRPr lang="en-US"/>
          </a:p>
          <a:p>
            <a:pPr lvl="6"/>
            <a:r>
              <a:rPr lang="en-US"/>
              <a:t>Seventh level</a:t>
            </a:r>
            <a:endParaRPr lang="en-US"/>
          </a:p>
          <a:p>
            <a:pPr lvl="7"/>
            <a:r>
              <a:rPr lang="en-US"/>
              <a:t>Eighth level</a:t>
            </a:r>
            <a:endParaRPr lang="en-US"/>
          </a:p>
          <a:p>
            <a:pPr lvl="8"/>
            <a:r>
              <a:rPr lang="en-US"/>
              <a:t>Ninth level</a:t>
            </a:r>
            <a:endParaRPr lang="en-US"/>
          </a:p>
        </p:txBody>
      </p:sp>
      <p:sp>
        <p:nvSpPr>
          <p:cNvPr id="18" name="Picture Placeholder 9"/>
          <p:cNvSpPr>
            <a:spLocks noGrp="1" noChangeAspect="1"/>
          </p:cNvSpPr>
          <p:nvPr>
            <p:ph type="pic" sz="quarter" idx="17"/>
          </p:nvPr>
        </p:nvSpPr>
        <p:spPr>
          <a:xfrm>
            <a:off x="6273481" y="2581713"/>
            <a:ext cx="1325880" cy="369332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73483" y="3657600"/>
            <a:ext cx="2560320" cy="11209222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400" b="1"/>
            </a:lvl1pPr>
            <a:lvl2pPr>
              <a:spcAft>
                <a:spcPts val="300"/>
              </a:spcAft>
              <a:defRPr sz="1400"/>
            </a:lvl2pPr>
            <a:lvl3pPr>
              <a:spcAft>
                <a:spcPts val="300"/>
              </a:spcAft>
              <a:defRPr sz="1400"/>
            </a:lvl3pPr>
            <a:lvl4pPr>
              <a:spcAft>
                <a:spcPts val="300"/>
              </a:spcAft>
              <a:defRPr sz="1400"/>
            </a:lvl4pPr>
            <a:lvl5pPr>
              <a:spcAft>
                <a:spcPts val="300"/>
              </a:spcAft>
              <a:defRPr sz="1400"/>
            </a:lvl5pPr>
            <a:lvl6pPr>
              <a:spcAft>
                <a:spcPts val="300"/>
              </a:spcAft>
              <a:defRPr sz="1400"/>
            </a:lvl6pPr>
            <a:lvl7pPr>
              <a:spcAft>
                <a:spcPts val="300"/>
              </a:spcAft>
              <a:defRPr sz="1400"/>
            </a:lvl7pPr>
            <a:lvl8pPr>
              <a:spcAft>
                <a:spcPts val="300"/>
              </a:spcAft>
              <a:defRPr sz="1400"/>
            </a:lvl8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US"/>
              <a:t>Sixth level</a:t>
            </a:r>
            <a:endParaRPr lang="en-US"/>
          </a:p>
          <a:p>
            <a:pPr lvl="6"/>
            <a:r>
              <a:rPr lang="en-US"/>
              <a:t>Seventh level</a:t>
            </a:r>
            <a:endParaRPr lang="en-US"/>
          </a:p>
          <a:p>
            <a:pPr lvl="7"/>
            <a:r>
              <a:rPr lang="en-US"/>
              <a:t>Eighth level</a:t>
            </a:r>
            <a:endParaRPr lang="en-US"/>
          </a:p>
          <a:p>
            <a:pPr lvl="8"/>
            <a:r>
              <a:rPr lang="en-US"/>
              <a:t>Ninth level</a:t>
            </a:r>
            <a:endParaRPr lang="en-US"/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9"/>
          </p:nvPr>
        </p:nvSpPr>
        <p:spPr>
          <a:xfrm>
            <a:off x="9188767" y="2581713"/>
            <a:ext cx="1325880" cy="369332"/>
          </a:xfrm>
          <a:solidFill>
            <a:srgbClr val="DEDEDE"/>
          </a:solidFill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9188767" y="3657600"/>
            <a:ext cx="2560320" cy="11209222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400" b="1"/>
            </a:lvl1pPr>
            <a:lvl2pPr>
              <a:spcAft>
                <a:spcPts val="300"/>
              </a:spcAft>
              <a:defRPr sz="1400"/>
            </a:lvl2pPr>
            <a:lvl3pPr>
              <a:spcAft>
                <a:spcPts val="300"/>
              </a:spcAft>
              <a:defRPr sz="1400"/>
            </a:lvl3pPr>
            <a:lvl4pPr>
              <a:spcAft>
                <a:spcPts val="300"/>
              </a:spcAft>
              <a:defRPr sz="1400"/>
            </a:lvl4pPr>
            <a:lvl5pPr>
              <a:spcAft>
                <a:spcPts val="300"/>
              </a:spcAft>
              <a:defRPr sz="1400"/>
            </a:lvl5pPr>
            <a:lvl6pPr>
              <a:spcAft>
                <a:spcPts val="300"/>
              </a:spcAft>
              <a:defRPr sz="1400"/>
            </a:lvl6pPr>
            <a:lvl7pPr>
              <a:spcAft>
                <a:spcPts val="300"/>
              </a:spcAft>
              <a:defRPr sz="1400"/>
            </a:lvl7pPr>
            <a:lvl8pPr>
              <a:spcAft>
                <a:spcPts val="300"/>
              </a:spcAft>
              <a:defRPr sz="1400"/>
            </a:lvl8pPr>
            <a:lvl9pPr>
              <a:spcAft>
                <a:spcPts val="300"/>
              </a:spcAft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US"/>
              <a:t>Sixth level</a:t>
            </a:r>
            <a:endParaRPr lang="en-US"/>
          </a:p>
          <a:p>
            <a:pPr lvl="6"/>
            <a:r>
              <a:rPr lang="en-US"/>
              <a:t>Seventh level</a:t>
            </a:r>
            <a:endParaRPr lang="en-US"/>
          </a:p>
          <a:p>
            <a:pPr lvl="7"/>
            <a:r>
              <a:rPr lang="en-US"/>
              <a:t>Eighth level</a:t>
            </a:r>
            <a:endParaRPr lang="en-US"/>
          </a:p>
          <a:p>
            <a:pPr lvl="8"/>
            <a:r>
              <a:rPr lang="en-US"/>
              <a:t>Ninth level</a:t>
            </a:r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523002"/>
            <a:ext cx="11306175" cy="4104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</a:fld>
            <a:endParaRPr lang="en-GB"/>
          </a:p>
        </p:txBody>
      </p:sp>
      <p:sp>
        <p:nvSpPr>
          <p:cNvPr id="20" name="Subtitle 2"/>
          <p:cNvSpPr>
            <a:spLocks noGrp="1"/>
          </p:cNvSpPr>
          <p:nvPr>
            <p:ph type="subTitle" idx="26" hasCustomPrompt="1"/>
          </p:nvPr>
        </p:nvSpPr>
        <p:spPr>
          <a:xfrm>
            <a:off x="442912" y="933433"/>
            <a:ext cx="11306176" cy="31393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-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15" y="2103437"/>
            <a:ext cx="3529012" cy="1910131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  <a:p>
            <a:pPr lvl="5"/>
            <a:r>
              <a:rPr lang="en-GB"/>
              <a:t>Sixth level</a:t>
            </a:r>
            <a:endParaRPr lang="en-GB"/>
          </a:p>
          <a:p>
            <a:pPr lvl="6"/>
            <a:r>
              <a:rPr lang="en-GB"/>
              <a:t>Seventh level</a:t>
            </a:r>
            <a:endParaRPr lang="en-GB"/>
          </a:p>
          <a:p>
            <a:pPr lvl="7"/>
            <a:r>
              <a:rPr lang="en-GB"/>
              <a:t>Eighth level</a:t>
            </a:r>
            <a:endParaRPr lang="en-GB"/>
          </a:p>
          <a:p>
            <a:pPr lvl="8"/>
            <a:r>
              <a:rPr lang="en-GB"/>
              <a:t>Ninth level</a:t>
            </a:r>
            <a:endParaRPr lang="en-GB"/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 hasCustomPrompt="1"/>
          </p:nvPr>
        </p:nvSpPr>
        <p:spPr>
          <a:xfrm>
            <a:off x="5600701" y="3708141"/>
            <a:ext cx="6148387" cy="184666"/>
          </a:xfrm>
        </p:spPr>
        <p:txBody>
          <a:bodyPr anchor="ctr" anchorCtr="0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2914" y="523002"/>
            <a:ext cx="11306175" cy="4104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[Slide title]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870704B-CE94-48CC-AF30-84932A1262A7}" type="slidenum">
              <a:rPr lang="en-GB" smtClean="0"/>
            </a:fld>
            <a:endParaRPr lang="en-GB"/>
          </a:p>
        </p:txBody>
      </p:sp>
      <p:sp>
        <p:nvSpPr>
          <p:cNvPr id="7" name="Subtitle 2"/>
          <p:cNvSpPr>
            <a:spLocks noGrp="1"/>
          </p:cNvSpPr>
          <p:nvPr>
            <p:ph type="subTitle" idx="16" hasCustomPrompt="1"/>
          </p:nvPr>
        </p:nvSpPr>
        <p:spPr>
          <a:xfrm>
            <a:off x="442912" y="933433"/>
            <a:ext cx="11306176" cy="313932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</a:defRPr>
            </a:lvl1pPr>
            <a:lvl2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marL="0" indent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[Optional slide subtitle]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800"/>
              </a:spcBef>
              <a:defRPr sz="4265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953" y="1505626"/>
            <a:ext cx="5676323" cy="1181863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4265">
                <a:solidFill>
                  <a:schemeClr val="bg1"/>
                </a:solidFill>
                <a:latin typeface="+mj-lt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94E-C599-4C27-B49C-9C3D2F47AC7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227" y="7672845"/>
            <a:ext cx="3860800" cy="123111"/>
          </a:xfrm>
        </p:spPr>
        <p:txBody>
          <a:bodyPr/>
          <a:lstStyle/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4860" y="7277834"/>
            <a:ext cx="2844800" cy="164148"/>
          </a:xfrm>
        </p:spPr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2" y="507141"/>
            <a:ext cx="4565649" cy="287259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9159575" y="5999538"/>
            <a:ext cx="2587912" cy="32829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065">
                <a:solidFill>
                  <a:schemeClr val="bg1"/>
                </a:solidFill>
                <a:latin typeface="+mj-lt"/>
              </a:defRPr>
            </a:lvl1pPr>
            <a:lvl2pPr marL="609600" indent="0" algn="r">
              <a:spcBef>
                <a:spcPts val="0"/>
              </a:spcBef>
              <a:buNone/>
              <a:defRPr sz="1065" i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11" name="Freeform 5"/>
          <p:cNvSpPr/>
          <p:nvPr userDrawn="1"/>
        </p:nvSpPr>
        <p:spPr bwMode="auto">
          <a:xfrm>
            <a:off x="-12699" y="4461420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pic>
        <p:nvPicPr>
          <p:cNvPr id="16" name="Picture 4" descr="C:\Users\OFFICE~1\AppData\Local\Temp\vmware-Office ROI\VMwareDnD\d95b34d1\pwc_logo_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7" y="5527690"/>
            <a:ext cx="1024128" cy="77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800"/>
              </a:spcBef>
              <a:defRPr sz="4265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953" y="1505626"/>
            <a:ext cx="5676323" cy="1181863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4265">
                <a:solidFill>
                  <a:schemeClr val="bg1"/>
                </a:solidFill>
                <a:latin typeface="+mj-lt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A5AD-C102-4E24-BE14-6B9E5B908D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5097" y="7645447"/>
            <a:ext cx="3860800" cy="123111"/>
          </a:xfrm>
        </p:spPr>
        <p:txBody>
          <a:bodyPr/>
          <a:lstStyle/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4451" y="7236738"/>
            <a:ext cx="2844800" cy="164148"/>
          </a:xfrm>
        </p:spPr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2" y="507141"/>
            <a:ext cx="4565649" cy="287259"/>
          </a:xfrm>
        </p:spPr>
        <p:txBody>
          <a:bodyPr/>
          <a:lstStyle>
            <a:lvl1pPr marL="0" indent="0">
              <a:buNone/>
              <a:defRPr sz="1865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9159575" y="5999538"/>
            <a:ext cx="2587912" cy="32829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065">
                <a:solidFill>
                  <a:schemeClr val="bg1"/>
                </a:solidFill>
                <a:latin typeface="+mj-lt"/>
              </a:defRPr>
            </a:lvl1pPr>
            <a:lvl2pPr marL="609600" indent="0" algn="r">
              <a:spcBef>
                <a:spcPts val="0"/>
              </a:spcBef>
              <a:buNone/>
              <a:defRPr sz="1065" i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11" name="Freeform 5"/>
          <p:cNvSpPr/>
          <p:nvPr userDrawn="1"/>
        </p:nvSpPr>
        <p:spPr bwMode="auto">
          <a:xfrm>
            <a:off x="-12699" y="4461420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pic>
        <p:nvPicPr>
          <p:cNvPr id="12" name="Picture 4" descr="C:\Users\OFFICE~1\AppData\Local\Temp\vmware-Office ROI\VMwareDnD\d95b34d1\pwc_logo_white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7" y="5527690"/>
            <a:ext cx="1024128" cy="77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954" y="2710131"/>
            <a:ext cx="5685047" cy="118186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90000"/>
              </a:lnSpc>
              <a:spcBef>
                <a:spcPts val="800"/>
              </a:spcBef>
              <a:defRPr sz="4265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953" y="1505626"/>
            <a:ext cx="5676323" cy="1181863"/>
          </a:xfrm>
        </p:spPr>
        <p:txBody>
          <a:bodyPr wrap="square" lIns="0" tIns="0" rIns="0" bIns="0" anchor="b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4265">
                <a:solidFill>
                  <a:schemeClr val="tx1"/>
                </a:solidFill>
                <a:latin typeface="+mj-lt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3A13-039B-4A96-8BC5-1F711932F30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227" y="7700242"/>
            <a:ext cx="3860800" cy="123111"/>
          </a:xfrm>
        </p:spPr>
        <p:txBody>
          <a:bodyPr/>
          <a:lstStyle/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07053" y="7332630"/>
            <a:ext cx="2844800" cy="164148"/>
          </a:xfrm>
        </p:spPr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2" y="507141"/>
            <a:ext cx="4565649" cy="287259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9159575" y="5999538"/>
            <a:ext cx="2587912" cy="32829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065">
                <a:solidFill>
                  <a:schemeClr val="tx1"/>
                </a:solidFill>
                <a:latin typeface="+mj-lt"/>
              </a:defRPr>
            </a:lvl1pPr>
            <a:lvl2pPr marL="609600" indent="0" algn="r">
              <a:spcBef>
                <a:spcPts val="0"/>
              </a:spcBef>
              <a:buNone/>
              <a:defRPr sz="1065" i="1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11" name="Freeform 5"/>
          <p:cNvSpPr/>
          <p:nvPr userDrawn="1"/>
        </p:nvSpPr>
        <p:spPr bwMode="auto">
          <a:xfrm>
            <a:off x="-12699" y="4461420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454" y="5516292"/>
            <a:ext cx="1032969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pter Head Sim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2751" y="1595243"/>
            <a:ext cx="10363200" cy="656591"/>
          </a:xfrm>
        </p:spPr>
        <p:txBody>
          <a:bodyPr anchor="t" anchorCtr="0"/>
          <a:lstStyle>
            <a:lvl1pPr marL="0" indent="0">
              <a:buNone/>
              <a:defRPr sz="4265">
                <a:solidFill>
                  <a:schemeClr val="bg1"/>
                </a:solidFill>
                <a:latin typeface="+mj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BBB7B-1182-42C1-916C-8F0B8D0A3C1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 marL="0" algn="l" defTabSz="1219200" rtl="0" eaLnBrk="1" latinLnBrk="0" hangingPunct="1">
              <a:def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12749" y="163553"/>
            <a:ext cx="11779251" cy="3200876"/>
          </a:xfrm>
        </p:spPr>
        <p:txBody>
          <a:bodyPr anchor="t"/>
          <a:lstStyle>
            <a:lvl1pPr algn="l">
              <a:defRPr sz="10400" b="0" cap="none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</a:t>
            </a:r>
            <a:endParaRPr lang="en-US"/>
          </a:p>
        </p:txBody>
      </p:sp>
      <p:sp>
        <p:nvSpPr>
          <p:cNvPr id="9" name="Freeform 5"/>
          <p:cNvSpPr/>
          <p:nvPr userDrawn="1"/>
        </p:nvSpPr>
        <p:spPr bwMode="auto">
          <a:xfrm>
            <a:off x="-12699" y="4461420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07334" y="2894378"/>
            <a:ext cx="11779251" cy="410369"/>
          </a:xfrm>
        </p:spPr>
        <p:txBody>
          <a:bodyPr anchor="t"/>
          <a:lstStyle>
            <a:lvl1pPr algn="ctr">
              <a:defRPr sz="2665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8D51E-9894-4E89-94BD-3F32B88E021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 marL="0" algn="l" defTabSz="1219200" rtl="0" eaLnBrk="1" latinLnBrk="0" hangingPunct="1">
              <a:def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gray">
          <a:xfrm rot="16200000">
            <a:off x="6096000" y="2247376"/>
            <a:ext cx="0" cy="7588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798379" y="1843671"/>
            <a:ext cx="595239" cy="51235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white">
          <a:xfrm>
            <a:off x="4108452" y="0"/>
            <a:ext cx="8089899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335" y="2848534"/>
            <a:ext cx="3277767" cy="820737"/>
          </a:xfrm>
        </p:spPr>
        <p:txBody>
          <a:bodyPr anchor="t"/>
          <a:lstStyle>
            <a:lvl1pPr algn="ctr">
              <a:lnSpc>
                <a:spcPct val="100000"/>
              </a:lnSpc>
              <a:defRPr sz="2665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927" y="4376928"/>
            <a:ext cx="3260008" cy="143629"/>
          </a:xfrm>
        </p:spPr>
        <p:txBody>
          <a:bodyPr anchor="t" anchorCtr="0"/>
          <a:lstStyle>
            <a:lvl1pPr marL="0" indent="0" algn="ctr">
              <a:buNone/>
              <a:defRPr sz="935" b="1" kern="0" cap="all" spc="0" baseline="0">
                <a:solidFill>
                  <a:schemeClr val="tx1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8496-EF33-4404-AEDD-849636A4689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052571" y="-7784"/>
            <a:ext cx="180811" cy="6864159"/>
            <a:chOff x="3039428" y="-5838"/>
            <a:chExt cx="135608" cy="5148119"/>
          </a:xfrm>
        </p:grpSpPr>
        <p:sp>
          <p:nvSpPr>
            <p:cNvPr id="13" name="Isosceles Triangle 12"/>
            <p:cNvSpPr/>
            <p:nvPr userDrawn="1"/>
          </p:nvSpPr>
          <p:spPr bwMode="white">
            <a:xfrm rot="5400000">
              <a:off x="2992932" y="2522999"/>
              <a:ext cx="228599" cy="1356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Freeform 5"/>
            <p:cNvSpPr/>
            <p:nvPr userDrawn="1"/>
          </p:nvSpPr>
          <p:spPr bwMode="auto">
            <a:xfrm rot="16200000">
              <a:off x="550555" y="2518612"/>
              <a:ext cx="5148119" cy="99220"/>
            </a:xfrm>
            <a:custGeom>
              <a:avLst/>
              <a:gdLst>
                <a:gd name="T0" fmla="*/ 5760 w 5760"/>
                <a:gd name="T1" fmla="*/ 0 h 61"/>
                <a:gd name="T2" fmla="*/ 996 w 5760"/>
                <a:gd name="T3" fmla="*/ 0 h 61"/>
                <a:gd name="T4" fmla="*/ 945 w 5760"/>
                <a:gd name="T5" fmla="*/ 61 h 61"/>
                <a:gd name="T6" fmla="*/ 888 w 5760"/>
                <a:gd name="T7" fmla="*/ 0 h 61"/>
                <a:gd name="T8" fmla="*/ 0 w 5760"/>
                <a:gd name="T9" fmla="*/ 0 h 61"/>
                <a:gd name="connsiteX0" fmla="*/ 8208 w 8208"/>
                <a:gd name="connsiteY0" fmla="*/ 0 h 10246"/>
                <a:gd name="connsiteX1" fmla="*/ 1729 w 8208"/>
                <a:gd name="connsiteY1" fmla="*/ 246 h 10246"/>
                <a:gd name="connsiteX2" fmla="*/ 1641 w 8208"/>
                <a:gd name="connsiteY2" fmla="*/ 10246 h 10246"/>
                <a:gd name="connsiteX3" fmla="*/ 1542 w 8208"/>
                <a:gd name="connsiteY3" fmla="*/ 246 h 10246"/>
                <a:gd name="connsiteX4" fmla="*/ 0 w 8208"/>
                <a:gd name="connsiteY4" fmla="*/ 246 h 10246"/>
                <a:gd name="connsiteX0-1" fmla="*/ 8265 w 8265"/>
                <a:gd name="connsiteY0-2" fmla="*/ 0 h 10000"/>
                <a:gd name="connsiteX1-3" fmla="*/ 2106 w 8265"/>
                <a:gd name="connsiteY1-4" fmla="*/ 240 h 10000"/>
                <a:gd name="connsiteX2-5" fmla="*/ 1999 w 8265"/>
                <a:gd name="connsiteY2-6" fmla="*/ 10000 h 10000"/>
                <a:gd name="connsiteX3-7" fmla="*/ 1879 w 8265"/>
                <a:gd name="connsiteY3-8" fmla="*/ 240 h 10000"/>
                <a:gd name="connsiteX4-9" fmla="*/ 0 w 8265"/>
                <a:gd name="connsiteY4-10" fmla="*/ 240 h 10000"/>
                <a:gd name="connsiteX0-11" fmla="*/ 7374 w 7374"/>
                <a:gd name="connsiteY0-12" fmla="*/ 0 h 10000"/>
                <a:gd name="connsiteX1-13" fmla="*/ 2548 w 7374"/>
                <a:gd name="connsiteY1-14" fmla="*/ 240 h 10000"/>
                <a:gd name="connsiteX2-15" fmla="*/ 2419 w 7374"/>
                <a:gd name="connsiteY2-16" fmla="*/ 10000 h 10000"/>
                <a:gd name="connsiteX3-17" fmla="*/ 2273 w 7374"/>
                <a:gd name="connsiteY3-18" fmla="*/ 240 h 10000"/>
                <a:gd name="connsiteX4-19" fmla="*/ 0 w 7374"/>
                <a:gd name="connsiteY4-20" fmla="*/ 240 h 10000"/>
                <a:gd name="connsiteX0-21" fmla="*/ 8928 w 8928"/>
                <a:gd name="connsiteY0-22" fmla="*/ 0 h 10240"/>
                <a:gd name="connsiteX1-23" fmla="*/ 3455 w 8928"/>
                <a:gd name="connsiteY1-24" fmla="*/ 480 h 10240"/>
                <a:gd name="connsiteX2-25" fmla="*/ 3280 w 8928"/>
                <a:gd name="connsiteY2-26" fmla="*/ 10240 h 10240"/>
                <a:gd name="connsiteX3-27" fmla="*/ 3082 w 8928"/>
                <a:gd name="connsiteY3-28" fmla="*/ 480 h 10240"/>
                <a:gd name="connsiteX4-29" fmla="*/ 0 w 8928"/>
                <a:gd name="connsiteY4-30" fmla="*/ 480 h 10240"/>
                <a:gd name="connsiteX0-31" fmla="*/ 11411 w 11411"/>
                <a:gd name="connsiteY0-32" fmla="*/ 0 h 10000"/>
                <a:gd name="connsiteX1-33" fmla="*/ 5281 w 11411"/>
                <a:gd name="connsiteY1-34" fmla="*/ 469 h 10000"/>
                <a:gd name="connsiteX2-35" fmla="*/ 5085 w 11411"/>
                <a:gd name="connsiteY2-36" fmla="*/ 10000 h 10000"/>
                <a:gd name="connsiteX3-37" fmla="*/ 4863 w 11411"/>
                <a:gd name="connsiteY3-38" fmla="*/ 469 h 10000"/>
                <a:gd name="connsiteX4-39" fmla="*/ 0 w 11411"/>
                <a:gd name="connsiteY4-40" fmla="*/ 469 h 10000"/>
                <a:gd name="connsiteX0-41" fmla="*/ 12583 w 12583"/>
                <a:gd name="connsiteY0-42" fmla="*/ 0 h 10000"/>
                <a:gd name="connsiteX1-43" fmla="*/ 6453 w 12583"/>
                <a:gd name="connsiteY1-44" fmla="*/ 469 h 10000"/>
                <a:gd name="connsiteX2-45" fmla="*/ 6257 w 12583"/>
                <a:gd name="connsiteY2-46" fmla="*/ 10000 h 10000"/>
                <a:gd name="connsiteX3-47" fmla="*/ 6035 w 12583"/>
                <a:gd name="connsiteY3-48" fmla="*/ 469 h 10000"/>
                <a:gd name="connsiteX4-49" fmla="*/ 0 w 12583"/>
                <a:gd name="connsiteY4-50" fmla="*/ 469 h 10000"/>
                <a:gd name="connsiteX0-51" fmla="*/ 12577 w 12577"/>
                <a:gd name="connsiteY0-52" fmla="*/ 46 h 9577"/>
                <a:gd name="connsiteX1-53" fmla="*/ 6453 w 12577"/>
                <a:gd name="connsiteY1-54" fmla="*/ 46 h 9577"/>
                <a:gd name="connsiteX2-55" fmla="*/ 6257 w 12577"/>
                <a:gd name="connsiteY2-56" fmla="*/ 9577 h 9577"/>
                <a:gd name="connsiteX3-57" fmla="*/ 6035 w 12577"/>
                <a:gd name="connsiteY3-58" fmla="*/ 46 h 9577"/>
                <a:gd name="connsiteX4-59" fmla="*/ 0 w 12577"/>
                <a:gd name="connsiteY4-60" fmla="*/ 46 h 9577"/>
                <a:gd name="connsiteX0-61" fmla="*/ 10023 w 10023"/>
                <a:gd name="connsiteY0-62" fmla="*/ 0 h 10197"/>
                <a:gd name="connsiteX1-63" fmla="*/ 5131 w 10023"/>
                <a:gd name="connsiteY1-64" fmla="*/ 245 h 10197"/>
                <a:gd name="connsiteX2-65" fmla="*/ 4975 w 10023"/>
                <a:gd name="connsiteY2-66" fmla="*/ 10197 h 10197"/>
                <a:gd name="connsiteX3-67" fmla="*/ 4798 w 10023"/>
                <a:gd name="connsiteY3-68" fmla="*/ 245 h 10197"/>
                <a:gd name="connsiteX4-69" fmla="*/ 0 w 10023"/>
                <a:gd name="connsiteY4-70" fmla="*/ 245 h 1019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23" h="10197">
                  <a:moveTo>
                    <a:pt x="10023" y="0"/>
                  </a:moveTo>
                  <a:cubicBezTo>
                    <a:pt x="8399" y="163"/>
                    <a:pt x="6755" y="82"/>
                    <a:pt x="5131" y="245"/>
                  </a:cubicBezTo>
                  <a:cubicBezTo>
                    <a:pt x="5080" y="3562"/>
                    <a:pt x="5027" y="6880"/>
                    <a:pt x="4975" y="10197"/>
                  </a:cubicBezTo>
                  <a:cubicBezTo>
                    <a:pt x="4916" y="6880"/>
                    <a:pt x="4858" y="3562"/>
                    <a:pt x="4798" y="245"/>
                  </a:cubicBezTo>
                  <a:lnTo>
                    <a:pt x="0" y="245"/>
                  </a:lnTo>
                </a:path>
              </a:pathLst>
            </a:custGeom>
            <a:noFill/>
            <a:ln w="7938" cap="rnd">
              <a:solidFill>
                <a:srgbClr val="E1301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xperienc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410043" y="2958545"/>
            <a:ext cx="11371916" cy="656591"/>
          </a:xfrm>
        </p:spPr>
        <p:txBody>
          <a:bodyPr anchor="t"/>
          <a:lstStyle>
            <a:lvl1pPr algn="ctr">
              <a:defRPr sz="4265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8A74-B7BE-48ED-BC19-B5786D6846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 marL="0" algn="l" defTabSz="1219200" rtl="0" eaLnBrk="1" latinLnBrk="0" hangingPunct="1">
              <a:def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 rot="16200000">
            <a:off x="6096000" y="2421542"/>
            <a:ext cx="0" cy="7588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914400" y="2264428"/>
            <a:ext cx="10363200" cy="287259"/>
          </a:xfrm>
        </p:spPr>
        <p:txBody>
          <a:bodyPr anchor="t" anchorCtr="0"/>
          <a:lstStyle>
            <a:lvl1pPr marL="0" indent="0" algn="ctr">
              <a:buNone/>
              <a:defRPr sz="1865">
                <a:solidFill>
                  <a:schemeClr val="bg1"/>
                </a:solidFill>
                <a:latin typeface="+mj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xperienc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/>
          <p:cNvSpPr/>
          <p:nvPr userDrawn="1"/>
        </p:nvSpPr>
        <p:spPr bwMode="ltGray">
          <a:xfrm rot="5400000">
            <a:off x="-306694" y="306694"/>
            <a:ext cx="6858001" cy="6244612"/>
          </a:xfrm>
          <a:custGeom>
            <a:avLst/>
            <a:gdLst>
              <a:gd name="connsiteX0" fmla="*/ 0 w 5143501"/>
              <a:gd name="connsiteY0" fmla="*/ 4683459 h 4683459"/>
              <a:gd name="connsiteX1" fmla="*/ 0 w 5143501"/>
              <a:gd name="connsiteY1" fmla="*/ 101289 h 4683459"/>
              <a:gd name="connsiteX2" fmla="*/ 2503420 w 5143501"/>
              <a:gd name="connsiteY2" fmla="*/ 98908 h 4683459"/>
              <a:gd name="connsiteX3" fmla="*/ 2583072 w 5143501"/>
              <a:gd name="connsiteY3" fmla="*/ 0 h 4683459"/>
              <a:gd name="connsiteX4" fmla="*/ 2688919 w 5143501"/>
              <a:gd name="connsiteY4" fmla="*/ 101289 h 4683459"/>
              <a:gd name="connsiteX5" fmla="*/ 5143501 w 5143501"/>
              <a:gd name="connsiteY5" fmla="*/ 101289 h 4683459"/>
              <a:gd name="connsiteX6" fmla="*/ 5143501 w 5143501"/>
              <a:gd name="connsiteY6" fmla="*/ 4683459 h 4683459"/>
              <a:gd name="connsiteX7" fmla="*/ 0 w 5143501"/>
              <a:gd name="connsiteY7" fmla="*/ 4683459 h 4683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3501" h="4683459">
                <a:moveTo>
                  <a:pt x="0" y="4683459"/>
                </a:moveTo>
                <a:lnTo>
                  <a:pt x="0" y="101289"/>
                </a:lnTo>
                <a:lnTo>
                  <a:pt x="2503420" y="98908"/>
                </a:lnTo>
                <a:lnTo>
                  <a:pt x="2583072" y="0"/>
                </a:lnTo>
                <a:lnTo>
                  <a:pt x="2688919" y="101289"/>
                </a:lnTo>
                <a:lnTo>
                  <a:pt x="5143501" y="101289"/>
                </a:lnTo>
                <a:lnTo>
                  <a:pt x="5143501" y="4683459"/>
                </a:lnTo>
                <a:lnTo>
                  <a:pt x="0" y="46834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860" y="2647073"/>
            <a:ext cx="4528457" cy="1313180"/>
          </a:xfrm>
        </p:spPr>
        <p:txBody>
          <a:bodyPr anchor="t"/>
          <a:lstStyle>
            <a:lvl1pPr algn="ctr">
              <a:lnSpc>
                <a:spcPct val="100000"/>
              </a:lnSpc>
              <a:defRPr sz="4265" b="0" cap="none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06791" y="4580283"/>
            <a:ext cx="3260008" cy="209994"/>
          </a:xfrm>
        </p:spPr>
        <p:txBody>
          <a:bodyPr anchor="t" anchorCtr="0"/>
          <a:lstStyle>
            <a:lvl1pPr marL="156845" indent="-156845" algn="ctr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 sz="1335" cap="none" baseline="0">
                <a:solidFill>
                  <a:schemeClr val="bg2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3118-612C-45ED-A5F5-4955DA94BE7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479291" y="1216027"/>
            <a:ext cx="3260008" cy="419987"/>
          </a:xfrm>
        </p:spPr>
        <p:txBody>
          <a:bodyPr anchor="t" anchorCtr="0"/>
          <a:lstStyle>
            <a:lvl1pPr marL="0" indent="0" algn="ctr">
              <a:lnSpc>
                <a:spcPct val="110000"/>
              </a:lnSpc>
              <a:spcBef>
                <a:spcPts val="800"/>
              </a:spcBef>
              <a:buNone/>
              <a:defRPr sz="2665" cap="none" baseline="0">
                <a:solidFill>
                  <a:schemeClr val="bg2"/>
                </a:solidFill>
                <a:latin typeface="+mj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532329" y="4580283"/>
            <a:ext cx="3260008" cy="209994"/>
          </a:xfrm>
        </p:spPr>
        <p:txBody>
          <a:bodyPr anchor="t" anchorCtr="0"/>
          <a:lstStyle>
            <a:lvl1pPr marL="156845" indent="-156845" algn="ctr">
              <a:lnSpc>
                <a:spcPct val="110000"/>
              </a:lnSpc>
              <a:spcBef>
                <a:spcPts val="800"/>
              </a:spcBef>
              <a:buFont typeface="Wingdings" panose="05000000000000000000" pitchFamily="2" charset="2"/>
              <a:buChar char="§"/>
              <a:defRPr sz="1335" cap="none" baseline="0">
                <a:solidFill>
                  <a:schemeClr val="tx1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7532329" y="1216027"/>
            <a:ext cx="3260008" cy="419987"/>
          </a:xfrm>
        </p:spPr>
        <p:txBody>
          <a:bodyPr anchor="t" anchorCtr="0"/>
          <a:lstStyle>
            <a:lvl1pPr marL="0" indent="0" algn="ctr">
              <a:lnSpc>
                <a:spcPct val="110000"/>
              </a:lnSpc>
              <a:spcBef>
                <a:spcPts val="800"/>
              </a:spcBef>
              <a:buNone/>
              <a:defRPr sz="2665" cap="none" baseline="0">
                <a:solidFill>
                  <a:schemeClr val="tx1"/>
                </a:solidFill>
                <a:latin typeface="+mj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6829354" y="2647073"/>
            <a:ext cx="4665961" cy="1313180"/>
          </a:xfrm>
        </p:spPr>
        <p:txBody>
          <a:bodyPr anchor="t" anchorCtr="0"/>
          <a:lstStyle>
            <a:lvl1pPr marL="0" indent="0" algn="ctr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265" b="0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title</a:t>
            </a:r>
            <a:endParaRPr lang="en-US"/>
          </a:p>
        </p:txBody>
      </p:sp>
      <p:cxnSp>
        <p:nvCxnSpPr>
          <p:cNvPr id="22" name="Straight Connector 21"/>
          <p:cNvCxnSpPr/>
          <p:nvPr userDrawn="1"/>
        </p:nvCxnSpPr>
        <p:spPr bwMode="white">
          <a:xfrm rot="16200000">
            <a:off x="3067508" y="2000797"/>
            <a:ext cx="0" cy="7588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 bwMode="white">
          <a:xfrm rot="16200000">
            <a:off x="9177208" y="2000798"/>
            <a:ext cx="0" cy="7588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 bwMode="white">
          <a:xfrm rot="16200000">
            <a:off x="3067508" y="3836446"/>
            <a:ext cx="0" cy="7588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 bwMode="white">
          <a:xfrm rot="16200000">
            <a:off x="9177208" y="3836448"/>
            <a:ext cx="0" cy="7588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5"/>
          <p:cNvSpPr/>
          <p:nvPr userDrawn="1"/>
        </p:nvSpPr>
        <p:spPr bwMode="auto">
          <a:xfrm rot="16200000">
            <a:off x="2751260" y="3362805"/>
            <a:ext cx="6851673" cy="135468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-1" fmla="*/ 8265 w 8265"/>
              <a:gd name="connsiteY0-2" fmla="*/ 0 h 10000"/>
              <a:gd name="connsiteX1-3" fmla="*/ 2106 w 8265"/>
              <a:gd name="connsiteY1-4" fmla="*/ 240 h 10000"/>
              <a:gd name="connsiteX2-5" fmla="*/ 1999 w 8265"/>
              <a:gd name="connsiteY2-6" fmla="*/ 10000 h 10000"/>
              <a:gd name="connsiteX3-7" fmla="*/ 1879 w 8265"/>
              <a:gd name="connsiteY3-8" fmla="*/ 240 h 10000"/>
              <a:gd name="connsiteX4-9" fmla="*/ 0 w 8265"/>
              <a:gd name="connsiteY4-10" fmla="*/ 240 h 10000"/>
              <a:gd name="connsiteX0-11" fmla="*/ 7374 w 7374"/>
              <a:gd name="connsiteY0-12" fmla="*/ 0 h 10000"/>
              <a:gd name="connsiteX1-13" fmla="*/ 2548 w 7374"/>
              <a:gd name="connsiteY1-14" fmla="*/ 240 h 10000"/>
              <a:gd name="connsiteX2-15" fmla="*/ 2419 w 7374"/>
              <a:gd name="connsiteY2-16" fmla="*/ 10000 h 10000"/>
              <a:gd name="connsiteX3-17" fmla="*/ 2273 w 7374"/>
              <a:gd name="connsiteY3-18" fmla="*/ 240 h 10000"/>
              <a:gd name="connsiteX4-19" fmla="*/ 0 w 7374"/>
              <a:gd name="connsiteY4-20" fmla="*/ 240 h 10000"/>
              <a:gd name="connsiteX0-21" fmla="*/ 8928 w 8928"/>
              <a:gd name="connsiteY0-22" fmla="*/ 0 h 10240"/>
              <a:gd name="connsiteX1-23" fmla="*/ 3455 w 8928"/>
              <a:gd name="connsiteY1-24" fmla="*/ 480 h 10240"/>
              <a:gd name="connsiteX2-25" fmla="*/ 3280 w 8928"/>
              <a:gd name="connsiteY2-26" fmla="*/ 10240 h 10240"/>
              <a:gd name="connsiteX3-27" fmla="*/ 3082 w 8928"/>
              <a:gd name="connsiteY3-28" fmla="*/ 480 h 10240"/>
              <a:gd name="connsiteX4-29" fmla="*/ 0 w 8928"/>
              <a:gd name="connsiteY4-30" fmla="*/ 480 h 10240"/>
              <a:gd name="connsiteX0-31" fmla="*/ 11411 w 11411"/>
              <a:gd name="connsiteY0-32" fmla="*/ 0 h 10000"/>
              <a:gd name="connsiteX1-33" fmla="*/ 5281 w 11411"/>
              <a:gd name="connsiteY1-34" fmla="*/ 469 h 10000"/>
              <a:gd name="connsiteX2-35" fmla="*/ 5085 w 11411"/>
              <a:gd name="connsiteY2-36" fmla="*/ 10000 h 10000"/>
              <a:gd name="connsiteX3-37" fmla="*/ 4863 w 11411"/>
              <a:gd name="connsiteY3-38" fmla="*/ 469 h 10000"/>
              <a:gd name="connsiteX4-39" fmla="*/ 0 w 11411"/>
              <a:gd name="connsiteY4-40" fmla="*/ 469 h 10000"/>
              <a:gd name="connsiteX0-41" fmla="*/ 12583 w 12583"/>
              <a:gd name="connsiteY0-42" fmla="*/ 0 h 10000"/>
              <a:gd name="connsiteX1-43" fmla="*/ 6453 w 12583"/>
              <a:gd name="connsiteY1-44" fmla="*/ 469 h 10000"/>
              <a:gd name="connsiteX2-45" fmla="*/ 6257 w 12583"/>
              <a:gd name="connsiteY2-46" fmla="*/ 10000 h 10000"/>
              <a:gd name="connsiteX3-47" fmla="*/ 6035 w 12583"/>
              <a:gd name="connsiteY3-48" fmla="*/ 469 h 10000"/>
              <a:gd name="connsiteX4-49" fmla="*/ 0 w 12583"/>
              <a:gd name="connsiteY4-50" fmla="*/ 469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</a:rPr>
              <a:t>PwC’s Experience Centre – China and Hong Kong </a:t>
            </a: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xperience 3">
    <p:bg>
      <p:bgPr>
        <a:solidFill>
          <a:srgbClr val="33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090747" y="2285563"/>
            <a:ext cx="4042611" cy="2282563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090747" y="0"/>
            <a:ext cx="4042611" cy="2282563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90747" y="4571124"/>
            <a:ext cx="4042611" cy="2282563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279" y="2151851"/>
            <a:ext cx="3568771" cy="335926"/>
          </a:xfrm>
        </p:spPr>
        <p:txBody>
          <a:bodyPr anchor="t"/>
          <a:lstStyle>
            <a:lvl1pPr algn="ctr">
              <a:lnSpc>
                <a:spcPct val="110000"/>
              </a:lnSpc>
              <a:defRPr sz="2135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6580" y="4648720"/>
            <a:ext cx="3582469" cy="157735"/>
          </a:xfrm>
        </p:spPr>
        <p:txBody>
          <a:bodyPr anchor="t" anchorCtr="0"/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935" b="1" kern="0" cap="all" spc="0" baseline="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054E-BE3C-4358-A0DC-82A908CC209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 marL="0" algn="l" defTabSz="1219200" rtl="0" eaLnBrk="1" latinLnBrk="0" hangingPunct="1">
              <a:def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125483" y="0"/>
            <a:ext cx="4066517" cy="6858000"/>
          </a:xfrm>
          <a:noFill/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0" name="Freeform 5"/>
          <p:cNvSpPr/>
          <p:nvPr userDrawn="1"/>
        </p:nvSpPr>
        <p:spPr bwMode="auto">
          <a:xfrm rot="16200000">
            <a:off x="738730" y="3362805"/>
            <a:ext cx="6851673" cy="135468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-1" fmla="*/ 8265 w 8265"/>
              <a:gd name="connsiteY0-2" fmla="*/ 0 h 10000"/>
              <a:gd name="connsiteX1-3" fmla="*/ 2106 w 8265"/>
              <a:gd name="connsiteY1-4" fmla="*/ 240 h 10000"/>
              <a:gd name="connsiteX2-5" fmla="*/ 1999 w 8265"/>
              <a:gd name="connsiteY2-6" fmla="*/ 10000 h 10000"/>
              <a:gd name="connsiteX3-7" fmla="*/ 1879 w 8265"/>
              <a:gd name="connsiteY3-8" fmla="*/ 240 h 10000"/>
              <a:gd name="connsiteX4-9" fmla="*/ 0 w 8265"/>
              <a:gd name="connsiteY4-10" fmla="*/ 240 h 10000"/>
              <a:gd name="connsiteX0-11" fmla="*/ 7374 w 7374"/>
              <a:gd name="connsiteY0-12" fmla="*/ 0 h 10000"/>
              <a:gd name="connsiteX1-13" fmla="*/ 2548 w 7374"/>
              <a:gd name="connsiteY1-14" fmla="*/ 240 h 10000"/>
              <a:gd name="connsiteX2-15" fmla="*/ 2419 w 7374"/>
              <a:gd name="connsiteY2-16" fmla="*/ 10000 h 10000"/>
              <a:gd name="connsiteX3-17" fmla="*/ 2273 w 7374"/>
              <a:gd name="connsiteY3-18" fmla="*/ 240 h 10000"/>
              <a:gd name="connsiteX4-19" fmla="*/ 0 w 7374"/>
              <a:gd name="connsiteY4-20" fmla="*/ 240 h 10000"/>
              <a:gd name="connsiteX0-21" fmla="*/ 8928 w 8928"/>
              <a:gd name="connsiteY0-22" fmla="*/ 0 h 10240"/>
              <a:gd name="connsiteX1-23" fmla="*/ 3455 w 8928"/>
              <a:gd name="connsiteY1-24" fmla="*/ 480 h 10240"/>
              <a:gd name="connsiteX2-25" fmla="*/ 3280 w 8928"/>
              <a:gd name="connsiteY2-26" fmla="*/ 10240 h 10240"/>
              <a:gd name="connsiteX3-27" fmla="*/ 3082 w 8928"/>
              <a:gd name="connsiteY3-28" fmla="*/ 480 h 10240"/>
              <a:gd name="connsiteX4-29" fmla="*/ 0 w 8928"/>
              <a:gd name="connsiteY4-30" fmla="*/ 480 h 10240"/>
              <a:gd name="connsiteX0-31" fmla="*/ 11411 w 11411"/>
              <a:gd name="connsiteY0-32" fmla="*/ 0 h 10000"/>
              <a:gd name="connsiteX1-33" fmla="*/ 5281 w 11411"/>
              <a:gd name="connsiteY1-34" fmla="*/ 469 h 10000"/>
              <a:gd name="connsiteX2-35" fmla="*/ 5085 w 11411"/>
              <a:gd name="connsiteY2-36" fmla="*/ 10000 h 10000"/>
              <a:gd name="connsiteX3-37" fmla="*/ 4863 w 11411"/>
              <a:gd name="connsiteY3-38" fmla="*/ 469 h 10000"/>
              <a:gd name="connsiteX4-39" fmla="*/ 0 w 11411"/>
              <a:gd name="connsiteY4-40" fmla="*/ 469 h 10000"/>
              <a:gd name="connsiteX0-41" fmla="*/ 12583 w 12583"/>
              <a:gd name="connsiteY0-42" fmla="*/ 0 h 10000"/>
              <a:gd name="connsiteX1-43" fmla="*/ 6453 w 12583"/>
              <a:gd name="connsiteY1-44" fmla="*/ 469 h 10000"/>
              <a:gd name="connsiteX2-45" fmla="*/ 6257 w 12583"/>
              <a:gd name="connsiteY2-46" fmla="*/ 10000 h 10000"/>
              <a:gd name="connsiteX3-47" fmla="*/ 6035 w 12583"/>
              <a:gd name="connsiteY3-48" fmla="*/ 469 h 10000"/>
              <a:gd name="connsiteX4-49" fmla="*/ 0 w 12583"/>
              <a:gd name="connsiteY4-50" fmla="*/ 469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Gallery Callou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-1" y="-13698"/>
            <a:ext cx="6340399" cy="687169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48D6-F9F1-4790-BD0E-731573EBC7F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8" hasCustomPrompt="1"/>
          </p:nvPr>
        </p:nvSpPr>
        <p:spPr bwMode="white">
          <a:xfrm>
            <a:off x="415926" y="5906188"/>
            <a:ext cx="3544183" cy="281480"/>
          </a:xfrm>
        </p:spPr>
        <p:txBody>
          <a:bodyPr numCol="1">
            <a:noAutofit/>
          </a:bodyPr>
          <a:lstStyle>
            <a:lvl1pPr>
              <a:spcBef>
                <a:spcPts val="800"/>
              </a:spcBef>
              <a:tabLst>
                <a:tab pos="380365" algn="l"/>
              </a:tabLst>
              <a:defRPr sz="1065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415926" y="5694197"/>
            <a:ext cx="3683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342239" y="-8965"/>
            <a:ext cx="3182199" cy="1723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342239" y="1707249"/>
            <a:ext cx="3182199" cy="1723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342239" y="3423462"/>
            <a:ext cx="3182199" cy="1723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342239" y="5136501"/>
            <a:ext cx="3182199" cy="1723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 bwMode="white">
          <a:xfrm flipH="1">
            <a:off x="6340397" y="-12699"/>
            <a:ext cx="0" cy="6876288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xperienc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 userDrawn="1"/>
        </p:nvSpPr>
        <p:spPr bwMode="auto">
          <a:xfrm rot="16200000">
            <a:off x="737555" y="3362805"/>
            <a:ext cx="6851673" cy="135468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-1" fmla="*/ 8265 w 8265"/>
              <a:gd name="connsiteY0-2" fmla="*/ 0 h 10000"/>
              <a:gd name="connsiteX1-3" fmla="*/ 2106 w 8265"/>
              <a:gd name="connsiteY1-4" fmla="*/ 240 h 10000"/>
              <a:gd name="connsiteX2-5" fmla="*/ 1999 w 8265"/>
              <a:gd name="connsiteY2-6" fmla="*/ 10000 h 10000"/>
              <a:gd name="connsiteX3-7" fmla="*/ 1879 w 8265"/>
              <a:gd name="connsiteY3-8" fmla="*/ 240 h 10000"/>
              <a:gd name="connsiteX4-9" fmla="*/ 0 w 8265"/>
              <a:gd name="connsiteY4-10" fmla="*/ 240 h 10000"/>
              <a:gd name="connsiteX0-11" fmla="*/ 7374 w 7374"/>
              <a:gd name="connsiteY0-12" fmla="*/ 0 h 10000"/>
              <a:gd name="connsiteX1-13" fmla="*/ 2548 w 7374"/>
              <a:gd name="connsiteY1-14" fmla="*/ 240 h 10000"/>
              <a:gd name="connsiteX2-15" fmla="*/ 2419 w 7374"/>
              <a:gd name="connsiteY2-16" fmla="*/ 10000 h 10000"/>
              <a:gd name="connsiteX3-17" fmla="*/ 2273 w 7374"/>
              <a:gd name="connsiteY3-18" fmla="*/ 240 h 10000"/>
              <a:gd name="connsiteX4-19" fmla="*/ 0 w 7374"/>
              <a:gd name="connsiteY4-20" fmla="*/ 240 h 10000"/>
              <a:gd name="connsiteX0-21" fmla="*/ 8928 w 8928"/>
              <a:gd name="connsiteY0-22" fmla="*/ 0 h 10240"/>
              <a:gd name="connsiteX1-23" fmla="*/ 3455 w 8928"/>
              <a:gd name="connsiteY1-24" fmla="*/ 480 h 10240"/>
              <a:gd name="connsiteX2-25" fmla="*/ 3280 w 8928"/>
              <a:gd name="connsiteY2-26" fmla="*/ 10240 h 10240"/>
              <a:gd name="connsiteX3-27" fmla="*/ 3082 w 8928"/>
              <a:gd name="connsiteY3-28" fmla="*/ 480 h 10240"/>
              <a:gd name="connsiteX4-29" fmla="*/ 0 w 8928"/>
              <a:gd name="connsiteY4-30" fmla="*/ 480 h 10240"/>
              <a:gd name="connsiteX0-31" fmla="*/ 11411 w 11411"/>
              <a:gd name="connsiteY0-32" fmla="*/ 0 h 10000"/>
              <a:gd name="connsiteX1-33" fmla="*/ 5281 w 11411"/>
              <a:gd name="connsiteY1-34" fmla="*/ 469 h 10000"/>
              <a:gd name="connsiteX2-35" fmla="*/ 5085 w 11411"/>
              <a:gd name="connsiteY2-36" fmla="*/ 10000 h 10000"/>
              <a:gd name="connsiteX3-37" fmla="*/ 4863 w 11411"/>
              <a:gd name="connsiteY3-38" fmla="*/ 469 h 10000"/>
              <a:gd name="connsiteX4-39" fmla="*/ 0 w 11411"/>
              <a:gd name="connsiteY4-40" fmla="*/ 469 h 10000"/>
              <a:gd name="connsiteX0-41" fmla="*/ 12583 w 12583"/>
              <a:gd name="connsiteY0-42" fmla="*/ 0 h 10000"/>
              <a:gd name="connsiteX1-43" fmla="*/ 6453 w 12583"/>
              <a:gd name="connsiteY1-44" fmla="*/ 469 h 10000"/>
              <a:gd name="connsiteX2-45" fmla="*/ 6257 w 12583"/>
              <a:gd name="connsiteY2-46" fmla="*/ 10000 h 10000"/>
              <a:gd name="connsiteX3-47" fmla="*/ 6035 w 12583"/>
              <a:gd name="connsiteY3-48" fmla="*/ 469 h 10000"/>
              <a:gd name="connsiteX4-49" fmla="*/ 0 w 12583"/>
              <a:gd name="connsiteY4-50" fmla="*/ 469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51" y="1950185"/>
            <a:ext cx="3538191" cy="820737"/>
          </a:xfrm>
        </p:spPr>
        <p:txBody>
          <a:bodyPr anchor="t"/>
          <a:lstStyle>
            <a:lvl1pPr algn="l">
              <a:lnSpc>
                <a:spcPct val="100000"/>
              </a:lnSpc>
              <a:defRPr sz="2665" b="0" cap="none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2751" y="3736947"/>
            <a:ext cx="3260008" cy="202812"/>
          </a:xfrm>
        </p:spPr>
        <p:txBody>
          <a:bodyPr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cap="none" baseline="0">
                <a:solidFill>
                  <a:schemeClr val="tx1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DBC8-0DF0-4202-83B8-3F2A2560FB8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03559" y="586683"/>
            <a:ext cx="0" cy="5738491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 bwMode="white">
          <a:xfrm rot="16200000">
            <a:off x="795337" y="3076516"/>
            <a:ext cx="0" cy="7588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</a:rPr>
              <a:t>PwC’s Experience Centre – China and Hong Kong </a:t>
            </a: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xperienc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335" y="2481867"/>
            <a:ext cx="3277767" cy="335926"/>
          </a:xfrm>
        </p:spPr>
        <p:txBody>
          <a:bodyPr anchor="t"/>
          <a:lstStyle>
            <a:lvl1pPr algn="ctr">
              <a:lnSpc>
                <a:spcPct val="110000"/>
              </a:lnSpc>
              <a:defRPr sz="2135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927" y="4566211"/>
            <a:ext cx="3260008" cy="143629"/>
          </a:xfrm>
        </p:spPr>
        <p:txBody>
          <a:bodyPr anchor="t" anchorCtr="0"/>
          <a:lstStyle>
            <a:lvl1pPr marL="0" indent="0" algn="ctr">
              <a:buNone/>
              <a:defRPr sz="935" b="1" kern="0" cap="all" spc="0" baseline="0">
                <a:solidFill>
                  <a:schemeClr val="tx1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2630-86D1-4D4F-85F1-7B5A13F12A2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03559" y="586683"/>
            <a:ext cx="0" cy="5738491"/>
          </a:xfrm>
          <a:prstGeom prst="line">
            <a:avLst/>
          </a:prstGeom>
          <a:ln w="9525">
            <a:solidFill>
              <a:srgbClr val="CCCCC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/>
          <p:nvPr userDrawn="1"/>
        </p:nvSpPr>
        <p:spPr bwMode="auto">
          <a:xfrm rot="16200000">
            <a:off x="737555" y="3362805"/>
            <a:ext cx="6851673" cy="135468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-1" fmla="*/ 8265 w 8265"/>
              <a:gd name="connsiteY0-2" fmla="*/ 0 h 10000"/>
              <a:gd name="connsiteX1-3" fmla="*/ 2106 w 8265"/>
              <a:gd name="connsiteY1-4" fmla="*/ 240 h 10000"/>
              <a:gd name="connsiteX2-5" fmla="*/ 1999 w 8265"/>
              <a:gd name="connsiteY2-6" fmla="*/ 10000 h 10000"/>
              <a:gd name="connsiteX3-7" fmla="*/ 1879 w 8265"/>
              <a:gd name="connsiteY3-8" fmla="*/ 240 h 10000"/>
              <a:gd name="connsiteX4-9" fmla="*/ 0 w 8265"/>
              <a:gd name="connsiteY4-10" fmla="*/ 240 h 10000"/>
              <a:gd name="connsiteX0-11" fmla="*/ 7374 w 7374"/>
              <a:gd name="connsiteY0-12" fmla="*/ 0 h 10000"/>
              <a:gd name="connsiteX1-13" fmla="*/ 2548 w 7374"/>
              <a:gd name="connsiteY1-14" fmla="*/ 240 h 10000"/>
              <a:gd name="connsiteX2-15" fmla="*/ 2419 w 7374"/>
              <a:gd name="connsiteY2-16" fmla="*/ 10000 h 10000"/>
              <a:gd name="connsiteX3-17" fmla="*/ 2273 w 7374"/>
              <a:gd name="connsiteY3-18" fmla="*/ 240 h 10000"/>
              <a:gd name="connsiteX4-19" fmla="*/ 0 w 7374"/>
              <a:gd name="connsiteY4-20" fmla="*/ 240 h 10000"/>
              <a:gd name="connsiteX0-21" fmla="*/ 8928 w 8928"/>
              <a:gd name="connsiteY0-22" fmla="*/ 0 h 10240"/>
              <a:gd name="connsiteX1-23" fmla="*/ 3455 w 8928"/>
              <a:gd name="connsiteY1-24" fmla="*/ 480 h 10240"/>
              <a:gd name="connsiteX2-25" fmla="*/ 3280 w 8928"/>
              <a:gd name="connsiteY2-26" fmla="*/ 10240 h 10240"/>
              <a:gd name="connsiteX3-27" fmla="*/ 3082 w 8928"/>
              <a:gd name="connsiteY3-28" fmla="*/ 480 h 10240"/>
              <a:gd name="connsiteX4-29" fmla="*/ 0 w 8928"/>
              <a:gd name="connsiteY4-30" fmla="*/ 480 h 10240"/>
              <a:gd name="connsiteX0-31" fmla="*/ 11411 w 11411"/>
              <a:gd name="connsiteY0-32" fmla="*/ 0 h 10000"/>
              <a:gd name="connsiteX1-33" fmla="*/ 5281 w 11411"/>
              <a:gd name="connsiteY1-34" fmla="*/ 469 h 10000"/>
              <a:gd name="connsiteX2-35" fmla="*/ 5085 w 11411"/>
              <a:gd name="connsiteY2-36" fmla="*/ 10000 h 10000"/>
              <a:gd name="connsiteX3-37" fmla="*/ 4863 w 11411"/>
              <a:gd name="connsiteY3-38" fmla="*/ 469 h 10000"/>
              <a:gd name="connsiteX4-39" fmla="*/ 0 w 11411"/>
              <a:gd name="connsiteY4-40" fmla="*/ 469 h 10000"/>
              <a:gd name="connsiteX0-41" fmla="*/ 12583 w 12583"/>
              <a:gd name="connsiteY0-42" fmla="*/ 0 h 10000"/>
              <a:gd name="connsiteX1-43" fmla="*/ 6453 w 12583"/>
              <a:gd name="connsiteY1-44" fmla="*/ 469 h 10000"/>
              <a:gd name="connsiteX2-45" fmla="*/ 6257 w 12583"/>
              <a:gd name="connsiteY2-46" fmla="*/ 10000 h 10000"/>
              <a:gd name="connsiteX3-47" fmla="*/ 6035 w 12583"/>
              <a:gd name="connsiteY3-48" fmla="*/ 469 h 10000"/>
              <a:gd name="connsiteX4-49" fmla="*/ 0 w 12583"/>
              <a:gd name="connsiteY4-50" fmla="*/ 469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</a:rPr>
              <a:t>PwC’s Experience Centre – China and Hong Kong </a:t>
            </a: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xperience 6">
    <p:bg>
      <p:bgPr>
        <a:solidFill>
          <a:srgbClr val="33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00D6-BC00-41E2-B666-9895C6388B0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 marL="0" algn="l" defTabSz="1219200" rtl="0" eaLnBrk="1" latinLnBrk="0" hangingPunct="1">
              <a:def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12751" y="2362252"/>
            <a:ext cx="3538191" cy="82073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2665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51" y="3721680"/>
            <a:ext cx="3130551" cy="18466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Freeform 5"/>
          <p:cNvSpPr/>
          <p:nvPr userDrawn="1"/>
        </p:nvSpPr>
        <p:spPr bwMode="auto">
          <a:xfrm rot="16200000">
            <a:off x="737555" y="3362805"/>
            <a:ext cx="6851673" cy="135468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-1" fmla="*/ 8265 w 8265"/>
              <a:gd name="connsiteY0-2" fmla="*/ 0 h 10000"/>
              <a:gd name="connsiteX1-3" fmla="*/ 2106 w 8265"/>
              <a:gd name="connsiteY1-4" fmla="*/ 240 h 10000"/>
              <a:gd name="connsiteX2-5" fmla="*/ 1999 w 8265"/>
              <a:gd name="connsiteY2-6" fmla="*/ 10000 h 10000"/>
              <a:gd name="connsiteX3-7" fmla="*/ 1879 w 8265"/>
              <a:gd name="connsiteY3-8" fmla="*/ 240 h 10000"/>
              <a:gd name="connsiteX4-9" fmla="*/ 0 w 8265"/>
              <a:gd name="connsiteY4-10" fmla="*/ 240 h 10000"/>
              <a:gd name="connsiteX0-11" fmla="*/ 7374 w 7374"/>
              <a:gd name="connsiteY0-12" fmla="*/ 0 h 10000"/>
              <a:gd name="connsiteX1-13" fmla="*/ 2548 w 7374"/>
              <a:gd name="connsiteY1-14" fmla="*/ 240 h 10000"/>
              <a:gd name="connsiteX2-15" fmla="*/ 2419 w 7374"/>
              <a:gd name="connsiteY2-16" fmla="*/ 10000 h 10000"/>
              <a:gd name="connsiteX3-17" fmla="*/ 2273 w 7374"/>
              <a:gd name="connsiteY3-18" fmla="*/ 240 h 10000"/>
              <a:gd name="connsiteX4-19" fmla="*/ 0 w 7374"/>
              <a:gd name="connsiteY4-20" fmla="*/ 240 h 10000"/>
              <a:gd name="connsiteX0-21" fmla="*/ 8928 w 8928"/>
              <a:gd name="connsiteY0-22" fmla="*/ 0 h 10240"/>
              <a:gd name="connsiteX1-23" fmla="*/ 3455 w 8928"/>
              <a:gd name="connsiteY1-24" fmla="*/ 480 h 10240"/>
              <a:gd name="connsiteX2-25" fmla="*/ 3280 w 8928"/>
              <a:gd name="connsiteY2-26" fmla="*/ 10240 h 10240"/>
              <a:gd name="connsiteX3-27" fmla="*/ 3082 w 8928"/>
              <a:gd name="connsiteY3-28" fmla="*/ 480 h 10240"/>
              <a:gd name="connsiteX4-29" fmla="*/ 0 w 8928"/>
              <a:gd name="connsiteY4-30" fmla="*/ 480 h 10240"/>
              <a:gd name="connsiteX0-31" fmla="*/ 11411 w 11411"/>
              <a:gd name="connsiteY0-32" fmla="*/ 0 h 10000"/>
              <a:gd name="connsiteX1-33" fmla="*/ 5281 w 11411"/>
              <a:gd name="connsiteY1-34" fmla="*/ 469 h 10000"/>
              <a:gd name="connsiteX2-35" fmla="*/ 5085 w 11411"/>
              <a:gd name="connsiteY2-36" fmla="*/ 10000 h 10000"/>
              <a:gd name="connsiteX3-37" fmla="*/ 4863 w 11411"/>
              <a:gd name="connsiteY3-38" fmla="*/ 469 h 10000"/>
              <a:gd name="connsiteX4-39" fmla="*/ 0 w 11411"/>
              <a:gd name="connsiteY4-40" fmla="*/ 469 h 10000"/>
              <a:gd name="connsiteX0-41" fmla="*/ 12583 w 12583"/>
              <a:gd name="connsiteY0-42" fmla="*/ 0 h 10000"/>
              <a:gd name="connsiteX1-43" fmla="*/ 6453 w 12583"/>
              <a:gd name="connsiteY1-44" fmla="*/ 469 h 10000"/>
              <a:gd name="connsiteX2-45" fmla="*/ 6257 w 12583"/>
              <a:gd name="connsiteY2-46" fmla="*/ 10000 h 10000"/>
              <a:gd name="connsiteX3-47" fmla="*/ 6035 w 12583"/>
              <a:gd name="connsiteY3-48" fmla="*/ 469 h 10000"/>
              <a:gd name="connsiteX4-49" fmla="*/ 0 w 12583"/>
              <a:gd name="connsiteY4-50" fmla="*/ 469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xperience 7">
    <p:bg>
      <p:bgPr>
        <a:solidFill>
          <a:srgbClr val="333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01F6-FC02-4607-AD7A-8A1D8478BB8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 marL="0" algn="l" defTabSz="1219200" rtl="0" eaLnBrk="1" latinLnBrk="0" hangingPunct="1">
              <a:def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12751" y="3033486"/>
            <a:ext cx="3538191" cy="820737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2665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</a:t>
            </a:r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5925" y="4084179"/>
            <a:ext cx="3260008" cy="202812"/>
          </a:xfrm>
        </p:spPr>
        <p:txBody>
          <a:bodyPr anchor="t" anchorCtr="0"/>
          <a:lstStyle>
            <a:lvl1pPr marL="0" indent="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cap="none" baseline="0">
                <a:solidFill>
                  <a:schemeClr val="bg1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Freeform 5"/>
          <p:cNvSpPr/>
          <p:nvPr userDrawn="1"/>
        </p:nvSpPr>
        <p:spPr bwMode="auto">
          <a:xfrm rot="16200000">
            <a:off x="737555" y="3362805"/>
            <a:ext cx="6851673" cy="135468"/>
          </a:xfrm>
          <a:custGeom>
            <a:avLst/>
            <a:gdLst>
              <a:gd name="T0" fmla="*/ 5760 w 5760"/>
              <a:gd name="T1" fmla="*/ 0 h 61"/>
              <a:gd name="T2" fmla="*/ 996 w 5760"/>
              <a:gd name="T3" fmla="*/ 0 h 61"/>
              <a:gd name="T4" fmla="*/ 945 w 5760"/>
              <a:gd name="T5" fmla="*/ 61 h 61"/>
              <a:gd name="T6" fmla="*/ 888 w 5760"/>
              <a:gd name="T7" fmla="*/ 0 h 61"/>
              <a:gd name="T8" fmla="*/ 0 w 5760"/>
              <a:gd name="T9" fmla="*/ 0 h 61"/>
              <a:gd name="connsiteX0" fmla="*/ 8208 w 8208"/>
              <a:gd name="connsiteY0" fmla="*/ 0 h 10246"/>
              <a:gd name="connsiteX1" fmla="*/ 1729 w 8208"/>
              <a:gd name="connsiteY1" fmla="*/ 246 h 10246"/>
              <a:gd name="connsiteX2" fmla="*/ 1641 w 8208"/>
              <a:gd name="connsiteY2" fmla="*/ 10246 h 10246"/>
              <a:gd name="connsiteX3" fmla="*/ 1542 w 8208"/>
              <a:gd name="connsiteY3" fmla="*/ 246 h 10246"/>
              <a:gd name="connsiteX4" fmla="*/ 0 w 8208"/>
              <a:gd name="connsiteY4" fmla="*/ 246 h 10246"/>
              <a:gd name="connsiteX0-1" fmla="*/ 8265 w 8265"/>
              <a:gd name="connsiteY0-2" fmla="*/ 0 h 10000"/>
              <a:gd name="connsiteX1-3" fmla="*/ 2106 w 8265"/>
              <a:gd name="connsiteY1-4" fmla="*/ 240 h 10000"/>
              <a:gd name="connsiteX2-5" fmla="*/ 1999 w 8265"/>
              <a:gd name="connsiteY2-6" fmla="*/ 10000 h 10000"/>
              <a:gd name="connsiteX3-7" fmla="*/ 1879 w 8265"/>
              <a:gd name="connsiteY3-8" fmla="*/ 240 h 10000"/>
              <a:gd name="connsiteX4-9" fmla="*/ 0 w 8265"/>
              <a:gd name="connsiteY4-10" fmla="*/ 240 h 10000"/>
              <a:gd name="connsiteX0-11" fmla="*/ 7374 w 7374"/>
              <a:gd name="connsiteY0-12" fmla="*/ 0 h 10000"/>
              <a:gd name="connsiteX1-13" fmla="*/ 2548 w 7374"/>
              <a:gd name="connsiteY1-14" fmla="*/ 240 h 10000"/>
              <a:gd name="connsiteX2-15" fmla="*/ 2419 w 7374"/>
              <a:gd name="connsiteY2-16" fmla="*/ 10000 h 10000"/>
              <a:gd name="connsiteX3-17" fmla="*/ 2273 w 7374"/>
              <a:gd name="connsiteY3-18" fmla="*/ 240 h 10000"/>
              <a:gd name="connsiteX4-19" fmla="*/ 0 w 7374"/>
              <a:gd name="connsiteY4-20" fmla="*/ 240 h 10000"/>
              <a:gd name="connsiteX0-21" fmla="*/ 8928 w 8928"/>
              <a:gd name="connsiteY0-22" fmla="*/ 0 h 10240"/>
              <a:gd name="connsiteX1-23" fmla="*/ 3455 w 8928"/>
              <a:gd name="connsiteY1-24" fmla="*/ 480 h 10240"/>
              <a:gd name="connsiteX2-25" fmla="*/ 3280 w 8928"/>
              <a:gd name="connsiteY2-26" fmla="*/ 10240 h 10240"/>
              <a:gd name="connsiteX3-27" fmla="*/ 3082 w 8928"/>
              <a:gd name="connsiteY3-28" fmla="*/ 480 h 10240"/>
              <a:gd name="connsiteX4-29" fmla="*/ 0 w 8928"/>
              <a:gd name="connsiteY4-30" fmla="*/ 480 h 10240"/>
              <a:gd name="connsiteX0-31" fmla="*/ 11411 w 11411"/>
              <a:gd name="connsiteY0-32" fmla="*/ 0 h 10000"/>
              <a:gd name="connsiteX1-33" fmla="*/ 5281 w 11411"/>
              <a:gd name="connsiteY1-34" fmla="*/ 469 h 10000"/>
              <a:gd name="connsiteX2-35" fmla="*/ 5085 w 11411"/>
              <a:gd name="connsiteY2-36" fmla="*/ 10000 h 10000"/>
              <a:gd name="connsiteX3-37" fmla="*/ 4863 w 11411"/>
              <a:gd name="connsiteY3-38" fmla="*/ 469 h 10000"/>
              <a:gd name="connsiteX4-39" fmla="*/ 0 w 11411"/>
              <a:gd name="connsiteY4-40" fmla="*/ 469 h 10000"/>
              <a:gd name="connsiteX0-41" fmla="*/ 12583 w 12583"/>
              <a:gd name="connsiteY0-42" fmla="*/ 0 h 10000"/>
              <a:gd name="connsiteX1-43" fmla="*/ 6453 w 12583"/>
              <a:gd name="connsiteY1-44" fmla="*/ 469 h 10000"/>
              <a:gd name="connsiteX2-45" fmla="*/ 6257 w 12583"/>
              <a:gd name="connsiteY2-46" fmla="*/ 10000 h 10000"/>
              <a:gd name="connsiteX3-47" fmla="*/ 6035 w 12583"/>
              <a:gd name="connsiteY3-48" fmla="*/ 469 h 10000"/>
              <a:gd name="connsiteX4-49" fmla="*/ 0 w 12583"/>
              <a:gd name="connsiteY4-50" fmla="*/ 469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583" h="10000">
                <a:moveTo>
                  <a:pt x="12583" y="0"/>
                </a:moveTo>
                <a:lnTo>
                  <a:pt x="6453" y="469"/>
                </a:lnTo>
                <a:cubicBezTo>
                  <a:pt x="6389" y="3646"/>
                  <a:pt x="6323" y="6823"/>
                  <a:pt x="6257" y="10000"/>
                </a:cubicBezTo>
                <a:cubicBezTo>
                  <a:pt x="6183" y="6823"/>
                  <a:pt x="6110" y="3646"/>
                  <a:pt x="6035" y="469"/>
                </a:cubicBezTo>
                <a:lnTo>
                  <a:pt x="0" y="469"/>
                </a:lnTo>
              </a:path>
            </a:pathLst>
          </a:custGeom>
          <a:noFill/>
          <a:ln w="7938" cap="rnd">
            <a:solidFill>
              <a:schemeClr val="bg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PwC’s Experience Centre – China and Hong Kong </a:t>
            </a:r>
            <a:endParaRPr lang="en-US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344363"/>
            <a:ext cx="12192000" cy="551363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529" y="707137"/>
            <a:ext cx="11306183" cy="410369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2DAA-26E9-4FB6-9B35-C2AB6A6EF1C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4463" y="1330979"/>
            <a:ext cx="12188757" cy="139695"/>
            <a:chOff x="-3347" y="998234"/>
            <a:chExt cx="9141568" cy="104771"/>
          </a:xfrm>
        </p:grpSpPr>
        <p:sp>
          <p:nvSpPr>
            <p:cNvPr id="16" name="Isosceles Triangle 15"/>
            <p:cNvSpPr/>
            <p:nvPr userDrawn="1"/>
          </p:nvSpPr>
          <p:spPr bwMode="white">
            <a:xfrm flipV="1">
              <a:off x="976383" y="998234"/>
              <a:ext cx="199956" cy="9732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5"/>
            <p:cNvSpPr/>
            <p:nvPr userDrawn="1"/>
          </p:nvSpPr>
          <p:spPr bwMode="auto">
            <a:xfrm>
              <a:off x="-3347" y="1004580"/>
              <a:ext cx="9141568" cy="98425"/>
            </a:xfrm>
            <a:custGeom>
              <a:avLst/>
              <a:gdLst>
                <a:gd name="T0" fmla="*/ 5760 w 5760"/>
                <a:gd name="T1" fmla="*/ 0 h 62"/>
                <a:gd name="T2" fmla="*/ 996 w 5760"/>
                <a:gd name="T3" fmla="*/ 0 h 62"/>
                <a:gd name="T4" fmla="*/ 945 w 5760"/>
                <a:gd name="T5" fmla="*/ 62 h 62"/>
                <a:gd name="T6" fmla="*/ 888 w 5760"/>
                <a:gd name="T7" fmla="*/ 0 h 62"/>
                <a:gd name="T8" fmla="*/ 0 w 5760"/>
                <a:gd name="T9" fmla="*/ 0 h 62"/>
                <a:gd name="connsiteX0" fmla="*/ 9544 w 9544"/>
                <a:gd name="connsiteY0" fmla="*/ 0 h 10000"/>
                <a:gd name="connsiteX1" fmla="*/ 1273 w 9544"/>
                <a:gd name="connsiteY1" fmla="*/ 0 h 10000"/>
                <a:gd name="connsiteX2" fmla="*/ 1185 w 9544"/>
                <a:gd name="connsiteY2" fmla="*/ 10000 h 10000"/>
                <a:gd name="connsiteX3" fmla="*/ 1086 w 9544"/>
                <a:gd name="connsiteY3" fmla="*/ 0 h 10000"/>
                <a:gd name="connsiteX4" fmla="*/ 0 w 9544"/>
                <a:gd name="connsiteY4" fmla="*/ 0 h 10000"/>
                <a:gd name="connsiteX0-1" fmla="*/ 10196 w 10196"/>
                <a:gd name="connsiteY0-2" fmla="*/ 0 h 10000"/>
                <a:gd name="connsiteX1-3" fmla="*/ 1334 w 10196"/>
                <a:gd name="connsiteY1-4" fmla="*/ 0 h 10000"/>
                <a:gd name="connsiteX2-5" fmla="*/ 1242 w 10196"/>
                <a:gd name="connsiteY2-6" fmla="*/ 10000 h 10000"/>
                <a:gd name="connsiteX3-7" fmla="*/ 1138 w 10196"/>
                <a:gd name="connsiteY3-8" fmla="*/ 0 h 10000"/>
                <a:gd name="connsiteX4-9" fmla="*/ 0 w 10196"/>
                <a:gd name="connsiteY4-10" fmla="*/ 0 h 10000"/>
                <a:gd name="connsiteX0-11" fmla="*/ 10341 w 10341"/>
                <a:gd name="connsiteY0-12" fmla="*/ 0 h 10000"/>
                <a:gd name="connsiteX1-13" fmla="*/ 1334 w 10341"/>
                <a:gd name="connsiteY1-14" fmla="*/ 0 h 10000"/>
                <a:gd name="connsiteX2-15" fmla="*/ 1242 w 10341"/>
                <a:gd name="connsiteY2-16" fmla="*/ 10000 h 10000"/>
                <a:gd name="connsiteX3-17" fmla="*/ 1138 w 10341"/>
                <a:gd name="connsiteY3-18" fmla="*/ 0 h 10000"/>
                <a:gd name="connsiteX4-19" fmla="*/ 0 w 10341"/>
                <a:gd name="connsiteY4-20" fmla="*/ 0 h 10000"/>
                <a:gd name="connsiteX0-21" fmla="*/ 10475 w 10475"/>
                <a:gd name="connsiteY0-22" fmla="*/ 0 h 10000"/>
                <a:gd name="connsiteX1-23" fmla="*/ 1334 w 10475"/>
                <a:gd name="connsiteY1-24" fmla="*/ 0 h 10000"/>
                <a:gd name="connsiteX2-25" fmla="*/ 1242 w 10475"/>
                <a:gd name="connsiteY2-26" fmla="*/ 10000 h 10000"/>
                <a:gd name="connsiteX3-27" fmla="*/ 1138 w 10475"/>
                <a:gd name="connsiteY3-28" fmla="*/ 0 h 10000"/>
                <a:gd name="connsiteX4-29" fmla="*/ 0 w 10475"/>
                <a:gd name="connsiteY4-30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75" h="10000">
                  <a:moveTo>
                    <a:pt x="10475" y="0"/>
                  </a:moveTo>
                  <a:lnTo>
                    <a:pt x="1334" y="0"/>
                  </a:lnTo>
                  <a:cubicBezTo>
                    <a:pt x="1303" y="3333"/>
                    <a:pt x="1272" y="6667"/>
                    <a:pt x="1242" y="10000"/>
                  </a:cubicBezTo>
                  <a:cubicBezTo>
                    <a:pt x="1207" y="6667"/>
                    <a:pt x="1172" y="3333"/>
                    <a:pt x="1138" y="0"/>
                  </a:cubicBezTo>
                  <a:lnTo>
                    <a:pt x="0" y="0"/>
                  </a:lnTo>
                </a:path>
              </a:pathLst>
            </a:custGeom>
            <a:noFill/>
            <a:ln w="7938" cap="rnd">
              <a:solidFill>
                <a:srgbClr val="E1301E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</a:rPr>
              <a:t>PwC’s Experience Centre – China and Hong Kong </a:t>
            </a: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Foc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12751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6737-150A-4F32-A323-7133824E79F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51" y="5097991"/>
            <a:ext cx="3529024" cy="164148"/>
          </a:xfrm>
        </p:spPr>
        <p:txBody>
          <a:bodyPr/>
          <a:lstStyle>
            <a:lvl1pPr>
              <a:defRPr sz="106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264237" y="1705065"/>
            <a:ext cx="7663541" cy="3336740"/>
            <a:chOff x="1698178" y="1278798"/>
            <a:chExt cx="5747656" cy="2502555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4572006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008920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445834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3135092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698178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 userDrawn="1"/>
        </p:nvGrpSpPr>
        <p:grpSpPr>
          <a:xfrm>
            <a:off x="2264237" y="5610156"/>
            <a:ext cx="7663541" cy="550013"/>
            <a:chOff x="1698178" y="1278798"/>
            <a:chExt cx="5747656" cy="2502555"/>
          </a:xfrm>
        </p:grpSpPr>
        <p:cxnSp>
          <p:nvCxnSpPr>
            <p:cNvPr id="25" name="Straight Connector 24"/>
            <p:cNvCxnSpPr/>
            <p:nvPr userDrawn="1"/>
          </p:nvCxnSpPr>
          <p:spPr>
            <a:xfrm>
              <a:off x="4572006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008920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445834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3135092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698178" y="1278798"/>
              <a:ext cx="0" cy="2502555"/>
            </a:xfrm>
            <a:prstGeom prst="line">
              <a:avLst/>
            </a:prstGeom>
            <a:ln w="9525">
              <a:solidFill>
                <a:srgbClr val="CC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723901" y="5673334"/>
            <a:ext cx="1172633" cy="410369"/>
          </a:xfrm>
        </p:spPr>
        <p:txBody>
          <a:bodyPr/>
          <a:lstStyle>
            <a:lvl1pPr algn="ctr">
              <a:defRPr sz="2665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  <a:endParaRPr lang="en-US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641620" y="5673334"/>
            <a:ext cx="1172633" cy="410369"/>
          </a:xfrm>
        </p:spPr>
        <p:txBody>
          <a:bodyPr/>
          <a:lstStyle>
            <a:lvl1pPr algn="ctr">
              <a:defRPr sz="2665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  <a:endParaRPr lang="en-US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4559338" y="5673334"/>
            <a:ext cx="1172633" cy="410369"/>
          </a:xfrm>
        </p:spPr>
        <p:txBody>
          <a:bodyPr/>
          <a:lstStyle>
            <a:lvl1pPr algn="ctr">
              <a:defRPr sz="2665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  <a:endParaRPr lang="en-US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6477057" y="5673334"/>
            <a:ext cx="1172633" cy="410369"/>
          </a:xfrm>
        </p:spPr>
        <p:txBody>
          <a:bodyPr/>
          <a:lstStyle>
            <a:lvl1pPr algn="ctr">
              <a:defRPr sz="2665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  <a:endParaRPr lang="en-US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8394776" y="5673334"/>
            <a:ext cx="1172633" cy="410369"/>
          </a:xfrm>
        </p:spPr>
        <p:txBody>
          <a:bodyPr/>
          <a:lstStyle>
            <a:lvl1pPr algn="ctr">
              <a:defRPr sz="2665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  <a:endParaRPr lang="en-US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10312496" y="5673334"/>
            <a:ext cx="1172633" cy="410369"/>
          </a:xfrm>
        </p:spPr>
        <p:txBody>
          <a:bodyPr/>
          <a:lstStyle>
            <a:lvl1pPr algn="ctr">
              <a:defRPr sz="2665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  <a:endParaRPr lang="en-US"/>
          </a:p>
        </p:txBody>
      </p:sp>
      <p:sp>
        <p:nvSpPr>
          <p:cNvPr id="41" name="Content Placeholder 2"/>
          <p:cNvSpPr>
            <a:spLocks noGrp="1"/>
          </p:cNvSpPr>
          <p:nvPr>
            <p:ph sz="half" idx="31" hasCustomPrompt="1"/>
          </p:nvPr>
        </p:nvSpPr>
        <p:spPr>
          <a:xfrm>
            <a:off x="2326756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2" name="Content Placeholder 2"/>
          <p:cNvSpPr>
            <a:spLocks noGrp="1"/>
          </p:cNvSpPr>
          <p:nvPr>
            <p:ph sz="half" idx="32" hasCustomPrompt="1"/>
          </p:nvPr>
        </p:nvSpPr>
        <p:spPr>
          <a:xfrm>
            <a:off x="4240762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3" name="Content Placeholder 2"/>
          <p:cNvSpPr>
            <a:spLocks noGrp="1"/>
          </p:cNvSpPr>
          <p:nvPr>
            <p:ph sz="half" idx="33" hasCustomPrompt="1"/>
          </p:nvPr>
        </p:nvSpPr>
        <p:spPr>
          <a:xfrm>
            <a:off x="6154767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4" name="Content Placeholder 2"/>
          <p:cNvSpPr>
            <a:spLocks noGrp="1"/>
          </p:cNvSpPr>
          <p:nvPr>
            <p:ph sz="half" idx="34" hasCustomPrompt="1"/>
          </p:nvPr>
        </p:nvSpPr>
        <p:spPr>
          <a:xfrm>
            <a:off x="8068772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5" name="Content Placeholder 2"/>
          <p:cNvSpPr>
            <a:spLocks noGrp="1"/>
          </p:cNvSpPr>
          <p:nvPr>
            <p:ph sz="half" idx="35" hasCustomPrompt="1"/>
          </p:nvPr>
        </p:nvSpPr>
        <p:spPr>
          <a:xfrm>
            <a:off x="9982779" y="1723397"/>
            <a:ext cx="1787309" cy="443263"/>
          </a:xfrm>
        </p:spPr>
        <p:txBody>
          <a:bodyPr/>
          <a:lstStyle>
            <a:lvl1pPr algn="ctr">
              <a:defRPr sz="1600">
                <a:solidFill>
                  <a:schemeClr val="tx2"/>
                </a:solidFill>
                <a:latin typeface="+mj-lt"/>
              </a:defRPr>
            </a:lvl1pPr>
            <a:lvl2pPr marL="0" indent="0" algn="ctr">
              <a:buNone/>
              <a:defRPr sz="1065"/>
            </a:lvl2pPr>
            <a:lvl3pPr marL="302895" indent="-146050">
              <a:defRPr sz="665"/>
            </a:lvl3pPr>
            <a:lvl4pPr marL="459105" indent="-156845">
              <a:defRPr sz="535"/>
            </a:lvl4pPr>
            <a:lvl5pPr marL="614045" indent="-154305">
              <a:defRPr sz="6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36" hasCustomPrompt="1"/>
          </p:nvPr>
        </p:nvSpPr>
        <p:spPr>
          <a:xfrm>
            <a:off x="503797" y="2635611"/>
            <a:ext cx="1612900" cy="143565"/>
          </a:xfrm>
        </p:spPr>
        <p:txBody>
          <a:bodyPr/>
          <a:lstStyle>
            <a:lvl1pPr marL="76200" indent="-76200">
              <a:spcBef>
                <a:spcPts val="535"/>
              </a:spcBef>
              <a:buFont typeface="Wingdings" panose="05000000000000000000" pitchFamily="2" charset="2"/>
              <a:buChar char="§"/>
              <a:defRPr sz="935"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37" hasCustomPrompt="1"/>
          </p:nvPr>
        </p:nvSpPr>
        <p:spPr>
          <a:xfrm>
            <a:off x="2423427" y="2635611"/>
            <a:ext cx="1612900" cy="143565"/>
          </a:xfrm>
        </p:spPr>
        <p:txBody>
          <a:bodyPr/>
          <a:lstStyle>
            <a:lvl1pPr marL="76200" indent="-76200">
              <a:spcBef>
                <a:spcPts val="535"/>
              </a:spcBef>
              <a:buFont typeface="Wingdings" panose="05000000000000000000" pitchFamily="2" charset="2"/>
              <a:buChar char="§"/>
              <a:defRPr sz="935"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38" hasCustomPrompt="1"/>
          </p:nvPr>
        </p:nvSpPr>
        <p:spPr>
          <a:xfrm>
            <a:off x="4343058" y="2635611"/>
            <a:ext cx="1612900" cy="143565"/>
          </a:xfrm>
        </p:spPr>
        <p:txBody>
          <a:bodyPr/>
          <a:lstStyle>
            <a:lvl1pPr marL="76200" indent="-76200">
              <a:spcBef>
                <a:spcPts val="535"/>
              </a:spcBef>
              <a:buFont typeface="Wingdings" panose="05000000000000000000" pitchFamily="2" charset="2"/>
              <a:buChar char="§"/>
              <a:defRPr sz="935"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0" name="Text Placeholder 46"/>
          <p:cNvSpPr>
            <a:spLocks noGrp="1"/>
          </p:cNvSpPr>
          <p:nvPr>
            <p:ph type="body" sz="quarter" idx="39" hasCustomPrompt="1"/>
          </p:nvPr>
        </p:nvSpPr>
        <p:spPr>
          <a:xfrm>
            <a:off x="6262689" y="2635611"/>
            <a:ext cx="1612900" cy="143565"/>
          </a:xfrm>
        </p:spPr>
        <p:txBody>
          <a:bodyPr/>
          <a:lstStyle>
            <a:lvl1pPr marL="76200" indent="-76200">
              <a:spcBef>
                <a:spcPts val="535"/>
              </a:spcBef>
              <a:buFont typeface="Wingdings" panose="05000000000000000000" pitchFamily="2" charset="2"/>
              <a:buChar char="§"/>
              <a:defRPr sz="935"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1" name="Text Placeholder 46"/>
          <p:cNvSpPr>
            <a:spLocks noGrp="1"/>
          </p:cNvSpPr>
          <p:nvPr>
            <p:ph type="body" sz="quarter" idx="40" hasCustomPrompt="1"/>
          </p:nvPr>
        </p:nvSpPr>
        <p:spPr>
          <a:xfrm>
            <a:off x="8182319" y="2635611"/>
            <a:ext cx="1612900" cy="143565"/>
          </a:xfrm>
        </p:spPr>
        <p:txBody>
          <a:bodyPr/>
          <a:lstStyle>
            <a:lvl1pPr marL="76200" indent="-76200">
              <a:spcBef>
                <a:spcPts val="535"/>
              </a:spcBef>
              <a:buFont typeface="Wingdings" panose="05000000000000000000" pitchFamily="2" charset="2"/>
              <a:buChar char="§"/>
              <a:defRPr sz="935"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2" name="Text Placeholder 46"/>
          <p:cNvSpPr>
            <a:spLocks noGrp="1"/>
          </p:cNvSpPr>
          <p:nvPr>
            <p:ph type="body" sz="quarter" idx="41" hasCustomPrompt="1"/>
          </p:nvPr>
        </p:nvSpPr>
        <p:spPr>
          <a:xfrm>
            <a:off x="10101947" y="2635611"/>
            <a:ext cx="1612900" cy="143565"/>
          </a:xfrm>
        </p:spPr>
        <p:txBody>
          <a:bodyPr/>
          <a:lstStyle>
            <a:lvl1pPr marL="76200" indent="-76200">
              <a:spcBef>
                <a:spcPts val="535"/>
              </a:spcBef>
              <a:buFont typeface="Wingdings" panose="05000000000000000000" pitchFamily="2" charset="2"/>
              <a:buChar char="§"/>
              <a:defRPr sz="935"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53" name="Straight Connector 52"/>
          <p:cNvCxnSpPr/>
          <p:nvPr userDrawn="1"/>
        </p:nvCxnSpPr>
        <p:spPr>
          <a:xfrm flipV="1">
            <a:off x="414055" y="5355017"/>
            <a:ext cx="11328771" cy="1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 flipV="1">
            <a:off x="1138241" y="2476608"/>
            <a:ext cx="365135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 flipV="1">
            <a:off x="3046791" y="2476609"/>
            <a:ext cx="365135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flipV="1">
            <a:off x="4955342" y="2476609"/>
            <a:ext cx="365135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flipV="1">
            <a:off x="6863892" y="2476609"/>
            <a:ext cx="365135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 flipV="1">
            <a:off x="8772443" y="2478149"/>
            <a:ext cx="365135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>
          <a:xfrm flipV="1">
            <a:off x="10680997" y="2476606"/>
            <a:ext cx="365135" cy="1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Exhib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B67-FD59-4308-A151-2A933B7FED3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cxnSp>
        <p:nvCxnSpPr>
          <p:cNvPr id="46" name="Straight Connector 45"/>
          <p:cNvCxnSpPr/>
          <p:nvPr userDrawn="1"/>
        </p:nvCxnSpPr>
        <p:spPr>
          <a:xfrm>
            <a:off x="6096000" y="1798298"/>
            <a:ext cx="0" cy="2335983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Placeholder 2"/>
          <p:cNvSpPr>
            <a:spLocks noGrp="1"/>
          </p:cNvSpPr>
          <p:nvPr>
            <p:ph type="body" idx="37" hasCustomPrompt="1"/>
          </p:nvPr>
        </p:nvSpPr>
        <p:spPr>
          <a:xfrm>
            <a:off x="7418196" y="3544404"/>
            <a:ext cx="3260008" cy="143629"/>
          </a:xfrm>
        </p:spPr>
        <p:txBody>
          <a:bodyPr anchor="t" anchorCtr="0"/>
          <a:lstStyle>
            <a:lvl1pPr marL="0" indent="0" algn="ctr">
              <a:spcBef>
                <a:spcPts val="0"/>
              </a:spcBef>
              <a:buNone/>
              <a:defRPr sz="935" b="1" cap="all" spc="0" baseline="0">
                <a:solidFill>
                  <a:schemeClr val="bg2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6" name="Text Placeholder 14"/>
          <p:cNvSpPr>
            <a:spLocks noGrp="1"/>
          </p:cNvSpPr>
          <p:nvPr>
            <p:ph type="body" sz="quarter" idx="39" hasCustomPrompt="1"/>
          </p:nvPr>
        </p:nvSpPr>
        <p:spPr>
          <a:xfrm>
            <a:off x="6784426" y="3083198"/>
            <a:ext cx="4527549" cy="251992"/>
          </a:xfrm>
        </p:spPr>
        <p:txBody>
          <a:bodyPr anchor="b" anchorCtr="0"/>
          <a:lstStyle>
            <a:lvl1pPr algn="ctr">
              <a:lnSpc>
                <a:spcPct val="110000"/>
              </a:lnSpc>
              <a:defRPr sz="1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0" hasCustomPrompt="1"/>
          </p:nvPr>
        </p:nvSpPr>
        <p:spPr>
          <a:xfrm>
            <a:off x="421200" y="1741301"/>
            <a:ext cx="5463117" cy="695575"/>
          </a:xfrm>
        </p:spPr>
        <p:txBody>
          <a:bodyPr/>
          <a:lstStyle>
            <a:lvl1pPr>
              <a:defRPr>
                <a:latin typeface="+mj-lt"/>
              </a:defRPr>
            </a:lvl1pPr>
            <a:lvl2pPr marL="0" indent="0">
              <a:lnSpc>
                <a:spcPct val="110000"/>
              </a:lnSpc>
              <a:spcBef>
                <a:spcPts val="1600"/>
              </a:spcBef>
              <a:buNone/>
              <a:defRPr sz="1200"/>
            </a:lvl2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22515" y="4464289"/>
            <a:ext cx="11128637" cy="0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3A5FF-8ED9-4E83-A97E-C5650AB8A69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39786" y="2278806"/>
            <a:ext cx="5118963" cy="769452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defRPr sz="2665">
                <a:latin typeface="+mj-lt"/>
              </a:defRPr>
            </a:lvl1pPr>
            <a:lvl2pPr marL="0" indent="0" algn="ctr">
              <a:lnSpc>
                <a:spcPct val="110000"/>
              </a:lnSpc>
              <a:spcBef>
                <a:spcPts val="400"/>
              </a:spcBef>
              <a:buNone/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6077675" y="2044231"/>
            <a:ext cx="0" cy="4097604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89117" y="4093033"/>
            <a:ext cx="4968455" cy="1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715042" y="4093033"/>
            <a:ext cx="4968455" cy="1"/>
          </a:xfrm>
          <a:prstGeom prst="line">
            <a:avLst/>
          </a:prstGeom>
          <a:ln w="952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9264" y="3233683"/>
            <a:ext cx="3260008" cy="143629"/>
          </a:xfrm>
        </p:spPr>
        <p:txBody>
          <a:bodyPr anchor="t" anchorCtr="0"/>
          <a:lstStyle>
            <a:lvl1pPr marL="0" indent="0" algn="ctr">
              <a:buNone/>
              <a:defRPr sz="935" b="1" cap="all" spc="0" baseline="0">
                <a:solidFill>
                  <a:schemeClr val="bg2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6513861" y="2278806"/>
            <a:ext cx="5118963" cy="769452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defRPr sz="2665">
                <a:latin typeface="+mj-lt"/>
              </a:defRPr>
            </a:lvl1pPr>
            <a:lvl2pPr marL="0" indent="0" algn="ctr">
              <a:lnSpc>
                <a:spcPct val="110000"/>
              </a:lnSpc>
              <a:spcBef>
                <a:spcPts val="400"/>
              </a:spcBef>
              <a:buNone/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7443339" y="3233683"/>
            <a:ext cx="3260008" cy="143629"/>
          </a:xfrm>
        </p:spPr>
        <p:txBody>
          <a:bodyPr anchor="t" anchorCtr="0"/>
          <a:lstStyle>
            <a:lvl1pPr marL="0" indent="0" algn="ctr">
              <a:buNone/>
              <a:defRPr sz="935" b="1" cap="all" spc="0" baseline="0">
                <a:solidFill>
                  <a:schemeClr val="bg2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Content Placeholder 2"/>
          <p:cNvSpPr>
            <a:spLocks noGrp="1"/>
          </p:cNvSpPr>
          <p:nvPr>
            <p:ph sz="half" idx="21" hasCustomPrompt="1"/>
          </p:nvPr>
        </p:nvSpPr>
        <p:spPr>
          <a:xfrm>
            <a:off x="639786" y="4653035"/>
            <a:ext cx="5118963" cy="769452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defRPr sz="2665">
                <a:latin typeface="+mj-lt"/>
              </a:defRPr>
            </a:lvl1pPr>
            <a:lvl2pPr marL="0" indent="0" algn="ctr">
              <a:lnSpc>
                <a:spcPct val="110000"/>
              </a:lnSpc>
              <a:spcBef>
                <a:spcPts val="400"/>
              </a:spcBef>
              <a:buNone/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1569264" y="5607912"/>
            <a:ext cx="3260008" cy="143629"/>
          </a:xfrm>
        </p:spPr>
        <p:txBody>
          <a:bodyPr anchor="t" anchorCtr="0"/>
          <a:lstStyle>
            <a:lvl1pPr marL="0" indent="0" algn="ctr">
              <a:buNone/>
              <a:defRPr sz="935" b="1" cap="all" spc="0" baseline="0">
                <a:solidFill>
                  <a:schemeClr val="bg2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8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6513861" y="4653035"/>
            <a:ext cx="5118963" cy="769452"/>
          </a:xfrm>
        </p:spPr>
        <p:txBody>
          <a:bodyPr>
            <a:noAutofit/>
          </a:bodyPr>
          <a:lstStyle>
            <a:lvl1pPr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defRPr sz="2665">
                <a:latin typeface="+mj-lt"/>
              </a:defRPr>
            </a:lvl1pPr>
            <a:lvl2pPr marL="0" indent="0" algn="ctr">
              <a:lnSpc>
                <a:spcPct val="110000"/>
              </a:lnSpc>
              <a:spcBef>
                <a:spcPts val="400"/>
              </a:spcBef>
              <a:buNone/>
              <a:defRPr sz="1065"/>
            </a:lvl2pPr>
            <a:lvl3pPr marL="302895" indent="-146050" algn="ctr">
              <a:lnSpc>
                <a:spcPct val="110000"/>
              </a:lnSpc>
              <a:defRPr sz="1065"/>
            </a:lvl3pPr>
            <a:lvl4pPr marL="459105" indent="-156845" algn="ctr">
              <a:lnSpc>
                <a:spcPct val="110000"/>
              </a:lnSpc>
              <a:defRPr sz="935"/>
            </a:lvl4pPr>
            <a:lvl5pPr marL="614045" indent="-154305" algn="ctr">
              <a:lnSpc>
                <a:spcPct val="110000"/>
              </a:lnSpc>
              <a:defRPr sz="1065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9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7443339" y="5607912"/>
            <a:ext cx="3260008" cy="143629"/>
          </a:xfrm>
        </p:spPr>
        <p:txBody>
          <a:bodyPr anchor="t" anchorCtr="0"/>
          <a:lstStyle>
            <a:lvl1pPr marL="0" indent="0" algn="ctr">
              <a:buNone/>
              <a:defRPr sz="935" b="1" cap="all" spc="0" baseline="0">
                <a:solidFill>
                  <a:schemeClr val="bg2"/>
                </a:solidFill>
                <a:latin typeface="+mn-lt"/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2749" y="2379359"/>
            <a:ext cx="5234072" cy="1149032"/>
          </a:xfr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 sz="1865">
                <a:latin typeface="+mj-lt"/>
              </a:defRPr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9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32536" y="1765680"/>
            <a:ext cx="5236128" cy="41998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2400"/>
              </a:spcBef>
              <a:buNone/>
              <a:defRPr sz="2665" b="0">
                <a:latin typeface="+mj-lt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32536" y="2385708"/>
            <a:ext cx="5236128" cy="139525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编辑母版文本样式</a:t>
            </a:r>
            <a:endParaRPr lang="zh-CN" altLang="en-US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423-0FE0-4C70-A6F7-3C3186E1ED5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765680"/>
            <a:ext cx="5236128" cy="419987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2400"/>
              </a:spcBef>
              <a:buNone/>
              <a:defRPr sz="2665" b="0">
                <a:latin typeface="+mj-lt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eft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707137"/>
            <a:ext cx="11366500" cy="41036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2749" y="1734567"/>
            <a:ext cx="5234072" cy="419987"/>
          </a:xfrm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2665" b="0" dirty="0" smtClean="0"/>
            </a:lvl1pPr>
          </a:lstStyle>
          <a:p>
            <a:pPr lvl="0">
              <a:lnSpc>
                <a:spcPct val="110000"/>
              </a:lnSpc>
              <a:spcBef>
                <a:spcPts val="2400"/>
              </a:spcBef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12749" y="2379359"/>
            <a:ext cx="5234072" cy="139525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编辑母版文本样式</a:t>
            </a:r>
            <a:endParaRPr lang="zh-CN" altLang="en-US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第二级</a:t>
            </a:r>
            <a:endParaRPr lang="zh-CN" altLang="en-US"/>
          </a:p>
          <a:p>
            <a:pPr lvl="2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第三级</a:t>
            </a:r>
            <a:endParaRPr lang="zh-CN" altLang="en-US"/>
          </a:p>
          <a:p>
            <a:pPr lvl="3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第四级</a:t>
            </a:r>
            <a:endParaRPr lang="zh-CN" altLang="en-US"/>
          </a:p>
          <a:p>
            <a:pPr lvl="4">
              <a:lnSpc>
                <a:spcPct val="100000"/>
              </a:lnSpc>
              <a:spcBef>
                <a:spcPts val="800"/>
              </a:spcBef>
            </a:pPr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88E03-14A1-4E01-B38A-F8374D73BE9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187018" y="1742865"/>
            <a:ext cx="5592233" cy="28732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/>
          <p:cNvSpPr/>
          <p:nvPr userDrawn="1"/>
        </p:nvSpPr>
        <p:spPr bwMode="auto">
          <a:xfrm>
            <a:off x="-12699" y="4461420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750" y="518650"/>
            <a:ext cx="11366500" cy="656591"/>
          </a:xfrm>
        </p:spPr>
        <p:txBody>
          <a:bodyPr/>
          <a:lstStyle>
            <a:lvl1pPr>
              <a:defRPr sz="4265"/>
            </a:lvl1pPr>
          </a:lstStyle>
          <a:p>
            <a:r>
              <a:rPr lang="en-US"/>
              <a:t>Thank you!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3331-C926-428F-98E6-0BCA14E9F28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12751" y="4990008"/>
            <a:ext cx="6269567" cy="121380"/>
          </a:xfrm>
        </p:spPr>
        <p:txBody>
          <a:bodyPr/>
          <a:lstStyle>
            <a:lvl1pPr>
              <a:lnSpc>
                <a:spcPct val="105000"/>
              </a:lnSpc>
              <a:spcBef>
                <a:spcPts val="0"/>
              </a:spcBef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</a:rPr>
              <a:t>PwC’s Experience Centre – China and Hong Kong </a:t>
            </a: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" y="1"/>
            <a:ext cx="6317691" cy="287323"/>
          </a:xfr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B87F-C4E1-4BA8-A006-861A5339C35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15926" y="5906188"/>
            <a:ext cx="3544183" cy="281480"/>
          </a:xfrm>
        </p:spPr>
        <p:txBody>
          <a:bodyPr numCol="1">
            <a:noAutofit/>
          </a:bodyPr>
          <a:lstStyle>
            <a:lvl1pPr>
              <a:spcBef>
                <a:spcPts val="800"/>
              </a:spcBef>
              <a:tabLst>
                <a:tab pos="380365" algn="l"/>
              </a:tabLst>
              <a:defRPr sz="1065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15926" y="5694197"/>
            <a:ext cx="3683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B87F-C4E1-4BA8-A006-861A5339C35C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/>
              <a:t>Confidential information for the sole benefit and use of PwC’s client.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926" y="6401047"/>
            <a:ext cx="34131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</a:rPr>
              <a:t>PwC’s Experience Centre – China and Hong Kong </a:t>
            </a:r>
            <a:endParaRPr lang="en-US" sz="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1" y="201707"/>
            <a:ext cx="1939636" cy="2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0" noProof="1"/>
              <a:t>Slide Tags</a:t>
            </a:r>
            <a:endParaRPr lang="en-US" sz="970" noProof="1"/>
          </a:p>
        </p:txBody>
      </p:sp>
      <p:sp>
        <p:nvSpPr>
          <p:cNvPr id="21" name="Date/Filepath" hidden="1"/>
          <p:cNvSpPr txBox="1"/>
          <p:nvPr userDrawn="1">
            <p:custDataLst>
              <p:tags r:id="rId6"/>
            </p:custDataLst>
          </p:nvPr>
        </p:nvSpPr>
        <p:spPr>
          <a:xfrm>
            <a:off x="3999352" y="267300"/>
            <a:ext cx="7536873" cy="12234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sz="795" noProof="1"/>
              <a:t>30.11.2021 G:\My Drive\03 PRODUCT DEVELOPMENT\02 PE Roadshow\20211126_PE_ROADSHOW_v02.pptx</a:t>
            </a:r>
            <a:endParaRPr lang="en-US" sz="795" noProof="1"/>
          </a:p>
        </p:txBody>
      </p:sp>
      <p:sp>
        <p:nvSpPr>
          <p:cNvPr id="11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442913" y="6376696"/>
            <a:ext cx="1962468" cy="1155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en-US" sz="750" noProof="1">
              <a:solidFill>
                <a:schemeClr val="tx1"/>
              </a:solidFill>
            </a:endParaRPr>
          </a:p>
        </p:txBody>
      </p:sp>
      <p:sp>
        <p:nvSpPr>
          <p:cNvPr id="12" name="Strategy&amp;"/>
          <p:cNvSpPr txBox="1"/>
          <p:nvPr userDrawn="1"/>
        </p:nvSpPr>
        <p:spPr>
          <a:xfrm>
            <a:off x="442913" y="6513856"/>
            <a:ext cx="288541" cy="1155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spAutoFit/>
          </a:bodyPr>
          <a:lstStyle/>
          <a:p>
            <a:r>
              <a:rPr lang="zh-HK" altLang="en-US" sz="750" noProof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思略特</a:t>
            </a:r>
            <a:endParaRPr lang="en-US" sz="750" noProof="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Footer Text"/>
          <p:cNvSpPr>
            <a:spLocks noGrp="1"/>
          </p:cNvSpPr>
          <p:nvPr>
            <p:ph type="body" sz="quarter" idx="14" hasCustomPrompt="1"/>
          </p:nvPr>
        </p:nvSpPr>
        <p:spPr>
          <a:xfrm>
            <a:off x="2590800" y="6355080"/>
            <a:ext cx="6998208" cy="274320"/>
          </a:xfrm>
        </p:spPr>
        <p:txBody>
          <a:bodyPr anchor="b">
            <a:noAutofit/>
          </a:bodyPr>
          <a:lstStyle>
            <a:lvl1pPr marL="0" indent="0">
              <a:buNone/>
              <a:defRPr sz="750"/>
            </a:lvl1pPr>
          </a:lstStyle>
          <a:p>
            <a:pPr lvl="0"/>
            <a:r>
              <a:rPr lang="en-US"/>
              <a:t>[Optional footnotes/references]</a:t>
            </a:r>
            <a:endParaRPr lang="en-US"/>
          </a:p>
        </p:txBody>
      </p:sp>
      <p:sp>
        <p:nvSpPr>
          <p:cNvPr id="13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1276213"/>
            <a:ext cx="11306173" cy="3201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[Optional slide subtitle]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 rot="19566925">
            <a:off x="1842368" y="2921171"/>
            <a:ext cx="8507265" cy="101566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GB" sz="6600" b="1" noProof="0">
                <a:solidFill>
                  <a:schemeClr val="bg1">
                    <a:alpha val="70000"/>
                  </a:schemeClr>
                </a:solidFill>
                <a:cs typeface="Arial" panose="020B0604020202020204" pitchFamily="34" charset="0"/>
              </a:rPr>
              <a:t>Draft for Discussion</a:t>
            </a:r>
            <a:endParaRPr lang="en-GB" sz="6600" b="1" noProof="0">
              <a:solidFill>
                <a:schemeClr val="bg1">
                  <a:alpha val="7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 rot="19566925">
            <a:off x="1994768" y="3073571"/>
            <a:ext cx="8507265" cy="1015663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>
            <a:spAutoFit/>
          </a:bodyPr>
          <a:lstStyle/>
          <a:p>
            <a:pPr algn="l"/>
            <a:r>
              <a:rPr lang="en-GB" sz="6600" b="1" noProof="0">
                <a:solidFill>
                  <a:schemeClr val="bg1">
                    <a:alpha val="70000"/>
                  </a:schemeClr>
                </a:solidFill>
                <a:cs typeface="Arial" panose="020B0604020202020204" pitchFamily="34" charset="0"/>
              </a:rPr>
              <a:t>Draft for Discussion</a:t>
            </a:r>
            <a:endParaRPr lang="en-GB" sz="6600" b="1" noProof="0">
              <a:solidFill>
                <a:schemeClr val="bg1">
                  <a:alpha val="7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anner Statement"/>
          <p:cNvSpPr>
            <a:spLocks noGrp="1"/>
          </p:cNvSpPr>
          <p:nvPr>
            <p:ph type="title" hasCustomPrompt="1"/>
          </p:nvPr>
        </p:nvSpPr>
        <p:spPr>
          <a:xfrm>
            <a:off x="642851" y="943984"/>
            <a:ext cx="10906299" cy="742277"/>
          </a:xfrm>
        </p:spPr>
        <p:txBody>
          <a:bodyPr vert="horz" lIns="0" tIns="0" rIns="0" bIns="0" rtlCol="0" anchor="t" anchorCtr="0">
            <a:noAutofit/>
          </a:bodyPr>
          <a:lstStyle>
            <a:lvl1pPr algn="l" defTabSz="899160" rtl="0" eaLnBrk="1" latinLnBrk="0" hangingPunct="1">
              <a:spcBef>
                <a:spcPct val="0"/>
              </a:spcBef>
              <a:buNone/>
              <a:defRPr lang="en-GB" sz="1590" b="1" i="1" kern="120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899160" rtl="0" eaLnBrk="1" latinLnBrk="0" hangingPunct="1">
              <a:spcBef>
                <a:spcPct val="0"/>
              </a:spcBef>
              <a:buNone/>
            </a:pPr>
            <a:r>
              <a:rPr lang="en-US" altLang="zh-CN" noProof="0"/>
              <a:t>Insert banner statement here</a:t>
            </a:r>
            <a:endParaRPr lang="zh-CN" altLang="en-US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4" hasCustomPrompt="1"/>
            <p:custDataLst>
              <p:tags r:id="rId2"/>
            </p:custDataLst>
          </p:nvPr>
        </p:nvSpPr>
        <p:spPr>
          <a:xfrm>
            <a:off x="642851" y="1815353"/>
            <a:ext cx="10906299" cy="1124411"/>
          </a:xfrm>
        </p:spPr>
        <p:txBody>
          <a:bodyPr tIns="0" bIns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4" name="PwC Text"/>
          <p:cNvSpPr txBox="1"/>
          <p:nvPr userDrawn="1"/>
        </p:nvSpPr>
        <p:spPr>
          <a:xfrm>
            <a:off x="642851" y="6454589"/>
            <a:ext cx="332509" cy="94551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>
            <a:noAutofit/>
          </a:bodyPr>
          <a:lstStyle/>
          <a:p>
            <a:pPr>
              <a:lnSpc>
                <a:spcPts val="885"/>
              </a:lnSpc>
            </a:pPr>
            <a:r>
              <a:rPr lang="en-US" altLang="zh-CN" sz="795" noProof="1">
                <a:latin typeface="+mn-lt"/>
                <a:cs typeface="Arial" panose="020B0604020202020204" pitchFamily="34" charset="0"/>
              </a:rPr>
              <a:t>PwC</a:t>
            </a:r>
            <a:endParaRPr lang="zh-CN" altLang="en-US" sz="795" noProof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Report Date"/>
          <p:cNvSpPr txBox="1"/>
          <p:nvPr userDrawn="1">
            <p:custDataLst>
              <p:tags r:id="rId3"/>
            </p:custDataLst>
          </p:nvPr>
        </p:nvSpPr>
        <p:spPr>
          <a:xfrm>
            <a:off x="10915837" y="6317429"/>
            <a:ext cx="621965" cy="1223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indent="-241935" algn="r">
              <a:spcAft>
                <a:spcPts val="795"/>
              </a:spcAft>
            </a:pPr>
            <a:r>
              <a:rPr lang="en-US" altLang="zh-CN" sz="795" noProof="1">
                <a:latin typeface="+mn-lt"/>
              </a:rPr>
              <a:t>27 </a:t>
            </a:r>
            <a:r>
              <a:rPr lang="zh-CN" altLang="en-US" sz="795" noProof="1">
                <a:latin typeface="+mn-lt"/>
              </a:rPr>
              <a:t>二月 </a:t>
            </a:r>
            <a:r>
              <a:rPr lang="en-US" altLang="zh-CN" sz="795" noProof="1">
                <a:latin typeface="+mn-lt"/>
              </a:rPr>
              <a:t>2020</a:t>
            </a:r>
            <a:endParaRPr lang="zh-CN" altLang="en-US" sz="795" noProof="1">
              <a:latin typeface="+mn-lt"/>
            </a:endParaRPr>
          </a:p>
        </p:txBody>
      </p:sp>
      <p:sp>
        <p:nvSpPr>
          <p:cNvPr id="31" name="Page Number"/>
          <p:cNvSpPr txBox="1"/>
          <p:nvPr userDrawn="1">
            <p:custDataLst>
              <p:tags r:id="rId4"/>
            </p:custDataLst>
          </p:nvPr>
        </p:nvSpPr>
        <p:spPr>
          <a:xfrm>
            <a:off x="11172306" y="6454588"/>
            <a:ext cx="387927" cy="1371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ts val="885"/>
              </a:lnSpc>
            </a:pPr>
            <a:endParaRPr lang="zh-CN" altLang="en-US" sz="795" noProof="1"/>
          </a:p>
        </p:txBody>
      </p:sp>
      <p:sp>
        <p:nvSpPr>
          <p:cNvPr id="45" name="HeaderTOCPlaceholder"/>
          <p:cNvSpPr txBox="1"/>
          <p:nvPr userDrawn="1">
            <p:custDataLst>
              <p:tags r:id="rId5"/>
            </p:custDataLst>
          </p:nvPr>
        </p:nvSpPr>
        <p:spPr>
          <a:xfrm>
            <a:off x="4341092" y="621254"/>
            <a:ext cx="7199289" cy="1223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zh-CN" altLang="en-US" sz="795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8" name="Presentation Disclaimer"/>
          <p:cNvSpPr txBox="1"/>
          <p:nvPr userDrawn="1">
            <p:custDataLst>
              <p:tags r:id="rId6"/>
            </p:custDataLst>
          </p:nvPr>
        </p:nvSpPr>
        <p:spPr>
          <a:xfrm>
            <a:off x="4344787" y="6317429"/>
            <a:ext cx="410369" cy="12234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zh-CN" altLang="en-US" sz="795" noProof="1"/>
              <a:t>严格保密</a:t>
            </a:r>
            <a:endParaRPr lang="zh-CN" altLang="en-US" sz="795" noProof="1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642851" y="6252883"/>
            <a:ext cx="109063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41455" y="1748117"/>
            <a:ext cx="10904727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ction Footer"/>
          <p:cNvSpPr txBox="1"/>
          <p:nvPr userDrawn="1">
            <p:custDataLst>
              <p:tags r:id="rId7"/>
            </p:custDataLst>
          </p:nvPr>
        </p:nvSpPr>
        <p:spPr>
          <a:xfrm>
            <a:off x="642852" y="6317293"/>
            <a:ext cx="3513513" cy="1223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b" anchorCtr="0">
            <a:spAutoFit/>
          </a:bodyPr>
          <a:lstStyle/>
          <a:p>
            <a:endParaRPr lang="zh-CN" altLang="en-US" sz="795" noProof="1">
              <a:solidFill>
                <a:schemeClr val="tx1"/>
              </a:solidFill>
            </a:endParaRPr>
          </a:p>
        </p:txBody>
      </p:sp>
      <p:sp>
        <p:nvSpPr>
          <p:cNvPr id="28" name="Section Header"/>
          <p:cNvSpPr txBox="1"/>
          <p:nvPr userDrawn="1">
            <p:custDataLst>
              <p:tags r:id="rId8"/>
            </p:custDataLst>
          </p:nvPr>
        </p:nvSpPr>
        <p:spPr>
          <a:xfrm>
            <a:off x="642851" y="621253"/>
            <a:ext cx="3678035" cy="121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endParaRPr lang="zh-CN" altLang="en-US" sz="795" noProof="1">
              <a:solidFill>
                <a:schemeClr val="tx1"/>
              </a:solidFill>
            </a:endParaRPr>
          </a:p>
        </p:txBody>
      </p:sp>
      <p:sp>
        <p:nvSpPr>
          <p:cNvPr id="27" name="Draft stamp"/>
          <p:cNvSpPr txBox="1"/>
          <p:nvPr userDrawn="1">
            <p:custDataLst>
              <p:tags r:id="rId9"/>
            </p:custDataLst>
          </p:nvPr>
        </p:nvSpPr>
        <p:spPr>
          <a:xfrm>
            <a:off x="4344786" y="6439538"/>
            <a:ext cx="2582487" cy="12234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795" noProof="1"/>
              <a:t>初稿</a:t>
            </a:r>
            <a:endParaRPr lang="zh-CN" altLang="en-US" sz="795" noProof="1"/>
          </a:p>
        </p:txBody>
      </p:sp>
      <p:sp>
        <p:nvSpPr>
          <p:cNvPr id="21" name="Date/Filepath" hidden="1"/>
          <p:cNvSpPr txBox="1"/>
          <p:nvPr userDrawn="1">
            <p:custDataLst>
              <p:tags r:id="rId10"/>
            </p:custDataLst>
          </p:nvPr>
        </p:nvSpPr>
        <p:spPr>
          <a:xfrm>
            <a:off x="3999352" y="267300"/>
            <a:ext cx="7536873" cy="12234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US" altLang="zh-CN" sz="795" noProof="1"/>
              <a:t>27/02/2020 C:\Users\Liming Wang\AppData\Local\Temp\notes7C2EA6\</a:t>
            </a:r>
            <a:r>
              <a:rPr lang="zh-CN" altLang="en-US" sz="795" noProof="1"/>
              <a:t>宝沃汽车组织优化项目建议书</a:t>
            </a:r>
            <a:r>
              <a:rPr lang="en-US" altLang="zh-CN" sz="795" noProof="1"/>
              <a:t>V3.7.pptx</a:t>
            </a:r>
            <a:endParaRPr lang="zh-CN" altLang="en-US" sz="795" noProof="1"/>
          </a:p>
        </p:txBody>
      </p:sp>
      <p:sp>
        <p:nvSpPr>
          <p:cNvPr id="19" name="Slide Tags" hidden="1"/>
          <p:cNvSpPr txBox="1"/>
          <p:nvPr userDrawn="1">
            <p:custDataLst>
              <p:tags r:id="rId11"/>
            </p:custDataLst>
          </p:nvPr>
        </p:nvSpPr>
        <p:spPr>
          <a:xfrm>
            <a:off x="1" y="201707"/>
            <a:ext cx="193963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90" noProof="1"/>
              <a:t>Slide Tags</a:t>
            </a:r>
            <a:endParaRPr lang="zh-CN" altLang="en-US" sz="1590" noProof="1"/>
          </a:p>
        </p:txBody>
      </p:sp>
      <p:cxnSp>
        <p:nvCxnSpPr>
          <p:cNvPr id="26" name="Frame Line"/>
          <p:cNvCxnSpPr/>
          <p:nvPr userDrawn="1"/>
        </p:nvCxnSpPr>
        <p:spPr>
          <a:xfrm flipV="1">
            <a:off x="461819" y="823408"/>
            <a:ext cx="11083639" cy="127059"/>
          </a:xfrm>
          <a:prstGeom prst="bentConnector3">
            <a:avLst>
              <a:gd name="adj1" fmla="val 0"/>
            </a:avLst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emf"/><Relationship Id="rId13" Type="http://schemas.openxmlformats.org/officeDocument/2006/relationships/oleObject" Target="../embeddings/oleObject1.bin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0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9" Type="http://schemas.openxmlformats.org/officeDocument/2006/relationships/vmlDrawing" Target="../drawings/vmlDrawing5.vml"/><Relationship Id="rId48" Type="http://schemas.openxmlformats.org/officeDocument/2006/relationships/image" Target="../media/image8.emf"/><Relationship Id="rId47" Type="http://schemas.openxmlformats.org/officeDocument/2006/relationships/oleObject" Target="../embeddings/oleObject5.bin"/><Relationship Id="rId46" Type="http://schemas.openxmlformats.org/officeDocument/2006/relationships/tags" Target="../tags/tag19.xml"/><Relationship Id="rId45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/>
          <p:cNvGraphicFramePr>
            <a:graphicFrameLocks noChangeAspect="1"/>
          </p:cNvGraphicFramePr>
          <p:nvPr userDrawn="1">
            <p:custDataLst>
              <p:tags r:id="rId1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13" imgW="5715" imgH="5715" progId="TCLayout.ActiveDocument.1">
                  <p:embed/>
                </p:oleObj>
              </mc:Choice>
              <mc:Fallback>
                <p:oleObj name="think-cell Slide" r:id="rId13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87BCB-A72E-43F0-94FE-E5354FF9EA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4BF20-C230-4478-BA30-45A4D8DF17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46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47" imgW="9525" imgH="9525" progId="TCLayout.ActiveDocument.1">
                  <p:embed/>
                </p:oleObj>
              </mc:Choice>
              <mc:Fallback>
                <p:oleObj name="think-cell Slide" r:id="rId47" imgW="9525" imgH="9525" progId="TCLayout.ActiveDocument.1">
                  <p:embed/>
                  <p:pic>
                    <p:nvPicPr>
                      <p:cNvPr id="0" name="Object 6" hidden="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751" y="707137"/>
            <a:ext cx="11368616" cy="41036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2751" y="1673536"/>
            <a:ext cx="11368616" cy="1124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427" y="703469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C0214-F003-4487-B552-E5EB031E474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925" y="6535838"/>
            <a:ext cx="38608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/>
              <a:t>Confidential information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4451" y="6360010"/>
            <a:ext cx="2844800" cy="16414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65">
                <a:solidFill>
                  <a:schemeClr val="tx1"/>
                </a:solidFill>
              </a:defRPr>
            </a:lvl1pPr>
          </a:lstStyle>
          <a:p>
            <a:fld id="{F06B2653-D1AD-46BA-BB88-3123B5BA212E}" type="slidenum">
              <a:rPr lang="en-US" smtClean="0"/>
            </a:fld>
            <a:endParaRPr lang="en-US"/>
          </a:p>
        </p:txBody>
      </p:sp>
      <p:sp>
        <p:nvSpPr>
          <p:cNvPr id="10" name="Freeform 5"/>
          <p:cNvSpPr/>
          <p:nvPr/>
        </p:nvSpPr>
        <p:spPr bwMode="auto">
          <a:xfrm>
            <a:off x="-4463" y="1339441"/>
            <a:ext cx="12188757" cy="131233"/>
          </a:xfrm>
          <a:custGeom>
            <a:avLst/>
            <a:gdLst>
              <a:gd name="T0" fmla="*/ 5760 w 5760"/>
              <a:gd name="T1" fmla="*/ 0 h 62"/>
              <a:gd name="T2" fmla="*/ 996 w 5760"/>
              <a:gd name="T3" fmla="*/ 0 h 62"/>
              <a:gd name="T4" fmla="*/ 945 w 5760"/>
              <a:gd name="T5" fmla="*/ 62 h 62"/>
              <a:gd name="T6" fmla="*/ 888 w 5760"/>
              <a:gd name="T7" fmla="*/ 0 h 62"/>
              <a:gd name="T8" fmla="*/ 0 w 5760"/>
              <a:gd name="T9" fmla="*/ 0 h 62"/>
              <a:gd name="connsiteX0" fmla="*/ 9544 w 9544"/>
              <a:gd name="connsiteY0" fmla="*/ 0 h 10000"/>
              <a:gd name="connsiteX1" fmla="*/ 1273 w 9544"/>
              <a:gd name="connsiteY1" fmla="*/ 0 h 10000"/>
              <a:gd name="connsiteX2" fmla="*/ 1185 w 9544"/>
              <a:gd name="connsiteY2" fmla="*/ 10000 h 10000"/>
              <a:gd name="connsiteX3" fmla="*/ 1086 w 9544"/>
              <a:gd name="connsiteY3" fmla="*/ 0 h 10000"/>
              <a:gd name="connsiteX4" fmla="*/ 0 w 9544"/>
              <a:gd name="connsiteY4" fmla="*/ 0 h 10000"/>
              <a:gd name="connsiteX0-1" fmla="*/ 10196 w 10196"/>
              <a:gd name="connsiteY0-2" fmla="*/ 0 h 10000"/>
              <a:gd name="connsiteX1-3" fmla="*/ 1334 w 10196"/>
              <a:gd name="connsiteY1-4" fmla="*/ 0 h 10000"/>
              <a:gd name="connsiteX2-5" fmla="*/ 1242 w 10196"/>
              <a:gd name="connsiteY2-6" fmla="*/ 10000 h 10000"/>
              <a:gd name="connsiteX3-7" fmla="*/ 1138 w 10196"/>
              <a:gd name="connsiteY3-8" fmla="*/ 0 h 10000"/>
              <a:gd name="connsiteX4-9" fmla="*/ 0 w 10196"/>
              <a:gd name="connsiteY4-10" fmla="*/ 0 h 10000"/>
              <a:gd name="connsiteX0-11" fmla="*/ 10341 w 10341"/>
              <a:gd name="connsiteY0-12" fmla="*/ 0 h 10000"/>
              <a:gd name="connsiteX1-13" fmla="*/ 1334 w 10341"/>
              <a:gd name="connsiteY1-14" fmla="*/ 0 h 10000"/>
              <a:gd name="connsiteX2-15" fmla="*/ 1242 w 10341"/>
              <a:gd name="connsiteY2-16" fmla="*/ 10000 h 10000"/>
              <a:gd name="connsiteX3-17" fmla="*/ 1138 w 10341"/>
              <a:gd name="connsiteY3-18" fmla="*/ 0 h 10000"/>
              <a:gd name="connsiteX4-19" fmla="*/ 0 w 10341"/>
              <a:gd name="connsiteY4-20" fmla="*/ 0 h 10000"/>
              <a:gd name="connsiteX0-21" fmla="*/ 10475 w 10475"/>
              <a:gd name="connsiteY0-22" fmla="*/ 0 h 10000"/>
              <a:gd name="connsiteX1-23" fmla="*/ 1334 w 10475"/>
              <a:gd name="connsiteY1-24" fmla="*/ 0 h 10000"/>
              <a:gd name="connsiteX2-25" fmla="*/ 1242 w 10475"/>
              <a:gd name="connsiteY2-26" fmla="*/ 10000 h 10000"/>
              <a:gd name="connsiteX3-27" fmla="*/ 1138 w 10475"/>
              <a:gd name="connsiteY3-28" fmla="*/ 0 h 10000"/>
              <a:gd name="connsiteX4-29" fmla="*/ 0 w 10475"/>
              <a:gd name="connsiteY4-3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475" h="10000">
                <a:moveTo>
                  <a:pt x="10475" y="0"/>
                </a:moveTo>
                <a:lnTo>
                  <a:pt x="1334" y="0"/>
                </a:lnTo>
                <a:cubicBezTo>
                  <a:pt x="1303" y="3333"/>
                  <a:pt x="1272" y="6667"/>
                  <a:pt x="1242" y="10000"/>
                </a:cubicBezTo>
                <a:cubicBezTo>
                  <a:pt x="1207" y="6667"/>
                  <a:pt x="1172" y="3333"/>
                  <a:pt x="1138" y="0"/>
                </a:cubicBezTo>
                <a:lnTo>
                  <a:pt x="0" y="0"/>
                </a:lnTo>
              </a:path>
            </a:pathLst>
          </a:custGeom>
          <a:noFill/>
          <a:ln w="7938" cap="rnd">
            <a:solidFill>
              <a:srgbClr val="E1301E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hf hdr="0" dt="0"/>
  <p:txStyles>
    <p:titleStyle>
      <a:lvl1pPr algn="l" defTabSz="1219200" rtl="0" eaLnBrk="1" latinLnBrk="0" hangingPunct="1">
        <a:spcBef>
          <a:spcPct val="0"/>
        </a:spcBef>
        <a:buNone/>
        <a:defRPr sz="2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200" rtl="0" eaLnBrk="1" latinLnBrk="0" hangingPunct="1">
        <a:spcBef>
          <a:spcPct val="20000"/>
        </a:spcBef>
        <a:buFont typeface="Arial" panose="020B0604020202020204" pitchFamily="34" charset="0"/>
        <a:buNone/>
        <a:defRPr sz="1865" kern="1200">
          <a:solidFill>
            <a:schemeClr val="bg2"/>
          </a:solidFill>
          <a:latin typeface="+mj-lt"/>
          <a:ea typeface="+mn-ea"/>
          <a:cs typeface="+mn-cs"/>
        </a:defRPr>
      </a:lvl1pPr>
      <a:lvl2pPr marL="230505" indent="-230505" algn="l" defTabSz="1219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335" kern="1200">
          <a:solidFill>
            <a:schemeClr val="bg2"/>
          </a:solidFill>
          <a:latin typeface="+mn-lt"/>
          <a:ea typeface="+mn-ea"/>
          <a:cs typeface="+mn-cs"/>
        </a:defRPr>
      </a:lvl2pPr>
      <a:lvl3pPr marL="452755" indent="-22225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bg2"/>
          </a:solidFill>
          <a:latin typeface="+mn-lt"/>
          <a:ea typeface="+mn-ea"/>
          <a:cs typeface="+mn-cs"/>
        </a:defRPr>
      </a:lvl3pPr>
      <a:lvl4pPr marL="685800" indent="-233045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65" kern="1200">
          <a:solidFill>
            <a:schemeClr val="bg2"/>
          </a:solidFill>
          <a:latin typeface="+mn-lt"/>
          <a:ea typeface="+mn-ea"/>
          <a:cs typeface="+mn-cs"/>
        </a:defRPr>
      </a:lvl4pPr>
      <a:lvl5pPr marL="916305" indent="-230505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935" kern="1200">
          <a:solidFill>
            <a:schemeClr val="bg2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.xml"/><Relationship Id="rId4" Type="http://schemas.openxmlformats.org/officeDocument/2006/relationships/image" Target="../media/image9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tags" Target="../tags/tag2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image" Target="../media/image46.png"/><Relationship Id="rId7" Type="http://schemas.openxmlformats.org/officeDocument/2006/relationships/image" Target="../media/image45.png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5.bin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48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14.xml"/><Relationship Id="rId5" Type="http://schemas.microsoft.com/office/2007/relationships/hdphoto" Target="../media/image50.wdp"/><Relationship Id="rId4" Type="http://schemas.openxmlformats.org/officeDocument/2006/relationships/image" Target="../media/image49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16.bin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7.bin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8.bin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9.bin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20.bin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6" Type="http://schemas.openxmlformats.org/officeDocument/2006/relationships/vmlDrawing" Target="../drawings/vmlDrawing9.vml"/><Relationship Id="rId35" Type="http://schemas.openxmlformats.org/officeDocument/2006/relationships/slideLayout" Target="../slideLayouts/slideLayout14.xml"/><Relationship Id="rId34" Type="http://schemas.openxmlformats.org/officeDocument/2006/relationships/image" Target="../media/image41.png"/><Relationship Id="rId33" Type="http://schemas.openxmlformats.org/officeDocument/2006/relationships/image" Target="../media/image40.png"/><Relationship Id="rId32" Type="http://schemas.openxmlformats.org/officeDocument/2006/relationships/image" Target="../media/image39.png"/><Relationship Id="rId31" Type="http://schemas.microsoft.com/office/2007/relationships/hdphoto" Target="../media/image38.wdp"/><Relationship Id="rId30" Type="http://schemas.openxmlformats.org/officeDocument/2006/relationships/image" Target="../media/image37.png"/><Relationship Id="rId3" Type="http://schemas.openxmlformats.org/officeDocument/2006/relationships/image" Target="../media/image1.emf"/><Relationship Id="rId29" Type="http://schemas.openxmlformats.org/officeDocument/2006/relationships/image" Target="../media/image36.png"/><Relationship Id="rId28" Type="http://schemas.openxmlformats.org/officeDocument/2006/relationships/image" Target="../media/image35.png"/><Relationship Id="rId27" Type="http://schemas.openxmlformats.org/officeDocument/2006/relationships/image" Target="../media/image34.png"/><Relationship Id="rId26" Type="http://schemas.openxmlformats.org/officeDocument/2006/relationships/image" Target="../media/image33.png"/><Relationship Id="rId25" Type="http://schemas.openxmlformats.org/officeDocument/2006/relationships/image" Target="../media/image32.png"/><Relationship Id="rId24" Type="http://schemas.openxmlformats.org/officeDocument/2006/relationships/image" Target="../media/image31.png"/><Relationship Id="rId23" Type="http://schemas.openxmlformats.org/officeDocument/2006/relationships/image" Target="../media/image30.png"/><Relationship Id="rId22" Type="http://schemas.openxmlformats.org/officeDocument/2006/relationships/image" Target="../media/image29.png"/><Relationship Id="rId21" Type="http://schemas.openxmlformats.org/officeDocument/2006/relationships/image" Target="../media/image28.png"/><Relationship Id="rId20" Type="http://schemas.openxmlformats.org/officeDocument/2006/relationships/image" Target="../media/image27.png"/><Relationship Id="rId2" Type="http://schemas.openxmlformats.org/officeDocument/2006/relationships/oleObject" Target="../embeddings/oleObject9.bin"/><Relationship Id="rId19" Type="http://schemas.openxmlformats.org/officeDocument/2006/relationships/image" Target="../media/image26.png"/><Relationship Id="rId18" Type="http://schemas.openxmlformats.org/officeDocument/2006/relationships/image" Target="../media/image25.png"/><Relationship Id="rId17" Type="http://schemas.openxmlformats.org/officeDocument/2006/relationships/image" Target="../media/image24.png"/><Relationship Id="rId16" Type="http://schemas.openxmlformats.org/officeDocument/2006/relationships/image" Target="../media/image23.png"/><Relationship Id="rId15" Type="http://schemas.openxmlformats.org/officeDocument/2006/relationships/image" Target="../media/image22.png"/><Relationship Id="rId14" Type="http://schemas.openxmlformats.org/officeDocument/2006/relationships/image" Target="../media/image21.png"/><Relationship Id="rId13" Type="http://schemas.openxmlformats.org/officeDocument/2006/relationships/image" Target="../media/image20.png"/><Relationship Id="rId12" Type="http://schemas.openxmlformats.org/officeDocument/2006/relationships/image" Target="../media/image19.png"/><Relationship Id="rId11" Type="http://schemas.openxmlformats.org/officeDocument/2006/relationships/image" Target="../media/image18.png"/><Relationship Id="rId10" Type="http://schemas.openxmlformats.org/officeDocument/2006/relationships/image" Target="../media/image17.png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microsoft.com/office/2007/relationships/diagramDrawing" Target="../diagrams/drawing1.xml"/><Relationship Id="rId7" Type="http://schemas.openxmlformats.org/officeDocument/2006/relationships/diagramColors" Target="../diagrams/colors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0.bin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10.vml"/><Relationship Id="rId1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1.bin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2.bin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microsoft.com/office/2007/relationships/diagramDrawing" Target="../diagrams/drawing2.xml"/><Relationship Id="rId7" Type="http://schemas.openxmlformats.org/officeDocument/2006/relationships/diagramColors" Target="../diagrams/colors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3.bin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13.v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microsoft.com/office/2007/relationships/diagramDrawing" Target="../diagrams/drawing3.xml"/><Relationship Id="rId7" Type="http://schemas.openxmlformats.org/officeDocument/2006/relationships/diagramColors" Target="../diagrams/colors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4.bin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14.v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>
            <a:spLocks noChangeAspect="1"/>
          </p:cNvSpPr>
          <p:nvPr/>
        </p:nvSpPr>
        <p:spPr>
          <a:xfrm>
            <a:off x="-65313" y="0"/>
            <a:ext cx="6324600" cy="6858000"/>
          </a:xfrm>
          <a:prstGeom prst="rect">
            <a:avLst/>
          </a:prstGeom>
          <a:blipFill dpi="0" rotWithShape="1">
            <a:blip r:embed="rId4"/>
            <a:srcRect/>
            <a:stretch>
              <a:fillRect r="-63282"/>
            </a:stretch>
          </a:blip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dk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9287" y="0"/>
            <a:ext cx="6059712" cy="6858000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1" strike="noStrike" kern="1200" cap="none" spc="30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                                          </a:t>
            </a:r>
            <a:r>
              <a:rPr kumimoji="1" lang="zh-CN" altLang="en-US" sz="3200" i="1" strike="noStrike" kern="1200" cap="none" spc="30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人力资源</a:t>
            </a:r>
            <a:r>
              <a:rPr kumimoji="1" lang="en-US" altLang="zh-CN" sz="3200" i="1" strike="noStrike" kern="1200" cap="none" spc="30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AI</a:t>
            </a:r>
            <a:r>
              <a:rPr kumimoji="1" lang="zh-CN" altLang="en-US" sz="3200" i="1" strike="noStrike" kern="1200" cap="none" spc="30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大赛 </a:t>
            </a:r>
            <a:endParaRPr kumimoji="1" lang="en-US" altLang="zh-CN" sz="3200" i="1" strike="noStrike" kern="1200" cap="none" spc="3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3200" i="1" strike="noStrike" kern="1200" cap="none" spc="3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spc="300">
                <a:solidFill>
                  <a:srgbClr val="C00000"/>
                </a:solidFill>
                <a:cs typeface="+mn-ea"/>
                <a:sym typeface="+mn-lt"/>
              </a:rPr>
              <a:t>——</a:t>
            </a:r>
            <a:r>
              <a:rPr kumimoji="1" lang="zh-CN" altLang="en-US" sz="3200" b="1" spc="300">
                <a:solidFill>
                  <a:srgbClr val="C00000"/>
                </a:solidFill>
                <a:cs typeface="+mn-ea"/>
                <a:sym typeface="+mn-lt"/>
              </a:rPr>
              <a:t>探讨</a:t>
            </a:r>
            <a:r>
              <a:rPr kumimoji="1" lang="en-US" altLang="zh-CN" sz="3200" b="1" spc="300">
                <a:solidFill>
                  <a:srgbClr val="C00000"/>
                </a:solidFill>
                <a:cs typeface="+mn-ea"/>
                <a:sym typeface="+mn-lt"/>
              </a:rPr>
              <a:t>AI</a:t>
            </a:r>
            <a:r>
              <a:rPr kumimoji="1" lang="zh-CN" altLang="en-US" sz="3200" b="1" spc="300">
                <a:solidFill>
                  <a:srgbClr val="C00000"/>
                </a:solidFill>
                <a:cs typeface="+mn-ea"/>
                <a:sym typeface="+mn-lt"/>
              </a:rPr>
              <a:t>在</a:t>
            </a:r>
            <a:r>
              <a:rPr kumimoji="1" lang="en-US" altLang="zh-CN" sz="3200" b="1" spc="300">
                <a:solidFill>
                  <a:srgbClr val="C00000"/>
                </a:solidFill>
                <a:cs typeface="+mn-ea"/>
                <a:sym typeface="+mn-lt"/>
              </a:rPr>
              <a:t>HR</a:t>
            </a:r>
            <a:r>
              <a:rPr kumimoji="1" lang="zh-CN" altLang="en-US" sz="3200" b="1" spc="300">
                <a:solidFill>
                  <a:srgbClr val="C00000"/>
                </a:solidFill>
                <a:cs typeface="+mn-ea"/>
                <a:sym typeface="+mn-lt"/>
              </a:rPr>
              <a:t>领域的应用</a:t>
            </a:r>
            <a:endParaRPr kumimoji="1" lang="en-US" altLang="zh-CN" sz="3200" b="1" i="0" u="none" strike="noStrike" kern="1200" cap="none" spc="30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5400" spc="300">
              <a:solidFill>
                <a:schemeClr val="tx1"/>
              </a:solidFill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30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2025</a:t>
            </a:r>
            <a:r>
              <a:rPr kumimoji="1" lang="zh-CN" altLang="en-US" sz="2000" b="0" i="0" u="none" strike="noStrike" kern="1200" cap="none" spc="30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1" lang="en-US" altLang="zh-CN" sz="2000" b="0" i="0" u="none" strike="noStrike" kern="1200" cap="none" spc="30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rPr>
              <a:t>4</a:t>
            </a:r>
            <a:r>
              <a:rPr kumimoji="1" lang="zh-CN" altLang="en-US" sz="2000" b="0" spc="300">
                <a:solidFill>
                  <a:schemeClr val="tx1"/>
                </a:solidFill>
                <a:cs typeface="+mn-ea"/>
                <a:sym typeface="+mn-lt"/>
              </a:rPr>
              <a:t>月</a:t>
            </a:r>
            <a:endParaRPr kumimoji="1" lang="en-US" altLang="zh-CN" sz="1000" b="0" i="0" u="none" strike="noStrike" kern="1200" cap="none" spc="30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赛道四：组织决策与人力分析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7" name="组合 103"/>
          <p:cNvGrpSpPr/>
          <p:nvPr/>
        </p:nvGrpSpPr>
        <p:grpSpPr>
          <a:xfrm>
            <a:off x="431569" y="4552910"/>
            <a:ext cx="680365" cy="206597"/>
            <a:chOff x="4044451" y="1170676"/>
            <a:chExt cx="1301804" cy="846173"/>
          </a:xfrm>
        </p:grpSpPr>
        <p:sp>
          <p:nvSpPr>
            <p:cNvPr id="98" name="矩形: 圆角 107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99" name="矩形: 圆角 4"/>
            <p:cNvSpPr txBox="1"/>
            <p:nvPr/>
          </p:nvSpPr>
          <p:spPr>
            <a:xfrm>
              <a:off x="4085758" y="1211983"/>
              <a:ext cx="1219190" cy="763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效率型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grpSp>
        <p:nvGrpSpPr>
          <p:cNvPr id="100" name="组合 104"/>
          <p:cNvGrpSpPr/>
          <p:nvPr/>
        </p:nvGrpSpPr>
        <p:grpSpPr>
          <a:xfrm>
            <a:off x="409981" y="2344488"/>
            <a:ext cx="680365" cy="206597"/>
            <a:chOff x="825263" y="1170676"/>
            <a:chExt cx="1301804" cy="846173"/>
          </a:xfrm>
        </p:grpSpPr>
        <p:sp>
          <p:nvSpPr>
            <p:cNvPr id="101" name="矩形: 圆角 105"/>
            <p:cNvSpPr/>
            <p:nvPr/>
          </p:nvSpPr>
          <p:spPr>
            <a:xfrm>
              <a:off x="825263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102" name="矩形: 圆角 6"/>
            <p:cNvSpPr txBox="1"/>
            <p:nvPr/>
          </p:nvSpPr>
          <p:spPr>
            <a:xfrm>
              <a:off x="866570" y="1211983"/>
              <a:ext cx="1219190" cy="763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决策型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sp>
        <p:nvSpPr>
          <p:cNvPr id="106" name="文本框 113"/>
          <p:cNvSpPr txBox="1"/>
          <p:nvPr/>
        </p:nvSpPr>
        <p:spPr>
          <a:xfrm>
            <a:off x="448122" y="5661659"/>
            <a:ext cx="4388557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i="0" dirty="0">
                <a:effectLst/>
                <a:latin typeface="inherit"/>
              </a:rPr>
              <a:t>数据质量低，决策依据不足</a:t>
            </a:r>
            <a:r>
              <a:rPr lang="zh-CN" altLang="en-US" sz="1100" b="1" dirty="0"/>
              <a:t>：</a:t>
            </a:r>
            <a:r>
              <a:rPr lang="zh-CN" altLang="en-US" sz="1100" b="0" i="0" dirty="0">
                <a:effectLst/>
                <a:latin typeface="PingFang SC"/>
              </a:rPr>
              <a:t>预测模型失准（如离职风险误判），决策依据可靠性低</a:t>
            </a:r>
            <a:endParaRPr lang="en-US" altLang="zh-CN" sz="1100" b="0" i="0" dirty="0">
              <a:effectLst/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0" i="0" dirty="0">
                <a:effectLst/>
                <a:latin typeface="PingFang SC"/>
              </a:rPr>
              <a:t>人工录入错误、数据更新滞后（如员工技能信息未及时维护）导致“脏数据”</a:t>
            </a:r>
            <a:r>
              <a:rPr lang="en-US" altLang="zh-CN" sz="1050" b="0" i="0" dirty="0">
                <a:effectLst/>
                <a:latin typeface="PingFang SC"/>
              </a:rPr>
              <a:t>; </a:t>
            </a:r>
            <a:endParaRPr lang="en-US" altLang="zh-CN" sz="1050" b="0" i="0" dirty="0">
              <a:effectLst/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50" b="0" i="0" dirty="0">
                <a:effectLst/>
                <a:latin typeface="PingFang SC"/>
              </a:rPr>
              <a:t>主观性数据（如</a:t>
            </a:r>
            <a:r>
              <a:rPr lang="en-US" altLang="zh-CN" sz="105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360</a:t>
            </a:r>
            <a:r>
              <a:rPr lang="zh-CN" altLang="en-US" sz="1050" b="0" i="0" dirty="0">
                <a:effectLst/>
                <a:latin typeface="PingFang SC"/>
              </a:rPr>
              <a:t>度评价）缺乏量化标准，难以用于建模分析</a:t>
            </a:r>
            <a:endParaRPr lang="en-US" altLang="zh-CN" sz="1050" b="1" i="0" dirty="0">
              <a:effectLst/>
              <a:latin typeface="PingFang SC"/>
            </a:endParaRPr>
          </a:p>
        </p:txBody>
      </p:sp>
      <p:sp>
        <p:nvSpPr>
          <p:cNvPr id="107" name="文本框 113"/>
          <p:cNvSpPr txBox="1"/>
          <p:nvPr/>
        </p:nvSpPr>
        <p:spPr>
          <a:xfrm>
            <a:off x="408013" y="4839849"/>
            <a:ext cx="446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人力资源数据分散：</a:t>
            </a:r>
            <a:r>
              <a:rPr lang="zh-CN" altLang="en-US" sz="1100" b="0" i="0" dirty="0">
                <a:effectLst/>
                <a:latin typeface="PingFang SC"/>
              </a:rPr>
              <a:t>数据分析碎片化，无法有效支持组织</a:t>
            </a:r>
            <a:r>
              <a:rPr lang="zh-CN" altLang="en-US" sz="1100" dirty="0">
                <a:latin typeface="PingFang SC"/>
              </a:rPr>
              <a:t>与人才</a:t>
            </a:r>
            <a:r>
              <a:rPr lang="zh-CN" altLang="en-US" sz="1100" b="0" i="0" dirty="0">
                <a:effectLst/>
                <a:latin typeface="PingFang SC"/>
              </a:rPr>
              <a:t>决策</a:t>
            </a:r>
            <a:endParaRPr lang="en-US" altLang="zh-CN" sz="1100" b="0" i="0" dirty="0">
              <a:effectLst/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/>
              <a:t>HR</a:t>
            </a:r>
            <a:r>
              <a:rPr lang="zh-CN" altLang="en-US" sz="1050" dirty="0"/>
              <a:t>数据分散在招聘系统、绩效系统、考勤系统、</a:t>
            </a:r>
            <a:r>
              <a:rPr lang="en-US" altLang="zh-CN" sz="1050" dirty="0"/>
              <a:t>ERP</a:t>
            </a:r>
            <a:r>
              <a:rPr lang="zh-CN" altLang="en-US" sz="1050" dirty="0"/>
              <a:t>等多个平台，格式不统一，缺乏有效整合</a:t>
            </a:r>
            <a:endParaRPr lang="en-US" altLang="zh-CN" sz="1050" i="0" dirty="0">
              <a:effectLst/>
              <a:latin typeface="PingFang SC"/>
            </a:endParaRPr>
          </a:p>
        </p:txBody>
      </p:sp>
      <p:sp>
        <p:nvSpPr>
          <p:cNvPr id="110" name="文本框 113"/>
          <p:cNvSpPr txBox="1"/>
          <p:nvPr/>
        </p:nvSpPr>
        <p:spPr>
          <a:xfrm>
            <a:off x="431569" y="3570515"/>
            <a:ext cx="4465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i="0" dirty="0">
                <a:effectLst/>
                <a:latin typeface="inherit"/>
              </a:rPr>
              <a:t>数据与业务脱节</a:t>
            </a:r>
            <a:r>
              <a:rPr lang="zh-CN" altLang="en-US" sz="1100" b="1" dirty="0"/>
              <a:t>：</a:t>
            </a:r>
            <a:r>
              <a:rPr lang="zh-CN" altLang="en-US" sz="1100" b="0" i="0" dirty="0">
                <a:effectLst/>
                <a:latin typeface="PingFang SC"/>
              </a:rPr>
              <a:t>分析成果被搁置，无法驱动实际行动</a:t>
            </a:r>
            <a:endParaRPr lang="en-US" altLang="zh-CN" sz="1100" b="0" i="0" dirty="0">
              <a:effectLst/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0" i="0" dirty="0">
                <a:effectLst/>
                <a:latin typeface="PingFang SC"/>
              </a:rPr>
              <a:t>HR</a:t>
            </a:r>
            <a:r>
              <a:rPr lang="zh-CN" altLang="en-US" sz="1100" b="0" i="0" dirty="0">
                <a:effectLst/>
                <a:latin typeface="PingFang SC"/>
              </a:rPr>
              <a:t>数据分析报告过于通用（如“员工满意度下降</a:t>
            </a:r>
            <a:r>
              <a:rPr lang="en-US" altLang="zh-CN" sz="1100" b="0" i="0" dirty="0">
                <a:effectLst/>
                <a:latin typeface="PingFang SC"/>
              </a:rPr>
              <a:t>5%”</a:t>
            </a:r>
            <a:r>
              <a:rPr lang="zh-CN" altLang="en-US" sz="1100" b="0" i="0" dirty="0">
                <a:effectLst/>
                <a:latin typeface="PingFang SC"/>
              </a:rPr>
              <a:t>），缺乏业务场景关联</a:t>
            </a:r>
            <a:endParaRPr lang="en-US" altLang="zh-CN" sz="1100" b="0" i="0" dirty="0">
              <a:effectLst/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b="0" i="0" dirty="0">
                <a:effectLst/>
                <a:latin typeface="PingFang SC"/>
              </a:rPr>
              <a:t>业务部门对</a:t>
            </a:r>
            <a:r>
              <a:rPr lang="en-US" altLang="zh-CN" sz="1100" b="0" i="0" dirty="0">
                <a:effectLst/>
                <a:latin typeface="PingFang SC"/>
              </a:rPr>
              <a:t>HR</a:t>
            </a:r>
            <a:r>
              <a:rPr lang="zh-CN" altLang="en-US" sz="1100" b="0" i="0" dirty="0">
                <a:effectLst/>
                <a:latin typeface="PingFang SC"/>
              </a:rPr>
              <a:t>数据信任度低，认为“不接地气”</a:t>
            </a:r>
            <a:endParaRPr lang="en-US" altLang="zh-CN" sz="1100" i="0" dirty="0">
              <a:effectLst/>
              <a:latin typeface="PingFang SC"/>
            </a:endParaRPr>
          </a:p>
        </p:txBody>
      </p:sp>
      <p:grpSp>
        <p:nvGrpSpPr>
          <p:cNvPr id="122" name="Group 13"/>
          <p:cNvGrpSpPr/>
          <p:nvPr/>
        </p:nvGrpSpPr>
        <p:grpSpPr>
          <a:xfrm>
            <a:off x="312909" y="1422156"/>
            <a:ext cx="11461147" cy="809014"/>
            <a:chOff x="785812" y="676410"/>
            <a:chExt cx="10845912" cy="755883"/>
          </a:xfrm>
        </p:grpSpPr>
        <p:sp>
          <p:nvSpPr>
            <p:cNvPr id="123" name="Rectangle 213"/>
            <p:cNvSpPr/>
            <p:nvPr/>
          </p:nvSpPr>
          <p:spPr>
            <a:xfrm>
              <a:off x="845342" y="780733"/>
              <a:ext cx="10786382" cy="651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00000"/>
              </a:solidFill>
              <a:prstDash val="solid"/>
            </a:ln>
          </p:spPr>
          <p:txBody>
            <a:bodyPr wrap="square" anchor="ctr" anchorCtr="0">
              <a:noAutofit/>
            </a:bodyPr>
            <a:lstStyle/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聚焦：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利用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深度挖掘人力资源数据价值，为组织战略和管理决策提供数据支持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cs typeface="+mn-ea"/>
                  <a:sym typeface="+mn-lt"/>
                </a:rPr>
                <a:t>核心问题：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以战略型、决策型问题为主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4" name="Group 66"/>
            <p:cNvGrpSpPr/>
            <p:nvPr/>
          </p:nvGrpSpPr>
          <p:grpSpPr>
            <a:xfrm>
              <a:off x="785812" y="676410"/>
              <a:ext cx="223991" cy="228419"/>
              <a:chOff x="486364" y="1769766"/>
              <a:chExt cx="223991" cy="228419"/>
            </a:xfrm>
          </p:grpSpPr>
          <p:sp>
            <p:nvSpPr>
              <p:cNvPr id="125" name="Rectangle 67"/>
              <p:cNvSpPr/>
              <p:nvPr/>
            </p:nvSpPr>
            <p:spPr>
              <a:xfrm>
                <a:off x="530355" y="1818185"/>
                <a:ext cx="180000" cy="180000"/>
              </a:xfrm>
              <a:prstGeom prst="rect">
                <a:avLst/>
              </a:prstGeom>
              <a:solidFill>
                <a:srgbClr val="DB536A">
                  <a:lumMod val="60000"/>
                  <a:lumOff val="40000"/>
                </a:srgbClr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  <p:sp>
            <p:nvSpPr>
              <p:cNvPr id="126" name="Rectangle 68"/>
              <p:cNvSpPr/>
              <p:nvPr/>
            </p:nvSpPr>
            <p:spPr>
              <a:xfrm>
                <a:off x="486364" y="1769766"/>
                <a:ext cx="180000" cy="180000"/>
              </a:xfrm>
              <a:prstGeom prst="rect">
                <a:avLst/>
              </a:prstGeom>
              <a:solidFill>
                <a:srgbClr val="A3202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</p:grpSp>
      </p:grpSp>
      <p:sp>
        <p:nvSpPr>
          <p:cNvPr id="133" name="Isosceles Triangle 132"/>
          <p:cNvSpPr/>
          <p:nvPr/>
        </p:nvSpPr>
        <p:spPr>
          <a:xfrm rot="5400000">
            <a:off x="8145287" y="4936137"/>
            <a:ext cx="306836" cy="13878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err="1"/>
          </a:p>
        </p:txBody>
      </p:sp>
      <p:sp>
        <p:nvSpPr>
          <p:cNvPr id="3" name="文本框 113"/>
          <p:cNvSpPr txBox="1"/>
          <p:nvPr/>
        </p:nvSpPr>
        <p:spPr>
          <a:xfrm>
            <a:off x="408015" y="2621711"/>
            <a:ext cx="4465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i="0" dirty="0">
                <a:effectLst/>
                <a:latin typeface="inherit"/>
              </a:rPr>
              <a:t>分析</a:t>
            </a:r>
            <a:r>
              <a:rPr lang="zh-CN" altLang="en-US" sz="1100" b="1" i="0" dirty="0">
                <a:effectLst/>
                <a:latin typeface="PingFang SC"/>
              </a:rPr>
              <a:t>缺乏诊断性和预测性洞察</a:t>
            </a:r>
            <a:r>
              <a:rPr lang="zh-CN" altLang="en-US" sz="1100" b="1" dirty="0"/>
              <a:t>：</a:t>
            </a:r>
            <a:r>
              <a:rPr lang="zh-CN" altLang="en-US" sz="1100" b="0" i="0" dirty="0">
                <a:effectLst/>
                <a:latin typeface="PingFang SC"/>
              </a:rPr>
              <a:t>分析停留在描述性统计（如离职率报表），缺乏诊断性和预测性洞察</a:t>
            </a:r>
            <a:endParaRPr lang="en-US" altLang="zh-CN" sz="1100" b="0" i="0" dirty="0">
              <a:effectLst/>
              <a:latin typeface="PingFang SC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/>
              <a:t>HR</a:t>
            </a:r>
            <a:r>
              <a:rPr lang="zh-CN" altLang="en-US" sz="1100" dirty="0"/>
              <a:t>团队缺乏数据科学技能，依赖</a:t>
            </a:r>
            <a:r>
              <a:rPr lang="en-US" altLang="zh-CN" sz="1100" dirty="0"/>
              <a:t>IT</a:t>
            </a:r>
            <a:r>
              <a:rPr lang="zh-CN" altLang="en-US" sz="1100" dirty="0"/>
              <a:t>或外部团队，分析周期长；</a:t>
            </a:r>
            <a:endParaRPr lang="en-US" altLang="zh-C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b="0" i="0" dirty="0">
                <a:effectLst/>
                <a:latin typeface="PingFang SC"/>
              </a:rPr>
              <a:t>传统</a:t>
            </a:r>
            <a:r>
              <a:rPr lang="en-US" altLang="zh-CN" sz="1100" b="0" i="0" dirty="0">
                <a:effectLst/>
                <a:latin typeface="PingFang SC"/>
              </a:rPr>
              <a:t>BI</a:t>
            </a:r>
            <a:r>
              <a:rPr lang="zh-CN" altLang="en-US" sz="1100" b="0" i="0" dirty="0">
                <a:effectLst/>
                <a:latin typeface="PingFang SC"/>
              </a:rPr>
              <a:t>工具仅能呈现“发生了什么”，无法回答“为什么”和“应该怎么做”</a:t>
            </a:r>
            <a:endParaRPr lang="en-US" altLang="zh-CN" sz="1100" i="0" dirty="0">
              <a:effectLst/>
              <a:latin typeface="PingFang SC"/>
            </a:endParaRPr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69505"/>
            <a:ext cx="4905198" cy="183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072" y="2701673"/>
            <a:ext cx="2325324" cy="84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487" y="3902155"/>
            <a:ext cx="2242483" cy="8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512" y="2652616"/>
            <a:ext cx="2211270" cy="4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84255" y="3631053"/>
            <a:ext cx="2313996" cy="872331"/>
          </a:xfrm>
          <a:prstGeom prst="rect">
            <a:avLst/>
          </a:prstGeom>
        </p:spPr>
      </p:pic>
      <p:pic>
        <p:nvPicPr>
          <p:cNvPr id="10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98251" y="2707122"/>
            <a:ext cx="2023026" cy="913349"/>
          </a:xfrm>
          <a:prstGeom prst="rect">
            <a:avLst/>
          </a:prstGeom>
        </p:spPr>
      </p:pic>
      <p:pic>
        <p:nvPicPr>
          <p:cNvPr id="11" name="Picture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0970" y="3909547"/>
            <a:ext cx="2152700" cy="872331"/>
          </a:xfrm>
          <a:prstGeom prst="rect">
            <a:avLst/>
          </a:prstGeom>
        </p:spPr>
      </p:pic>
      <p:sp>
        <p:nvSpPr>
          <p:cNvPr id="12" name="TextBox 118"/>
          <p:cNvSpPr txBox="1"/>
          <p:nvPr/>
        </p:nvSpPr>
        <p:spPr>
          <a:xfrm>
            <a:off x="5125646" y="2400675"/>
            <a:ext cx="23253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i="1" u="sng" dirty="0">
                <a:latin typeface="+mn-ea"/>
                <a:cs typeface="Arial" panose="020B0604020202020204" pitchFamily="34" charset="0"/>
              </a:rPr>
              <a:t>示例：未结招聘需求及空岗总结</a:t>
            </a:r>
            <a:endParaRPr lang="zh-CN" altLang="en-US" sz="900" i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TextBox 119"/>
          <p:cNvSpPr txBox="1"/>
          <p:nvPr/>
        </p:nvSpPr>
        <p:spPr>
          <a:xfrm>
            <a:off x="5077750" y="3648239"/>
            <a:ext cx="23253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i="1" u="sng">
                <a:latin typeface="+mn-ea"/>
                <a:cs typeface="Arial" panose="020B0604020202020204" pitchFamily="34" charset="0"/>
              </a:rPr>
              <a:t>示例：招聘用时分析</a:t>
            </a:r>
            <a:endParaRPr lang="zh-CN" altLang="en-US" sz="900" i="1" u="sng">
              <a:latin typeface="+mn-ea"/>
              <a:cs typeface="Arial" panose="020B0604020202020204" pitchFamily="34" charset="0"/>
            </a:endParaRPr>
          </a:p>
        </p:txBody>
      </p:sp>
      <p:sp>
        <p:nvSpPr>
          <p:cNvPr id="14" name="TextBox 121"/>
          <p:cNvSpPr txBox="1"/>
          <p:nvPr/>
        </p:nvSpPr>
        <p:spPr>
          <a:xfrm>
            <a:off x="7530662" y="3353438"/>
            <a:ext cx="23253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i="1" u="sng" dirty="0">
                <a:latin typeface="+mn-ea"/>
                <a:cs typeface="Arial" panose="020B0604020202020204" pitchFamily="34" charset="0"/>
              </a:rPr>
              <a:t>示例：学习活动与晋升情况分析</a:t>
            </a:r>
            <a:endParaRPr lang="zh-CN" altLang="en-US" sz="900" i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5" name="TextBox 122"/>
          <p:cNvSpPr txBox="1"/>
          <p:nvPr/>
        </p:nvSpPr>
        <p:spPr>
          <a:xfrm>
            <a:off x="9796736" y="2459019"/>
            <a:ext cx="20329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i="1" u="sng" dirty="0">
                <a:latin typeface="+mn-ea"/>
                <a:cs typeface="Arial" panose="020B0604020202020204" pitchFamily="34" charset="0"/>
              </a:rPr>
              <a:t>示例：资格证到期情况统计</a:t>
            </a:r>
            <a:endParaRPr lang="zh-CN" altLang="en-US" sz="900" i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7" name="TextBox 123"/>
          <p:cNvSpPr txBox="1"/>
          <p:nvPr/>
        </p:nvSpPr>
        <p:spPr>
          <a:xfrm>
            <a:off x="9796736" y="3699392"/>
            <a:ext cx="23253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i="1" u="sng" dirty="0">
                <a:latin typeface="+mn-ea"/>
                <a:cs typeface="Arial" panose="020B0604020202020204" pitchFamily="34" charset="0"/>
              </a:rPr>
              <a:t>示例：高管培训参与情况对比</a:t>
            </a:r>
            <a:endParaRPr lang="zh-CN" altLang="en-US" sz="900" i="1" u="sng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18" name="TextBox 1024"/>
          <p:cNvSpPr txBox="1"/>
          <p:nvPr/>
        </p:nvSpPr>
        <p:spPr>
          <a:xfrm>
            <a:off x="7518312" y="2436022"/>
            <a:ext cx="23253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i="1" u="sng" dirty="0">
                <a:latin typeface="+mn-ea"/>
                <a:cs typeface="Arial" panose="020B0604020202020204" pitchFamily="34" charset="0"/>
              </a:rPr>
              <a:t>示例：管理者及团队绩效分析</a:t>
            </a:r>
            <a:endParaRPr lang="zh-CN" altLang="en-US" sz="900" i="1" u="sng" dirty="0"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赛道</a:t>
            </a:r>
            <a:r>
              <a:rPr lang="zh-CN" altLang="en-US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：合规、道德与未来工作模式探索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2" name="Group 13"/>
          <p:cNvGrpSpPr/>
          <p:nvPr/>
        </p:nvGrpSpPr>
        <p:grpSpPr>
          <a:xfrm>
            <a:off x="312909" y="1422156"/>
            <a:ext cx="11461147" cy="809014"/>
            <a:chOff x="785812" y="676410"/>
            <a:chExt cx="10845912" cy="755883"/>
          </a:xfrm>
        </p:grpSpPr>
        <p:sp>
          <p:nvSpPr>
            <p:cNvPr id="123" name="Rectangle 213"/>
            <p:cNvSpPr/>
            <p:nvPr/>
          </p:nvSpPr>
          <p:spPr>
            <a:xfrm>
              <a:off x="845342" y="780733"/>
              <a:ext cx="10786382" cy="651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00000"/>
              </a:solidFill>
              <a:prstDash val="solid"/>
            </a:ln>
          </p:spPr>
          <p:txBody>
            <a:bodyPr wrap="square" anchor="ctr" anchorCtr="0">
              <a:noAutofit/>
            </a:bodyPr>
            <a:lstStyle/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聚焦：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应对数据隐私、算法公平性等合规挑战，并探索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在多元化工作模式下的创新应用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cs typeface="+mn-ea"/>
                  <a:sym typeface="+mn-lt"/>
                </a:rPr>
                <a:t>核心问题：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以风险型问题为主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4" name="Group 66"/>
            <p:cNvGrpSpPr/>
            <p:nvPr/>
          </p:nvGrpSpPr>
          <p:grpSpPr>
            <a:xfrm>
              <a:off x="785812" y="676410"/>
              <a:ext cx="223991" cy="228419"/>
              <a:chOff x="486364" y="1769766"/>
              <a:chExt cx="223991" cy="228419"/>
            </a:xfrm>
          </p:grpSpPr>
          <p:sp>
            <p:nvSpPr>
              <p:cNvPr id="125" name="Rectangle 67"/>
              <p:cNvSpPr/>
              <p:nvPr/>
            </p:nvSpPr>
            <p:spPr>
              <a:xfrm>
                <a:off x="530355" y="1818185"/>
                <a:ext cx="180000" cy="180000"/>
              </a:xfrm>
              <a:prstGeom prst="rect">
                <a:avLst/>
              </a:prstGeom>
              <a:solidFill>
                <a:srgbClr val="DB536A">
                  <a:lumMod val="60000"/>
                  <a:lumOff val="40000"/>
                </a:srgbClr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  <p:sp>
            <p:nvSpPr>
              <p:cNvPr id="126" name="Rectangle 68"/>
              <p:cNvSpPr/>
              <p:nvPr/>
            </p:nvSpPr>
            <p:spPr>
              <a:xfrm>
                <a:off x="486364" y="1769766"/>
                <a:ext cx="180000" cy="180000"/>
              </a:xfrm>
              <a:prstGeom prst="rect">
                <a:avLst/>
              </a:prstGeom>
              <a:solidFill>
                <a:srgbClr val="A3202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</p:grpSp>
      </p:grpSp>
      <p:grpSp>
        <p:nvGrpSpPr>
          <p:cNvPr id="140" name="组合 103"/>
          <p:cNvGrpSpPr/>
          <p:nvPr/>
        </p:nvGrpSpPr>
        <p:grpSpPr>
          <a:xfrm>
            <a:off x="375816" y="2440879"/>
            <a:ext cx="680365" cy="206597"/>
            <a:chOff x="4044451" y="1170676"/>
            <a:chExt cx="1301804" cy="846173"/>
          </a:xfrm>
        </p:grpSpPr>
        <p:sp>
          <p:nvSpPr>
            <p:cNvPr id="141" name="矩形: 圆角 107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142" name="矩形: 圆角 4"/>
            <p:cNvSpPr txBox="1"/>
            <p:nvPr/>
          </p:nvSpPr>
          <p:spPr>
            <a:xfrm>
              <a:off x="4085758" y="1211983"/>
              <a:ext cx="1219190" cy="763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>
                  <a:cs typeface="+mn-ea"/>
                  <a:sym typeface="+mn-lt"/>
                </a:rPr>
                <a:t>风险</a:t>
              </a:r>
              <a:r>
                <a:rPr lang="zh-CN" altLang="en-US" sz="1100" b="1" kern="1200">
                  <a:cs typeface="+mn-ea"/>
                  <a:sym typeface="+mn-lt"/>
                </a:rPr>
                <a:t>型</a:t>
              </a:r>
              <a:endParaRPr lang="zh-CN" altLang="en-US" sz="1100" b="1" kern="1200">
                <a:cs typeface="+mn-ea"/>
                <a:sym typeface="+mn-lt"/>
              </a:endParaRPr>
            </a:p>
          </p:txBody>
        </p:sp>
      </p:grpSp>
      <p:sp>
        <p:nvSpPr>
          <p:cNvPr id="143" name="文本框 113"/>
          <p:cNvSpPr txBox="1"/>
          <p:nvPr/>
        </p:nvSpPr>
        <p:spPr>
          <a:xfrm>
            <a:off x="305966" y="2728481"/>
            <a:ext cx="1173363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多元化的用工风险：</a:t>
            </a:r>
            <a:r>
              <a:rPr lang="zh-CN" altLang="en-US" sz="1100" dirty="0">
                <a:latin typeface="PingFang SC"/>
              </a:rPr>
              <a:t>随着多元化的工作模式的普涌现，为企业人力资源管理模式带来了前所未有的风险及复杂性。企业需要积极构建灵活的、个性化的人力资源管理模式</a:t>
            </a:r>
            <a:endParaRPr lang="en-US" altLang="zh-CN" sz="1100" dirty="0"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r>
              <a:rPr lang="zh-CN" altLang="en-US" sz="1100" b="1" dirty="0"/>
              <a:t>合规要求严格：</a:t>
            </a:r>
            <a:r>
              <a:rPr lang="zh-CN" altLang="en-US" sz="1100" dirty="0"/>
              <a:t>随着法律法规的日益完善和监管力度的不断加强，人力资源管理的各个环节都面临着更加严格的合规要求</a:t>
            </a:r>
            <a:endParaRPr lang="en-US" altLang="zh-CN" sz="1100" dirty="0"/>
          </a:p>
          <a:p>
            <a:endParaRPr lang="en-US" altLang="zh-CN" sz="11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549606" y="3434278"/>
            <a:ext cx="10831158" cy="2386644"/>
            <a:chOff x="175240" y="1794058"/>
            <a:chExt cx="11861911" cy="3075803"/>
          </a:xfrm>
        </p:grpSpPr>
        <p:sp>
          <p:nvSpPr>
            <p:cNvPr id="146" name="Trapezoid 87"/>
            <p:cNvSpPr/>
            <p:nvPr/>
          </p:nvSpPr>
          <p:spPr bwMode="auto">
            <a:xfrm>
              <a:off x="2006840" y="1795449"/>
              <a:ext cx="8229600" cy="511678"/>
            </a:xfrm>
            <a:prstGeom prst="trapezoid">
              <a:avLst>
                <a:gd name="adj" fmla="val 50372"/>
              </a:avLst>
            </a:prstGeom>
            <a:solidFill>
              <a:srgbClr val="DB536A"/>
            </a:solidFill>
            <a:ln w="9525" algn="ctr">
              <a:noFill/>
              <a:round/>
            </a:ln>
            <a:effectLst/>
          </p:spPr>
          <p:txBody>
            <a:bodyPr rtlCol="0" anchor="ctr"/>
            <a:lstStyle/>
            <a:p>
              <a:pPr algn="ctr" defTabSz="9144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kern="0">
                  <a:solidFill>
                    <a:srgbClr val="FFFFFF"/>
                  </a:solidFill>
                  <a:cs typeface="+mn-ea"/>
                  <a:sym typeface="+mn-lt"/>
                </a:rPr>
                <a:t>灵活用工模式</a:t>
              </a:r>
              <a:endParaRPr lang="en-US" sz="1600" b="1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147" name="组合 16"/>
            <p:cNvGrpSpPr/>
            <p:nvPr/>
          </p:nvGrpSpPr>
          <p:grpSpPr>
            <a:xfrm>
              <a:off x="4393447" y="1794058"/>
              <a:ext cx="504000" cy="557520"/>
              <a:chOff x="3589388" y="1654971"/>
              <a:chExt cx="504000" cy="557520"/>
            </a:xfrm>
          </p:grpSpPr>
          <p:sp>
            <p:nvSpPr>
              <p:cNvPr id="148" name="Rounded Rectangle 80"/>
              <p:cNvSpPr/>
              <p:nvPr/>
            </p:nvSpPr>
            <p:spPr bwMode="auto">
              <a:xfrm>
                <a:off x="3589388" y="1708491"/>
                <a:ext cx="504000" cy="504000"/>
              </a:xfrm>
              <a:prstGeom prst="roundRect">
                <a:avLst/>
              </a:prstGeom>
              <a:solidFill>
                <a:srgbClr val="FFFFFF"/>
              </a:solidFill>
              <a:ln w="9525" algn="ctr">
                <a:solidFill>
                  <a:srgbClr val="6EAA2E"/>
                </a:solidFill>
                <a:round/>
              </a:ln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GB" altLang="zh-CN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pic>
            <p:nvPicPr>
              <p:cNvPr id="149" name="图片 2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3388" y="1654971"/>
                <a:ext cx="396000" cy="396000"/>
              </a:xfrm>
              <a:prstGeom prst="rect">
                <a:avLst/>
              </a:prstGeom>
            </p:spPr>
          </p:pic>
        </p:grpSp>
        <p:sp>
          <p:nvSpPr>
            <p:cNvPr id="150" name="Rectangle 52"/>
            <p:cNvSpPr/>
            <p:nvPr/>
          </p:nvSpPr>
          <p:spPr>
            <a:xfrm>
              <a:off x="879331" y="2485262"/>
              <a:ext cx="1859229" cy="355074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txBody>
            <a:bodyPr rtlCol="0" anchor="ctr" anchorCtr="0"/>
            <a:lstStyle/>
            <a:p>
              <a:pPr algn="ctr" defTabSz="91440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kern="0">
                  <a:solidFill>
                    <a:srgbClr val="000000"/>
                  </a:solidFill>
                  <a:cs typeface="+mn-ea"/>
                  <a:sym typeface="+mn-lt"/>
                </a:rPr>
                <a:t>外包用工管理</a:t>
              </a:r>
              <a:endParaRPr lang="en-US" altLang="zh-CN" sz="16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54" name="组合 27"/>
            <p:cNvGrpSpPr/>
            <p:nvPr/>
          </p:nvGrpSpPr>
          <p:grpSpPr>
            <a:xfrm>
              <a:off x="3313813" y="2485253"/>
              <a:ext cx="2679117" cy="2368502"/>
              <a:chOff x="3864775" y="2236597"/>
              <a:chExt cx="2679117" cy="2368502"/>
            </a:xfrm>
          </p:grpSpPr>
          <p:sp>
            <p:nvSpPr>
              <p:cNvPr id="155" name="Rectangle 52"/>
              <p:cNvSpPr/>
              <p:nvPr/>
            </p:nvSpPr>
            <p:spPr>
              <a:xfrm>
                <a:off x="4418293" y="2236597"/>
                <a:ext cx="1859229" cy="3550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 anchorCtr="0"/>
              <a:lstStyle/>
              <a:p>
                <a:pPr algn="ctr" defTabSz="91440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kern="0">
                    <a:solidFill>
                      <a:srgbClr val="000000"/>
                    </a:solidFill>
                    <a:cs typeface="+mn-ea"/>
                    <a:sym typeface="+mn-lt"/>
                  </a:rPr>
                  <a:t>海外用工管理</a:t>
                </a:r>
                <a:endParaRPr lang="en-US" altLang="zh-CN" sz="1600" b="1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7" name="Rectangle 29"/>
              <p:cNvSpPr/>
              <p:nvPr/>
            </p:nvSpPr>
            <p:spPr>
              <a:xfrm>
                <a:off x="3864775" y="3453182"/>
                <a:ext cx="2679117" cy="1151917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171450" indent="-171450" defTabSz="457200">
                  <a:lnSpc>
                    <a:spcPts val="18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00" i="1" kern="0">
                    <a:cs typeface="+mn-ea"/>
                    <a:sym typeface="+mn-lt"/>
                  </a:rPr>
                  <a:t>不同国家和地区的劳动法律法规存在显著差异，包括劳动合同签订、薪酬福利设定到劳动纠纷的处理等</a:t>
                </a:r>
                <a:endParaRPr lang="en-US" altLang="zh-CN" sz="1300" i="1" kern="0">
                  <a:cs typeface="+mn-ea"/>
                  <a:sym typeface="+mn-lt"/>
                </a:endParaRPr>
              </a:p>
              <a:p>
                <a:pPr marL="171450" indent="-171450" defTabSz="457200">
                  <a:lnSpc>
                    <a:spcPts val="18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00" i="1" kern="0">
                    <a:cs typeface="+mn-ea"/>
                    <a:sym typeface="+mn-lt"/>
                  </a:rPr>
                  <a:t>不同国家的文化背景、价值观和工作习惯各不同，易导致沟通障碍、团队协作困难等问题</a:t>
                </a:r>
                <a:endParaRPr lang="en-GB" altLang="zh-CN" sz="1300" i="1">
                  <a:cs typeface="+mn-ea"/>
                  <a:sym typeface="+mn-lt"/>
                </a:endParaRPr>
              </a:p>
            </p:txBody>
          </p:sp>
        </p:grpSp>
        <p:sp>
          <p:nvSpPr>
            <p:cNvPr id="158" name="Rectangle 29"/>
            <p:cNvSpPr/>
            <p:nvPr/>
          </p:nvSpPr>
          <p:spPr>
            <a:xfrm>
              <a:off x="175240" y="3717943"/>
              <a:ext cx="2969820" cy="11519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71450" indent="-171450" defTabSz="457200">
                <a:lnSpc>
                  <a:spcPts val="1680"/>
                </a:lnSpc>
                <a:spcBef>
                  <a:spcPts val="400"/>
                </a:spcBef>
                <a:spcAft>
                  <a:spcPts val="20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1300" i="1">
                  <a:cs typeface="+mn-ea"/>
                  <a:sym typeface="+mn-lt"/>
                </a:rPr>
                <a:t>市场外包服务提供商众多，资质参差不齐，企业很难全面了解其真实的业务能力、信誉状况和服务质量</a:t>
              </a:r>
              <a:endParaRPr lang="en-US" altLang="zh-CN" sz="1300" i="1">
                <a:cs typeface="+mn-ea"/>
                <a:sym typeface="+mn-lt"/>
              </a:endParaRPr>
            </a:p>
            <a:p>
              <a:pPr marL="171450" indent="-171450" defTabSz="457200">
                <a:lnSpc>
                  <a:spcPts val="1680"/>
                </a:lnSpc>
                <a:spcBef>
                  <a:spcPts val="400"/>
                </a:spcBef>
                <a:spcAft>
                  <a:spcPts val="20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zh-CN" altLang="en-US" sz="1300" i="1" kern="0">
                  <a:cs typeface="+mn-ea"/>
                  <a:sym typeface="+mn-lt"/>
                </a:rPr>
                <a:t>企业与外包商之间的目标和利益可能存在差异，在工作执行过程中，容易出现理解偏差、信息传递不畅等问题</a:t>
              </a:r>
              <a:endParaRPr lang="en-GB" altLang="zh-CN" sz="1300" i="1" kern="0">
                <a:cs typeface="+mn-ea"/>
                <a:sym typeface="+mn-lt"/>
              </a:endParaRPr>
            </a:p>
          </p:txBody>
        </p:sp>
        <p:grpSp>
          <p:nvGrpSpPr>
            <p:cNvPr id="159" name="组合 28"/>
            <p:cNvGrpSpPr/>
            <p:nvPr/>
          </p:nvGrpSpPr>
          <p:grpSpPr>
            <a:xfrm>
              <a:off x="6253680" y="2482051"/>
              <a:ext cx="2969818" cy="2371704"/>
              <a:chOff x="9117864" y="2246279"/>
              <a:chExt cx="2969818" cy="2371704"/>
            </a:xfrm>
          </p:grpSpPr>
          <p:sp>
            <p:nvSpPr>
              <p:cNvPr id="161" name="Rectangle 52"/>
              <p:cNvSpPr/>
              <p:nvPr/>
            </p:nvSpPr>
            <p:spPr>
              <a:xfrm>
                <a:off x="9673159" y="2246279"/>
                <a:ext cx="1859229" cy="3550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 anchorCtr="0"/>
              <a:lstStyle/>
              <a:p>
                <a:pPr algn="ctr" defTabSz="91440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kern="0">
                    <a:solidFill>
                      <a:srgbClr val="000000"/>
                    </a:solidFill>
                    <a:cs typeface="+mn-ea"/>
                    <a:sym typeface="+mn-lt"/>
                  </a:rPr>
                  <a:t>高精尖人才合作</a:t>
                </a:r>
                <a:endParaRPr lang="zh-CN" altLang="en-US" sz="1600" b="1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2" name="Rectangle 29"/>
              <p:cNvSpPr/>
              <p:nvPr/>
            </p:nvSpPr>
            <p:spPr>
              <a:xfrm>
                <a:off x="9117864" y="3466065"/>
                <a:ext cx="2969818" cy="115191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171450" indent="-171450" defTabSz="457200">
                  <a:lnSpc>
                    <a:spcPts val="18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00" i="1" kern="0">
                    <a:cs typeface="+mn-ea"/>
                    <a:sym typeface="+mn-lt"/>
                  </a:rPr>
                  <a:t>人才通常具有较强的自主性和独特的工作方式，传统的管理模式可能无法满足他们的需求</a:t>
                </a:r>
                <a:endParaRPr lang="en-US" altLang="zh-CN" sz="1300" i="1" kern="0">
                  <a:cs typeface="+mn-ea"/>
                  <a:sym typeface="+mn-lt"/>
                </a:endParaRPr>
              </a:p>
              <a:p>
                <a:pPr marL="171450" indent="-171450" defTabSz="457200">
                  <a:lnSpc>
                    <a:spcPts val="18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00" i="1" kern="0">
                    <a:cs typeface="+mn-ea"/>
                    <a:sym typeface="+mn-lt"/>
                  </a:rPr>
                  <a:t>企业需要建立更加灵活、宽松的管理机制，给予足够的自主权和创新空间，并确保他们与团队的有效融合，实现知识共享和协同创新。</a:t>
                </a:r>
                <a:endParaRPr lang="en-GB" altLang="zh-CN" sz="1300" i="1">
                  <a:cs typeface="+mn-ea"/>
                  <a:sym typeface="+mn-lt"/>
                </a:endParaRPr>
              </a:p>
            </p:txBody>
          </p:sp>
        </p:grpSp>
        <p:grpSp>
          <p:nvGrpSpPr>
            <p:cNvPr id="164" name="组合 26"/>
            <p:cNvGrpSpPr/>
            <p:nvPr/>
          </p:nvGrpSpPr>
          <p:grpSpPr>
            <a:xfrm>
              <a:off x="9358034" y="2494935"/>
              <a:ext cx="2679117" cy="2288335"/>
              <a:chOff x="6520599" y="4011884"/>
              <a:chExt cx="2679117" cy="2288335"/>
            </a:xfrm>
          </p:grpSpPr>
          <p:sp>
            <p:nvSpPr>
              <p:cNvPr id="166" name="Rectangle 52"/>
              <p:cNvSpPr/>
              <p:nvPr/>
            </p:nvSpPr>
            <p:spPr>
              <a:xfrm>
                <a:off x="6680467" y="4011884"/>
                <a:ext cx="2084897" cy="355074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</p:spPr>
            <p:txBody>
              <a:bodyPr rtlCol="0" anchor="ctr" anchorCtr="0"/>
              <a:lstStyle/>
              <a:p>
                <a:pPr algn="ctr" defTabSz="91440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600" b="1" kern="0">
                    <a:solidFill>
                      <a:srgbClr val="000000"/>
                    </a:solidFill>
                    <a:cs typeface="+mn-ea"/>
                    <a:sym typeface="+mn-lt"/>
                  </a:rPr>
                  <a:t>零工</a:t>
                </a:r>
                <a:endParaRPr lang="zh-CN" altLang="en-US" sz="1600" b="1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7" name="Rectangle 29"/>
              <p:cNvSpPr/>
              <p:nvPr/>
            </p:nvSpPr>
            <p:spPr>
              <a:xfrm>
                <a:off x="6520599" y="5148302"/>
                <a:ext cx="2679117" cy="1151917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171450" indent="-171450" defTabSz="457200">
                  <a:lnSpc>
                    <a:spcPts val="18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00" i="1" kern="0">
                    <a:cs typeface="+mn-ea"/>
                    <a:sym typeface="+mn-lt"/>
                  </a:rPr>
                  <a:t>零工雇佣关系的灵活性和松散性，这使得劳动关系的界定变得极为复杂</a:t>
                </a:r>
                <a:endParaRPr lang="en-US" altLang="zh-CN" sz="1300" i="1" kern="0">
                  <a:cs typeface="+mn-ea"/>
                  <a:sym typeface="+mn-lt"/>
                </a:endParaRPr>
              </a:p>
              <a:p>
                <a:pPr marL="171450" indent="-171450" defTabSz="457200">
                  <a:lnSpc>
                    <a:spcPts val="18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1300" i="1" kern="0">
                    <a:cs typeface="+mn-ea"/>
                    <a:sym typeface="+mn-lt"/>
                  </a:rPr>
                  <a:t>零工劳动者通常具有较高的流动性，更关注短期的经济回报和工作的灵活性，工作成果和贡献往往难以用单一的标准进行衡量</a:t>
                </a:r>
                <a:endParaRPr lang="en-US" altLang="zh-CN" sz="1300" i="1" kern="0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赛道六：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场景创新应用 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2" name="Group 13"/>
          <p:cNvGrpSpPr/>
          <p:nvPr/>
        </p:nvGrpSpPr>
        <p:grpSpPr>
          <a:xfrm>
            <a:off x="312909" y="1422156"/>
            <a:ext cx="11461147" cy="1056884"/>
            <a:chOff x="785812" y="676410"/>
            <a:chExt cx="10845912" cy="987474"/>
          </a:xfrm>
        </p:grpSpPr>
        <p:sp>
          <p:nvSpPr>
            <p:cNvPr id="123" name="Rectangle 213"/>
            <p:cNvSpPr/>
            <p:nvPr/>
          </p:nvSpPr>
          <p:spPr>
            <a:xfrm>
              <a:off x="845342" y="780733"/>
              <a:ext cx="10786382" cy="88315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00000"/>
              </a:solidFill>
              <a:prstDash val="solid"/>
            </a:ln>
          </p:spPr>
          <p:txBody>
            <a:bodyPr wrap="square" anchor="ctr" anchorCtr="0">
              <a:noAutofit/>
            </a:bodyPr>
            <a:lstStyle/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聚焦：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针对特定人群、特定业务场景、新兴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HR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场景提出的创新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解决方案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24" name="Group 66"/>
            <p:cNvGrpSpPr/>
            <p:nvPr/>
          </p:nvGrpSpPr>
          <p:grpSpPr>
            <a:xfrm>
              <a:off x="785812" y="676410"/>
              <a:ext cx="223991" cy="228419"/>
              <a:chOff x="486364" y="1769766"/>
              <a:chExt cx="223991" cy="228419"/>
            </a:xfrm>
          </p:grpSpPr>
          <p:sp>
            <p:nvSpPr>
              <p:cNvPr id="125" name="Rectangle 67"/>
              <p:cNvSpPr/>
              <p:nvPr/>
            </p:nvSpPr>
            <p:spPr>
              <a:xfrm>
                <a:off x="530355" y="1818185"/>
                <a:ext cx="180000" cy="180000"/>
              </a:xfrm>
              <a:prstGeom prst="rect">
                <a:avLst/>
              </a:prstGeom>
              <a:solidFill>
                <a:srgbClr val="DB536A">
                  <a:lumMod val="60000"/>
                  <a:lumOff val="40000"/>
                </a:srgbClr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  <p:sp>
            <p:nvSpPr>
              <p:cNvPr id="126" name="Rectangle 68"/>
              <p:cNvSpPr/>
              <p:nvPr/>
            </p:nvSpPr>
            <p:spPr>
              <a:xfrm>
                <a:off x="486364" y="1769766"/>
                <a:ext cx="180000" cy="180000"/>
              </a:xfrm>
              <a:prstGeom prst="rect">
                <a:avLst/>
              </a:prstGeom>
              <a:solidFill>
                <a:srgbClr val="A3202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</p:grpSp>
      </p:grpSp>
      <p:sp>
        <p:nvSpPr>
          <p:cNvPr id="3" name="Rectangle 9"/>
          <p:cNvSpPr/>
          <p:nvPr/>
        </p:nvSpPr>
        <p:spPr>
          <a:xfrm>
            <a:off x="1446355" y="3386541"/>
            <a:ext cx="2358189" cy="369332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特定人群</a:t>
            </a:r>
            <a:endParaRPr lang="en-GB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8354088" y="3393750"/>
            <a:ext cx="2358189" cy="362123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新兴</a:t>
            </a:r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HR</a:t>
            </a:r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场景</a:t>
            </a:r>
            <a:endParaRPr lang="en-GB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4900221" y="3386540"/>
            <a:ext cx="2358189" cy="369333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cs typeface="+mn-ea"/>
                <a:sym typeface="+mn-lt"/>
              </a:rPr>
              <a:t>特定业务场景</a:t>
            </a:r>
            <a:endParaRPr lang="en-GB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1446355" y="3887036"/>
            <a:ext cx="2358189" cy="849206"/>
          </a:xfrm>
          <a:prstGeom prst="rect">
            <a:avLst/>
          </a:prstGeom>
          <a:solidFill>
            <a:schemeClr val="bg1"/>
          </a:solidFill>
          <a:ln>
            <a:solidFill>
              <a:srgbClr val="A3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高风险岗位从业者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生态合作方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…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4900221" y="3887036"/>
            <a:ext cx="2358189" cy="849206"/>
          </a:xfrm>
          <a:prstGeom prst="rect">
            <a:avLst/>
          </a:prstGeom>
          <a:solidFill>
            <a:schemeClr val="bg1"/>
          </a:solidFill>
          <a:ln>
            <a:solidFill>
              <a:srgbClr val="A3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投、并购业务场景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业务剥离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…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Rectangle 8"/>
          <p:cNvSpPr/>
          <p:nvPr/>
        </p:nvSpPr>
        <p:spPr>
          <a:xfrm>
            <a:off x="8354088" y="3887036"/>
            <a:ext cx="2358189" cy="849206"/>
          </a:xfrm>
          <a:prstGeom prst="rect">
            <a:avLst/>
          </a:prstGeom>
          <a:solidFill>
            <a:schemeClr val="bg1"/>
          </a:solidFill>
          <a:ln>
            <a:solidFill>
              <a:srgbClr val="A3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AI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伦理治理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体系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…</a:t>
            </a:r>
            <a:endParaRPr lang="en-US" altLang="zh-CN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5+1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赛道聚焦及核心问题总览</a:t>
            </a:r>
            <a:endParaRPr lang="en-GB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925" y="6535838"/>
            <a:ext cx="3860800" cy="1231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C7C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Confidential information for the sole benefit and use of PwC’s client.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7C7C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451" y="6360010"/>
            <a:ext cx="2844800" cy="16414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6B2653-D1AD-46BA-BB88-3123B5BA212E}" type="slidenum">
              <a:rPr kumimoji="0" lang="en-US" sz="106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fld>
            <a:endParaRPr kumimoji="0" lang="en-US" sz="10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294" y="2245638"/>
            <a:ext cx="2245959" cy="258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技术优化从人才寻源、筛选、评估、面试到入职的全链路招聘流程。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人才供需波动大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简历筛选效率低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人才难涌现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响应不及时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新人难融入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候选人流失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留存风险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294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智能人才吸引与获取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(Intelligent Talent Acquisition)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7657" y="2245638"/>
            <a:ext cx="2245959" cy="258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促进绩效管理、组织效能提升、梯队建设、员工职业规划与技能提升。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绩效管理滞后、低效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高潜人才与继任者的误判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梯队建设的僵化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员工培养与业务脱节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员工发展路径模糊、流动不畅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7657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员工发展与效能提升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(Employee Development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 Performance Enhancement)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3020" y="2245638"/>
            <a:ext cx="2245959" cy="258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自动化和智能化提升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的员工日常服务效率，改善员工服务体验。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微软雅黑" panose="020B0503020204020204" pitchFamily="34" charset="-122"/>
                <a:cs typeface="+mn-cs"/>
              </a:rPr>
              <a:t>重复性人资事务的耗时、低价值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herit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人事档案与劳动合同管理效率低、易出错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跨系统数据孤岛与协同低效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员工服务的差异化诉求难满足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3020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员工服务与体验优化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(HR Operations &amp; Employee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Experience Optimization)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38383" y="2245638"/>
            <a:ext cx="2245959" cy="258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深度挖掘人力资源数据价值，为组织战略和管理决策提供数据支持。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 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分析缺乏诊断性和预测性洞察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数据与业务脱节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人力资源数据分散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数据质量差，决策依据不足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8383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组织决策与人力分析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(Organizational Decision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 People Analytics)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03746" y="2245638"/>
            <a:ext cx="2245959" cy="258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应对数据隐私、算法公平性等合规挑战，并探索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在多元化工作模式下的创新应用。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多元化的用工风险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合规要求严格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03746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合规、道德与未来工作模式探索 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(Compliance, Ethics 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 Future of Work Exploration)</a:t>
            </a:r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2294" y="5059971"/>
            <a:ext cx="11707411" cy="1300039"/>
          </a:xfrm>
          <a:prstGeom prst="rect">
            <a:avLst/>
          </a:prstGeom>
          <a:noFill/>
          <a:ln w="9525">
            <a:solidFill>
              <a:srgbClr val="A3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7440" rtlCol="0" anchor="ctr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针对特定人群、特定业务场景、新兴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场景提出的创新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核心场景：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满足特定人群、特定业务场景、新兴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场景等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9769" y="5145954"/>
            <a:ext cx="2138483" cy="1135891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场景创新应用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(Innovative HR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Scenario Application)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38550" y="1441908"/>
            <a:ext cx="322880" cy="8186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核心赛道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38550" y="5300644"/>
            <a:ext cx="322880" cy="8186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特别赛道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HR AI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工具规划</a:t>
            </a:r>
            <a:r>
              <a:rPr lang="zh-CN" altLang="en-US" b="1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方向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iconfont-1013-691999"/>
          <p:cNvSpPr/>
          <p:nvPr/>
        </p:nvSpPr>
        <p:spPr>
          <a:xfrm>
            <a:off x="2305865" y="1703879"/>
            <a:ext cx="552624" cy="609685"/>
          </a:xfrm>
          <a:custGeom>
            <a:avLst/>
            <a:gdLst>
              <a:gd name="T0" fmla="*/ 7751 w 9281"/>
              <a:gd name="T1" fmla="*/ 6580 h 10240"/>
              <a:gd name="T2" fmla="*/ 7533 w 9281"/>
              <a:gd name="T3" fmla="*/ 6492 h 10240"/>
              <a:gd name="T4" fmla="*/ 7314 w 9281"/>
              <a:gd name="T5" fmla="*/ 6580 h 10240"/>
              <a:gd name="T6" fmla="*/ 7315 w 9281"/>
              <a:gd name="T7" fmla="*/ 7016 h 10240"/>
              <a:gd name="T8" fmla="*/ 8663 w 9281"/>
              <a:gd name="T9" fmla="*/ 9932 h 10240"/>
              <a:gd name="T10" fmla="*/ 8972 w 9281"/>
              <a:gd name="T11" fmla="*/ 10240 h 10240"/>
              <a:gd name="T12" fmla="*/ 9281 w 9281"/>
              <a:gd name="T13" fmla="*/ 9932 h 10240"/>
              <a:gd name="T14" fmla="*/ 7751 w 9281"/>
              <a:gd name="T15" fmla="*/ 6580 h 10240"/>
              <a:gd name="T16" fmla="*/ 4640 w 9281"/>
              <a:gd name="T17" fmla="*/ 0 h 10240"/>
              <a:gd name="T18" fmla="*/ 1684 w 9281"/>
              <a:gd name="T19" fmla="*/ 2956 h 10240"/>
              <a:gd name="T20" fmla="*/ 3193 w 9281"/>
              <a:gd name="T21" fmla="*/ 5533 h 10240"/>
              <a:gd name="T22" fmla="*/ 1529 w 9281"/>
              <a:gd name="T23" fmla="*/ 6580 h 10240"/>
              <a:gd name="T24" fmla="*/ 0 w 9281"/>
              <a:gd name="T25" fmla="*/ 9932 h 10240"/>
              <a:gd name="T26" fmla="*/ 308 w 9281"/>
              <a:gd name="T27" fmla="*/ 10240 h 10240"/>
              <a:gd name="T28" fmla="*/ 616 w 9281"/>
              <a:gd name="T29" fmla="*/ 9932 h 10240"/>
              <a:gd name="T30" fmla="*/ 1965 w 9281"/>
              <a:gd name="T31" fmla="*/ 7016 h 10240"/>
              <a:gd name="T32" fmla="*/ 4529 w 9281"/>
              <a:gd name="T33" fmla="*/ 5909 h 10240"/>
              <a:gd name="T34" fmla="*/ 4640 w 9281"/>
              <a:gd name="T35" fmla="*/ 5912 h 10240"/>
              <a:gd name="T36" fmla="*/ 7596 w 9281"/>
              <a:gd name="T37" fmla="*/ 2956 h 10240"/>
              <a:gd name="T38" fmla="*/ 4640 w 9281"/>
              <a:gd name="T39" fmla="*/ 0 h 10240"/>
              <a:gd name="T40" fmla="*/ 4640 w 9281"/>
              <a:gd name="T41" fmla="*/ 617 h 10240"/>
              <a:gd name="T42" fmla="*/ 6979 w 9281"/>
              <a:gd name="T43" fmla="*/ 2956 h 10240"/>
              <a:gd name="T44" fmla="*/ 4686 w 9281"/>
              <a:gd name="T45" fmla="*/ 5295 h 10240"/>
              <a:gd name="T46" fmla="*/ 4639 w 9281"/>
              <a:gd name="T47" fmla="*/ 5291 h 10240"/>
              <a:gd name="T48" fmla="*/ 4531 w 9281"/>
              <a:gd name="T49" fmla="*/ 5293 h 10240"/>
              <a:gd name="T50" fmla="*/ 2301 w 9281"/>
              <a:gd name="T51" fmla="*/ 2956 h 10240"/>
              <a:gd name="T52" fmla="*/ 4640 w 9281"/>
              <a:gd name="T53" fmla="*/ 617 h 10240"/>
              <a:gd name="T54" fmla="*/ 2886 w 9281"/>
              <a:gd name="T55" fmla="*/ 5292 h 10240"/>
              <a:gd name="T56" fmla="*/ 3267 w 9281"/>
              <a:gd name="T57" fmla="*/ 5525 h 10240"/>
              <a:gd name="T58" fmla="*/ 3255 w 9281"/>
              <a:gd name="T59" fmla="*/ 5529 h 10240"/>
              <a:gd name="T60" fmla="*/ 2886 w 9281"/>
              <a:gd name="T61" fmla="*/ 5292 h 10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281" h="10240">
                <a:moveTo>
                  <a:pt x="7751" y="6580"/>
                </a:moveTo>
                <a:cubicBezTo>
                  <a:pt x="7695" y="6524"/>
                  <a:pt x="7616" y="6492"/>
                  <a:pt x="7533" y="6492"/>
                </a:cubicBezTo>
                <a:cubicBezTo>
                  <a:pt x="7450" y="6492"/>
                  <a:pt x="7370" y="6524"/>
                  <a:pt x="7314" y="6580"/>
                </a:cubicBezTo>
                <a:cubicBezTo>
                  <a:pt x="7194" y="6700"/>
                  <a:pt x="7194" y="6896"/>
                  <a:pt x="7315" y="7016"/>
                </a:cubicBezTo>
                <a:cubicBezTo>
                  <a:pt x="7964" y="7666"/>
                  <a:pt x="8663" y="8855"/>
                  <a:pt x="8663" y="9932"/>
                </a:cubicBezTo>
                <a:cubicBezTo>
                  <a:pt x="8663" y="10102"/>
                  <a:pt x="8802" y="10240"/>
                  <a:pt x="8972" y="10240"/>
                </a:cubicBezTo>
                <a:cubicBezTo>
                  <a:pt x="9142" y="10240"/>
                  <a:pt x="9281" y="10102"/>
                  <a:pt x="9281" y="9932"/>
                </a:cubicBezTo>
                <a:cubicBezTo>
                  <a:pt x="9280" y="8672"/>
                  <a:pt x="8512" y="7341"/>
                  <a:pt x="7751" y="6580"/>
                </a:cubicBezTo>
                <a:close/>
                <a:moveTo>
                  <a:pt x="4640" y="0"/>
                </a:moveTo>
                <a:cubicBezTo>
                  <a:pt x="3010" y="0"/>
                  <a:pt x="1684" y="1326"/>
                  <a:pt x="1684" y="2956"/>
                </a:cubicBezTo>
                <a:cubicBezTo>
                  <a:pt x="1684" y="4028"/>
                  <a:pt x="2260" y="5009"/>
                  <a:pt x="3193" y="5533"/>
                </a:cubicBezTo>
                <a:cubicBezTo>
                  <a:pt x="2572" y="5749"/>
                  <a:pt x="1998" y="6110"/>
                  <a:pt x="1529" y="6580"/>
                </a:cubicBezTo>
                <a:cubicBezTo>
                  <a:pt x="768" y="7341"/>
                  <a:pt x="0" y="8673"/>
                  <a:pt x="0" y="9932"/>
                </a:cubicBezTo>
                <a:cubicBezTo>
                  <a:pt x="0" y="10102"/>
                  <a:pt x="138" y="10240"/>
                  <a:pt x="308" y="10240"/>
                </a:cubicBezTo>
                <a:cubicBezTo>
                  <a:pt x="478" y="10240"/>
                  <a:pt x="616" y="10102"/>
                  <a:pt x="616" y="9932"/>
                </a:cubicBezTo>
                <a:cubicBezTo>
                  <a:pt x="616" y="8855"/>
                  <a:pt x="1316" y="7666"/>
                  <a:pt x="1965" y="7016"/>
                </a:cubicBezTo>
                <a:cubicBezTo>
                  <a:pt x="2650" y="6330"/>
                  <a:pt x="3561" y="5937"/>
                  <a:pt x="4529" y="5909"/>
                </a:cubicBezTo>
                <a:cubicBezTo>
                  <a:pt x="4564" y="5911"/>
                  <a:pt x="4602" y="5912"/>
                  <a:pt x="4640" y="5912"/>
                </a:cubicBezTo>
                <a:cubicBezTo>
                  <a:pt x="6270" y="5912"/>
                  <a:pt x="7596" y="4586"/>
                  <a:pt x="7596" y="2956"/>
                </a:cubicBezTo>
                <a:cubicBezTo>
                  <a:pt x="7596" y="1326"/>
                  <a:pt x="6270" y="0"/>
                  <a:pt x="4640" y="0"/>
                </a:cubicBezTo>
                <a:close/>
                <a:moveTo>
                  <a:pt x="4640" y="617"/>
                </a:moveTo>
                <a:cubicBezTo>
                  <a:pt x="5930" y="617"/>
                  <a:pt x="6979" y="1666"/>
                  <a:pt x="6979" y="2956"/>
                </a:cubicBezTo>
                <a:cubicBezTo>
                  <a:pt x="6979" y="4224"/>
                  <a:pt x="5950" y="5274"/>
                  <a:pt x="4686" y="5295"/>
                </a:cubicBezTo>
                <a:cubicBezTo>
                  <a:pt x="4675" y="5293"/>
                  <a:pt x="4657" y="5291"/>
                  <a:pt x="4639" y="5291"/>
                </a:cubicBezTo>
                <a:cubicBezTo>
                  <a:pt x="4603" y="5291"/>
                  <a:pt x="4566" y="5291"/>
                  <a:pt x="4531" y="5293"/>
                </a:cubicBezTo>
                <a:cubicBezTo>
                  <a:pt x="3281" y="5235"/>
                  <a:pt x="2301" y="4209"/>
                  <a:pt x="2301" y="2956"/>
                </a:cubicBezTo>
                <a:cubicBezTo>
                  <a:pt x="2301" y="1666"/>
                  <a:pt x="3350" y="617"/>
                  <a:pt x="4640" y="617"/>
                </a:cubicBezTo>
                <a:close/>
                <a:moveTo>
                  <a:pt x="2886" y="5292"/>
                </a:moveTo>
                <a:cubicBezTo>
                  <a:pt x="3006" y="5378"/>
                  <a:pt x="3132" y="5458"/>
                  <a:pt x="3267" y="5525"/>
                </a:cubicBezTo>
                <a:cubicBezTo>
                  <a:pt x="3263" y="5526"/>
                  <a:pt x="3259" y="5528"/>
                  <a:pt x="3255" y="5529"/>
                </a:cubicBezTo>
                <a:cubicBezTo>
                  <a:pt x="3125" y="5460"/>
                  <a:pt x="3003" y="5379"/>
                  <a:pt x="2886" y="5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iconfont-11538-3547509"/>
          <p:cNvSpPr/>
          <p:nvPr/>
        </p:nvSpPr>
        <p:spPr>
          <a:xfrm>
            <a:off x="5790555" y="1703879"/>
            <a:ext cx="609685" cy="607285"/>
          </a:xfrm>
          <a:custGeom>
            <a:avLst/>
            <a:gdLst>
              <a:gd name="connsiteX0" fmla="*/ 584589 w 607362"/>
              <a:gd name="connsiteY0" fmla="*/ 348643 h 604971"/>
              <a:gd name="connsiteX1" fmla="*/ 486810 w 607362"/>
              <a:gd name="connsiteY1" fmla="*/ 404070 h 604971"/>
              <a:gd name="connsiteX2" fmla="*/ 486810 w 607362"/>
              <a:gd name="connsiteY2" fmla="*/ 513738 h 604971"/>
              <a:gd name="connsiteX3" fmla="*/ 584589 w 607362"/>
              <a:gd name="connsiteY3" fmla="*/ 454799 h 604971"/>
              <a:gd name="connsiteX4" fmla="*/ 366116 w 607362"/>
              <a:gd name="connsiteY4" fmla="*/ 348643 h 604971"/>
              <a:gd name="connsiteX5" fmla="*/ 366116 w 607362"/>
              <a:gd name="connsiteY5" fmla="*/ 454799 h 604971"/>
              <a:gd name="connsiteX6" fmla="*/ 464037 w 607362"/>
              <a:gd name="connsiteY6" fmla="*/ 513880 h 604971"/>
              <a:gd name="connsiteX7" fmla="*/ 464037 w 607362"/>
              <a:gd name="connsiteY7" fmla="*/ 404070 h 604971"/>
              <a:gd name="connsiteX8" fmla="*/ 475424 w 607362"/>
              <a:gd name="connsiteY8" fmla="*/ 282586 h 604971"/>
              <a:gd name="connsiteX9" fmla="*/ 379921 w 607362"/>
              <a:gd name="connsiteY9" fmla="*/ 330278 h 604971"/>
              <a:gd name="connsiteX10" fmla="*/ 475424 w 607362"/>
              <a:gd name="connsiteY10" fmla="*/ 384471 h 604971"/>
              <a:gd name="connsiteX11" fmla="*/ 570784 w 607362"/>
              <a:gd name="connsiteY11" fmla="*/ 330278 h 604971"/>
              <a:gd name="connsiteX12" fmla="*/ 470252 w 607362"/>
              <a:gd name="connsiteY12" fmla="*/ 259666 h 604971"/>
              <a:gd name="connsiteX13" fmla="*/ 480453 w 607362"/>
              <a:gd name="connsiteY13" fmla="*/ 259666 h 604971"/>
              <a:gd name="connsiteX14" fmla="*/ 596877 w 607362"/>
              <a:gd name="connsiteY14" fmla="*/ 317845 h 604971"/>
              <a:gd name="connsiteX15" fmla="*/ 595976 w 607362"/>
              <a:gd name="connsiteY15" fmla="*/ 317845 h 604971"/>
              <a:gd name="connsiteX16" fmla="*/ 597019 w 607362"/>
              <a:gd name="connsiteY16" fmla="*/ 317987 h 604971"/>
              <a:gd name="connsiteX17" fmla="*/ 600056 w 607362"/>
              <a:gd name="connsiteY17" fmla="*/ 319506 h 604971"/>
              <a:gd name="connsiteX18" fmla="*/ 607362 w 607362"/>
              <a:gd name="connsiteY18" fmla="*/ 329234 h 604971"/>
              <a:gd name="connsiteX19" fmla="*/ 607362 w 607362"/>
              <a:gd name="connsiteY19" fmla="*/ 461158 h 604971"/>
              <a:gd name="connsiteX20" fmla="*/ 601906 w 607362"/>
              <a:gd name="connsiteY20" fmla="*/ 471029 h 604971"/>
              <a:gd name="connsiteX21" fmla="*/ 482113 w 607362"/>
              <a:gd name="connsiteY21" fmla="*/ 543017 h 604971"/>
              <a:gd name="connsiteX22" fmla="*/ 468260 w 607362"/>
              <a:gd name="connsiteY22" fmla="*/ 542448 h 604971"/>
              <a:gd name="connsiteX23" fmla="*/ 348941 w 607362"/>
              <a:gd name="connsiteY23" fmla="*/ 471029 h 604971"/>
              <a:gd name="connsiteX24" fmla="*/ 343343 w 607362"/>
              <a:gd name="connsiteY24" fmla="*/ 461158 h 604971"/>
              <a:gd name="connsiteX25" fmla="*/ 343343 w 607362"/>
              <a:gd name="connsiteY25" fmla="*/ 332461 h 604971"/>
              <a:gd name="connsiteX26" fmla="*/ 353970 w 607362"/>
              <a:gd name="connsiteY26" fmla="*/ 317845 h 604971"/>
              <a:gd name="connsiteX27" fmla="*/ 29686 w 607362"/>
              <a:gd name="connsiteY27" fmla="*/ 170912 h 604971"/>
              <a:gd name="connsiteX28" fmla="*/ 29686 w 607362"/>
              <a:gd name="connsiteY28" fmla="*/ 424498 h 604971"/>
              <a:gd name="connsiteX29" fmla="*/ 261184 w 607362"/>
              <a:gd name="connsiteY29" fmla="*/ 564008 h 604971"/>
              <a:gd name="connsiteX30" fmla="*/ 261184 w 607362"/>
              <a:gd name="connsiteY30" fmla="*/ 302403 h 604971"/>
              <a:gd name="connsiteX31" fmla="*/ 276033 w 607362"/>
              <a:gd name="connsiteY31" fmla="*/ 31496 h 604971"/>
              <a:gd name="connsiteX32" fmla="*/ 46385 w 607362"/>
              <a:gd name="connsiteY32" fmla="*/ 146284 h 604971"/>
              <a:gd name="connsiteX33" fmla="*/ 276033 w 607362"/>
              <a:gd name="connsiteY33" fmla="*/ 276588 h 604971"/>
              <a:gd name="connsiteX34" fmla="*/ 505728 w 607362"/>
              <a:gd name="connsiteY34" fmla="*/ 146284 h 604971"/>
              <a:gd name="connsiteX35" fmla="*/ 269391 w 607362"/>
              <a:gd name="connsiteY35" fmla="*/ 1601 h 604971"/>
              <a:gd name="connsiteX36" fmla="*/ 282721 w 607362"/>
              <a:gd name="connsiteY36" fmla="*/ 1601 h 604971"/>
              <a:gd name="connsiteX37" fmla="*/ 543821 w 607362"/>
              <a:gd name="connsiteY37" fmla="*/ 132191 h 604971"/>
              <a:gd name="connsiteX38" fmla="*/ 551885 w 607362"/>
              <a:gd name="connsiteY38" fmla="*/ 147043 h 604971"/>
              <a:gd name="connsiteX39" fmla="*/ 545623 w 607362"/>
              <a:gd name="connsiteY39" fmla="*/ 156866 h 604971"/>
              <a:gd name="connsiteX40" fmla="*/ 521952 w 607362"/>
              <a:gd name="connsiteY40" fmla="*/ 171196 h 604971"/>
              <a:gd name="connsiteX41" fmla="*/ 290928 w 607362"/>
              <a:gd name="connsiteY41" fmla="*/ 302403 h 604971"/>
              <a:gd name="connsiteX42" fmla="*/ 290928 w 607362"/>
              <a:gd name="connsiteY42" fmla="*/ 564767 h 604971"/>
              <a:gd name="connsiteX43" fmla="*/ 297000 w 607362"/>
              <a:gd name="connsiteY43" fmla="*/ 561446 h 604971"/>
              <a:gd name="connsiteX44" fmla="*/ 297000 w 607362"/>
              <a:gd name="connsiteY44" fmla="*/ 561588 h 604971"/>
              <a:gd name="connsiteX45" fmla="*/ 355729 w 607362"/>
              <a:gd name="connsiteY45" fmla="*/ 527422 h 604971"/>
              <a:gd name="connsiteX46" fmla="*/ 376412 w 607362"/>
              <a:gd name="connsiteY46" fmla="*/ 533069 h 604971"/>
              <a:gd name="connsiteX47" fmla="*/ 370909 w 607362"/>
              <a:gd name="connsiteY47" fmla="*/ 553853 h 604971"/>
              <a:gd name="connsiteX48" fmla="*/ 285900 w 607362"/>
              <a:gd name="connsiteY48" fmla="*/ 603061 h 604971"/>
              <a:gd name="connsiteX49" fmla="*/ 278268 w 607362"/>
              <a:gd name="connsiteY49" fmla="*/ 604971 h 604971"/>
              <a:gd name="connsiteX50" fmla="*/ 275020 w 607362"/>
              <a:gd name="connsiteY50" fmla="*/ 604098 h 604971"/>
              <a:gd name="connsiteX51" fmla="*/ 274940 w 607362"/>
              <a:gd name="connsiteY51" fmla="*/ 604076 h 604971"/>
              <a:gd name="connsiteX52" fmla="*/ 267114 w 607362"/>
              <a:gd name="connsiteY52" fmla="*/ 601970 h 604971"/>
              <a:gd name="connsiteX53" fmla="*/ 7201 w 607362"/>
              <a:gd name="connsiteY53" fmla="*/ 445567 h 604971"/>
              <a:gd name="connsiteX54" fmla="*/ 85 w 607362"/>
              <a:gd name="connsiteY54" fmla="*/ 432849 h 604971"/>
              <a:gd name="connsiteX55" fmla="*/ 85 w 607362"/>
              <a:gd name="connsiteY55" fmla="*/ 154208 h 604971"/>
              <a:gd name="connsiteX56" fmla="*/ 8292 w 607362"/>
              <a:gd name="connsiteY56" fmla="*/ 132191 h 604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362" h="604971">
                <a:moveTo>
                  <a:pt x="584589" y="348643"/>
                </a:moveTo>
                <a:lnTo>
                  <a:pt x="486810" y="404070"/>
                </a:lnTo>
                <a:lnTo>
                  <a:pt x="486810" y="513738"/>
                </a:lnTo>
                <a:lnTo>
                  <a:pt x="584589" y="454799"/>
                </a:lnTo>
                <a:close/>
                <a:moveTo>
                  <a:pt x="366116" y="348643"/>
                </a:moveTo>
                <a:lnTo>
                  <a:pt x="366116" y="454799"/>
                </a:lnTo>
                <a:lnTo>
                  <a:pt x="464037" y="513880"/>
                </a:lnTo>
                <a:lnTo>
                  <a:pt x="464037" y="404070"/>
                </a:lnTo>
                <a:close/>
                <a:moveTo>
                  <a:pt x="475424" y="282586"/>
                </a:moveTo>
                <a:lnTo>
                  <a:pt x="379921" y="330278"/>
                </a:lnTo>
                <a:lnTo>
                  <a:pt x="475424" y="384471"/>
                </a:lnTo>
                <a:lnTo>
                  <a:pt x="570784" y="330278"/>
                </a:lnTo>
                <a:close/>
                <a:moveTo>
                  <a:pt x="470252" y="259666"/>
                </a:moveTo>
                <a:cubicBezTo>
                  <a:pt x="473431" y="258147"/>
                  <a:pt x="477226" y="258147"/>
                  <a:pt x="480453" y="259666"/>
                </a:cubicBezTo>
                <a:lnTo>
                  <a:pt x="596877" y="317845"/>
                </a:lnTo>
                <a:lnTo>
                  <a:pt x="595976" y="317845"/>
                </a:lnTo>
                <a:cubicBezTo>
                  <a:pt x="596260" y="317845"/>
                  <a:pt x="596735" y="317845"/>
                  <a:pt x="597019" y="317987"/>
                </a:cubicBezTo>
                <a:lnTo>
                  <a:pt x="600056" y="319506"/>
                </a:lnTo>
                <a:cubicBezTo>
                  <a:pt x="603851" y="321309"/>
                  <a:pt x="607362" y="324584"/>
                  <a:pt x="607362" y="329234"/>
                </a:cubicBezTo>
                <a:lnTo>
                  <a:pt x="607362" y="461158"/>
                </a:lnTo>
                <a:cubicBezTo>
                  <a:pt x="607362" y="465287"/>
                  <a:pt x="605227" y="468941"/>
                  <a:pt x="601906" y="471029"/>
                </a:cubicBezTo>
                <a:lnTo>
                  <a:pt x="482113" y="543017"/>
                </a:lnTo>
                <a:cubicBezTo>
                  <a:pt x="475329" y="547668"/>
                  <a:pt x="468260" y="542448"/>
                  <a:pt x="468260" y="542448"/>
                </a:cubicBezTo>
                <a:cubicBezTo>
                  <a:pt x="467690" y="542306"/>
                  <a:pt x="348941" y="471029"/>
                  <a:pt x="348941" y="471029"/>
                </a:cubicBezTo>
                <a:cubicBezTo>
                  <a:pt x="345478" y="468941"/>
                  <a:pt x="343343" y="465287"/>
                  <a:pt x="343343" y="461158"/>
                </a:cubicBezTo>
                <a:lnTo>
                  <a:pt x="343343" y="332461"/>
                </a:lnTo>
                <a:cubicBezTo>
                  <a:pt x="343343" y="328380"/>
                  <a:pt x="345478" y="321072"/>
                  <a:pt x="353970" y="317845"/>
                </a:cubicBezTo>
                <a:close/>
                <a:moveTo>
                  <a:pt x="29686" y="170912"/>
                </a:moveTo>
                <a:lnTo>
                  <a:pt x="29686" y="424498"/>
                </a:lnTo>
                <a:lnTo>
                  <a:pt x="261184" y="564008"/>
                </a:lnTo>
                <a:lnTo>
                  <a:pt x="261184" y="302403"/>
                </a:lnTo>
                <a:close/>
                <a:moveTo>
                  <a:pt x="276033" y="31496"/>
                </a:moveTo>
                <a:lnTo>
                  <a:pt x="46385" y="146284"/>
                </a:lnTo>
                <a:lnTo>
                  <a:pt x="276033" y="276588"/>
                </a:lnTo>
                <a:lnTo>
                  <a:pt x="505728" y="146284"/>
                </a:lnTo>
                <a:close/>
                <a:moveTo>
                  <a:pt x="269391" y="1601"/>
                </a:moveTo>
                <a:cubicBezTo>
                  <a:pt x="273613" y="-534"/>
                  <a:pt x="278499" y="-534"/>
                  <a:pt x="282721" y="1601"/>
                </a:cubicBezTo>
                <a:lnTo>
                  <a:pt x="543821" y="132191"/>
                </a:lnTo>
                <a:cubicBezTo>
                  <a:pt x="549751" y="135228"/>
                  <a:pt x="552502" y="141301"/>
                  <a:pt x="551885" y="147043"/>
                </a:cubicBezTo>
                <a:cubicBezTo>
                  <a:pt x="551269" y="149843"/>
                  <a:pt x="550367" y="153781"/>
                  <a:pt x="545623" y="156866"/>
                </a:cubicBezTo>
                <a:lnTo>
                  <a:pt x="521952" y="171196"/>
                </a:lnTo>
                <a:lnTo>
                  <a:pt x="290928" y="302403"/>
                </a:lnTo>
                <a:lnTo>
                  <a:pt x="290928" y="564767"/>
                </a:lnTo>
                <a:lnTo>
                  <a:pt x="297000" y="561446"/>
                </a:lnTo>
                <a:lnTo>
                  <a:pt x="297000" y="561588"/>
                </a:lnTo>
                <a:lnTo>
                  <a:pt x="355729" y="527422"/>
                </a:lnTo>
                <a:cubicBezTo>
                  <a:pt x="362892" y="523341"/>
                  <a:pt x="372285" y="525761"/>
                  <a:pt x="376412" y="533069"/>
                </a:cubicBezTo>
                <a:cubicBezTo>
                  <a:pt x="380634" y="540282"/>
                  <a:pt x="378214" y="549630"/>
                  <a:pt x="370909" y="553853"/>
                </a:cubicBezTo>
                <a:lnTo>
                  <a:pt x="285900" y="603061"/>
                </a:lnTo>
                <a:cubicBezTo>
                  <a:pt x="283789" y="604129"/>
                  <a:pt x="281322" y="604959"/>
                  <a:pt x="278268" y="604971"/>
                </a:cubicBezTo>
                <a:lnTo>
                  <a:pt x="275020" y="604098"/>
                </a:lnTo>
                <a:lnTo>
                  <a:pt x="274940" y="604076"/>
                </a:lnTo>
                <a:lnTo>
                  <a:pt x="267114" y="601970"/>
                </a:lnTo>
                <a:cubicBezTo>
                  <a:pt x="262703" y="600024"/>
                  <a:pt x="7201" y="445567"/>
                  <a:pt x="7201" y="445567"/>
                </a:cubicBezTo>
                <a:cubicBezTo>
                  <a:pt x="2789" y="442862"/>
                  <a:pt x="85" y="437974"/>
                  <a:pt x="85" y="432849"/>
                </a:cubicBezTo>
                <a:lnTo>
                  <a:pt x="85" y="154208"/>
                </a:lnTo>
                <a:cubicBezTo>
                  <a:pt x="85" y="152690"/>
                  <a:pt x="-1433" y="138549"/>
                  <a:pt x="8292" y="1321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ai_338905"/>
          <p:cNvSpPr/>
          <p:nvPr/>
        </p:nvSpPr>
        <p:spPr>
          <a:xfrm>
            <a:off x="9219969" y="1751677"/>
            <a:ext cx="609685" cy="608764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7639" h="606722">
                <a:moveTo>
                  <a:pt x="407657" y="247755"/>
                </a:moveTo>
                <a:lnTo>
                  <a:pt x="439200" y="247755"/>
                </a:lnTo>
                <a:lnTo>
                  <a:pt x="439200" y="429814"/>
                </a:lnTo>
                <a:lnTo>
                  <a:pt x="407657" y="429814"/>
                </a:lnTo>
                <a:close/>
                <a:moveTo>
                  <a:pt x="273499" y="207283"/>
                </a:moveTo>
                <a:cubicBezTo>
                  <a:pt x="270116" y="223457"/>
                  <a:pt x="266200" y="240787"/>
                  <a:pt x="261660" y="256606"/>
                </a:cubicBezTo>
                <a:lnTo>
                  <a:pt x="239764" y="327436"/>
                </a:lnTo>
                <a:lnTo>
                  <a:pt x="309192" y="327436"/>
                </a:lnTo>
                <a:lnTo>
                  <a:pt x="286939" y="256961"/>
                </a:lnTo>
                <a:cubicBezTo>
                  <a:pt x="282044" y="240076"/>
                  <a:pt x="278127" y="223102"/>
                  <a:pt x="274656" y="207283"/>
                </a:cubicBezTo>
                <a:close/>
                <a:moveTo>
                  <a:pt x="423136" y="178601"/>
                </a:moveTo>
                <a:cubicBezTo>
                  <a:pt x="435067" y="178601"/>
                  <a:pt x="443080" y="187137"/>
                  <a:pt x="443080" y="198784"/>
                </a:cubicBezTo>
                <a:cubicBezTo>
                  <a:pt x="443080" y="210076"/>
                  <a:pt x="435334" y="218612"/>
                  <a:pt x="423136" y="218612"/>
                </a:cubicBezTo>
                <a:lnTo>
                  <a:pt x="422780" y="218612"/>
                </a:lnTo>
                <a:cubicBezTo>
                  <a:pt x="411294" y="218612"/>
                  <a:pt x="403281" y="210076"/>
                  <a:pt x="403281" y="198784"/>
                </a:cubicBezTo>
                <a:cubicBezTo>
                  <a:pt x="403281" y="187137"/>
                  <a:pt x="411740" y="178601"/>
                  <a:pt x="423136" y="178601"/>
                </a:cubicBezTo>
                <a:close/>
                <a:moveTo>
                  <a:pt x="256320" y="176978"/>
                </a:moveTo>
                <a:lnTo>
                  <a:pt x="293882" y="176978"/>
                </a:lnTo>
                <a:lnTo>
                  <a:pt x="372656" y="429814"/>
                </a:lnTo>
                <a:lnTo>
                  <a:pt x="339099" y="429814"/>
                </a:lnTo>
                <a:lnTo>
                  <a:pt x="314710" y="351431"/>
                </a:lnTo>
                <a:lnTo>
                  <a:pt x="233622" y="351431"/>
                </a:lnTo>
                <a:lnTo>
                  <a:pt x="209945" y="429814"/>
                </a:lnTo>
                <a:lnTo>
                  <a:pt x="177190" y="429814"/>
                </a:lnTo>
                <a:close/>
                <a:moveTo>
                  <a:pt x="68089" y="25239"/>
                </a:moveTo>
                <a:cubicBezTo>
                  <a:pt x="44413" y="25239"/>
                  <a:pt x="25277" y="44346"/>
                  <a:pt x="25277" y="67986"/>
                </a:cubicBezTo>
                <a:lnTo>
                  <a:pt x="25277" y="538736"/>
                </a:lnTo>
                <a:cubicBezTo>
                  <a:pt x="25277" y="562287"/>
                  <a:pt x="44413" y="581394"/>
                  <a:pt x="68089" y="581394"/>
                </a:cubicBezTo>
                <a:lnTo>
                  <a:pt x="539550" y="581394"/>
                </a:lnTo>
                <a:cubicBezTo>
                  <a:pt x="563137" y="581394"/>
                  <a:pt x="582273" y="562287"/>
                  <a:pt x="582273" y="538736"/>
                </a:cubicBezTo>
                <a:lnTo>
                  <a:pt x="582273" y="67986"/>
                </a:lnTo>
                <a:cubicBezTo>
                  <a:pt x="582273" y="44346"/>
                  <a:pt x="563137" y="25239"/>
                  <a:pt x="539550" y="25239"/>
                </a:cubicBezTo>
                <a:close/>
                <a:moveTo>
                  <a:pt x="68089" y="0"/>
                </a:moveTo>
                <a:lnTo>
                  <a:pt x="539550" y="0"/>
                </a:lnTo>
                <a:cubicBezTo>
                  <a:pt x="577110" y="0"/>
                  <a:pt x="607639" y="30483"/>
                  <a:pt x="607639" y="67986"/>
                </a:cubicBezTo>
                <a:lnTo>
                  <a:pt x="607639" y="538736"/>
                </a:lnTo>
                <a:cubicBezTo>
                  <a:pt x="607639" y="576239"/>
                  <a:pt x="577110" y="606722"/>
                  <a:pt x="539550" y="606722"/>
                </a:cubicBezTo>
                <a:lnTo>
                  <a:pt x="68089" y="606722"/>
                </a:lnTo>
                <a:cubicBezTo>
                  <a:pt x="30529" y="606722"/>
                  <a:pt x="0" y="576239"/>
                  <a:pt x="0" y="538736"/>
                </a:cubicBezTo>
                <a:lnTo>
                  <a:pt x="0" y="67986"/>
                </a:lnTo>
                <a:cubicBezTo>
                  <a:pt x="0" y="30483"/>
                  <a:pt x="30529" y="0"/>
                  <a:pt x="680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0189" y="2870405"/>
            <a:ext cx="2358189" cy="8492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cs typeface="+mn-ea"/>
                <a:sym typeface="+mn-lt"/>
              </a:rPr>
              <a:t>HR</a:t>
            </a:r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及管理者</a:t>
            </a:r>
            <a:endParaRPr lang="zh-CN" altLang="en-US" sz="1600">
              <a:solidFill>
                <a:schemeClr val="tx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中小型企业为主</a:t>
            </a:r>
            <a:endParaRPr lang="en-US" altLang="zh-CN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0189" y="2407318"/>
            <a:ext cx="2358189" cy="369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目标客户</a:t>
            </a:r>
            <a:endParaRPr lang="en-GB" sz="1400" b="1" err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427922" y="2414527"/>
            <a:ext cx="2358189" cy="362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产品交付</a:t>
            </a:r>
            <a:endParaRPr lang="en-GB" sz="1400" b="1" err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74055" y="2407317"/>
            <a:ext cx="2358189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cs typeface="+mn-ea"/>
                <a:sym typeface="+mn-lt"/>
              </a:rPr>
              <a:t>产品功能</a:t>
            </a:r>
            <a:endParaRPr lang="en-GB" sz="1400" b="1" err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0189" y="3830123"/>
            <a:ext cx="2358189" cy="1943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快速、高效解决中小企业人力资源管理痛点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普遍存在人力资源管理投入不足、缺乏专业支持、制度</a:t>
            </a: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cs typeface="+mn-ea"/>
                <a:sym typeface="+mn-lt"/>
              </a:rPr>
              <a:t>体系不健全等问题</a:t>
            </a:r>
            <a:endParaRPr lang="en-US" altLang="zh-CN" sz="1400" dirty="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74055" y="2870404"/>
            <a:ext cx="2358189" cy="8492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聚焦、精简</a:t>
            </a:r>
            <a:endParaRPr lang="en-US" altLang="zh-CN" sz="16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27922" y="2874755"/>
            <a:ext cx="2358189" cy="84920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cs typeface="+mn-ea"/>
                <a:sym typeface="+mn-lt"/>
              </a:rPr>
              <a:t>轻、快</a:t>
            </a:r>
            <a:endParaRPr lang="en-US" altLang="zh-CN" sz="11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27922" y="3830123"/>
            <a:ext cx="2358189" cy="1943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应用门槛低，可快速部署，实现敏捷交付</a:t>
            </a:r>
            <a:endParaRPr lang="en-US" altLang="zh-CN" sz="140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运维成本低，可通过自动化、智能化技术降低人工与资源消耗</a:t>
            </a:r>
            <a:endParaRPr lang="en-US" altLang="zh-CN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74054" y="3812993"/>
            <a:ext cx="2358189" cy="1943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聚焦高频、刚需业务场景，解决关键问题</a:t>
            </a:r>
            <a:endParaRPr lang="en-US" altLang="zh-CN" sz="140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简化非必要功能，降低用户学习成本，提升资源利用率</a:t>
            </a:r>
            <a:endParaRPr lang="en-US" altLang="zh-CN" sz="140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err="1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5+1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赛道聚焦及核心问题总览</a:t>
            </a:r>
            <a:endParaRPr lang="en-GB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2750" y="6710763"/>
            <a:ext cx="3860800" cy="12311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C7C7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Confidential information for the sole benefit and use of PwC’s client.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C7C7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34451" y="6360010"/>
            <a:ext cx="2844800" cy="16414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6B2653-D1AD-46BA-BB88-3123B5BA212E}" type="slidenum">
              <a:rPr kumimoji="0" lang="en-US" sz="106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</a:fld>
            <a:endParaRPr kumimoji="0" lang="en-US" sz="10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294" y="2245637"/>
            <a:ext cx="2245959" cy="3200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技术优化从人才寻源、筛选、评估、面试到入职的全链路招聘流程。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人才供需波动大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简历筛选效率低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人才难涌现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响应不及时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新人难融入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候选人流失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留存风险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R="0" lvl="1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优先落地产品：</a:t>
            </a: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智能人岗匹配、内推智能化、招聘数据分析与预测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294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智能人才吸引与获取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(Intelligent Talent Acquisition)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7657" y="2245637"/>
            <a:ext cx="2245959" cy="3200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促进绩效管理、组织效能提升、梯队建设、员工职业规划与技能提升。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绩效管理滞后、低效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高潜人才与继任者的误判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梯队建设的僵化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员工培养与业务脱节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员工发展路径模糊、流动不畅</a:t>
            </a:r>
            <a:endParaRPr lang="en-US" altLang="zh-CN" sz="1000" dirty="0">
              <a:solidFill>
                <a:prstClr val="black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 defTabSz="1219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优先落地产品：</a:t>
            </a: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智能绩效管理（目标设定、持续反馈、绩效预测）、</a:t>
            </a: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</a:t>
            </a: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驱动的个性化学习平台、员工技能评估与差距分析、内部人才市场与智能职业路径规划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07657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员工发展与效能提升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(Employee Development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 Performance Enhancement)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3020" y="2245637"/>
            <a:ext cx="2245959" cy="3200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自动化和智能化提升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的员工日常服务效率，改善员工服务体验。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herit"/>
                <a:ea typeface="微软雅黑" panose="020B0503020204020204" pitchFamily="34" charset="-122"/>
                <a:cs typeface="+mn-cs"/>
              </a:rPr>
              <a:t>重复性人资事务的耗时、低价值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herit"/>
              <a:ea typeface="微软雅黑" panose="020B0503020204020204" pitchFamily="34" charset="-122"/>
              <a:cs typeface="+mn-cs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人事档案与劳动合同管理效率低、易出错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跨系统数据孤岛与协同低效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员工服务的差异化诉求难满足</a:t>
            </a: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 defTabSz="1219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3020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员工服务与体验优化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(HR Operations &amp; Employee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Experience Optimization)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38383" y="2245637"/>
            <a:ext cx="2245959" cy="3200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利用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深度挖掘人力资源数据价值，为组织战略和管理决策提供数据支持。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 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分析缺乏诊断性和预测性洞察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数据与业务脱节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人力资源数据分散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数据质量差，决策依据不足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indent="-171450" defTabSz="1219200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优先落地产品：</a:t>
            </a:r>
            <a:r>
              <a:rPr lang="en-US" altLang="zh-CN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提供职能分析、预测、解决建议（</a:t>
            </a: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劳动力规划与预测、离职风险预测与干预、薪酬竞争力智能分析、组织网络分析、人才盘点与继任计划的数据支持、人力成本效益分析</a:t>
            </a:r>
            <a:r>
              <a:rPr lang="zh-CN" altLang="en-US" sz="1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8383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组织决策与人力分析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(Organizational Decision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 People Analytics)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03746" y="2245637"/>
            <a:ext cx="2245959" cy="32008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应对数据隐私、算法公平性等合规挑战，并探索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在多元化工作模式下的创新应用。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核心问题：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多元化的用工风险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合规要求严格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628650" marR="0" lvl="1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US" altLang="zh-CN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R="0" lvl="1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03746" y="1536700"/>
            <a:ext cx="2245959" cy="629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合规、道德与未来工作模式探索 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(Compliance, Ethics 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&amp; Future of Work Exploration)</a:t>
            </a:r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2294" y="5541318"/>
            <a:ext cx="11707411" cy="818692"/>
          </a:xfrm>
          <a:prstGeom prst="rect">
            <a:avLst/>
          </a:prstGeom>
          <a:noFill/>
          <a:ln w="9525">
            <a:solidFill>
              <a:srgbClr val="A3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77440" rtlCol="0" anchor="ctr"/>
          <a:lstStyle/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聚焦：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针对特定人群、特定业务场景、新兴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场景提出的创新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解决方案。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71450" marR="0" lvl="0" indent="-17145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核心场景： 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满足特定人群、特定业务场景、新兴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场景等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9769" y="5566524"/>
            <a:ext cx="2138483" cy="715321"/>
          </a:xfrm>
          <a:prstGeom prst="rect">
            <a:avLst/>
          </a:prstGeom>
          <a:solidFill>
            <a:srgbClr val="A3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场景创新应用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(Innovative HR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Scenario Application)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38550" y="1441908"/>
            <a:ext cx="322880" cy="8186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核心赛道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5554665"/>
            <a:ext cx="322880" cy="81869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特别赛道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2749" y="6374176"/>
            <a:ext cx="2154436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50" dirty="0"/>
              <a:t>标黄：为优先</a:t>
            </a:r>
            <a:r>
              <a:rPr lang="en-US" altLang="zh-CN" sz="1050" dirty="0"/>
              <a:t>AI</a:t>
            </a:r>
            <a:r>
              <a:rPr lang="zh-CN" altLang="en-US" sz="1050" dirty="0"/>
              <a:t>产品落地解决的问题</a:t>
            </a:r>
            <a:endParaRPr lang="en-US" altLang="zh-CN" sz="1050" dirty="0"/>
          </a:p>
          <a:p>
            <a:endParaRPr lang="zh-CN" altLang="en-US" sz="1050" dirty="0"/>
          </a:p>
        </p:txBody>
      </p:sp>
      <p:sp>
        <p:nvSpPr>
          <p:cNvPr id="23" name="矩形 22"/>
          <p:cNvSpPr/>
          <p:nvPr/>
        </p:nvSpPr>
        <p:spPr>
          <a:xfrm>
            <a:off x="9640529" y="-6302"/>
            <a:ext cx="2551471" cy="8701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杨博士沟通补充信息页</a:t>
            </a:r>
            <a:endParaRPr lang="zh-CN" altLang="en-US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目录</a:t>
            </a:r>
            <a:endParaRPr lang="en-GB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7C7C7B"/>
                </a:solidFill>
                <a:effectLst/>
                <a:uLnTx/>
                <a:uFillTx/>
                <a:cs typeface="+mn-ea"/>
                <a:sym typeface="+mn-lt"/>
              </a:rPr>
              <a:t>Confidential information for the sole benefit and use of PwC’s client.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7C7C7B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6B2653-D1AD-46BA-BB88-3123B5BA212E}" type="slidenum">
              <a:rPr kumimoji="0" lang="en-US" sz="106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</a:fld>
            <a:endParaRPr kumimoji="0" lang="en-US" sz="106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56401" y="2392350"/>
            <a:ext cx="6574303" cy="410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一、</a:t>
            </a: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HR </a:t>
            </a: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希望</a:t>
            </a: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AI</a:t>
            </a:r>
            <a:r>
              <a:rPr lang="zh-CN" altLang="en-US" sz="1865" b="1" dirty="0">
                <a:solidFill>
                  <a:prstClr val="black"/>
                </a:solidFill>
                <a:cs typeface="+mn-ea"/>
                <a:sym typeface="+mn-lt"/>
              </a:rPr>
              <a:t>工具支持的工作场景</a:t>
            </a:r>
            <a:endParaRPr kumimoji="0" lang="en-GB" sz="18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6401" y="3016376"/>
            <a:ext cx="6574303" cy="410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二、</a:t>
            </a: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HR </a:t>
            </a:r>
            <a:r>
              <a:rPr lang="zh-CN" altLang="en-US" sz="1865" b="1" dirty="0">
                <a:solidFill>
                  <a:prstClr val="black"/>
                </a:solidFill>
                <a:cs typeface="+mn-ea"/>
                <a:sym typeface="+mn-lt"/>
              </a:rPr>
              <a:t>希望</a:t>
            </a:r>
            <a:r>
              <a:rPr lang="en-US" altLang="zh-CN" sz="1865" b="1" dirty="0">
                <a:solidFill>
                  <a:prstClr val="black"/>
                </a:solidFill>
                <a:cs typeface="+mn-ea"/>
                <a:sym typeface="+mn-lt"/>
              </a:rPr>
              <a:t>AI</a:t>
            </a:r>
            <a:r>
              <a:rPr lang="zh-CN" altLang="en-US" sz="1865" b="1" dirty="0">
                <a:solidFill>
                  <a:prstClr val="black"/>
                </a:solidFill>
                <a:cs typeface="+mn-ea"/>
                <a:sym typeface="+mn-lt"/>
              </a:rPr>
              <a:t>工具解决哪些问题</a:t>
            </a:r>
            <a:endParaRPr kumimoji="0" lang="en-GB" sz="18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56401" y="3621487"/>
            <a:ext cx="6574303" cy="410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三、</a:t>
            </a:r>
            <a:r>
              <a:rPr kumimoji="0" lang="en-US" altLang="zh-CN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HR AI</a:t>
            </a:r>
            <a:r>
              <a:rPr kumimoji="0" lang="zh-CN" altLang="en-US" sz="1865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工具规划的方向</a:t>
            </a:r>
            <a:endParaRPr kumimoji="0" lang="en-GB" sz="1865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378842"/>
            <a:ext cx="11366500" cy="738664"/>
          </a:xfrm>
        </p:spPr>
        <p:txBody>
          <a:bodyPr vert="horz"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通过选、用、育、留、离环节有效串联，实现员工的全生命周期管理，以促进员工与企业的共同发展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+mn-ea"/>
                <a:sym typeface="+mn-lt"/>
              </a:rPr>
              <a:t>Confidential information for the sole benefit and use of PwC’s client.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7" name="Arrow: Pentagon 9"/>
          <p:cNvSpPr/>
          <p:nvPr/>
        </p:nvSpPr>
        <p:spPr>
          <a:xfrm>
            <a:off x="408598" y="1592579"/>
            <a:ext cx="2313121" cy="2776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“选”</a:t>
            </a: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08598" y="1866786"/>
            <a:ext cx="11346895" cy="2905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员工旅程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408598" y="2194891"/>
            <a:ext cx="11346895" cy="2905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场景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Arrow: Pentagon 3"/>
          <p:cNvSpPr/>
          <p:nvPr/>
        </p:nvSpPr>
        <p:spPr>
          <a:xfrm>
            <a:off x="1468813" y="1883778"/>
            <a:ext cx="1776619" cy="256585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找工作并了解岗位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Arrow: Chevron 4"/>
          <p:cNvSpPr/>
          <p:nvPr/>
        </p:nvSpPr>
        <p:spPr>
          <a:xfrm>
            <a:off x="3165864" y="1883778"/>
            <a:ext cx="2053307" cy="256585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面试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Arrow: Chevron 5"/>
          <p:cNvSpPr/>
          <p:nvPr/>
        </p:nvSpPr>
        <p:spPr>
          <a:xfrm>
            <a:off x="5155647" y="1883778"/>
            <a:ext cx="1339833" cy="256585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Offer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洽谈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Arrow: Chevron 6"/>
          <p:cNvSpPr/>
          <p:nvPr/>
        </p:nvSpPr>
        <p:spPr>
          <a:xfrm>
            <a:off x="8604652" y="1883778"/>
            <a:ext cx="1585380" cy="256585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入职第</a:t>
            </a: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个月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（了解海信）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Arrow: Chevron 59"/>
          <p:cNvSpPr/>
          <p:nvPr/>
        </p:nvSpPr>
        <p:spPr>
          <a:xfrm>
            <a:off x="6412201" y="1883778"/>
            <a:ext cx="2257203" cy="256585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办理入职及报到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Arrow: Chevron 95"/>
          <p:cNvSpPr/>
          <p:nvPr/>
        </p:nvSpPr>
        <p:spPr>
          <a:xfrm>
            <a:off x="10190032" y="1883778"/>
            <a:ext cx="1589218" cy="256585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入职后</a:t>
            </a: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个月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（进入工作状态）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Arrow: Pentagon 9"/>
          <p:cNvSpPr/>
          <p:nvPr/>
        </p:nvSpPr>
        <p:spPr>
          <a:xfrm>
            <a:off x="1460289" y="2201369"/>
            <a:ext cx="1785143" cy="25658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招聘通知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Arrow: Chevron 10"/>
          <p:cNvSpPr/>
          <p:nvPr/>
        </p:nvSpPr>
        <p:spPr>
          <a:xfrm>
            <a:off x="3165864" y="2201369"/>
            <a:ext cx="2053307" cy="25658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面试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Arrow: Chevron 11"/>
          <p:cNvSpPr/>
          <p:nvPr/>
        </p:nvSpPr>
        <p:spPr>
          <a:xfrm>
            <a:off x="5155647" y="2201369"/>
            <a:ext cx="1339833" cy="25658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发</a:t>
            </a:r>
            <a:r>
              <a:rPr kumimoji="0" lang="en-US" altLang="zh-CN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Offer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Arrow: Chevron 12"/>
          <p:cNvSpPr/>
          <p:nvPr/>
        </p:nvSpPr>
        <p:spPr>
          <a:xfrm>
            <a:off x="6402918" y="2201369"/>
            <a:ext cx="1029547" cy="25658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non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入职前准备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Arrow: Chevron 14"/>
          <p:cNvSpPr/>
          <p:nvPr/>
        </p:nvSpPr>
        <p:spPr>
          <a:xfrm>
            <a:off x="7328344" y="2201369"/>
            <a:ext cx="1365563" cy="25658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入职(当天)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Arrow: Chevron 15"/>
          <p:cNvSpPr/>
          <p:nvPr/>
        </p:nvSpPr>
        <p:spPr>
          <a:xfrm>
            <a:off x="8604652" y="2201369"/>
            <a:ext cx="3166075" cy="25658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融入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Arrow: Pentagon 9"/>
          <p:cNvSpPr/>
          <p:nvPr/>
        </p:nvSpPr>
        <p:spPr>
          <a:xfrm>
            <a:off x="423832" y="2835524"/>
            <a:ext cx="1785143" cy="2776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“用”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Rectangle 16"/>
          <p:cNvSpPr/>
          <p:nvPr/>
        </p:nvSpPr>
        <p:spPr>
          <a:xfrm>
            <a:off x="423832" y="3104421"/>
            <a:ext cx="11346895" cy="2905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员工旅程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Rectangle 17"/>
          <p:cNvSpPr/>
          <p:nvPr/>
        </p:nvSpPr>
        <p:spPr>
          <a:xfrm>
            <a:off x="423832" y="3442968"/>
            <a:ext cx="11346895" cy="2905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场景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燕尾形 62"/>
          <p:cNvSpPr>
            <a:spLocks noChangeArrowheads="1"/>
          </p:cNvSpPr>
          <p:nvPr/>
        </p:nvSpPr>
        <p:spPr bwMode="auto">
          <a:xfrm>
            <a:off x="1554154" y="3119276"/>
            <a:ext cx="288000" cy="260858"/>
          </a:xfrm>
          <a:prstGeom prst="chevron">
            <a:avLst>
              <a:gd name="adj" fmla="val 354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燕尾形 62"/>
          <p:cNvSpPr>
            <a:spLocks noChangeArrowheads="1"/>
          </p:cNvSpPr>
          <p:nvPr/>
        </p:nvSpPr>
        <p:spPr bwMode="auto">
          <a:xfrm>
            <a:off x="1554154" y="3462252"/>
            <a:ext cx="288000" cy="252000"/>
          </a:xfrm>
          <a:prstGeom prst="chevron">
            <a:avLst>
              <a:gd name="adj" fmla="val 354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Arrow: Pentagon 31"/>
          <p:cNvSpPr/>
          <p:nvPr/>
        </p:nvSpPr>
        <p:spPr>
          <a:xfrm>
            <a:off x="1918802" y="3121413"/>
            <a:ext cx="1765562" cy="256585"/>
          </a:xfrm>
          <a:prstGeom prst="homePlate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理解并接收绩效方案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Arrow: Chevron 32"/>
          <p:cNvSpPr/>
          <p:nvPr/>
        </p:nvSpPr>
        <p:spPr>
          <a:xfrm>
            <a:off x="5415664" y="3121413"/>
            <a:ext cx="1765562" cy="256585"/>
          </a:xfrm>
          <a:prstGeom prst="chevron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接受个人绩效评价结果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Arrow: Chevron 32"/>
          <p:cNvSpPr/>
          <p:nvPr/>
        </p:nvSpPr>
        <p:spPr>
          <a:xfrm>
            <a:off x="3664064" y="3121413"/>
            <a:ext cx="1765562" cy="256585"/>
          </a:xfrm>
          <a:prstGeom prst="chevron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制定个人绩效目标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Arrow: Chevron 36"/>
          <p:cNvSpPr/>
          <p:nvPr/>
        </p:nvSpPr>
        <p:spPr>
          <a:xfrm>
            <a:off x="7181226" y="3121413"/>
            <a:ext cx="2246906" cy="256585"/>
          </a:xfrm>
          <a:prstGeom prst="chevron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理解并接受薪酬激励方案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Arrow: Chevron 35"/>
          <p:cNvSpPr/>
          <p:nvPr/>
        </p:nvSpPr>
        <p:spPr>
          <a:xfrm>
            <a:off x="9407398" y="3121413"/>
            <a:ext cx="1185955" cy="256585"/>
          </a:xfrm>
          <a:prstGeom prst="chevron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薪酬福利结果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沟通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Arrow: Chevron 37"/>
          <p:cNvSpPr/>
          <p:nvPr/>
        </p:nvSpPr>
        <p:spPr>
          <a:xfrm>
            <a:off x="10542843" y="3121413"/>
            <a:ext cx="1131956" cy="256585"/>
          </a:xfrm>
          <a:prstGeom prst="chevron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获得薪酬福利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Arrow: Pentagon 39"/>
          <p:cNvSpPr/>
          <p:nvPr/>
        </p:nvSpPr>
        <p:spPr>
          <a:xfrm>
            <a:off x="1918802" y="3478194"/>
            <a:ext cx="894560" cy="198514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制定基本绩效政策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Arrow: Chevron 40"/>
          <p:cNvSpPr/>
          <p:nvPr/>
        </p:nvSpPr>
        <p:spPr>
          <a:xfrm>
            <a:off x="5437458" y="3478195"/>
            <a:ext cx="1091638" cy="22355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组织个人绩效评价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Arrow: Chevron 41"/>
          <p:cNvSpPr/>
          <p:nvPr/>
        </p:nvSpPr>
        <p:spPr>
          <a:xfrm>
            <a:off x="6454759" y="3478194"/>
            <a:ext cx="839599" cy="232202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个人绩效反馈与面谈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Arrow: Chevron 40"/>
          <p:cNvSpPr/>
          <p:nvPr/>
        </p:nvSpPr>
        <p:spPr>
          <a:xfrm>
            <a:off x="4557794" y="3478194"/>
            <a:ext cx="894560" cy="23835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确定个人绩效目标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Arrow: Chevron 40"/>
          <p:cNvSpPr/>
          <p:nvPr/>
        </p:nvSpPr>
        <p:spPr>
          <a:xfrm>
            <a:off x="3678130" y="3478194"/>
            <a:ext cx="894560" cy="23835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确认组织绩效目标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Arrow: Chevron 40"/>
          <p:cNvSpPr/>
          <p:nvPr/>
        </p:nvSpPr>
        <p:spPr>
          <a:xfrm>
            <a:off x="2798466" y="3478194"/>
            <a:ext cx="894560" cy="234777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细化绩效方案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Arrow: Chevron 43"/>
          <p:cNvSpPr/>
          <p:nvPr/>
        </p:nvSpPr>
        <p:spPr>
          <a:xfrm>
            <a:off x="9450735" y="3459960"/>
            <a:ext cx="1192818" cy="23835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实施薪酬激励方案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Arrow: Chevron 44"/>
          <p:cNvSpPr/>
          <p:nvPr/>
        </p:nvSpPr>
        <p:spPr>
          <a:xfrm>
            <a:off x="10600362" y="3459960"/>
            <a:ext cx="1110441" cy="23835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核算并发放</a:t>
            </a: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Arrow: Chevron 41"/>
          <p:cNvSpPr/>
          <p:nvPr/>
        </p:nvSpPr>
        <p:spPr>
          <a:xfrm>
            <a:off x="7228681" y="3459960"/>
            <a:ext cx="1133505" cy="23835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制定薪酬体系方案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Arrow: Chevron 41"/>
          <p:cNvSpPr/>
          <p:nvPr/>
        </p:nvSpPr>
        <p:spPr>
          <a:xfrm>
            <a:off x="8317231" y="3459960"/>
            <a:ext cx="1146784" cy="238351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制定薪酬激励方案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Arrow: Pentagon 9"/>
          <p:cNvSpPr/>
          <p:nvPr/>
        </p:nvSpPr>
        <p:spPr>
          <a:xfrm>
            <a:off x="500268" y="3998961"/>
            <a:ext cx="2313121" cy="2776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“育”</a:t>
            </a:r>
            <a:endParaRPr kumimoji="0" lang="en-US" altLang="zh-CN" sz="12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Rectangle 41"/>
          <p:cNvSpPr/>
          <p:nvPr/>
        </p:nvSpPr>
        <p:spPr>
          <a:xfrm>
            <a:off x="500268" y="4281601"/>
            <a:ext cx="11346895" cy="2905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员工旅程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Rectangle 42"/>
          <p:cNvSpPr/>
          <p:nvPr/>
        </p:nvSpPr>
        <p:spPr>
          <a:xfrm>
            <a:off x="500268" y="4615526"/>
            <a:ext cx="11346895" cy="2905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场景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燕尾形 62"/>
          <p:cNvSpPr>
            <a:spLocks noChangeArrowheads="1"/>
          </p:cNvSpPr>
          <p:nvPr/>
        </p:nvSpPr>
        <p:spPr bwMode="auto">
          <a:xfrm>
            <a:off x="1630590" y="4296456"/>
            <a:ext cx="288000" cy="260858"/>
          </a:xfrm>
          <a:prstGeom prst="chevron">
            <a:avLst>
              <a:gd name="adj" fmla="val 354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燕尾形 62"/>
          <p:cNvSpPr>
            <a:spLocks noChangeArrowheads="1"/>
          </p:cNvSpPr>
          <p:nvPr/>
        </p:nvSpPr>
        <p:spPr bwMode="auto">
          <a:xfrm>
            <a:off x="1630590" y="4634810"/>
            <a:ext cx="288000" cy="252000"/>
          </a:xfrm>
          <a:prstGeom prst="chevron">
            <a:avLst>
              <a:gd name="adj" fmla="val 354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Arrow: Pentagon 21"/>
          <p:cNvSpPr/>
          <p:nvPr/>
        </p:nvSpPr>
        <p:spPr>
          <a:xfrm>
            <a:off x="2095208" y="4298593"/>
            <a:ext cx="2742330" cy="256585"/>
          </a:xfrm>
          <a:prstGeom prst="homePlate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明确个人发展方向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Arrow: Chevron 83"/>
          <p:cNvSpPr/>
          <p:nvPr/>
        </p:nvSpPr>
        <p:spPr>
          <a:xfrm>
            <a:off x="4818557" y="4298593"/>
            <a:ext cx="2356662" cy="256585"/>
          </a:xfrm>
          <a:prstGeom prst="chevron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规划学习发展路径及方法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Arrow: Chevron 84"/>
          <p:cNvSpPr/>
          <p:nvPr/>
        </p:nvSpPr>
        <p:spPr>
          <a:xfrm>
            <a:off x="7170753" y="4298593"/>
            <a:ext cx="2147055" cy="256585"/>
          </a:xfrm>
          <a:prstGeom prst="chevron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开展学习与提升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Arrow: Chevron 85"/>
          <p:cNvSpPr/>
          <p:nvPr/>
        </p:nvSpPr>
        <p:spPr>
          <a:xfrm>
            <a:off x="9381053" y="4298593"/>
            <a:ext cx="2356662" cy="256585"/>
          </a:xfrm>
          <a:prstGeom prst="chevron">
            <a:avLst/>
          </a:prstGeom>
          <a:solidFill>
            <a:sysClr val="window" lastClr="FFFFFF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评估学习与成长效果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Arrow: Pentagon 102"/>
          <p:cNvSpPr/>
          <p:nvPr/>
        </p:nvSpPr>
        <p:spPr>
          <a:xfrm>
            <a:off x="2095208" y="4632518"/>
            <a:ext cx="2742330" cy="256585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识别发展目标（人才盘点、绩效辅导与评价）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Arrow: Chevron 103"/>
          <p:cNvSpPr/>
          <p:nvPr/>
        </p:nvSpPr>
        <p:spPr>
          <a:xfrm>
            <a:off x="4818557" y="4632518"/>
            <a:ext cx="2356662" cy="25658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制定发展方案（学习计划、导师辅导、轮岗、关键经历）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Arrow: Chevron 104"/>
          <p:cNvSpPr/>
          <p:nvPr/>
        </p:nvSpPr>
        <p:spPr>
          <a:xfrm>
            <a:off x="7170753" y="4632518"/>
            <a:ext cx="2147055" cy="25658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实施培养方案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Arrow: Chevron 105"/>
          <p:cNvSpPr/>
          <p:nvPr/>
        </p:nvSpPr>
        <p:spPr>
          <a:xfrm>
            <a:off x="9381053" y="4632518"/>
            <a:ext cx="2356662" cy="256585"/>
          </a:xfrm>
          <a:prstGeom prst="chevr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000" b="1" kern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专业能力认证、绩效评价、导师反馈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Arrow: Pentagon 9"/>
          <p:cNvSpPr/>
          <p:nvPr/>
        </p:nvSpPr>
        <p:spPr>
          <a:xfrm>
            <a:off x="500268" y="4965527"/>
            <a:ext cx="2313121" cy="2776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“留”、 “离”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Rectangle 108"/>
          <p:cNvSpPr/>
          <p:nvPr/>
        </p:nvSpPr>
        <p:spPr>
          <a:xfrm>
            <a:off x="500268" y="5563063"/>
            <a:ext cx="11346895" cy="2905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场景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Rectangle 111"/>
          <p:cNvSpPr/>
          <p:nvPr/>
        </p:nvSpPr>
        <p:spPr>
          <a:xfrm>
            <a:off x="500268" y="5240150"/>
            <a:ext cx="11346895" cy="2905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/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员工旅程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燕尾形 62"/>
          <p:cNvSpPr>
            <a:spLocks noChangeArrowheads="1"/>
          </p:cNvSpPr>
          <p:nvPr/>
        </p:nvSpPr>
        <p:spPr bwMode="auto">
          <a:xfrm>
            <a:off x="1995239" y="5257142"/>
            <a:ext cx="2041440" cy="256585"/>
          </a:xfrm>
          <a:prstGeom prst="chevron">
            <a:avLst>
              <a:gd name="adj" fmla="val 3546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调岗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燕尾形 62"/>
          <p:cNvSpPr>
            <a:spLocks noChangeArrowheads="1"/>
          </p:cNvSpPr>
          <p:nvPr/>
        </p:nvSpPr>
        <p:spPr bwMode="auto">
          <a:xfrm>
            <a:off x="4036679" y="5257142"/>
            <a:ext cx="1813323" cy="256585"/>
          </a:xfrm>
          <a:prstGeom prst="chevron">
            <a:avLst>
              <a:gd name="adj" fmla="val 35466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cs typeface="+mn-ea"/>
                <a:sym typeface="+mn-lt"/>
              </a:rPr>
              <a:t>离职与保持联系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A3202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燕尾形 62"/>
          <p:cNvSpPr>
            <a:spLocks noChangeArrowheads="1"/>
          </p:cNvSpPr>
          <p:nvPr/>
        </p:nvSpPr>
        <p:spPr bwMode="auto">
          <a:xfrm>
            <a:off x="1995239" y="5580055"/>
            <a:ext cx="2041440" cy="256585"/>
          </a:xfrm>
          <a:prstGeom prst="chevron">
            <a:avLst>
              <a:gd name="adj" fmla="val 3546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人才流动</a:t>
            </a: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燕尾形 62"/>
          <p:cNvSpPr>
            <a:spLocks noChangeArrowheads="1"/>
          </p:cNvSpPr>
          <p:nvPr/>
        </p:nvSpPr>
        <p:spPr bwMode="auto">
          <a:xfrm>
            <a:off x="4036679" y="5580055"/>
            <a:ext cx="1813323" cy="256585"/>
          </a:xfrm>
          <a:prstGeom prst="chevron">
            <a:avLst>
              <a:gd name="adj" fmla="val 35466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vert="horz" wrap="non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离职、退休与保温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燕尾形 62"/>
          <p:cNvSpPr>
            <a:spLocks noChangeArrowheads="1"/>
          </p:cNvSpPr>
          <p:nvPr/>
        </p:nvSpPr>
        <p:spPr bwMode="auto">
          <a:xfrm>
            <a:off x="1630590" y="5250949"/>
            <a:ext cx="288000" cy="268971"/>
          </a:xfrm>
          <a:prstGeom prst="chevron">
            <a:avLst>
              <a:gd name="adj" fmla="val 354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燕尾形 62"/>
          <p:cNvSpPr>
            <a:spLocks noChangeArrowheads="1"/>
          </p:cNvSpPr>
          <p:nvPr/>
        </p:nvSpPr>
        <p:spPr bwMode="auto">
          <a:xfrm>
            <a:off x="1630590" y="5578429"/>
            <a:ext cx="288000" cy="259837"/>
          </a:xfrm>
          <a:prstGeom prst="chevron">
            <a:avLst>
              <a:gd name="adj" fmla="val 3546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0" tIns="96012" rIns="0" bIns="96012" numCol="1" anchor="ctr" anchorCtr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3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5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0139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…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378842"/>
            <a:ext cx="11366500" cy="738664"/>
          </a:xfrm>
        </p:spPr>
        <p:txBody>
          <a:bodyPr vert="horz"/>
          <a:lstStyle/>
          <a:p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AI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技术正重塑</a:t>
            </a:r>
            <a:r>
              <a:rPr lang="en-US" altLang="zh-CN"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的选、用、育、留、离全链条，从智能筛选简历到离职预测分析，数据驱动决策让人才管理更精准、高效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+mn-ea"/>
                <a:sym typeface="+mn-lt"/>
              </a:rPr>
              <a:t>Confidential information for the sole benefit and use of PwC’s client.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6" name="Shape 11"/>
          <p:cNvSpPr/>
          <p:nvPr/>
        </p:nvSpPr>
        <p:spPr>
          <a:xfrm>
            <a:off x="8684667" y="1521805"/>
            <a:ext cx="3094584" cy="331252"/>
          </a:xfrm>
          <a:prstGeom prst="homePlate">
            <a:avLst/>
          </a:prstGeom>
          <a:solidFill>
            <a:srgbClr val="A72126"/>
          </a:solidFill>
          <a:ln w="1905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留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11"/>
          <p:cNvSpPr/>
          <p:nvPr/>
        </p:nvSpPr>
        <p:spPr>
          <a:xfrm>
            <a:off x="5979102" y="1521805"/>
            <a:ext cx="3094584" cy="331252"/>
          </a:xfrm>
          <a:prstGeom prst="homePlate">
            <a:avLst/>
          </a:prstGeom>
          <a:solidFill>
            <a:srgbClr val="A72126"/>
          </a:solidFill>
          <a:ln w="1905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育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3214919" y="1521805"/>
            <a:ext cx="3094584" cy="331252"/>
          </a:xfrm>
          <a:prstGeom prst="homePlate">
            <a:avLst/>
          </a:prstGeom>
          <a:solidFill>
            <a:srgbClr val="A72126"/>
          </a:solidFill>
          <a:ln w="1905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1"/>
          <p:cNvSpPr/>
          <p:nvPr/>
        </p:nvSpPr>
        <p:spPr>
          <a:xfrm>
            <a:off x="540083" y="1521805"/>
            <a:ext cx="3005237" cy="331252"/>
          </a:xfrm>
          <a:prstGeom prst="homePlate">
            <a:avLst/>
          </a:prstGeom>
          <a:solidFill>
            <a:srgbClr val="A72126"/>
          </a:solidFill>
          <a:ln w="19050"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选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5607" y="4648567"/>
            <a:ext cx="2759277" cy="1711443"/>
          </a:xfrm>
          <a:prstGeom prst="rect">
            <a:avLst/>
          </a:prstGeom>
          <a:solidFill>
            <a:sysClr val="window" lastClr="FFFFFF">
              <a:lumMod val="95000"/>
              <a:alpha val="47000"/>
            </a:sysClr>
          </a:solidFill>
          <a:ln>
            <a:solidFill>
              <a:sysClr val="window" lastClr="FFFFFF"/>
            </a:solidFill>
          </a:ln>
          <a:effectLst/>
        </p:spPr>
        <p:txBody>
          <a:bodyPr tIns="28800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3729" y="4648567"/>
            <a:ext cx="2759277" cy="1711443"/>
          </a:xfrm>
          <a:prstGeom prst="rect">
            <a:avLst/>
          </a:prstGeom>
          <a:solidFill>
            <a:sysClr val="window" lastClr="FFFFFF">
              <a:lumMod val="95000"/>
              <a:alpha val="47000"/>
            </a:sysClr>
          </a:solidFill>
          <a:ln>
            <a:solidFill>
              <a:sysClr val="window" lastClr="FFFFFF"/>
            </a:solidFill>
          </a:ln>
          <a:effectLst/>
        </p:spPr>
        <p:txBody>
          <a:bodyPr tIns="28800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21851" y="4648567"/>
            <a:ext cx="2759277" cy="1711443"/>
          </a:xfrm>
          <a:prstGeom prst="rect">
            <a:avLst/>
          </a:prstGeom>
          <a:solidFill>
            <a:sysClr val="window" lastClr="FFFFFF">
              <a:lumMod val="95000"/>
              <a:alpha val="47000"/>
            </a:sysClr>
          </a:solidFill>
          <a:ln>
            <a:solidFill>
              <a:sysClr val="window" lastClr="FFFFFF"/>
            </a:solidFill>
          </a:ln>
          <a:effectLst/>
        </p:spPr>
        <p:txBody>
          <a:bodyPr tIns="28800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19974" y="4648566"/>
            <a:ext cx="2759277" cy="1711443"/>
          </a:xfrm>
          <a:prstGeom prst="rect">
            <a:avLst/>
          </a:prstGeom>
          <a:solidFill>
            <a:sysClr val="window" lastClr="FFFFFF">
              <a:lumMod val="95000"/>
              <a:alpha val="47000"/>
            </a:sysClr>
          </a:solidFill>
          <a:ln>
            <a:solidFill>
              <a:sysClr val="window" lastClr="FFFFFF"/>
            </a:solidFill>
          </a:ln>
          <a:effectLst/>
        </p:spPr>
        <p:txBody>
          <a:bodyPr tIns="28800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21011" y="5345341"/>
            <a:ext cx="4092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SzPct val="100000"/>
            </a:pPr>
            <a:endParaRPr lang="en-US" sz="1600" err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clrChange>
              <a:clrFrom>
                <a:srgbClr val="CDFDC2"/>
              </a:clrFrom>
              <a:clrTo>
                <a:srgbClr val="CDFDC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1910" y="4830203"/>
            <a:ext cx="1028795" cy="2939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4560" y="4844235"/>
            <a:ext cx="921619" cy="27993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606" y="4730765"/>
            <a:ext cx="819455" cy="152263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2503032" y="4629933"/>
            <a:ext cx="721179" cy="577074"/>
            <a:chOff x="901099" y="2509868"/>
            <a:chExt cx="721179" cy="577074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01099" y="2509868"/>
              <a:ext cx="682333" cy="36679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907679" y="2856110"/>
              <a:ext cx="71459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u="sng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</a:t>
              </a:r>
              <a:r>
                <a:rPr lang="zh-CN" altLang="en-US" sz="900" b="1" u="sng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易面</a:t>
              </a:r>
              <a:endParaRPr lang="en-US" sz="900" b="1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5359" y="4769778"/>
            <a:ext cx="1036362" cy="3463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645888" y="5090469"/>
            <a:ext cx="84583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u="sng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Epower</a:t>
            </a:r>
            <a:endParaRPr lang="en-US" sz="900" b="1" u="sng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clrChange>
              <a:clrFrom>
                <a:srgbClr val="CDFDC2"/>
              </a:clrFrom>
              <a:clrTo>
                <a:srgbClr val="CDFDC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8544" y="4796173"/>
            <a:ext cx="1028795" cy="29396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3501" y="4777501"/>
            <a:ext cx="835060" cy="28915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4883152" y="5066656"/>
            <a:ext cx="71459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900" b="1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</a:t>
            </a:r>
            <a:r>
              <a:rPr lang="en-US" altLang="zh-CN" sz="900" b="1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900" b="1" u="sng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63778" y="5207980"/>
            <a:ext cx="704703" cy="26100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1637" y="5213193"/>
            <a:ext cx="864433" cy="30673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1657" y="4918470"/>
            <a:ext cx="935989" cy="274497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794534" y="5153659"/>
            <a:ext cx="688505" cy="230832"/>
            <a:chOff x="686837" y="3317869"/>
            <a:chExt cx="1042527" cy="43563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86837" y="3317869"/>
              <a:ext cx="1042527" cy="222262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915464" y="3522673"/>
              <a:ext cx="71459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u="sng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</a:t>
              </a:r>
              <a:endParaRPr lang="en-US" sz="900" b="1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Arrow: Pentagon 60"/>
          <p:cNvSpPr/>
          <p:nvPr/>
        </p:nvSpPr>
        <p:spPr>
          <a:xfrm>
            <a:off x="615708" y="5625596"/>
            <a:ext cx="11153644" cy="651731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err="1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21209" y="5791163"/>
            <a:ext cx="620272" cy="335533"/>
          </a:xfrm>
          <a:prstGeom prst="rect">
            <a:avLst/>
          </a:prstGeom>
        </p:spPr>
      </p:pic>
      <p:grpSp>
        <p:nvGrpSpPr>
          <p:cNvPr id="62" name="Group 61"/>
          <p:cNvGrpSpPr/>
          <p:nvPr/>
        </p:nvGrpSpPr>
        <p:grpSpPr>
          <a:xfrm>
            <a:off x="3155284" y="5730844"/>
            <a:ext cx="1377494" cy="525251"/>
            <a:chOff x="1762409" y="3017950"/>
            <a:chExt cx="1377494" cy="52525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62409" y="3017950"/>
              <a:ext cx="1233087" cy="293964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964781" y="3312369"/>
              <a:ext cx="117512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1" u="sng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iTalentX</a:t>
              </a:r>
              <a:r>
                <a:rPr lang="en-US" sz="900" b="1" u="sng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8.0</a:t>
              </a:r>
              <a:endParaRPr lang="en-US" sz="900" b="1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4168" y="5798917"/>
            <a:ext cx="937356" cy="373632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798217" y="5735267"/>
            <a:ext cx="1412735" cy="501132"/>
            <a:chOff x="6442849" y="4233157"/>
            <a:chExt cx="1116819" cy="501132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442849" y="4233157"/>
              <a:ext cx="958496" cy="267217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6682511" y="4503457"/>
              <a:ext cx="87715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1" u="sng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AIHR</a:t>
              </a:r>
              <a:endParaRPr lang="en-US" sz="900" b="1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9104629" y="5681416"/>
            <a:ext cx="929759" cy="553056"/>
            <a:chOff x="8030274" y="6177487"/>
            <a:chExt cx="929759" cy="553056"/>
          </a:xfrm>
        </p:grpSpPr>
        <p:sp>
          <p:nvSpPr>
            <p:cNvPr id="57" name="TextBox 56"/>
            <p:cNvSpPr txBox="1"/>
            <p:nvPr/>
          </p:nvSpPr>
          <p:spPr>
            <a:xfrm>
              <a:off x="8030274" y="6499711"/>
              <a:ext cx="92975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900" b="1" u="sng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iBuilder</a:t>
              </a:r>
              <a:endParaRPr lang="en-US" sz="900" b="1" u="sng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150929" y="6177487"/>
              <a:ext cx="685314" cy="371211"/>
            </a:xfrm>
            <a:prstGeom prst="rect">
              <a:avLst/>
            </a:prstGeom>
          </p:spPr>
        </p:pic>
      </p:grpSp>
      <p:sp>
        <p:nvSpPr>
          <p:cNvPr id="64" name="Rectangle 63"/>
          <p:cNvSpPr/>
          <p:nvPr/>
        </p:nvSpPr>
        <p:spPr>
          <a:xfrm>
            <a:off x="615707" y="4238681"/>
            <a:ext cx="11163543" cy="3538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tx1"/>
                </a:solidFill>
                <a:cs typeface="+mn-ea"/>
                <a:sym typeface="+mn-lt"/>
              </a:rPr>
              <a:t>HR AI </a:t>
            </a:r>
            <a:r>
              <a:rPr lang="zh-CN" altLang="en-US" sz="1400" b="1">
                <a:solidFill>
                  <a:schemeClr val="tx1"/>
                </a:solidFill>
                <a:cs typeface="+mn-ea"/>
                <a:sym typeface="+mn-lt"/>
              </a:rPr>
              <a:t>工具</a:t>
            </a:r>
            <a:r>
              <a:rPr lang="zh-CN" altLang="en-US" sz="1400" b="1" u="sng">
                <a:solidFill>
                  <a:schemeClr val="tx1"/>
                </a:solidFill>
                <a:cs typeface="+mn-ea"/>
                <a:sym typeface="+mn-lt"/>
              </a:rPr>
              <a:t>国内</a:t>
            </a:r>
            <a:r>
              <a:rPr lang="zh-CN" altLang="en-US" sz="1400" b="1">
                <a:solidFill>
                  <a:schemeClr val="tx1"/>
                </a:solidFill>
                <a:cs typeface="+mn-ea"/>
                <a:sym typeface="+mn-lt"/>
              </a:rPr>
              <a:t>市场概览：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整体仍处于发展中，招聘类及办公服务类产品较多，部分领域产品较少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存在空白</a:t>
            </a:r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79752" y="1958021"/>
            <a:ext cx="11163543" cy="3538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>
                <a:solidFill>
                  <a:schemeClr val="tx1"/>
                </a:solidFill>
                <a:cs typeface="+mn-ea"/>
                <a:sym typeface="+mn-lt"/>
              </a:rPr>
              <a:t>HR AI </a:t>
            </a:r>
            <a:r>
              <a:rPr lang="zh-CN" altLang="en-US" sz="1400" b="1">
                <a:solidFill>
                  <a:schemeClr val="tx1"/>
                </a:solidFill>
                <a:cs typeface="+mn-ea"/>
                <a:sym typeface="+mn-lt"/>
              </a:rPr>
              <a:t>工具</a:t>
            </a:r>
            <a:r>
              <a:rPr lang="zh-CN" altLang="en-US" sz="1400" b="1" u="sng">
                <a:solidFill>
                  <a:schemeClr val="tx1"/>
                </a:solidFill>
                <a:cs typeface="+mn-ea"/>
                <a:sym typeface="+mn-lt"/>
              </a:rPr>
              <a:t>国外</a:t>
            </a:r>
            <a:r>
              <a:rPr lang="zh-CN" altLang="en-US" sz="1400" b="1">
                <a:solidFill>
                  <a:schemeClr val="tx1"/>
                </a:solidFill>
                <a:cs typeface="+mn-ea"/>
                <a:sym typeface="+mn-lt"/>
              </a:rPr>
              <a:t>市场概览：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产品已相对丰富及成熟，玩家主要包括聚焦某一细分领域的科技类创业公司及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Workday/IBM/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领英等大厂商</a:t>
            </a:r>
            <a:r>
              <a:rPr lang="en-US" altLang="zh-CN" sz="1400">
                <a:solidFill>
                  <a:schemeClr val="tx1"/>
                </a:solidFill>
                <a:cs typeface="+mn-ea"/>
                <a:sym typeface="+mn-lt"/>
              </a:rPr>
              <a:t>/</a:t>
            </a:r>
            <a:r>
              <a:rPr lang="zh-CN" altLang="en-US" sz="1400">
                <a:solidFill>
                  <a:schemeClr val="tx1"/>
                </a:solidFill>
                <a:cs typeface="+mn-ea"/>
                <a:sym typeface="+mn-lt"/>
              </a:rPr>
              <a:t>平台</a:t>
            </a:r>
            <a:endParaRPr lang="zh-CN" altLang="en-US" sz="14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85486" y="2397717"/>
            <a:ext cx="2753835" cy="1665135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l">
              <a:lnSpc>
                <a:spcPct val="100000"/>
              </a:lnSpc>
            </a:pPr>
            <a:endParaRPr lang="en-US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378090" y="2397717"/>
            <a:ext cx="2753835" cy="1665135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l">
              <a:lnSpc>
                <a:spcPct val="100000"/>
              </a:lnSpc>
            </a:pPr>
            <a:endParaRPr lang="en-US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170694" y="2397717"/>
            <a:ext cx="2753835" cy="1665135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l">
              <a:lnSpc>
                <a:spcPct val="100000"/>
              </a:lnSpc>
            </a:pPr>
            <a:endParaRPr lang="en-US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963298" y="2397716"/>
            <a:ext cx="2779997" cy="1665135"/>
          </a:xfrm>
          <a:prstGeom prst="rect">
            <a:avLst/>
          </a:prstGeom>
          <a:solidFill>
            <a:schemeClr val="bg1">
              <a:lumMod val="95000"/>
              <a:alpha val="47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288000" rtlCol="0" anchor="t"/>
          <a:lstStyle/>
          <a:p>
            <a:pPr algn="l">
              <a:lnSpc>
                <a:spcPct val="100000"/>
              </a:lnSpc>
            </a:pPr>
            <a:endParaRPr lang="en-US" sz="11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407" y="2580853"/>
            <a:ext cx="686115" cy="148932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>
            <a:off x="685000" y="2829897"/>
            <a:ext cx="1249804" cy="267205"/>
            <a:chOff x="570182" y="2535827"/>
            <a:chExt cx="989969" cy="26720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182" y="2565325"/>
              <a:ext cx="232939" cy="237707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742687" y="2535827"/>
              <a:ext cx="81746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b="1" err="1">
                  <a:latin typeface="Arial" panose="020B0604020202020204" pitchFamily="34" charset="0"/>
                  <a:cs typeface="Arial" panose="020B0604020202020204" pitchFamily="34" charset="0"/>
                </a:rPr>
                <a:t>Pymetric</a:t>
              </a:r>
              <a:r>
                <a:rPr lang="en-US" altLang="zh-CN" sz="900" b="1" err="1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sz="9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" name="Picture 73"/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4166" y="2560358"/>
            <a:ext cx="761276" cy="169754"/>
          </a:xfrm>
          <a:prstGeom prst="rect">
            <a:avLst/>
          </a:prstGeom>
        </p:spPr>
      </p:pic>
      <p:grpSp>
        <p:nvGrpSpPr>
          <p:cNvPr id="75" name="Group 74"/>
          <p:cNvGrpSpPr/>
          <p:nvPr/>
        </p:nvGrpSpPr>
        <p:grpSpPr>
          <a:xfrm>
            <a:off x="2219516" y="2652883"/>
            <a:ext cx="869166" cy="403667"/>
            <a:chOff x="522143" y="4066733"/>
            <a:chExt cx="1107382" cy="519935"/>
          </a:xfrm>
        </p:grpSpPr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52234" y="4066733"/>
              <a:ext cx="847200" cy="359657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522143" y="4355836"/>
              <a:ext cx="110738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u="sng">
                  <a:latin typeface="Arial" panose="020B0604020202020204" pitchFamily="34" charset="0"/>
                  <a:cs typeface="Arial" panose="020B0604020202020204" pitchFamily="34" charset="0"/>
                </a:rPr>
                <a:t>HiredScore</a:t>
              </a:r>
              <a:endParaRPr lang="en-US" sz="9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8" name="Picture 77"/>
          <p:cNvPicPr>
            <a:picLocks noChangeAspect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5174" y="2477120"/>
            <a:ext cx="754133" cy="199436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8005" y="2823129"/>
            <a:ext cx="968656" cy="230831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10298198" y="2746852"/>
            <a:ext cx="745278" cy="283736"/>
            <a:chOff x="7251911" y="3873880"/>
            <a:chExt cx="697980" cy="525691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278823" y="3873880"/>
              <a:ext cx="671067" cy="359657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7251911" y="4168739"/>
              <a:ext cx="6979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i="0" u="sng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Peakon</a:t>
              </a:r>
              <a:endParaRPr lang="en-US" sz="9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3" name="Picture 8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38683" y="3121756"/>
            <a:ext cx="1098182" cy="178616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98480" y="2534533"/>
            <a:ext cx="1098182" cy="178616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4878578" y="2521251"/>
            <a:ext cx="1098182" cy="410862"/>
            <a:chOff x="3211362" y="3135783"/>
            <a:chExt cx="1377389" cy="831494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630956" y="3135783"/>
              <a:ext cx="532625" cy="464081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3211362" y="3597945"/>
              <a:ext cx="137738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u="sng">
                  <a:latin typeface="Arial" panose="020B0604020202020204" pitchFamily="34" charset="0"/>
                  <a:cs typeface="Arial" panose="020B0604020202020204" pitchFamily="34" charset="0"/>
                </a:rPr>
                <a:t>Intelligent Payroll Chatbot </a:t>
              </a:r>
              <a:endParaRPr lang="en-US" sz="9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475500" y="2816495"/>
            <a:ext cx="1326632" cy="366137"/>
            <a:chOff x="3140312" y="4368645"/>
            <a:chExt cx="2063362" cy="811569"/>
          </a:xfrm>
        </p:grpSpPr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335623" y="4368645"/>
              <a:ext cx="1047254" cy="283822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3140312" y="4668558"/>
              <a:ext cx="2063362" cy="511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u="sng">
                  <a:latin typeface="Arial" panose="020B0604020202020204" pitchFamily="34" charset="0"/>
                  <a:cs typeface="Arial" panose="020B0604020202020204" pitchFamily="34" charset="0"/>
                </a:rPr>
                <a:t>McLean Assistant</a:t>
              </a:r>
              <a:endParaRPr lang="en-US" sz="9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28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7559" y="2601226"/>
            <a:ext cx="1307616" cy="28562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14204" y="2482583"/>
            <a:ext cx="678184" cy="153325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10522959" y="2444449"/>
            <a:ext cx="88117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i="0" u="sng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Glint AI</a:t>
            </a:r>
            <a:endParaRPr lang="en-US" sz="9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rrow: Pentagon 93"/>
          <p:cNvSpPr/>
          <p:nvPr/>
        </p:nvSpPr>
        <p:spPr>
          <a:xfrm>
            <a:off x="399938" y="3299380"/>
            <a:ext cx="11153644" cy="651731"/>
          </a:xfrm>
          <a:prstGeom prst="homePlat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err="1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0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3330" y="3450810"/>
            <a:ext cx="1406715" cy="331252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4526701" y="3486715"/>
            <a:ext cx="1160837" cy="273403"/>
            <a:chOff x="865629" y="5002859"/>
            <a:chExt cx="919498" cy="295316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65629" y="5002859"/>
              <a:ext cx="285790" cy="295316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36353" y="5068592"/>
              <a:ext cx="648774" cy="181606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8082731" y="3448931"/>
            <a:ext cx="1377389" cy="419237"/>
            <a:chOff x="7508420" y="5963559"/>
            <a:chExt cx="1377389" cy="419237"/>
          </a:xfrm>
        </p:grpSpPr>
        <p:sp>
          <p:nvSpPr>
            <p:cNvPr id="100" name="TextBox 99"/>
            <p:cNvSpPr txBox="1"/>
            <p:nvPr/>
          </p:nvSpPr>
          <p:spPr>
            <a:xfrm>
              <a:off x="7508420" y="6151964"/>
              <a:ext cx="137738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b="1" u="sng">
                  <a:latin typeface="Arial" panose="020B0604020202020204" pitchFamily="34" charset="0"/>
                  <a:cs typeface="Arial" panose="020B0604020202020204" pitchFamily="34" charset="0"/>
                </a:rPr>
                <a:t>AI Workforce </a:t>
              </a:r>
              <a:endParaRPr lang="en-US" sz="900" b="1" u="sng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7714861" y="5963559"/>
              <a:ext cx="990295" cy="244087"/>
              <a:chOff x="6226915" y="5869878"/>
              <a:chExt cx="784413" cy="244087"/>
            </a:xfrm>
          </p:grpSpPr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26915" y="5869878"/>
                <a:ext cx="250657" cy="244087"/>
              </a:xfrm>
              <a:prstGeom prst="rect">
                <a:avLst/>
              </a:prstGeom>
            </p:spPr>
          </p:pic>
          <p:pic>
            <p:nvPicPr>
              <p:cNvPr id="103" name="Picture 102"/>
              <p:cNvPicPr>
                <a:picLocks noChangeAspect="1"/>
              </p:cNvPicPr>
              <p:nvPr/>
            </p:nvPicPr>
            <p:blipFill>
              <a:blip r:embed="rId34">
                <a:clrChange>
                  <a:clrFrom>
                    <a:srgbClr val="F1F1F1"/>
                  </a:clrFrom>
                  <a:clrTo>
                    <a:srgbClr val="F1F1F1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670064" y="5869878"/>
                <a:ext cx="341264" cy="194754"/>
              </a:xfrm>
              <a:prstGeom prst="rect">
                <a:avLst/>
              </a:prstGeom>
            </p:spPr>
          </p:pic>
          <p:sp>
            <p:nvSpPr>
              <p:cNvPr id="104" name="Plus Sign 103"/>
              <p:cNvSpPr/>
              <p:nvPr/>
            </p:nvSpPr>
            <p:spPr>
              <a:xfrm>
                <a:off x="6541735" y="5945548"/>
                <a:ext cx="137089" cy="129508"/>
              </a:xfrm>
              <a:prstGeom prst="mathPlus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0">
                <a:schemeClr val="accent1"/>
              </a:lnRef>
              <a:fillRef idx="1">
                <a:schemeClr val="accent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288000" rtlCol="0" anchor="t"/>
              <a:lstStyle/>
              <a:p>
                <a:pPr algn="l">
                  <a:lnSpc>
                    <a:spcPct val="100000"/>
                  </a:lnSpc>
                </a:pPr>
                <a:endParaRPr lang="en-US"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整体来看，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希望应用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AI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技术解决如下五大类问题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8" name="图示 7"/>
          <p:cNvGraphicFramePr/>
          <p:nvPr/>
        </p:nvGraphicFramePr>
        <p:xfrm>
          <a:off x="3010240" y="1843355"/>
          <a:ext cx="6171519" cy="3966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407937" y="2733621"/>
            <a:ext cx="3185350" cy="158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简历筛选耗时</a:t>
            </a:r>
            <a:r>
              <a:rPr lang="zh-CN" altLang="en-US" sz="1100" b="0" i="0">
                <a:effectLst/>
                <a:cs typeface="+mn-ea"/>
                <a:sym typeface="+mn-lt"/>
              </a:rPr>
              <a:t>：海量简历需人工逐份匹配岗位要求，效率低下</a:t>
            </a:r>
            <a:endParaRPr lang="en-US" altLang="zh-CN" sz="1100" b="0" i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重复性事务堆积</a:t>
            </a:r>
            <a:r>
              <a:rPr lang="zh-CN" altLang="en-US" sz="1100" b="0" i="0">
                <a:effectLst/>
                <a:cs typeface="+mn-ea"/>
                <a:sym typeface="+mn-lt"/>
              </a:rPr>
              <a:t>：入职手续、考勤统计等事务性工作占用大量时间</a:t>
            </a:r>
            <a:endParaRPr lang="en-US" altLang="zh-CN" sz="1100" b="0" i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数据录入繁琐</a:t>
            </a:r>
            <a:r>
              <a:rPr lang="zh-CN" altLang="en-US" sz="1100" b="0" i="0">
                <a:effectLst/>
                <a:cs typeface="+mn-ea"/>
                <a:sym typeface="+mn-lt"/>
              </a:rPr>
              <a:t>：员工档案更新、薪酬调整依赖人工操作，易出错</a:t>
            </a:r>
            <a:endParaRPr lang="zh-CN" altLang="en-US" sz="110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39546" y="4869589"/>
            <a:ext cx="3633996" cy="1332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人才数据孤岛</a:t>
            </a:r>
            <a:r>
              <a:rPr lang="zh-CN" altLang="en-US" sz="1100" b="0" i="0">
                <a:effectLst/>
                <a:cs typeface="+mn-ea"/>
                <a:sym typeface="+mn-lt"/>
              </a:rPr>
              <a:t>：招聘、绩效、培训数据分散，难形成完整人才画像</a:t>
            </a:r>
            <a:endParaRPr lang="en-US" altLang="zh-CN" sz="1100" b="0" i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绩效评估主观性</a:t>
            </a:r>
            <a:r>
              <a:rPr lang="zh-CN" altLang="en-US" sz="1100" b="0" i="0">
                <a:effectLst/>
                <a:cs typeface="+mn-ea"/>
                <a:sym typeface="+mn-lt"/>
              </a:rPr>
              <a:t>：传统评估依赖管理者经验，缺乏客观数据支撑</a:t>
            </a:r>
            <a:endParaRPr lang="en-US" altLang="zh-CN" sz="1100" b="0" i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能力缺口模糊</a:t>
            </a:r>
            <a:r>
              <a:rPr lang="zh-CN" altLang="en-US" sz="1100" b="0" i="0">
                <a:effectLst/>
                <a:cs typeface="+mn-ea"/>
                <a:sym typeface="+mn-lt"/>
              </a:rPr>
              <a:t>：员工技能与业务需求脱节，难量化差距</a:t>
            </a:r>
            <a:endParaRPr lang="zh-CN" altLang="en-US" sz="110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2749" y="4895035"/>
            <a:ext cx="3863976" cy="82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合规漏洞频现</a:t>
            </a:r>
            <a:r>
              <a:rPr lang="zh-CN" altLang="en-US" sz="1100" b="0" i="0">
                <a:effectLst/>
                <a:cs typeface="+mn-ea"/>
                <a:sym typeface="+mn-lt"/>
              </a:rPr>
              <a:t>：劳动法规复杂，合同条款、考勤记录易疏漏</a:t>
            </a:r>
            <a:endParaRPr lang="en-US" altLang="zh-CN" sz="1100" b="0" i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劳动纠纷隐患</a:t>
            </a:r>
            <a:r>
              <a:rPr lang="zh-CN" altLang="en-US" sz="1100" b="0" i="0">
                <a:effectLst/>
                <a:cs typeface="+mn-ea"/>
                <a:sym typeface="+mn-lt"/>
              </a:rPr>
              <a:t>：员工投诉处理不及时，演变为法律风险</a:t>
            </a:r>
            <a:endParaRPr lang="en-US" altLang="zh-CN" sz="1100" b="0" i="0"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离职风险盲区</a:t>
            </a:r>
            <a:r>
              <a:rPr lang="zh-CN" altLang="en-US" sz="1100" b="0" i="0">
                <a:effectLst/>
                <a:cs typeface="+mn-ea"/>
                <a:sym typeface="+mn-lt"/>
              </a:rPr>
              <a:t>：员工流失前缺乏预警，被动应对离职潮</a:t>
            </a:r>
            <a:endParaRPr lang="zh-CN" altLang="en-US" sz="110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8457" y="2634583"/>
            <a:ext cx="2646556" cy="158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zh-CN" altLang="en-US" sz="1100" b="1" i="0" dirty="0">
                <a:effectLst/>
                <a:cs typeface="+mn-ea"/>
                <a:sym typeface="+mn-lt"/>
              </a:rPr>
              <a:t>咨询响应低效</a:t>
            </a:r>
            <a:r>
              <a:rPr lang="zh-CN" altLang="en-US" sz="1100" b="0" i="0" dirty="0">
                <a:effectLst/>
                <a:cs typeface="+mn-ea"/>
                <a:sym typeface="+mn-lt"/>
              </a:rPr>
              <a:t>：高频问题依赖人工，员工体验割裂</a:t>
            </a:r>
            <a:endParaRPr lang="zh-CN" altLang="en-US" sz="1100" b="0" i="0" dirty="0">
              <a:effectLst/>
              <a:cs typeface="+mn-ea"/>
              <a:sym typeface="+mn-lt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1100" b="1" i="0" dirty="0">
                <a:effectLst/>
                <a:cs typeface="+mn-ea"/>
                <a:sym typeface="+mn-lt"/>
              </a:rPr>
              <a:t>成长路径同质化</a:t>
            </a:r>
            <a:r>
              <a:rPr lang="zh-CN" altLang="en-US" sz="1100" b="0" i="0" dirty="0">
                <a:effectLst/>
                <a:cs typeface="+mn-ea"/>
                <a:sym typeface="+mn-lt"/>
              </a:rPr>
              <a:t>：职业发展缺乏个性化适配</a:t>
            </a:r>
            <a:endParaRPr lang="zh-CN" altLang="en-US" sz="1100" b="0" i="0" dirty="0">
              <a:effectLst/>
              <a:cs typeface="+mn-ea"/>
              <a:sym typeface="+mn-lt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1100" b="1" i="0" dirty="0">
                <a:effectLst/>
                <a:cs typeface="+mn-ea"/>
                <a:sym typeface="+mn-lt"/>
              </a:rPr>
              <a:t>入职融入缓慢</a:t>
            </a:r>
            <a:r>
              <a:rPr lang="zh-CN" altLang="en-US" sz="1100" b="0" i="0" dirty="0">
                <a:effectLst/>
                <a:cs typeface="+mn-ea"/>
                <a:sym typeface="+mn-lt"/>
              </a:rPr>
              <a:t>：新员工适应周期长，无智能引导支持</a:t>
            </a:r>
            <a:endParaRPr lang="zh-CN" altLang="en-US" sz="1100" b="0" i="0" dirty="0">
              <a:effectLst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812148" y="1512020"/>
            <a:ext cx="3787407" cy="827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人才供需错配</a:t>
            </a:r>
            <a:r>
              <a:rPr lang="zh-CN" altLang="en-US" sz="1100" b="0" i="0">
                <a:effectLst/>
                <a:cs typeface="+mn-ea"/>
                <a:sym typeface="+mn-lt"/>
              </a:rPr>
              <a:t>：业务需求与人才储备动态失衡</a:t>
            </a:r>
            <a:endParaRPr lang="zh-CN" altLang="en-US" sz="1100" b="0" i="0">
              <a:effectLst/>
              <a:cs typeface="+mn-ea"/>
              <a:sym typeface="+mn-lt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组织结构僵化</a:t>
            </a:r>
            <a:r>
              <a:rPr lang="zh-CN" altLang="en-US" sz="1100" b="0" i="0">
                <a:effectLst/>
                <a:cs typeface="+mn-ea"/>
                <a:sym typeface="+mn-lt"/>
              </a:rPr>
              <a:t>：部门协同低效，难适配战略变化</a:t>
            </a:r>
            <a:endParaRPr lang="zh-CN" altLang="en-US" sz="1100" b="0" i="0">
              <a:effectLst/>
              <a:cs typeface="+mn-ea"/>
              <a:sym typeface="+mn-lt"/>
            </a:endParaRPr>
          </a:p>
          <a:p>
            <a:pPr algn="l" fontAlgn="base">
              <a:lnSpc>
                <a:spcPct val="150000"/>
              </a:lnSpc>
            </a:pPr>
            <a:r>
              <a:rPr lang="zh-CN" altLang="en-US" sz="1100" b="1" i="0">
                <a:effectLst/>
                <a:cs typeface="+mn-ea"/>
                <a:sym typeface="+mn-lt"/>
              </a:rPr>
              <a:t>继任者断层</a:t>
            </a:r>
            <a:r>
              <a:rPr lang="zh-CN" altLang="en-US" sz="1100" b="0" i="0">
                <a:effectLst/>
                <a:cs typeface="+mn-ea"/>
                <a:sym typeface="+mn-lt"/>
              </a:rPr>
              <a:t>：核心岗位梯队缺乏数据化继任规划</a:t>
            </a:r>
            <a:endParaRPr lang="zh-CN" altLang="en-US" sz="1100" b="0" i="0">
              <a:effectLst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378842"/>
            <a:ext cx="11366500" cy="738664"/>
          </a:xfrm>
        </p:spPr>
        <p:txBody>
          <a:bodyPr vert="horz"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结合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场景、五类核心问题及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HR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领域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AI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应用趋势及技术成熟度的综合分析，此次大赛将划分为以下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个核心赛道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+ 1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个特别赛道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cs typeface="+mn-ea"/>
                <a:sym typeface="+mn-lt"/>
              </a:rPr>
              <a:t>Confidential information for the sole benefit and use of PwC’s client.</a:t>
            </a:r>
            <a:endParaRPr lang="en-US">
              <a:cs typeface="+mn-ea"/>
              <a:sym typeface="+mn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2653-D1AD-46BA-BB88-3123B5BA212E}" type="slidenum">
              <a:rPr lang="en-US" smtClean="0">
                <a:cs typeface="+mn-ea"/>
                <a:sym typeface="+mn-lt"/>
              </a:rPr>
            </a:fld>
            <a:endParaRPr lang="en-US">
              <a:cs typeface="+mn-ea"/>
              <a:sym typeface="+mn-lt"/>
            </a:endParaRPr>
          </a:p>
        </p:txBody>
      </p:sp>
      <p:grpSp>
        <p:nvGrpSpPr>
          <p:cNvPr id="3" name="组合 3"/>
          <p:cNvGrpSpPr/>
          <p:nvPr/>
        </p:nvGrpSpPr>
        <p:grpSpPr>
          <a:xfrm>
            <a:off x="159656" y="1859255"/>
            <a:ext cx="11531601" cy="3939240"/>
            <a:chOff x="-1" y="1818155"/>
            <a:chExt cx="11531601" cy="3939240"/>
          </a:xfrm>
        </p:grpSpPr>
        <p:sp>
          <p:nvSpPr>
            <p:cNvPr id="13" name="图形 7"/>
            <p:cNvSpPr/>
            <p:nvPr/>
          </p:nvSpPr>
          <p:spPr>
            <a:xfrm>
              <a:off x="-1" y="2163239"/>
              <a:ext cx="11531601" cy="2213264"/>
            </a:xfrm>
            <a:custGeom>
              <a:avLst/>
              <a:gdLst>
                <a:gd name="connsiteX0" fmla="*/ 0 w 12181814"/>
                <a:gd name="connsiteY0" fmla="*/ 2200060 h 2200060"/>
                <a:gd name="connsiteX1" fmla="*/ 11081784 w 12181814"/>
                <a:gd name="connsiteY1" fmla="*/ 2200060 h 2200060"/>
                <a:gd name="connsiteX2" fmla="*/ 12181815 w 12181814"/>
                <a:gd name="connsiteY2" fmla="*/ 1100030 h 2200060"/>
                <a:gd name="connsiteX3" fmla="*/ 12181815 w 12181814"/>
                <a:gd name="connsiteY3" fmla="*/ 1100030 h 2200060"/>
                <a:gd name="connsiteX4" fmla="*/ 11081784 w 12181814"/>
                <a:gd name="connsiteY4" fmla="*/ 0 h 2200060"/>
                <a:gd name="connsiteX5" fmla="*/ 0 w 12181814"/>
                <a:gd name="connsiteY5" fmla="*/ 0 h 220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81814" h="2200060">
                  <a:moveTo>
                    <a:pt x="0" y="2200060"/>
                  </a:moveTo>
                  <a:lnTo>
                    <a:pt x="11081784" y="2200060"/>
                  </a:lnTo>
                  <a:cubicBezTo>
                    <a:pt x="11689348" y="2200060"/>
                    <a:pt x="12181815" y="1707593"/>
                    <a:pt x="12181815" y="1100030"/>
                  </a:cubicBezTo>
                  <a:lnTo>
                    <a:pt x="12181815" y="1100030"/>
                  </a:lnTo>
                  <a:cubicBezTo>
                    <a:pt x="12181815" y="492467"/>
                    <a:pt x="11689348" y="0"/>
                    <a:pt x="11081784" y="0"/>
                  </a:cubicBezTo>
                  <a:lnTo>
                    <a:pt x="0" y="0"/>
                  </a:lnTo>
                </a:path>
              </a:pathLst>
            </a:custGeom>
            <a:noFill/>
            <a:ln w="6350" cap="flat">
              <a:solidFill>
                <a:schemeClr val="tx1">
                  <a:alpha val="50000"/>
                </a:schemeClr>
              </a:solidFill>
              <a:prstDash val="solid"/>
              <a:miter/>
              <a:headEnd type="arrow"/>
            </a:ln>
          </p:spPr>
          <p:txBody>
            <a:bodyPr rtlCol="0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7" name="组合 36"/>
            <p:cNvGrpSpPr/>
            <p:nvPr/>
          </p:nvGrpSpPr>
          <p:grpSpPr>
            <a:xfrm>
              <a:off x="586468" y="1818155"/>
              <a:ext cx="3200400" cy="1689351"/>
              <a:chOff x="586468" y="1818155"/>
              <a:chExt cx="3200400" cy="1689351"/>
            </a:xfrm>
          </p:grpSpPr>
          <p:sp>
            <p:nvSpPr>
              <p:cNvPr id="38" name="Number1"/>
              <p:cNvSpPr/>
              <p:nvPr/>
            </p:nvSpPr>
            <p:spPr>
              <a:xfrm>
                <a:off x="1798166" y="1818155"/>
                <a:ext cx="687600" cy="687600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>
                    <a:cs typeface="+mn-ea"/>
                    <a:sym typeface="+mn-lt"/>
                  </a:rPr>
                  <a:t>1</a:t>
                </a:r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39" name="Bullet1"/>
              <p:cNvSpPr/>
              <p:nvPr/>
            </p:nvSpPr>
            <p:spPr>
              <a:xfrm flipH="1">
                <a:off x="586468" y="2417707"/>
                <a:ext cx="3200400" cy="1089799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核心赛道</a:t>
                </a:r>
                <a:endParaRPr lang="en-US" altLang="zh-CN" b="1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chemeClr val="tx1"/>
                    </a:solidFill>
                    <a:cs typeface="+mn-ea"/>
                    <a:sym typeface="+mn-lt"/>
                  </a:rPr>
                  <a:t>智能人才吸引与获取</a:t>
                </a:r>
                <a:endParaRPr lang="zh-CN" altLang="en-US" b="1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>
                    <a:solidFill>
                      <a:schemeClr val="tx1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Intelligent Talent Acquisition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37"/>
            <p:cNvGrpSpPr/>
            <p:nvPr/>
          </p:nvGrpSpPr>
          <p:grpSpPr>
            <a:xfrm>
              <a:off x="3795309" y="1818155"/>
              <a:ext cx="2957332" cy="2088460"/>
              <a:chOff x="3795309" y="1818155"/>
              <a:chExt cx="2957332" cy="2088460"/>
            </a:xfrm>
          </p:grpSpPr>
          <p:sp>
            <p:nvSpPr>
              <p:cNvPr id="35" name="Number2"/>
              <p:cNvSpPr/>
              <p:nvPr/>
            </p:nvSpPr>
            <p:spPr>
              <a:xfrm>
                <a:off x="5237168" y="1818155"/>
                <a:ext cx="687600" cy="687600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>
                    <a:cs typeface="+mn-ea"/>
                    <a:sym typeface="+mn-lt"/>
                  </a:rPr>
                  <a:t>2</a:t>
                </a:r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36" name="Bullet2"/>
              <p:cNvSpPr/>
              <p:nvPr/>
            </p:nvSpPr>
            <p:spPr>
              <a:xfrm flipH="1">
                <a:off x="3795309" y="2359448"/>
                <a:ext cx="2957332" cy="1547167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核心赛道</a:t>
                </a:r>
                <a:endParaRPr lang="en-US" altLang="zh-CN" b="1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chemeClr val="tx1"/>
                    </a:solidFill>
                    <a:cs typeface="+mn-ea"/>
                    <a:sym typeface="+mn-lt"/>
                  </a:rPr>
                  <a:t>员工发展与效能提升 </a:t>
                </a:r>
                <a:endParaRPr lang="zh-CN" altLang="en-US" b="1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Employee Development 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&amp; Performance Enhancement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38"/>
            <p:cNvGrpSpPr/>
            <p:nvPr/>
          </p:nvGrpSpPr>
          <p:grpSpPr>
            <a:xfrm>
              <a:off x="7516376" y="1818155"/>
              <a:ext cx="3289253" cy="1695453"/>
              <a:chOff x="7516376" y="1818155"/>
              <a:chExt cx="3289253" cy="1695453"/>
            </a:xfrm>
          </p:grpSpPr>
          <p:sp>
            <p:nvSpPr>
              <p:cNvPr id="32" name="Number3"/>
              <p:cNvSpPr/>
              <p:nvPr/>
            </p:nvSpPr>
            <p:spPr>
              <a:xfrm>
                <a:off x="8676170" y="1818155"/>
                <a:ext cx="687600" cy="687600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>
                    <a:cs typeface="+mn-ea"/>
                    <a:sym typeface="+mn-lt"/>
                  </a:rPr>
                  <a:t>3</a:t>
                </a:r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33" name="Bullet3"/>
              <p:cNvSpPr/>
              <p:nvPr/>
            </p:nvSpPr>
            <p:spPr>
              <a:xfrm flipH="1">
                <a:off x="7516376" y="2423809"/>
                <a:ext cx="3289253" cy="1089799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核心赛道</a:t>
                </a:r>
                <a:endParaRPr lang="en-US" altLang="zh-CN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员工服务与与体验优化</a:t>
                </a:r>
                <a:endParaRPr lang="zh-CN" altLang="en-US" b="1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cs typeface="+mn-ea"/>
                    <a:sym typeface="+mn-lt"/>
                  </a:rPr>
                  <a:t>HR Operations &amp; Employee </a:t>
                </a:r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  <a:cs typeface="+mn-ea"/>
                    <a:sym typeface="+mn-lt"/>
                  </a:rPr>
                  <a:t>Experience Optimization</a:t>
                </a:r>
                <a:endParaRPr lang="en-US" altLang="zh-CN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39"/>
            <p:cNvGrpSpPr/>
            <p:nvPr/>
          </p:nvGrpSpPr>
          <p:grpSpPr>
            <a:xfrm>
              <a:off x="7516376" y="4032703"/>
              <a:ext cx="2957332" cy="1587271"/>
              <a:chOff x="7516376" y="4032703"/>
              <a:chExt cx="2957332" cy="1587271"/>
            </a:xfrm>
          </p:grpSpPr>
          <p:sp>
            <p:nvSpPr>
              <p:cNvPr id="29" name="Number4"/>
              <p:cNvSpPr/>
              <p:nvPr/>
            </p:nvSpPr>
            <p:spPr>
              <a:xfrm>
                <a:off x="8676170" y="4032703"/>
                <a:ext cx="687600" cy="687600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>
                    <a:cs typeface="+mn-ea"/>
                    <a:sym typeface="+mn-lt"/>
                  </a:rPr>
                  <a:t>4</a:t>
                </a:r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30" name="Bullet4"/>
              <p:cNvSpPr/>
              <p:nvPr/>
            </p:nvSpPr>
            <p:spPr>
              <a:xfrm flipH="1">
                <a:off x="7516376" y="4637915"/>
                <a:ext cx="2957332" cy="982059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核心赛道</a:t>
                </a:r>
                <a:endParaRPr lang="en-US" altLang="zh-CN" b="1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chemeClr val="tx1"/>
                    </a:solidFill>
                    <a:cs typeface="+mn-ea"/>
                    <a:sym typeface="+mn-lt"/>
                  </a:rPr>
                  <a:t>组织决策与人力分析</a:t>
                </a:r>
                <a:endParaRPr lang="zh-CN" altLang="en-US" b="1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Organizational Decision 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&amp; People Analytics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40"/>
            <p:cNvGrpSpPr/>
            <p:nvPr/>
          </p:nvGrpSpPr>
          <p:grpSpPr>
            <a:xfrm>
              <a:off x="660400" y="4032703"/>
              <a:ext cx="2957332" cy="1724692"/>
              <a:chOff x="660400" y="4032703"/>
              <a:chExt cx="2957332" cy="1724692"/>
            </a:xfrm>
          </p:grpSpPr>
          <p:sp>
            <p:nvSpPr>
              <p:cNvPr id="26" name="Number5"/>
              <p:cNvSpPr/>
              <p:nvPr/>
            </p:nvSpPr>
            <p:spPr>
              <a:xfrm>
                <a:off x="1798166" y="4032703"/>
                <a:ext cx="687600" cy="687600"/>
              </a:xfrm>
              <a:prstGeom prst="flowChartDecision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>
                    <a:cs typeface="+mn-ea"/>
                    <a:sym typeface="+mn-lt"/>
                  </a:rPr>
                  <a:t>6</a:t>
                </a:r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27" name="Bullet5"/>
              <p:cNvSpPr/>
              <p:nvPr/>
            </p:nvSpPr>
            <p:spPr>
              <a:xfrm flipH="1">
                <a:off x="660400" y="4469852"/>
                <a:ext cx="2957332" cy="128754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rgbClr val="FFC000"/>
                    </a:solidFill>
                    <a:cs typeface="+mn-ea"/>
                    <a:sym typeface="+mn-lt"/>
                  </a:rPr>
                  <a:t>特别赛道</a:t>
                </a:r>
                <a:endParaRPr lang="en-US" altLang="zh-CN" b="1">
                  <a:solidFill>
                    <a:srgbClr val="FFC000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b="1">
                    <a:solidFill>
                      <a:schemeClr val="tx1"/>
                    </a:solidFill>
                    <a:cs typeface="+mn-ea"/>
                    <a:sym typeface="+mn-lt"/>
                  </a:rPr>
                  <a:t>HR</a:t>
                </a:r>
                <a:r>
                  <a:rPr lang="zh-CN" altLang="en-US" b="1">
                    <a:solidFill>
                      <a:schemeClr val="tx1"/>
                    </a:solidFill>
                    <a:cs typeface="+mn-ea"/>
                    <a:sym typeface="+mn-lt"/>
                  </a:rPr>
                  <a:t>场景创新应用 </a:t>
                </a:r>
                <a:endParaRPr lang="zh-CN" altLang="en-US" b="1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Innovative HR 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Scenario Application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41"/>
            <p:cNvGrpSpPr/>
            <p:nvPr/>
          </p:nvGrpSpPr>
          <p:grpSpPr>
            <a:xfrm>
              <a:off x="3780529" y="4032703"/>
              <a:ext cx="3595077" cy="1587271"/>
              <a:chOff x="3780529" y="4032703"/>
              <a:chExt cx="3595077" cy="1587271"/>
            </a:xfrm>
          </p:grpSpPr>
          <p:sp>
            <p:nvSpPr>
              <p:cNvPr id="23" name="Number6"/>
              <p:cNvSpPr/>
              <p:nvPr/>
            </p:nvSpPr>
            <p:spPr>
              <a:xfrm>
                <a:off x="5237168" y="4032703"/>
                <a:ext cx="687600" cy="687600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1600">
                    <a:cs typeface="+mn-ea"/>
                    <a:sym typeface="+mn-lt"/>
                  </a:rPr>
                  <a:t>5</a:t>
                </a:r>
                <a:endParaRPr lang="zh-CN" altLang="en-US" sz="1600">
                  <a:cs typeface="+mn-ea"/>
                  <a:sym typeface="+mn-lt"/>
                </a:endParaRPr>
              </a:p>
            </p:txBody>
          </p:sp>
          <p:sp>
            <p:nvSpPr>
              <p:cNvPr id="24" name="Bullet6"/>
              <p:cNvSpPr/>
              <p:nvPr/>
            </p:nvSpPr>
            <p:spPr>
              <a:xfrm flipH="1">
                <a:off x="3780529" y="4607789"/>
                <a:ext cx="3595077" cy="1012185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核心赛道</a:t>
                </a:r>
                <a:endParaRPr lang="en-US" altLang="zh-CN" b="1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1">
                    <a:solidFill>
                      <a:schemeClr val="tx1"/>
                    </a:solidFill>
                    <a:cs typeface="+mn-ea"/>
                    <a:sym typeface="+mn-lt"/>
                  </a:rPr>
                  <a:t>合规、道德与未来工作模式探索 </a:t>
                </a:r>
                <a:endParaRPr lang="zh-CN" altLang="en-US" b="1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Compliance, Ethics 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>
                    <a:solidFill>
                      <a:schemeClr val="tx1"/>
                    </a:solidFill>
                    <a:cs typeface="+mn-ea"/>
                    <a:sym typeface="+mn-lt"/>
                  </a:rPr>
                  <a:t>&amp; Future of Work Exploration</a:t>
                </a:r>
                <a:endParaRPr lang="en-US" altLang="zh-CN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赛道一：智能人才吸引与获取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36"/>
          <p:cNvSpPr/>
          <p:nvPr/>
        </p:nvSpPr>
        <p:spPr>
          <a:xfrm>
            <a:off x="2259025" y="2976060"/>
            <a:ext cx="7537684" cy="3397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HR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的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关键活动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2"/>
          <p:cNvSpPr/>
          <p:nvPr/>
        </p:nvSpPr>
        <p:spPr>
          <a:xfrm>
            <a:off x="2981638" y="3038200"/>
            <a:ext cx="890999" cy="500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确认人才需求计划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2"/>
          <p:cNvSpPr/>
          <p:nvPr/>
        </p:nvSpPr>
        <p:spPr>
          <a:xfrm>
            <a:off x="3968054" y="3038200"/>
            <a:ext cx="430439" cy="44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筛选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简历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80844" y="4295186"/>
            <a:ext cx="649328" cy="4817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开发</a:t>
            </a:r>
            <a:r>
              <a:rPr kumimoji="0" lang="en-GB" altLang="zh-CN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确定人才供应渠道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2"/>
          <p:cNvSpPr/>
          <p:nvPr/>
        </p:nvSpPr>
        <p:spPr>
          <a:xfrm>
            <a:off x="6255279" y="3670500"/>
            <a:ext cx="544971" cy="351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安排入职体检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5469817" y="3970786"/>
            <a:ext cx="574596" cy="3842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正式发放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offer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2"/>
          <p:cNvSpPr/>
          <p:nvPr/>
        </p:nvSpPr>
        <p:spPr>
          <a:xfrm>
            <a:off x="5475659" y="3038200"/>
            <a:ext cx="574596" cy="4803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Offer</a:t>
            </a: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细节沟通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2"/>
          <p:cNvSpPr/>
          <p:nvPr/>
        </p:nvSpPr>
        <p:spPr>
          <a:xfrm>
            <a:off x="5475659" y="4575379"/>
            <a:ext cx="574596" cy="366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altLang="zh-CN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Offer</a:t>
            </a: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保温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矩形 12"/>
          <p:cNvSpPr/>
          <p:nvPr/>
        </p:nvSpPr>
        <p:spPr>
          <a:xfrm>
            <a:off x="4110053" y="4537179"/>
            <a:ext cx="430439" cy="409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初次沟通</a:t>
            </a:r>
            <a:r>
              <a:rPr kumimoji="0" lang="en-GB" altLang="zh-CN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面试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矩形 12"/>
          <p:cNvSpPr/>
          <p:nvPr/>
        </p:nvSpPr>
        <p:spPr>
          <a:xfrm>
            <a:off x="4728155" y="3038200"/>
            <a:ext cx="579750" cy="481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终面面试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12"/>
          <p:cNvSpPr/>
          <p:nvPr/>
        </p:nvSpPr>
        <p:spPr>
          <a:xfrm>
            <a:off x="2983861" y="5483421"/>
            <a:ext cx="850589" cy="392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发布职位需求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2" name="Connector: Elbow 168"/>
          <p:cNvCxnSpPr>
            <a:endCxn id="13" idx="0"/>
          </p:cNvCxnSpPr>
          <p:nvPr/>
        </p:nvCxnSpPr>
        <p:spPr>
          <a:xfrm rot="5400000">
            <a:off x="2925565" y="3914895"/>
            <a:ext cx="760236" cy="348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" name="TextBox 116"/>
          <p:cNvSpPr txBox="1"/>
          <p:nvPr/>
        </p:nvSpPr>
        <p:spPr>
          <a:xfrm>
            <a:off x="2444934" y="3680370"/>
            <a:ext cx="815895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1.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确认招聘需求是否符合计划</a:t>
            </a:r>
            <a:endParaRPr kumimoji="0" lang="en-US" altLang="zh-CN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2.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根据计划开发</a:t>
            </a:r>
            <a:r>
              <a:rPr kumimoji="0" lang="en-GB" altLang="zh-CN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/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选择人才供应渠道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矩形 12"/>
          <p:cNvSpPr/>
          <p:nvPr/>
        </p:nvSpPr>
        <p:spPr>
          <a:xfrm>
            <a:off x="4799287" y="5465420"/>
            <a:ext cx="1310961" cy="434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收集面试及</a:t>
            </a: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offer</a:t>
            </a: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洽谈体验反馈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5" name="Connector: Elbow 168"/>
          <p:cNvCxnSpPr>
            <a:stCxn id="13" idx="2"/>
          </p:cNvCxnSpPr>
          <p:nvPr/>
        </p:nvCxnSpPr>
        <p:spPr>
          <a:xfrm rot="16200000" flipH="1">
            <a:off x="2941824" y="5140611"/>
            <a:ext cx="732768" cy="5398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6" name="TextBox 132"/>
          <p:cNvSpPr txBox="1"/>
          <p:nvPr/>
        </p:nvSpPr>
        <p:spPr>
          <a:xfrm>
            <a:off x="3014409" y="5001678"/>
            <a:ext cx="70266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明确人才供应渠道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Box 141"/>
          <p:cNvSpPr txBox="1"/>
          <p:nvPr/>
        </p:nvSpPr>
        <p:spPr>
          <a:xfrm>
            <a:off x="4088543" y="5513937"/>
            <a:ext cx="63385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企业品牌的宣扬支撑更多简历收集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28" name="Connector: Elbow 168"/>
          <p:cNvCxnSpPr>
            <a:endCxn id="18" idx="2"/>
          </p:cNvCxnSpPr>
          <p:nvPr/>
        </p:nvCxnSpPr>
        <p:spPr>
          <a:xfrm rot="5400000" flipH="1" flipV="1">
            <a:off x="3821319" y="5450973"/>
            <a:ext cx="1007908" cy="12700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9" name="TextBox 166"/>
          <p:cNvSpPr txBox="1"/>
          <p:nvPr/>
        </p:nvSpPr>
        <p:spPr>
          <a:xfrm>
            <a:off x="3773417" y="4891492"/>
            <a:ext cx="3274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基于职位需求收集简历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0" name="Connector: Elbow 168"/>
          <p:cNvCxnSpPr>
            <a:stCxn id="19" idx="2"/>
            <a:endCxn id="78" idx="0"/>
          </p:cNvCxnSpPr>
          <p:nvPr/>
        </p:nvCxnSpPr>
        <p:spPr>
          <a:xfrm rot="5400000">
            <a:off x="4791215" y="3740281"/>
            <a:ext cx="447159" cy="6472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1" name="TextBox 201"/>
          <p:cNvSpPr txBox="1"/>
          <p:nvPr/>
        </p:nvSpPr>
        <p:spPr>
          <a:xfrm>
            <a:off x="4777673" y="3607836"/>
            <a:ext cx="49144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面试结果信息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204"/>
          <p:cNvSpPr txBox="1"/>
          <p:nvPr/>
        </p:nvSpPr>
        <p:spPr>
          <a:xfrm>
            <a:off x="5414776" y="3545419"/>
            <a:ext cx="33854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en-GB" altLang="zh-CN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Offer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信息</a:t>
            </a:r>
            <a:endParaRPr kumimoji="0" lang="zh-CN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33" name="Connector: Elbow 168"/>
          <p:cNvCxnSpPr>
            <a:stCxn id="12" idx="2"/>
            <a:endCxn id="64" idx="0"/>
          </p:cNvCxnSpPr>
          <p:nvPr/>
        </p:nvCxnSpPr>
        <p:spPr>
          <a:xfrm rot="16200000" flipH="1">
            <a:off x="4075984" y="3589490"/>
            <a:ext cx="484896" cy="270316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4" name="Connector: Elbow 168"/>
          <p:cNvCxnSpPr>
            <a:stCxn id="17" idx="3"/>
            <a:endCxn id="14" idx="1"/>
          </p:cNvCxnSpPr>
          <p:nvPr/>
        </p:nvCxnSpPr>
        <p:spPr>
          <a:xfrm flipV="1">
            <a:off x="6050255" y="3846146"/>
            <a:ext cx="205024" cy="912344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5" name="Connector: Elbow 168"/>
          <p:cNvCxnSpPr>
            <a:stCxn id="18" idx="3"/>
            <a:endCxn id="19" idx="1"/>
          </p:cNvCxnSpPr>
          <p:nvPr/>
        </p:nvCxnSpPr>
        <p:spPr>
          <a:xfrm flipV="1">
            <a:off x="4540492" y="3279070"/>
            <a:ext cx="187664" cy="1463032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6" name="Connector: Elbow 168"/>
          <p:cNvCxnSpPr>
            <a:stCxn id="78" idx="3"/>
            <a:endCxn id="16" idx="1"/>
          </p:cNvCxnSpPr>
          <p:nvPr/>
        </p:nvCxnSpPr>
        <p:spPr>
          <a:xfrm flipV="1">
            <a:off x="5301433" y="3278395"/>
            <a:ext cx="174226" cy="882690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7" name="Connector: Elbow 168"/>
          <p:cNvCxnSpPr>
            <a:stCxn id="15" idx="2"/>
            <a:endCxn id="17" idx="0"/>
          </p:cNvCxnSpPr>
          <p:nvPr/>
        </p:nvCxnSpPr>
        <p:spPr>
          <a:xfrm rot="16200000" flipH="1">
            <a:off x="5649883" y="4462304"/>
            <a:ext cx="220307" cy="5842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8" name="Connector: Elbow 168"/>
          <p:cNvCxnSpPr>
            <a:stCxn id="17" idx="3"/>
            <a:endCxn id="52" idx="1"/>
          </p:cNvCxnSpPr>
          <p:nvPr/>
        </p:nvCxnSpPr>
        <p:spPr>
          <a:xfrm flipV="1">
            <a:off x="6050255" y="4737895"/>
            <a:ext cx="936565" cy="20595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9" name="Connector: Elbow 168"/>
          <p:cNvCxnSpPr>
            <a:endCxn id="24" idx="0"/>
          </p:cNvCxnSpPr>
          <p:nvPr/>
        </p:nvCxnSpPr>
        <p:spPr>
          <a:xfrm rot="16200000" flipH="1">
            <a:off x="4699474" y="4710126"/>
            <a:ext cx="1073850" cy="436737"/>
          </a:xfrm>
          <a:prstGeom prst="bentConnector3">
            <a:avLst>
              <a:gd name="adj1" fmla="val 76445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0" name="Connector: Elbow 168"/>
          <p:cNvCxnSpPr>
            <a:stCxn id="17" idx="2"/>
            <a:endCxn id="24" idx="0"/>
          </p:cNvCxnSpPr>
          <p:nvPr/>
        </p:nvCxnSpPr>
        <p:spPr>
          <a:xfrm rot="5400000">
            <a:off x="5346954" y="5049416"/>
            <a:ext cx="523819" cy="308189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矩形 12"/>
          <p:cNvSpPr/>
          <p:nvPr/>
        </p:nvSpPr>
        <p:spPr>
          <a:xfrm>
            <a:off x="6255279" y="3042658"/>
            <a:ext cx="544971" cy="351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开展背景调查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42" name="直接箭头连接符 73"/>
          <p:cNvCxnSpPr>
            <a:stCxn id="41" idx="2"/>
            <a:endCxn id="14" idx="0"/>
          </p:cNvCxnSpPr>
          <p:nvPr/>
        </p:nvCxnSpPr>
        <p:spPr>
          <a:xfrm>
            <a:off x="6527765" y="3393949"/>
            <a:ext cx="0" cy="276551"/>
          </a:xfrm>
          <a:prstGeom prst="straightConnector1">
            <a:avLst/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43" name="直接箭头连接符 74"/>
          <p:cNvCxnSpPr>
            <a:stCxn id="14" idx="2"/>
            <a:endCxn id="69" idx="0"/>
          </p:cNvCxnSpPr>
          <p:nvPr/>
        </p:nvCxnSpPr>
        <p:spPr>
          <a:xfrm>
            <a:off x="6527765" y="4021791"/>
            <a:ext cx="0" cy="217699"/>
          </a:xfrm>
          <a:prstGeom prst="straightConnector1">
            <a:avLst/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4" name="矩形 12"/>
          <p:cNvSpPr/>
          <p:nvPr/>
        </p:nvSpPr>
        <p:spPr>
          <a:xfrm>
            <a:off x="7768014" y="3053208"/>
            <a:ext cx="685912" cy="3703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组织业务培训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矩形 12"/>
          <p:cNvSpPr/>
          <p:nvPr/>
        </p:nvSpPr>
        <p:spPr>
          <a:xfrm>
            <a:off x="7762371" y="4336233"/>
            <a:ext cx="691555" cy="3575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收集试用期工作目标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矩形 12"/>
          <p:cNvSpPr/>
          <p:nvPr/>
        </p:nvSpPr>
        <p:spPr>
          <a:xfrm>
            <a:off x="8714632" y="5510916"/>
            <a:ext cx="957764" cy="481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收集试用期体验反馈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矩形 12"/>
          <p:cNvSpPr/>
          <p:nvPr/>
        </p:nvSpPr>
        <p:spPr>
          <a:xfrm>
            <a:off x="6959077" y="5510916"/>
            <a:ext cx="621945" cy="4440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收集入职体验反馈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矩形 12"/>
          <p:cNvSpPr/>
          <p:nvPr/>
        </p:nvSpPr>
        <p:spPr>
          <a:xfrm>
            <a:off x="6986820" y="3053207"/>
            <a:ext cx="594203" cy="370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提供入职引导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矩形 12"/>
          <p:cNvSpPr/>
          <p:nvPr/>
        </p:nvSpPr>
        <p:spPr>
          <a:xfrm>
            <a:off x="8714632" y="3053209"/>
            <a:ext cx="957764" cy="481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跟进试用期谈话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50" name="Connector: Elbow 168"/>
          <p:cNvCxnSpPr>
            <a:stCxn id="48" idx="2"/>
            <a:endCxn id="47" idx="0"/>
          </p:cNvCxnSpPr>
          <p:nvPr/>
        </p:nvCxnSpPr>
        <p:spPr>
          <a:xfrm rot="5400000">
            <a:off x="6233286" y="4460280"/>
            <a:ext cx="2087400" cy="13872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1" name="矩形 12"/>
          <p:cNvSpPr/>
          <p:nvPr/>
        </p:nvSpPr>
        <p:spPr>
          <a:xfrm>
            <a:off x="6986820" y="4026544"/>
            <a:ext cx="594203" cy="409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发放入职礼包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矩形 12"/>
          <p:cNvSpPr/>
          <p:nvPr/>
        </p:nvSpPr>
        <p:spPr>
          <a:xfrm>
            <a:off x="6986820" y="4532975"/>
            <a:ext cx="594203" cy="409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签署劳动合同</a:t>
            </a:r>
            <a:endParaRPr kumimoji="0" lang="zh-CN" altLang="en-US" sz="105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矩形 12"/>
          <p:cNvSpPr/>
          <p:nvPr/>
        </p:nvSpPr>
        <p:spPr>
          <a:xfrm>
            <a:off x="6986820" y="3520111"/>
            <a:ext cx="594203" cy="409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1050" kern="0" dirty="0">
                <a:solidFill>
                  <a:srgbClr val="000000"/>
                </a:solidFill>
                <a:cs typeface="+mn-ea"/>
                <a:sym typeface="+mn-lt"/>
              </a:rPr>
              <a:t>开展入职培训</a:t>
            </a:r>
            <a:endParaRPr lang="zh-CN" altLang="en-US" sz="1050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54" name="Connector: Elbow 168"/>
          <p:cNvCxnSpPr>
            <a:stCxn id="76" idx="2"/>
            <a:endCxn id="45" idx="0"/>
          </p:cNvCxnSpPr>
          <p:nvPr/>
        </p:nvCxnSpPr>
        <p:spPr>
          <a:xfrm rot="16200000" flipH="1">
            <a:off x="7974916" y="4203000"/>
            <a:ext cx="263316" cy="3149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5" name="Connector: Elbow 168"/>
          <p:cNvCxnSpPr>
            <a:stCxn id="45" idx="3"/>
            <a:endCxn id="49" idx="1"/>
          </p:cNvCxnSpPr>
          <p:nvPr/>
        </p:nvCxnSpPr>
        <p:spPr>
          <a:xfrm flipV="1">
            <a:off x="8453926" y="3294078"/>
            <a:ext cx="260706" cy="1220922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56" name="Connector: Elbow 168"/>
          <p:cNvCxnSpPr>
            <a:stCxn id="49" idx="2"/>
            <a:endCxn id="57" idx="0"/>
          </p:cNvCxnSpPr>
          <p:nvPr/>
        </p:nvCxnSpPr>
        <p:spPr>
          <a:xfrm rot="5400000">
            <a:off x="8549391" y="4174381"/>
            <a:ext cx="1283556" cy="4691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57" name="矩形 12"/>
          <p:cNvSpPr/>
          <p:nvPr/>
        </p:nvSpPr>
        <p:spPr>
          <a:xfrm>
            <a:off x="8709941" y="4818504"/>
            <a:ext cx="957764" cy="4817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发送试用期转正通知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矩形 12"/>
          <p:cNvSpPr/>
          <p:nvPr/>
        </p:nvSpPr>
        <p:spPr>
          <a:xfrm>
            <a:off x="8714632" y="3818053"/>
            <a:ext cx="957764" cy="4817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收集试用期评价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TextBox 261"/>
          <p:cNvSpPr txBox="1"/>
          <p:nvPr/>
        </p:nvSpPr>
        <p:spPr>
          <a:xfrm>
            <a:off x="8494857" y="4532348"/>
            <a:ext cx="34421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试用期目标信息</a:t>
            </a:r>
            <a:endParaRPr kumimoji="0" lang="zh-CN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0" name="Connector: Elbow 168"/>
          <p:cNvCxnSpPr>
            <a:stCxn id="45" idx="3"/>
            <a:endCxn id="58" idx="1"/>
          </p:cNvCxnSpPr>
          <p:nvPr/>
        </p:nvCxnSpPr>
        <p:spPr>
          <a:xfrm flipV="1">
            <a:off x="8453926" y="4058922"/>
            <a:ext cx="260706" cy="456078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61" name="直接箭头连接符 100"/>
          <p:cNvCxnSpPr>
            <a:stCxn id="57" idx="2"/>
            <a:endCxn id="46" idx="0"/>
          </p:cNvCxnSpPr>
          <p:nvPr/>
        </p:nvCxnSpPr>
        <p:spPr>
          <a:xfrm>
            <a:off x="9188823" y="5300242"/>
            <a:ext cx="4691" cy="210673"/>
          </a:xfrm>
          <a:prstGeom prst="straightConnector1">
            <a:avLst/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2" name="矩形 12"/>
          <p:cNvSpPr/>
          <p:nvPr/>
        </p:nvSpPr>
        <p:spPr>
          <a:xfrm>
            <a:off x="6187120" y="5068143"/>
            <a:ext cx="1479101" cy="365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algn="ctr"/>
            <a:r>
              <a:rPr lang="zh-CN" altLang="en-US" sz="1050" kern="0" dirty="0">
                <a:solidFill>
                  <a:srgbClr val="000000"/>
                </a:solidFill>
                <a:cs typeface="+mn-ea"/>
                <a:sym typeface="+mn-lt"/>
              </a:rPr>
              <a:t>收集员工信息</a:t>
            </a:r>
            <a:endParaRPr lang="zh-CN" altLang="en-US" sz="1050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cxnSp>
        <p:nvCxnSpPr>
          <p:cNvPr id="63" name="Connector: Elbow 168"/>
          <p:cNvCxnSpPr>
            <a:stCxn id="69" idx="3"/>
            <a:endCxn id="48" idx="1"/>
          </p:cNvCxnSpPr>
          <p:nvPr/>
        </p:nvCxnSpPr>
        <p:spPr>
          <a:xfrm flipV="1">
            <a:off x="6800250" y="3238362"/>
            <a:ext cx="186570" cy="1176774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4" name="矩形 12"/>
          <p:cNvSpPr/>
          <p:nvPr/>
        </p:nvSpPr>
        <p:spPr>
          <a:xfrm>
            <a:off x="4237003" y="3967096"/>
            <a:ext cx="433173" cy="38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开展需求沟通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5" name="Connector: Elbow 168"/>
          <p:cNvCxnSpPr>
            <a:stCxn id="12" idx="2"/>
            <a:endCxn id="18" idx="1"/>
          </p:cNvCxnSpPr>
          <p:nvPr/>
        </p:nvCxnSpPr>
        <p:spPr>
          <a:xfrm rot="5400000">
            <a:off x="3516714" y="4075539"/>
            <a:ext cx="1259901" cy="73220"/>
          </a:xfrm>
          <a:prstGeom prst="bentConnector4">
            <a:avLst>
              <a:gd name="adj1" fmla="val 18775"/>
              <a:gd name="adj2" fmla="val 306366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6" name="TextBox 209"/>
          <p:cNvSpPr txBox="1"/>
          <p:nvPr/>
        </p:nvSpPr>
        <p:spPr>
          <a:xfrm>
            <a:off x="4355003" y="3265746"/>
            <a:ext cx="29366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基于简历再次开展需求沟通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TextBox 209"/>
          <p:cNvSpPr txBox="1"/>
          <p:nvPr/>
        </p:nvSpPr>
        <p:spPr>
          <a:xfrm>
            <a:off x="3964025" y="3785965"/>
            <a:ext cx="293664" cy="53860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根据岗位、人才标准选拔初面人才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68" name="Connector: Elbow 168"/>
          <p:cNvCxnSpPr>
            <a:stCxn id="17" idx="3"/>
            <a:endCxn id="41" idx="1"/>
          </p:cNvCxnSpPr>
          <p:nvPr/>
        </p:nvCxnSpPr>
        <p:spPr>
          <a:xfrm flipV="1">
            <a:off x="6050255" y="3218304"/>
            <a:ext cx="205024" cy="1540186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69" name="矩形 12"/>
          <p:cNvSpPr/>
          <p:nvPr/>
        </p:nvSpPr>
        <p:spPr>
          <a:xfrm>
            <a:off x="6255279" y="4239490"/>
            <a:ext cx="544971" cy="3512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发送入职通知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0" name="Connector: Elbow 168"/>
          <p:cNvCxnSpPr/>
          <p:nvPr/>
        </p:nvCxnSpPr>
        <p:spPr>
          <a:xfrm flipV="1">
            <a:off x="3841665" y="3260198"/>
            <a:ext cx="126389" cy="2287063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71" name="Connector: Elbow 168"/>
          <p:cNvCxnSpPr>
            <a:stCxn id="16" idx="2"/>
            <a:endCxn id="15" idx="0"/>
          </p:cNvCxnSpPr>
          <p:nvPr/>
        </p:nvCxnSpPr>
        <p:spPr>
          <a:xfrm rot="5400000">
            <a:off x="5533938" y="3741766"/>
            <a:ext cx="452197" cy="5842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2" name="TextBox 230"/>
          <p:cNvSpPr txBox="1"/>
          <p:nvPr/>
        </p:nvSpPr>
        <p:spPr>
          <a:xfrm>
            <a:off x="6278772" y="4627170"/>
            <a:ext cx="382538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输出个人及</a:t>
            </a: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Offer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信息</a:t>
            </a:r>
            <a:endParaRPr kumimoji="0" lang="zh-CN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4" name="Connector: Elbow 168"/>
          <p:cNvCxnSpPr/>
          <p:nvPr/>
        </p:nvCxnSpPr>
        <p:spPr>
          <a:xfrm rot="16200000" flipH="1">
            <a:off x="2734700" y="4512178"/>
            <a:ext cx="1929743" cy="1572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75" name="TextBox 132"/>
          <p:cNvSpPr txBox="1"/>
          <p:nvPr/>
        </p:nvSpPr>
        <p:spPr>
          <a:xfrm>
            <a:off x="3523751" y="3633646"/>
            <a:ext cx="345137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明确招聘岗位及人才要求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矩形 12"/>
          <p:cNvSpPr/>
          <p:nvPr/>
        </p:nvSpPr>
        <p:spPr>
          <a:xfrm>
            <a:off x="7762044" y="3752494"/>
            <a:ext cx="685912" cy="3204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匹配员工导师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矩形 12"/>
          <p:cNvSpPr/>
          <p:nvPr/>
        </p:nvSpPr>
        <p:spPr>
          <a:xfrm>
            <a:off x="2980844" y="5988558"/>
            <a:ext cx="2312058" cy="2756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宣传企业文化和品牌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矩形 12"/>
          <p:cNvSpPr/>
          <p:nvPr/>
        </p:nvSpPr>
        <p:spPr>
          <a:xfrm>
            <a:off x="4721682" y="3967097"/>
            <a:ext cx="579751" cy="387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确认录用名单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9" name="Connector: Elbow 168"/>
          <p:cNvCxnSpPr>
            <a:stCxn id="52" idx="3"/>
            <a:endCxn id="44" idx="1"/>
          </p:cNvCxnSpPr>
          <p:nvPr/>
        </p:nvCxnSpPr>
        <p:spPr>
          <a:xfrm flipV="1">
            <a:off x="7581023" y="3238362"/>
            <a:ext cx="186991" cy="1499533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80" name="TextBox 204"/>
          <p:cNvSpPr txBox="1"/>
          <p:nvPr/>
        </p:nvSpPr>
        <p:spPr>
          <a:xfrm>
            <a:off x="5506600" y="4434725"/>
            <a:ext cx="304486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en-GB" altLang="zh-CN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Offer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Box 204"/>
          <p:cNvSpPr txBox="1"/>
          <p:nvPr/>
        </p:nvSpPr>
        <p:spPr>
          <a:xfrm>
            <a:off x="5762224" y="5103713"/>
            <a:ext cx="35546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en-GB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Offer</a:t>
            </a: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保温结果</a:t>
            </a:r>
            <a:endParaRPr kumimoji="0" lang="zh-CN" altLang="en-US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TextBox 204"/>
          <p:cNvSpPr txBox="1"/>
          <p:nvPr/>
        </p:nvSpPr>
        <p:spPr>
          <a:xfrm>
            <a:off x="6510251" y="3434428"/>
            <a:ext cx="33854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lang="zh-CN" altLang="en-US" sz="800">
                <a:cs typeface="+mn-ea"/>
                <a:sym typeface="+mn-lt"/>
              </a:rPr>
              <a:t>背调结果</a:t>
            </a:r>
            <a:endParaRPr kumimoji="0" lang="zh-CN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TextBox 204"/>
          <p:cNvSpPr txBox="1"/>
          <p:nvPr/>
        </p:nvSpPr>
        <p:spPr>
          <a:xfrm>
            <a:off x="6424493" y="4028101"/>
            <a:ext cx="424304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lang="zh-CN" altLang="en-US" sz="800" dirty="0">
                <a:cs typeface="+mn-ea"/>
                <a:sym typeface="+mn-lt"/>
              </a:rPr>
              <a:t>体检结果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TextBox 204"/>
          <p:cNvSpPr txBox="1"/>
          <p:nvPr/>
        </p:nvSpPr>
        <p:spPr>
          <a:xfrm>
            <a:off x="6838490" y="3535282"/>
            <a:ext cx="82721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lang="zh-CN" altLang="en-US" sz="800" dirty="0">
                <a:cs typeface="+mn-ea"/>
                <a:sym typeface="+mn-lt"/>
              </a:rPr>
              <a:t>入职通知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TextBox 204"/>
          <p:cNvSpPr txBox="1"/>
          <p:nvPr/>
        </p:nvSpPr>
        <p:spPr>
          <a:xfrm>
            <a:off x="8111438" y="4072917"/>
            <a:ext cx="432443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导师名单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TextBox 204"/>
          <p:cNvSpPr txBox="1"/>
          <p:nvPr/>
        </p:nvSpPr>
        <p:spPr>
          <a:xfrm>
            <a:off x="8111438" y="3492615"/>
            <a:ext cx="432443" cy="1231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培训结果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TextBox 204"/>
          <p:cNvSpPr txBox="1"/>
          <p:nvPr/>
        </p:nvSpPr>
        <p:spPr>
          <a:xfrm>
            <a:off x="9243873" y="5334988"/>
            <a:ext cx="33854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转正通知</a:t>
            </a:r>
            <a:endParaRPr kumimoji="0" lang="zh-CN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TextBox 204"/>
          <p:cNvSpPr txBox="1"/>
          <p:nvPr/>
        </p:nvSpPr>
        <p:spPr>
          <a:xfrm>
            <a:off x="9234446" y="4416477"/>
            <a:ext cx="39594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试用期评价信息</a:t>
            </a:r>
            <a:endParaRPr kumimoji="0" lang="zh-CN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TextBox 204"/>
          <p:cNvSpPr txBox="1"/>
          <p:nvPr/>
        </p:nvSpPr>
        <p:spPr>
          <a:xfrm>
            <a:off x="9234446" y="3572412"/>
            <a:ext cx="39594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defRPr/>
            </a:pPr>
            <a:r>
              <a:rPr kumimoji="0" lang="zh-CN" altLang="en-US" sz="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试用期谈话记录</a:t>
            </a:r>
            <a:endParaRPr kumimoji="0" lang="zh-CN" altLang="en-US" sz="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Rectangle 2"/>
          <p:cNvSpPr/>
          <p:nvPr/>
        </p:nvSpPr>
        <p:spPr>
          <a:xfrm>
            <a:off x="2259025" y="2602987"/>
            <a:ext cx="7537684" cy="351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员工旅程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Arrow: Pentagon 3"/>
          <p:cNvSpPr/>
          <p:nvPr/>
        </p:nvSpPr>
        <p:spPr>
          <a:xfrm>
            <a:off x="2981637" y="2619093"/>
            <a:ext cx="1174323" cy="296187"/>
          </a:xfrm>
          <a:prstGeom prst="homePlate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找工作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并了解岗位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Arrow: Chevron 4"/>
          <p:cNvSpPr/>
          <p:nvPr/>
        </p:nvSpPr>
        <p:spPr>
          <a:xfrm>
            <a:off x="4080132" y="2617722"/>
            <a:ext cx="1391910" cy="296187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面试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Arrow: Chevron 5"/>
          <p:cNvSpPr/>
          <p:nvPr/>
        </p:nvSpPr>
        <p:spPr>
          <a:xfrm>
            <a:off x="5396213" y="2617722"/>
            <a:ext cx="928771" cy="296187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Offer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洽谈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5" name="Arrow: Chevron 6"/>
          <p:cNvSpPr/>
          <p:nvPr/>
        </p:nvSpPr>
        <p:spPr>
          <a:xfrm>
            <a:off x="7665311" y="2617722"/>
            <a:ext cx="1103614" cy="296187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入职第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个月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（了解企业）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Arrow: Chevron 59"/>
          <p:cNvSpPr/>
          <p:nvPr/>
        </p:nvSpPr>
        <p:spPr>
          <a:xfrm>
            <a:off x="6249156" y="2621157"/>
            <a:ext cx="1491983" cy="296187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办理入职及报到</a:t>
            </a:r>
            <a:endParaRPr kumimoji="0" lang="zh-CN" altLang="en-US" sz="1100" b="1" i="0" u="none" strike="noStrike" kern="0" cap="none" spc="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Arrow: Chevron 95"/>
          <p:cNvSpPr/>
          <p:nvPr/>
        </p:nvSpPr>
        <p:spPr>
          <a:xfrm>
            <a:off x="8693096" y="2617722"/>
            <a:ext cx="1103614" cy="296187"/>
          </a:xfrm>
          <a:prstGeom prst="chevron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vert="horz" wrap="square" lIns="0" tIns="96012" rIns="0" bIns="96012" numCol="1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入职后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个月</a:t>
            </a:r>
            <a:endParaRPr kumimoji="0" lang="zh-CN" altLang="en-US" sz="11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（进入工作状态）</a:t>
            </a:r>
            <a:endParaRPr kumimoji="0" lang="zh-CN" altLang="en-US" sz="9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910446" y="2569378"/>
            <a:ext cx="680365" cy="206597"/>
            <a:chOff x="4044451" y="1170676"/>
            <a:chExt cx="1301804" cy="846173"/>
          </a:xfrm>
        </p:grpSpPr>
        <p:sp>
          <p:nvSpPr>
            <p:cNvPr id="108" name="矩形: 圆角 107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109" name="矩形: 圆角 4"/>
            <p:cNvSpPr txBox="1"/>
            <p:nvPr/>
          </p:nvSpPr>
          <p:spPr>
            <a:xfrm>
              <a:off x="4085757" y="1211982"/>
              <a:ext cx="1219190" cy="76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效率型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sp>
        <p:nvSpPr>
          <p:cNvPr id="114" name="文本框 113"/>
          <p:cNvSpPr txBox="1"/>
          <p:nvPr/>
        </p:nvSpPr>
        <p:spPr>
          <a:xfrm>
            <a:off x="239338" y="2931478"/>
            <a:ext cx="202258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人才供需波动大：</a:t>
            </a:r>
            <a:r>
              <a:rPr lang="zh-CN" altLang="en-US" sz="1100" b="0" i="0" dirty="0">
                <a:effectLst/>
                <a:latin typeface="PingFang SC"/>
              </a:rPr>
              <a:t>如何把握人才供需波动规律，合理规划及早干预？</a:t>
            </a:r>
            <a:endParaRPr lang="zh-CN" altLang="en-US" sz="1100" b="1" dirty="0"/>
          </a:p>
          <a:p>
            <a:endParaRPr lang="en-US" altLang="zh-CN" sz="1100" b="1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r>
              <a:rPr lang="zh-CN" altLang="en-US" sz="1100" b="1" i="0" dirty="0">
                <a:effectLst/>
                <a:latin typeface="PingFang SC"/>
              </a:rPr>
              <a:t>简历筛选效率低：</a:t>
            </a:r>
            <a:r>
              <a:rPr lang="zh-CN" altLang="en-US" sz="1100" b="0" i="0" dirty="0">
                <a:effectLst/>
                <a:latin typeface="PingFang SC"/>
              </a:rPr>
              <a:t>如何从海量简历中快速识别与岗位胜任力模型高度契合的候选人？</a:t>
            </a:r>
            <a:endParaRPr lang="en-US" altLang="zh-CN" sz="1100" b="0" i="0" dirty="0">
              <a:effectLst/>
              <a:latin typeface="PingFang SC"/>
            </a:endParaRPr>
          </a:p>
          <a:p>
            <a:endParaRPr lang="en-US" altLang="zh-CN" sz="1100" b="0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r>
              <a:rPr lang="zh-CN" altLang="en-US" sz="1100" b="1" i="0" dirty="0">
                <a:effectLst/>
                <a:latin typeface="PingFang SC"/>
              </a:rPr>
              <a:t>人才难涌现：</a:t>
            </a:r>
            <a:r>
              <a:rPr lang="zh-CN" altLang="en-US" sz="1100" b="0" i="0" dirty="0">
                <a:effectLst/>
                <a:latin typeface="PingFang SC"/>
              </a:rPr>
              <a:t>如何突破被动招聘局限，</a:t>
            </a:r>
            <a:r>
              <a:rPr lang="zh-CN" altLang="en-US" sz="1100" dirty="0">
                <a:latin typeface="PingFang SC"/>
              </a:rPr>
              <a:t>掌握动态人才能力现状，及时锁定</a:t>
            </a:r>
            <a:r>
              <a:rPr lang="zh-CN" altLang="en-US" sz="1100" b="0" i="0" dirty="0">
                <a:effectLst/>
                <a:latin typeface="PingFang SC"/>
              </a:rPr>
              <a:t>高潜人才</a:t>
            </a:r>
            <a:endParaRPr lang="en-US" altLang="zh-CN" sz="1100" b="0" i="0" dirty="0">
              <a:effectLst/>
              <a:latin typeface="PingFang SC"/>
            </a:endParaRPr>
          </a:p>
          <a:p>
            <a:endParaRPr lang="en-US" altLang="zh-CN" sz="11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9913620" y="2921398"/>
            <a:ext cx="20225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响应不及时：</a:t>
            </a:r>
            <a:r>
              <a:rPr lang="zh-CN" altLang="en-US" sz="1100" dirty="0"/>
              <a:t>如何实现全流程个性化互动？</a:t>
            </a:r>
            <a:endParaRPr lang="en-US" altLang="zh-CN" sz="1100" dirty="0"/>
          </a:p>
          <a:p>
            <a:endParaRPr lang="en-US" altLang="zh-CN" sz="1100" dirty="0"/>
          </a:p>
          <a:p>
            <a:r>
              <a:rPr lang="zh-CN" altLang="en-US" sz="1100" b="1" dirty="0"/>
              <a:t>新人难融入</a:t>
            </a:r>
            <a:r>
              <a:rPr lang="zh-CN" altLang="en-US" sz="1100" b="1" dirty="0">
                <a:latin typeface="PingFang SC"/>
              </a:rPr>
              <a:t>：</a:t>
            </a:r>
            <a:r>
              <a:rPr lang="zh-CN" altLang="en-US" sz="1100" dirty="0">
                <a:latin typeface="PingFang SC"/>
              </a:rPr>
              <a:t>如何根据新员工背景</a:t>
            </a:r>
            <a:r>
              <a:rPr lang="en-US" altLang="zh-CN" sz="1100" dirty="0">
                <a:latin typeface="PingFang SC"/>
              </a:rPr>
              <a:t>/</a:t>
            </a:r>
            <a:r>
              <a:rPr lang="zh-CN" altLang="en-US" sz="1100" dirty="0">
                <a:latin typeface="PingFang SC"/>
              </a:rPr>
              <a:t>岗位差异自动生成千人千面的融入方案？</a:t>
            </a:r>
            <a:endParaRPr lang="en-US" altLang="zh-CN" sz="1100" dirty="0">
              <a:latin typeface="PingFang SC"/>
            </a:endParaRPr>
          </a:p>
          <a:p>
            <a:endParaRPr lang="en-US" altLang="zh-CN" sz="1100" dirty="0">
              <a:latin typeface="PingFang SC"/>
            </a:endParaRPr>
          </a:p>
          <a:p>
            <a:endParaRPr lang="en-US" altLang="zh-CN" sz="1100" dirty="0">
              <a:latin typeface="PingFang SC"/>
            </a:endParaRPr>
          </a:p>
          <a:p>
            <a:endParaRPr lang="en-US" altLang="zh-CN" sz="1100" dirty="0">
              <a:latin typeface="PingFang SC"/>
            </a:endParaRPr>
          </a:p>
          <a:p>
            <a:endParaRPr lang="en-US" altLang="zh-CN" sz="1100" dirty="0">
              <a:latin typeface="PingFang SC"/>
            </a:endParaRPr>
          </a:p>
          <a:p>
            <a:endParaRPr lang="en-US" altLang="zh-CN" sz="1100" dirty="0">
              <a:latin typeface="PingFang SC"/>
            </a:endParaRPr>
          </a:p>
          <a:p>
            <a:r>
              <a:rPr lang="zh-CN" altLang="en-US" sz="1100" b="1" dirty="0"/>
              <a:t>候选人流失：</a:t>
            </a:r>
            <a:r>
              <a:rPr lang="zh-CN" altLang="en-US" sz="1100" b="0" i="0" dirty="0">
                <a:effectLst/>
                <a:latin typeface="PingFang SC"/>
              </a:rPr>
              <a:t>如何预判候选人流失风险并主动维系关系？</a:t>
            </a:r>
            <a:endParaRPr lang="en-US" altLang="zh-CN" sz="1100" b="0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</a:endParaRPr>
          </a:p>
          <a:p>
            <a:r>
              <a:rPr lang="zh-CN" altLang="en-US" sz="1100" b="1" i="0" dirty="0">
                <a:effectLst/>
              </a:rPr>
              <a:t>留存风险：</a:t>
            </a:r>
            <a:r>
              <a:rPr lang="zh-CN" altLang="en-US" sz="1100" i="0" dirty="0">
                <a:effectLst/>
              </a:rPr>
              <a:t>如何提前预判新员工留存风险？</a:t>
            </a:r>
            <a:endParaRPr lang="zh-CN" altLang="en-US" sz="1100" i="0" dirty="0">
              <a:effectLst/>
            </a:endParaRPr>
          </a:p>
          <a:p>
            <a:endParaRPr lang="en-US" altLang="zh-CN" sz="1100" dirty="0"/>
          </a:p>
          <a:p>
            <a:endParaRPr lang="en-US" altLang="zh-CN" sz="1100" dirty="0"/>
          </a:p>
        </p:txBody>
      </p:sp>
      <p:grpSp>
        <p:nvGrpSpPr>
          <p:cNvPr id="119" name="组合 118"/>
          <p:cNvGrpSpPr/>
          <p:nvPr/>
        </p:nvGrpSpPr>
        <p:grpSpPr>
          <a:xfrm>
            <a:off x="10623819" y="4570328"/>
            <a:ext cx="680365" cy="206597"/>
            <a:chOff x="4044451" y="1170676"/>
            <a:chExt cx="1301804" cy="846173"/>
          </a:xfrm>
        </p:grpSpPr>
        <p:sp>
          <p:nvSpPr>
            <p:cNvPr id="120" name="矩形: 圆角 119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121" name="矩形: 圆角 4"/>
            <p:cNvSpPr txBox="1"/>
            <p:nvPr/>
          </p:nvSpPr>
          <p:spPr>
            <a:xfrm>
              <a:off x="4085757" y="1211982"/>
              <a:ext cx="1219190" cy="76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风险型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0599906" y="2659179"/>
            <a:ext cx="680365" cy="206597"/>
            <a:chOff x="4044451" y="1170676"/>
            <a:chExt cx="1301804" cy="846173"/>
          </a:xfrm>
        </p:grpSpPr>
        <p:sp>
          <p:nvSpPr>
            <p:cNvPr id="123" name="矩形: 圆角 122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124" name="矩形: 圆角 4"/>
            <p:cNvSpPr txBox="1"/>
            <p:nvPr/>
          </p:nvSpPr>
          <p:spPr>
            <a:xfrm>
              <a:off x="4085757" y="1211982"/>
              <a:ext cx="1219190" cy="76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体验型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sp>
        <p:nvSpPr>
          <p:cNvPr id="127" name="文本框 126"/>
          <p:cNvSpPr txBox="1"/>
          <p:nvPr/>
        </p:nvSpPr>
        <p:spPr>
          <a:xfrm>
            <a:off x="2259025" y="2353983"/>
            <a:ext cx="24083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以员工社会招聘全流程为例：</a:t>
            </a:r>
            <a:endParaRPr lang="zh-CN" altLang="en-US" sz="1400" dirty="0"/>
          </a:p>
        </p:txBody>
      </p:sp>
      <p:grpSp>
        <p:nvGrpSpPr>
          <p:cNvPr id="128" name="Group 13"/>
          <p:cNvGrpSpPr/>
          <p:nvPr/>
        </p:nvGrpSpPr>
        <p:grpSpPr>
          <a:xfrm>
            <a:off x="312909" y="1422156"/>
            <a:ext cx="11461147" cy="809014"/>
            <a:chOff x="785812" y="676410"/>
            <a:chExt cx="10845912" cy="755883"/>
          </a:xfrm>
        </p:grpSpPr>
        <p:sp>
          <p:nvSpPr>
            <p:cNvPr id="129" name="Rectangle 213"/>
            <p:cNvSpPr/>
            <p:nvPr/>
          </p:nvSpPr>
          <p:spPr>
            <a:xfrm>
              <a:off x="845342" y="780733"/>
              <a:ext cx="10786382" cy="651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00000"/>
              </a:solidFill>
              <a:prstDash val="solid"/>
            </a:ln>
          </p:spPr>
          <p:txBody>
            <a:bodyPr wrap="square" anchor="ctr" anchorCtr="0">
              <a:noAutofit/>
            </a:bodyPr>
            <a:lstStyle/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聚焦：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利用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AI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技术优化从人才寻源、筛选、评估、面试到入职的全链路招聘流程。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cs typeface="+mn-ea"/>
                  <a:sym typeface="+mn-lt"/>
                </a:rPr>
                <a:t>核心问题：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以效率型、体验型及风险型问题为主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30" name="Group 66"/>
            <p:cNvGrpSpPr/>
            <p:nvPr/>
          </p:nvGrpSpPr>
          <p:grpSpPr>
            <a:xfrm>
              <a:off x="785812" y="676410"/>
              <a:ext cx="223991" cy="228419"/>
              <a:chOff x="486364" y="1769766"/>
              <a:chExt cx="223991" cy="228419"/>
            </a:xfrm>
          </p:grpSpPr>
          <p:sp>
            <p:nvSpPr>
              <p:cNvPr id="131" name="Rectangle 67"/>
              <p:cNvSpPr/>
              <p:nvPr/>
            </p:nvSpPr>
            <p:spPr>
              <a:xfrm>
                <a:off x="530355" y="1818185"/>
                <a:ext cx="180000" cy="180000"/>
              </a:xfrm>
              <a:prstGeom prst="rect">
                <a:avLst/>
              </a:prstGeom>
              <a:solidFill>
                <a:srgbClr val="DB536A">
                  <a:lumMod val="60000"/>
                  <a:lumOff val="40000"/>
                </a:srgbClr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  <p:sp>
            <p:nvSpPr>
              <p:cNvPr id="132" name="Rectangle 68"/>
              <p:cNvSpPr/>
              <p:nvPr/>
            </p:nvSpPr>
            <p:spPr>
              <a:xfrm>
                <a:off x="486364" y="1769766"/>
                <a:ext cx="180000" cy="180000"/>
              </a:xfrm>
              <a:prstGeom prst="rect">
                <a:avLst/>
              </a:prstGeom>
              <a:solidFill>
                <a:srgbClr val="A3202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</p:grpSp>
      </p:grpSp>
      <p:cxnSp>
        <p:nvCxnSpPr>
          <p:cNvPr id="156" name="Connector: Elbow 168"/>
          <p:cNvCxnSpPr>
            <a:stCxn id="44" idx="2"/>
            <a:endCxn id="76" idx="0"/>
          </p:cNvCxnSpPr>
          <p:nvPr/>
        </p:nvCxnSpPr>
        <p:spPr>
          <a:xfrm rot="5400000">
            <a:off x="7943496" y="3585019"/>
            <a:ext cx="328979" cy="5970"/>
          </a:xfrm>
          <a:prstGeom prst="bentConnector3">
            <a:avLst>
              <a:gd name="adj1" fmla="val 50000"/>
            </a:avLst>
          </a:prstGeom>
          <a:ln w="12700" cap="sq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90" name="矩形 12"/>
          <p:cNvSpPr/>
          <p:nvPr/>
        </p:nvSpPr>
        <p:spPr>
          <a:xfrm>
            <a:off x="2259025" y="6397703"/>
            <a:ext cx="864702" cy="1381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核心问题环节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赛道二：员工发展与效能提升 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3575" y="2579598"/>
            <a:ext cx="2947047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i="0" dirty="0">
                <a:effectLst/>
                <a:latin typeface="inherit"/>
              </a:rPr>
              <a:t>绩效管理滞后、低效：</a:t>
            </a:r>
            <a:endParaRPr lang="zh-CN" altLang="en-US" sz="1100" b="1" i="0" dirty="0">
              <a:effectLst/>
            </a:endParaRPr>
          </a:p>
          <a:p>
            <a:r>
              <a:rPr lang="zh-CN" altLang="en-US" sz="1100" b="0" i="0" dirty="0">
                <a:effectLst/>
                <a:latin typeface="PingFang SC"/>
              </a:rPr>
              <a:t>传统绩效评估依赖人工汇总和主观判断，效率低、滞后性强且易存在偏差</a:t>
            </a:r>
            <a:endParaRPr lang="en-US" altLang="zh-CN" sz="1100" b="0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r>
              <a:rPr lang="zh-CN" altLang="en-US" sz="1100" b="1" i="0" dirty="0">
                <a:effectLst/>
                <a:latin typeface="PingFang SC"/>
              </a:rPr>
              <a:t>高潜人才与继任者的误判：</a:t>
            </a:r>
            <a:r>
              <a:rPr lang="zh-CN" altLang="en-US" sz="1100" b="0" i="0" dirty="0">
                <a:effectLst/>
                <a:latin typeface="PingFang SC"/>
              </a:rPr>
              <a:t>传统评估依赖主观判断或单一绩效数据，导致高潜人才及继任者的误判或漏判，且缺乏长期追踪机制</a:t>
            </a:r>
            <a:endParaRPr lang="en-US" altLang="zh-CN" sz="1100" dirty="0">
              <a:latin typeface="PingFang SC"/>
            </a:endParaRPr>
          </a:p>
          <a:p>
            <a:endParaRPr lang="en-US" altLang="zh-CN" sz="1100" b="0" i="0" dirty="0">
              <a:effectLst/>
              <a:latin typeface="PingFang SC"/>
            </a:endParaRPr>
          </a:p>
          <a:p>
            <a:r>
              <a:rPr lang="zh-CN" altLang="en-US" sz="1100" b="1" dirty="0">
                <a:latin typeface="PingFang SC"/>
              </a:rPr>
              <a:t>梯队建设的僵化：</a:t>
            </a:r>
            <a:r>
              <a:rPr lang="zh-CN" altLang="en-US" sz="1100" dirty="0">
                <a:latin typeface="PingFang SC"/>
              </a:rPr>
              <a:t>梯队规划僵化，无法快速响应业务变化（如新业务线扩张需紧急调配人才）</a:t>
            </a:r>
            <a:endParaRPr lang="en-US" altLang="zh-CN" sz="1100" b="1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r>
              <a:rPr lang="zh-CN" altLang="en-US" sz="1100" b="1" i="0" dirty="0">
                <a:effectLst/>
                <a:latin typeface="PingFang SC"/>
              </a:rPr>
              <a:t>员工培养与业务脱节：</a:t>
            </a:r>
            <a:r>
              <a:rPr lang="zh-CN" altLang="en-US" sz="1100" i="0" dirty="0">
                <a:effectLst/>
                <a:latin typeface="inherit"/>
              </a:rPr>
              <a:t>传统培训计划依赖“一刀切”模式，员工技能提升与业务需求脱节，缺乏前瞻性导致资源浪费</a:t>
            </a:r>
            <a:endParaRPr lang="en-US" altLang="zh-CN" sz="1100" i="0" dirty="0">
              <a:effectLst/>
              <a:latin typeface="inherit"/>
            </a:endParaRPr>
          </a:p>
          <a:p>
            <a:endParaRPr lang="en-US" altLang="zh-CN" sz="1100" dirty="0"/>
          </a:p>
          <a:p>
            <a:r>
              <a:rPr lang="zh-CN" altLang="en-US" sz="1100" b="1" i="0" dirty="0">
                <a:effectLst/>
                <a:latin typeface="inherit"/>
              </a:rPr>
              <a:t>员工发展路径模糊、流动不畅：</a:t>
            </a:r>
            <a:r>
              <a:rPr lang="zh-CN" altLang="en-US" sz="1100" i="0" dirty="0">
                <a:effectLst/>
                <a:latin typeface="inherit"/>
              </a:rPr>
              <a:t>员工职业发展路径僵化，</a:t>
            </a:r>
            <a:r>
              <a:rPr lang="zh-CN" altLang="en-US" sz="1100" b="0" i="0" dirty="0">
                <a:effectLst/>
                <a:latin typeface="PingFang SC"/>
              </a:rPr>
              <a:t>缺乏与公司战略联动的成长方向，</a:t>
            </a:r>
            <a:r>
              <a:rPr lang="zh-CN" altLang="en-US" sz="1100" i="0" dirty="0">
                <a:effectLst/>
                <a:latin typeface="inherit"/>
              </a:rPr>
              <a:t>内部机会匹配依赖人工推荐，内部人才流动不畅</a:t>
            </a:r>
            <a:endParaRPr lang="en-US" altLang="zh-CN" sz="1100" i="0" dirty="0">
              <a:effectLst/>
              <a:latin typeface="inherit"/>
            </a:endParaRPr>
          </a:p>
          <a:p>
            <a:endParaRPr lang="en-US" altLang="zh-CN" sz="1100" dirty="0">
              <a:latin typeface="inheri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80545" y="2373001"/>
            <a:ext cx="1153106" cy="206597"/>
            <a:chOff x="4044451" y="1170676"/>
            <a:chExt cx="1301804" cy="846173"/>
          </a:xfrm>
        </p:grpSpPr>
        <p:sp>
          <p:nvSpPr>
            <p:cNvPr id="22" name="矩形: 圆角 21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23" name="矩形: 圆角 4"/>
            <p:cNvSpPr txBox="1"/>
            <p:nvPr/>
          </p:nvSpPr>
          <p:spPr>
            <a:xfrm>
              <a:off x="4085757" y="1211982"/>
              <a:ext cx="1219190" cy="76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dirty="0">
                  <a:cs typeface="+mn-ea"/>
                  <a:sym typeface="+mn-lt"/>
                </a:rPr>
                <a:t>战略、效率</a:t>
              </a:r>
              <a:r>
                <a:rPr lang="zh-CN" altLang="en-US" sz="1100" b="1" kern="1200" dirty="0">
                  <a:cs typeface="+mn-ea"/>
                  <a:sym typeface="+mn-lt"/>
                </a:rPr>
                <a:t>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3998" y="4694500"/>
            <a:ext cx="680365" cy="206597"/>
            <a:chOff x="4044451" y="1170676"/>
            <a:chExt cx="1301804" cy="846173"/>
          </a:xfrm>
        </p:grpSpPr>
        <p:sp>
          <p:nvSpPr>
            <p:cNvPr id="28" name="矩形: 圆角 27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29" name="矩形: 圆角 4"/>
            <p:cNvSpPr txBox="1"/>
            <p:nvPr/>
          </p:nvSpPr>
          <p:spPr>
            <a:xfrm>
              <a:off x="4085757" y="1211982"/>
              <a:ext cx="1219190" cy="76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体验型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graphicFrame>
        <p:nvGraphicFramePr>
          <p:cNvPr id="30" name="图示 29"/>
          <p:cNvGraphicFramePr/>
          <p:nvPr/>
        </p:nvGraphicFramePr>
        <p:xfrm>
          <a:off x="3494016" y="3080049"/>
          <a:ext cx="8316172" cy="873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3361767" y="3972287"/>
            <a:ext cx="27082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</a:rPr>
              <a:t>！</a:t>
            </a:r>
            <a:r>
              <a:rPr lang="zh-CN" altLang="en-US" sz="1100" b="1" i="0" dirty="0">
                <a:effectLst/>
                <a:latin typeface="PingFang SC"/>
              </a:rPr>
              <a:t>战略传导失真</a:t>
            </a:r>
            <a:br>
              <a:rPr lang="zh-CN" altLang="en-US" sz="1100" dirty="0"/>
            </a:br>
            <a:r>
              <a:rPr lang="zh-CN" altLang="en-US" sz="1100" b="0" i="0" dirty="0">
                <a:effectLst/>
                <a:latin typeface="PingFang SC"/>
              </a:rPr>
              <a:t>企业</a:t>
            </a:r>
            <a:r>
              <a:rPr lang="en-US" altLang="zh-CN" sz="1100" b="0" i="0" dirty="0">
                <a:effectLst/>
                <a:latin typeface="PingFang SC"/>
              </a:rPr>
              <a:t>“</a:t>
            </a:r>
            <a:r>
              <a:rPr lang="zh-CN" altLang="en-US" sz="1100" b="0" i="0" dirty="0">
                <a:effectLst/>
                <a:latin typeface="PingFang SC"/>
              </a:rPr>
              <a:t>目标与战略脱节</a:t>
            </a:r>
            <a:r>
              <a:rPr lang="en-US" altLang="zh-CN" sz="1100" b="0" i="0" dirty="0">
                <a:effectLst/>
                <a:latin typeface="PingFang SC"/>
              </a:rPr>
              <a:t>”</a:t>
            </a:r>
            <a:r>
              <a:rPr lang="zh-CN" altLang="en-US" sz="1100" b="0" i="0" dirty="0">
                <a:effectLst/>
                <a:latin typeface="PingFang SC"/>
              </a:rPr>
              <a:t>，缺乏有效解码工具，员工仅关注短期任务</a:t>
            </a:r>
            <a:endParaRPr lang="zh-CN" altLang="en-US" sz="11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633590" y="3962378"/>
            <a:ext cx="146187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</a:rPr>
              <a:t>！</a:t>
            </a:r>
            <a:r>
              <a:rPr lang="zh-CN" altLang="en-US" sz="1100" b="1" i="0" dirty="0">
                <a:effectLst/>
                <a:latin typeface="PingFang SC"/>
              </a:rPr>
              <a:t>评估主观偏差严重</a:t>
            </a:r>
            <a:br>
              <a:rPr lang="zh-CN" altLang="en-US" sz="1100" dirty="0"/>
            </a:br>
            <a:r>
              <a:rPr lang="zh-CN" altLang="en-US" sz="1100" dirty="0"/>
              <a:t>过度依赖主观判断，考核标准模糊，</a:t>
            </a:r>
            <a:r>
              <a:rPr lang="zh-CN" altLang="en-US" sz="1100" b="0" i="0" dirty="0">
                <a:effectLst/>
                <a:latin typeface="PingFang SC"/>
              </a:rPr>
              <a:t>管理者易受近因效应、光环效应影响</a:t>
            </a:r>
            <a:endParaRPr lang="zh-CN" altLang="en-US" sz="11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096000" y="3967478"/>
            <a:ext cx="159169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</a:rPr>
              <a:t>！</a:t>
            </a:r>
            <a:r>
              <a:rPr lang="zh-CN" altLang="en-US" sz="1100" b="0" i="0" dirty="0">
                <a:effectLst/>
                <a:latin typeface="PingFang SC"/>
              </a:rPr>
              <a:t>​</a:t>
            </a:r>
            <a:r>
              <a:rPr lang="zh-CN" altLang="en-US" sz="1100" b="1" i="0" dirty="0">
                <a:effectLst/>
                <a:latin typeface="PingFang SC"/>
              </a:rPr>
              <a:t>数据孤岛与反馈滞后</a:t>
            </a:r>
            <a:br>
              <a:rPr lang="zh-CN" altLang="en-US" sz="1100" dirty="0"/>
            </a:br>
            <a:r>
              <a:rPr lang="zh-CN" altLang="en-US" sz="1100" dirty="0"/>
              <a:t>业务数据与考核数据割裂，</a:t>
            </a:r>
            <a:r>
              <a:rPr lang="zh-CN" altLang="en-US" sz="1100" b="0" i="0" dirty="0">
                <a:effectLst/>
                <a:latin typeface="PingFang SC"/>
              </a:rPr>
              <a:t>人工采集数据导致</a:t>
            </a:r>
            <a:r>
              <a:rPr lang="zh-CN" altLang="en-US" sz="1100" dirty="0">
                <a:latin typeface="PingFang SC"/>
              </a:rPr>
              <a:t>大量</a:t>
            </a:r>
            <a:r>
              <a:rPr lang="zh-CN" altLang="en-US" sz="1100" b="0" i="0" dirty="0">
                <a:effectLst/>
                <a:latin typeface="PingFang SC"/>
              </a:rPr>
              <a:t>时间耗费在信息整理，问题发现滞后</a:t>
            </a:r>
            <a:endParaRPr lang="zh-CN" altLang="en-US" sz="1100" dirty="0"/>
          </a:p>
        </p:txBody>
      </p:sp>
      <p:sp>
        <p:nvSpPr>
          <p:cNvPr id="36" name="文本框 35"/>
          <p:cNvSpPr txBox="1"/>
          <p:nvPr/>
        </p:nvSpPr>
        <p:spPr>
          <a:xfrm>
            <a:off x="9276012" y="3968975"/>
            <a:ext cx="26331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</a:rPr>
              <a:t>！</a:t>
            </a:r>
            <a:r>
              <a:rPr lang="zh-CN" altLang="en-US" sz="1100" b="1" i="0" dirty="0">
                <a:effectLst/>
                <a:latin typeface="PingFang SC"/>
              </a:rPr>
              <a:t>流程设计与员工认知错位</a:t>
            </a:r>
            <a:br>
              <a:rPr lang="zh-CN" altLang="en-US" sz="1100" dirty="0"/>
            </a:br>
            <a:r>
              <a:rPr lang="zh-CN" altLang="en-US" sz="1100" dirty="0"/>
              <a:t>员工认为考核是</a:t>
            </a:r>
            <a:r>
              <a:rPr lang="en-US" altLang="zh-CN" sz="1100" dirty="0"/>
              <a:t>“</a:t>
            </a:r>
            <a:r>
              <a:rPr lang="zh-CN" altLang="en-US" sz="1100" dirty="0"/>
              <a:t>秋后算账</a:t>
            </a:r>
            <a:r>
              <a:rPr lang="en-US" altLang="zh-CN" sz="1100" dirty="0"/>
              <a:t>”</a:t>
            </a:r>
            <a:r>
              <a:rPr lang="zh-CN" altLang="en-US" sz="1100" dirty="0"/>
              <a:t>“形式主义”，很多企业的绩效考核难以有效激发员工，为企业带来业绩提升</a:t>
            </a:r>
            <a:endParaRPr lang="zh-CN" altLang="en-US" sz="1100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253998" y="3222403"/>
            <a:ext cx="680365" cy="206597"/>
            <a:chOff x="4044451" y="1170676"/>
            <a:chExt cx="1301804" cy="846173"/>
          </a:xfrm>
        </p:grpSpPr>
        <p:sp>
          <p:nvSpPr>
            <p:cNvPr id="38" name="矩形: 圆角 37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39" name="矩形: 圆角 4"/>
            <p:cNvSpPr txBox="1"/>
            <p:nvPr/>
          </p:nvSpPr>
          <p:spPr>
            <a:xfrm>
              <a:off x="4085757" y="1211982"/>
              <a:ext cx="1219190" cy="76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战略型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3494016" y="2972327"/>
            <a:ext cx="161582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400" dirty="0"/>
              <a:t>绩效管理阶段为例：</a:t>
            </a:r>
            <a:endParaRPr lang="zh-CN" altLang="en-US" sz="1400" dirty="0"/>
          </a:p>
        </p:txBody>
      </p:sp>
      <p:grpSp>
        <p:nvGrpSpPr>
          <p:cNvPr id="42" name="Group 13"/>
          <p:cNvGrpSpPr/>
          <p:nvPr/>
        </p:nvGrpSpPr>
        <p:grpSpPr>
          <a:xfrm>
            <a:off x="312909" y="1422156"/>
            <a:ext cx="11461147" cy="809014"/>
            <a:chOff x="785812" y="676410"/>
            <a:chExt cx="10845912" cy="755883"/>
          </a:xfrm>
        </p:grpSpPr>
        <p:sp>
          <p:nvSpPr>
            <p:cNvPr id="43" name="Rectangle 213"/>
            <p:cNvSpPr/>
            <p:nvPr/>
          </p:nvSpPr>
          <p:spPr>
            <a:xfrm>
              <a:off x="845342" y="780733"/>
              <a:ext cx="10786382" cy="651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00000"/>
              </a:solidFill>
              <a:prstDash val="solid"/>
            </a:ln>
          </p:spPr>
          <p:txBody>
            <a:bodyPr wrap="square" anchor="ctr" anchorCtr="0">
              <a:noAutofit/>
            </a:bodyPr>
            <a:lstStyle/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聚焦：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应用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AI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促进绩效管理、组织效能提升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、梯队建设、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员工职业规划与技能提升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cs typeface="+mn-ea"/>
                  <a:sym typeface="+mn-lt"/>
                </a:rPr>
                <a:t>核心问题：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以战略型、效率型、体验型问题为主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4" name="Group 66"/>
            <p:cNvGrpSpPr/>
            <p:nvPr/>
          </p:nvGrpSpPr>
          <p:grpSpPr>
            <a:xfrm>
              <a:off x="785812" y="676410"/>
              <a:ext cx="223991" cy="228419"/>
              <a:chOff x="486364" y="1769766"/>
              <a:chExt cx="223991" cy="228419"/>
            </a:xfrm>
          </p:grpSpPr>
          <p:sp>
            <p:nvSpPr>
              <p:cNvPr id="45" name="Rectangle 67"/>
              <p:cNvSpPr/>
              <p:nvPr/>
            </p:nvSpPr>
            <p:spPr>
              <a:xfrm>
                <a:off x="530355" y="1818185"/>
                <a:ext cx="180000" cy="180000"/>
              </a:xfrm>
              <a:prstGeom prst="rect">
                <a:avLst/>
              </a:prstGeom>
              <a:solidFill>
                <a:srgbClr val="DB536A">
                  <a:lumMod val="60000"/>
                  <a:lumOff val="40000"/>
                </a:srgbClr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  <p:sp>
            <p:nvSpPr>
              <p:cNvPr id="46" name="Rectangle 68"/>
              <p:cNvSpPr/>
              <p:nvPr/>
            </p:nvSpPr>
            <p:spPr>
              <a:xfrm>
                <a:off x="486364" y="1769766"/>
                <a:ext cx="180000" cy="180000"/>
              </a:xfrm>
              <a:prstGeom prst="rect">
                <a:avLst/>
              </a:prstGeom>
              <a:solidFill>
                <a:srgbClr val="A3202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5715" imgH="5715" progId="TCLayout.ActiveDocument.1">
                  <p:embed/>
                </p:oleObj>
              </mc:Choice>
              <mc:Fallback>
                <p:oleObj name="think-cell Slide" r:id="rId2" imgW="5715" imgH="5715" progId="TCLayout.ActiveDocument.1">
                  <p:embed/>
                  <p:pic>
                    <p:nvPicPr>
                      <p:cNvPr id="0" name="think-cell data - do not delete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750" y="748174"/>
            <a:ext cx="11366500" cy="369332"/>
          </a:xfrm>
        </p:spPr>
        <p:txBody>
          <a:bodyPr vert="horz"/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赛道三：员工服务与体验优化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9395" y="2659340"/>
            <a:ext cx="2749565" cy="366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i="0" dirty="0">
                <a:effectLst/>
                <a:latin typeface="inherit"/>
              </a:rPr>
              <a:t>重复性人资事务的耗时、低价值：</a:t>
            </a:r>
            <a:endParaRPr lang="zh-CN" altLang="en-US" sz="1100" b="1" i="0" dirty="0">
              <a:effectLst/>
            </a:endParaRPr>
          </a:p>
          <a:p>
            <a:r>
              <a:rPr lang="zh-CN" altLang="en-US" sz="1100" b="0" i="0" dirty="0">
                <a:effectLst/>
                <a:latin typeface="PingFang SC"/>
              </a:rPr>
              <a:t>日常事务如考勤统计、薪酬核算、入职</a:t>
            </a:r>
            <a:r>
              <a:rPr lang="en-US" altLang="zh-CN" sz="1100" b="0" i="0" dirty="0">
                <a:effectLst/>
                <a:latin typeface="PingFang SC"/>
              </a:rPr>
              <a:t>/</a:t>
            </a:r>
            <a:r>
              <a:rPr lang="zh-CN" altLang="en-US" sz="1100" b="0" i="0" dirty="0">
                <a:effectLst/>
                <a:latin typeface="PingFang SC"/>
              </a:rPr>
              <a:t>离职流程、社保公积金申报等重复性工作耗时且易错</a:t>
            </a:r>
            <a:endParaRPr lang="en-US" altLang="zh-CN" sz="1100" b="1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r>
              <a:rPr lang="zh-CN" altLang="en-US" sz="1100" b="1" i="0" dirty="0">
                <a:effectLst/>
                <a:latin typeface="inherit"/>
              </a:rPr>
              <a:t>人事档案与劳动合同管理效率低、易出错</a:t>
            </a:r>
            <a:r>
              <a:rPr lang="zh-CN" altLang="en-US" sz="1100" b="1" i="0" dirty="0">
                <a:effectLst/>
                <a:latin typeface="PingFang SC"/>
              </a:rPr>
              <a:t>：</a:t>
            </a:r>
            <a:r>
              <a:rPr lang="zh-CN" altLang="en-US" sz="1100" b="0" i="0" dirty="0">
                <a:effectLst/>
                <a:latin typeface="PingFang SC"/>
              </a:rPr>
              <a:t>纸质档案易丢失、电子文档检索低效，合同审查与履约监控依赖人工</a:t>
            </a:r>
            <a:endParaRPr lang="en-US" altLang="zh-CN" sz="1100" b="1" i="0" dirty="0">
              <a:effectLst/>
              <a:latin typeface="PingFang SC"/>
            </a:endParaRPr>
          </a:p>
          <a:p>
            <a:endParaRPr lang="en-US" altLang="zh-CN" sz="1100" b="1" i="0" dirty="0">
              <a:effectLst/>
              <a:latin typeface="PingFang SC"/>
            </a:endParaRPr>
          </a:p>
          <a:p>
            <a:pPr algn="l" fontAlgn="base"/>
            <a:r>
              <a:rPr lang="zh-CN" altLang="en-US" sz="1100" b="1" i="0" dirty="0">
                <a:effectLst/>
                <a:latin typeface="inherit"/>
              </a:rPr>
              <a:t>跨系统数据孤岛与协同低效</a:t>
            </a:r>
            <a:r>
              <a:rPr lang="zh-CN" altLang="en-US" sz="1100" b="1" i="0" dirty="0">
                <a:effectLst/>
                <a:latin typeface="PingFang SC"/>
              </a:rPr>
              <a:t>：</a:t>
            </a:r>
            <a:r>
              <a:rPr lang="en-US" altLang="zh-CN" sz="1100" i="0" dirty="0">
                <a:effectLst/>
                <a:latin typeface="inherit"/>
              </a:rPr>
              <a:t>HR</a:t>
            </a:r>
            <a:r>
              <a:rPr lang="zh-CN" altLang="en-US" sz="1100" i="0" dirty="0">
                <a:effectLst/>
                <a:latin typeface="inherit"/>
              </a:rPr>
              <a:t>系统与业务系统（如</a:t>
            </a:r>
            <a:r>
              <a:rPr lang="en-US" altLang="zh-CN" sz="1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ERP、CRM</a:t>
            </a:r>
            <a:r>
              <a:rPr lang="zh-CN" altLang="en-US" sz="1100" i="0" dirty="0">
                <a:effectLst/>
                <a:latin typeface="inherit"/>
              </a:rPr>
              <a:t>）数据割裂，获取数据协同成本高</a:t>
            </a:r>
            <a:endParaRPr lang="en-US" altLang="zh-CN" sz="1100" i="0" dirty="0">
              <a:effectLst/>
              <a:latin typeface="inherit"/>
            </a:endParaRPr>
          </a:p>
          <a:p>
            <a:pPr algn="l" fontAlgn="base"/>
            <a:endParaRPr lang="en-US" altLang="zh-CN" sz="1100" dirty="0">
              <a:latin typeface="inherit"/>
            </a:endParaRPr>
          </a:p>
          <a:p>
            <a:pPr algn="l" fontAlgn="base"/>
            <a:endParaRPr lang="en-US" altLang="zh-CN" sz="1100" dirty="0"/>
          </a:p>
          <a:p>
            <a:pPr algn="l" fontAlgn="base"/>
            <a:endParaRPr lang="en-US" altLang="zh-CN" sz="1100" dirty="0"/>
          </a:p>
          <a:p>
            <a:pPr fontAlgn="base"/>
            <a:r>
              <a:rPr lang="zh-CN" altLang="en-US" sz="1100" b="1" i="0" dirty="0">
                <a:effectLst/>
                <a:latin typeface="inherit"/>
              </a:rPr>
              <a:t>员工服务的差异化诉求难满足</a:t>
            </a:r>
            <a:r>
              <a:rPr lang="zh-CN" altLang="en-US" sz="1100" b="1" dirty="0">
                <a:latin typeface="PingFang SC"/>
              </a:rPr>
              <a:t>：</a:t>
            </a:r>
            <a:r>
              <a:rPr lang="zh-CN" altLang="en-US" sz="1100" dirty="0">
                <a:latin typeface="PingFang SC"/>
              </a:rPr>
              <a:t>员工需求多样化（如培训需求、福利咨询等），传统的标准化服务适配度低答非所问，且响应方式及及时性难以满足体验期待</a:t>
            </a:r>
            <a:endParaRPr lang="en-US" altLang="zh-CN" sz="1100" b="0" i="0" dirty="0">
              <a:effectLst/>
              <a:latin typeface="PingFang SC"/>
            </a:endParaRPr>
          </a:p>
          <a:p>
            <a:pPr algn="l" fontAlgn="base"/>
            <a:endParaRPr lang="en-US" altLang="zh-CN" sz="1100" dirty="0"/>
          </a:p>
          <a:p>
            <a:endParaRPr lang="en-US" altLang="zh-CN" sz="1100" dirty="0">
              <a:latin typeface="inheri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385810" y="4990755"/>
            <a:ext cx="680365" cy="206597"/>
            <a:chOff x="4044451" y="1170676"/>
            <a:chExt cx="1301804" cy="846173"/>
          </a:xfrm>
        </p:grpSpPr>
        <p:sp>
          <p:nvSpPr>
            <p:cNvPr id="31" name="矩形: 圆角 30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32" name="矩形: 圆角 4"/>
            <p:cNvSpPr txBox="1"/>
            <p:nvPr/>
          </p:nvSpPr>
          <p:spPr>
            <a:xfrm>
              <a:off x="4085757" y="1211982"/>
              <a:ext cx="1219190" cy="76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体验型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85810" y="2452743"/>
            <a:ext cx="680365" cy="206597"/>
            <a:chOff x="4044451" y="1170676"/>
            <a:chExt cx="1301804" cy="846173"/>
          </a:xfrm>
        </p:grpSpPr>
        <p:sp>
          <p:nvSpPr>
            <p:cNvPr id="34" name="矩形: 圆角 33"/>
            <p:cNvSpPr/>
            <p:nvPr/>
          </p:nvSpPr>
          <p:spPr>
            <a:xfrm>
              <a:off x="4044451" y="1170676"/>
              <a:ext cx="1301804" cy="84617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fillRef>
            <a:effectRef idx="0">
              <a:schemeClr val="accent1">
                <a:shade val="50000"/>
                <a:hueOff val="-94147"/>
                <a:satOff val="-6092"/>
                <a:lumOff val="184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sz="1000" b="1">
                <a:cs typeface="+mn-ea"/>
                <a:sym typeface="+mn-lt"/>
              </a:endParaRPr>
            </a:p>
          </p:txBody>
        </p:sp>
        <p:sp>
          <p:nvSpPr>
            <p:cNvPr id="35" name="矩形: 圆角 4"/>
            <p:cNvSpPr txBox="1"/>
            <p:nvPr/>
          </p:nvSpPr>
          <p:spPr>
            <a:xfrm>
              <a:off x="4085757" y="1211982"/>
              <a:ext cx="1219190" cy="7635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100" b="1" kern="1200" dirty="0">
                  <a:cs typeface="+mn-ea"/>
                  <a:sym typeface="+mn-lt"/>
                </a:rPr>
                <a:t>效率型</a:t>
              </a:r>
              <a:endParaRPr lang="zh-CN" altLang="en-US" sz="1100" b="1" kern="1200" dirty="0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406755" y="2272604"/>
            <a:ext cx="8264624" cy="2152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400" dirty="0"/>
              <a:t>以重复性人资事务为例：通常这类工作规则明确、流程固定、操作高频，但</a:t>
            </a:r>
            <a:r>
              <a:rPr lang="zh-CN" altLang="en-US" sz="1400" b="0" i="0" dirty="0">
                <a:effectLst/>
                <a:latin typeface="PingFang SC"/>
              </a:rPr>
              <a:t>约占</a:t>
            </a: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zh-CN" altLang="en-US" sz="1400" b="0" i="0" dirty="0">
                <a:effectLst/>
                <a:latin typeface="PingFang SC"/>
              </a:rPr>
              <a:t>日常工作量的</a:t>
            </a: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zh-CN" altLang="en-US" sz="1400" dirty="0"/>
          </a:p>
        </p:txBody>
      </p:sp>
      <p:graphicFrame>
        <p:nvGraphicFramePr>
          <p:cNvPr id="37" name="图示 36"/>
          <p:cNvGraphicFramePr/>
          <p:nvPr/>
        </p:nvGraphicFramePr>
        <p:xfrm>
          <a:off x="3406755" y="2528916"/>
          <a:ext cx="8527039" cy="3777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8" name="Group 13"/>
          <p:cNvGrpSpPr/>
          <p:nvPr/>
        </p:nvGrpSpPr>
        <p:grpSpPr>
          <a:xfrm>
            <a:off x="312909" y="1422156"/>
            <a:ext cx="11461147" cy="809014"/>
            <a:chOff x="785812" y="676410"/>
            <a:chExt cx="10845912" cy="755883"/>
          </a:xfrm>
        </p:grpSpPr>
        <p:sp>
          <p:nvSpPr>
            <p:cNvPr id="39" name="Rectangle 213"/>
            <p:cNvSpPr/>
            <p:nvPr/>
          </p:nvSpPr>
          <p:spPr>
            <a:xfrm>
              <a:off x="845342" y="780733"/>
              <a:ext cx="10786382" cy="651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C00000"/>
              </a:solidFill>
              <a:prstDash val="solid"/>
            </a:ln>
          </p:spPr>
          <p:txBody>
            <a:bodyPr wrap="square" anchor="ctr" anchorCtr="0">
              <a:noAutofit/>
            </a:bodyPr>
            <a:lstStyle/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聚焦：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通过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AI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自动化和智能化提升</a:t>
              </a:r>
              <a:r>
                <a:rPr kumimoji="0" lang="en-US" altLang="zh-CN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HR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的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员工日常服务效率，改善员工服务体验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。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  <a:p>
              <a:pPr marL="171450" marR="0" lvl="0" indent="-171450" algn="l" defTabSz="1219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CN" altLang="en-US" sz="1400" b="1" dirty="0">
                  <a:solidFill>
                    <a:prstClr val="black"/>
                  </a:solidFill>
                  <a:cs typeface="+mn-ea"/>
                  <a:sym typeface="+mn-lt"/>
                </a:rPr>
                <a:t>核心问题：</a:t>
              </a:r>
              <a:r>
                <a:rPr lang="zh-CN" altLang="en-US" sz="1400" dirty="0">
                  <a:solidFill>
                    <a:prstClr val="black"/>
                  </a:solidFill>
                  <a:cs typeface="+mn-ea"/>
                  <a:sym typeface="+mn-lt"/>
                </a:rPr>
                <a:t>以效率型、体验型问题为主</a:t>
              </a:r>
              <a:endParaRPr kumimoji="0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0" name="Group 66"/>
            <p:cNvGrpSpPr/>
            <p:nvPr/>
          </p:nvGrpSpPr>
          <p:grpSpPr>
            <a:xfrm>
              <a:off x="785812" y="676410"/>
              <a:ext cx="223991" cy="228419"/>
              <a:chOff x="486364" y="1769766"/>
              <a:chExt cx="223991" cy="228419"/>
            </a:xfrm>
          </p:grpSpPr>
          <p:sp>
            <p:nvSpPr>
              <p:cNvPr id="41" name="Rectangle 67"/>
              <p:cNvSpPr/>
              <p:nvPr/>
            </p:nvSpPr>
            <p:spPr>
              <a:xfrm>
                <a:off x="530355" y="1818185"/>
                <a:ext cx="180000" cy="180000"/>
              </a:xfrm>
              <a:prstGeom prst="rect">
                <a:avLst/>
              </a:prstGeom>
              <a:solidFill>
                <a:srgbClr val="DB536A">
                  <a:lumMod val="60000"/>
                  <a:lumOff val="40000"/>
                </a:srgbClr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  <p:sp>
            <p:nvSpPr>
              <p:cNvPr id="42" name="Rectangle 68"/>
              <p:cNvSpPr/>
              <p:nvPr/>
            </p:nvSpPr>
            <p:spPr>
              <a:xfrm>
                <a:off x="486364" y="1769766"/>
                <a:ext cx="180000" cy="180000"/>
              </a:xfrm>
              <a:prstGeom prst="rect">
                <a:avLst/>
              </a:prstGeom>
              <a:solidFill>
                <a:srgbClr val="A32020"/>
              </a:solidFill>
              <a:ln w="12700" cap="sq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176530" indent="176530" algn="ctr">
                  <a:lnSpc>
                    <a:spcPct val="120000"/>
                  </a:lnSpc>
                  <a:defRPr/>
                </a:pPr>
                <a:endParaRPr lang="zh-CN" altLang="en-US" kern="0">
                  <a:solidFill>
                    <a:prstClr val="white"/>
                  </a:solidFill>
                  <a:ea typeface="华文楷体" panose="02010600040101010101" charset="-122"/>
                  <a:cs typeface="Arial" panose="020B0604020202020204" pitchFamily="34" charset="0"/>
                  <a:sym typeface="Georgia" panose="02040502050405020303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SMARTLOCKSHAPE" val="Yes"/>
  <p:tag name="SMARTWRITE" val="{@Report date}"/>
</p:tagLst>
</file>

<file path=ppt/tags/tag11.xml><?xml version="1.0" encoding="utf-8"?>
<p:tagLst xmlns:p="http://schemas.openxmlformats.org/presentationml/2006/main">
  <p:tag name="SMARTWRITE" val="{!PageNumber}"/>
  <p:tag name="SMARTLOCKSHAPE" val="Yes"/>
  <p:tag name="SMARTOBJECT" val="Page Number v.3"/>
</p:tagLst>
</file>

<file path=ppt/tags/tag12.xml><?xml version="1.0" encoding="utf-8"?>
<p:tagLst xmlns:p="http://schemas.openxmlformats.org/presentationml/2006/main">
  <p:tag name="SMARTSHAPETYPE" val="HORIZONTALTOCPLACEHOLDER"/>
</p:tagLst>
</file>

<file path=ppt/tags/tag13.xml><?xml version="1.0" encoding="utf-8"?>
<p:tagLst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14.xml><?xml version="1.0" encoding="utf-8"?>
<p:tagLst xmlns:p="http://schemas.openxmlformats.org/presentationml/2006/main">
  <p:tag name="SMARTLOCKSHAPE" val="Yes"/>
  <p:tag name="SMARTOBJECT" val="Section Footer v.2"/>
  <p:tag name="SMARTWRITE" val="{@Title}"/>
</p:tagLst>
</file>

<file path=ppt/tags/tag15.xml><?xml version="1.0" encoding="utf-8"?>
<p:tagLst xmlns:p="http://schemas.openxmlformats.org/presentationml/2006/main">
  <p:tag name="SMARTLOCKSHAPE" val="Yes"/>
  <p:tag name="SMARTOBJECT" val="Section Header v.2"/>
  <p:tag name="SMARTISVISIBLE" val="{$SmartDividernumber}!=-1"/>
  <p:tag name="SMARTWRITE" val="{$SmartDividernumber} {$Smart Divider title}"/>
</p:tagLst>
</file>

<file path=ppt/tags/tag16.xml><?xml version="1.0" encoding="utf-8"?>
<p:tagLst xmlns:p="http://schemas.openxmlformats.org/presentationml/2006/main">
  <p:tag name="SMARTISVISIBLE" val="{@Show Draft stamp} = Yes"/>
  <p:tag name="SMARTWRITE" val="{@Draft stamp}"/>
  <p:tag name="SMARTLOCKSHAPE" val="Yes"/>
</p:tagLst>
</file>

<file path=ppt/tags/tag17.xml><?xml version="1.0" encoding="utf-8"?>
<p:tagLst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18.xml><?xml version="1.0" encoding="utf-8"?>
<p:tagLst xmlns:p="http://schemas.openxmlformats.org/presentationml/2006/main">
  <p:tag name="SMARTDIVIDERTYPE" val="Section"/>
  <p:tag name="SMARTDIVIDERLEVEL" val="0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thinkcellActiveDocDoNotDelete"/>
</p:tagLst>
</file>

<file path=ppt/tags/tag21.xml><?xml version="1.0" encoding="utf-8"?>
<p:tagLst xmlns:p="http://schemas.openxmlformats.org/presentationml/2006/main">
  <p:tag name="ISLIDE.PICTURE" val="#1742247;#5148815;#5149070;"/>
</p:tagLst>
</file>

<file path=ppt/tags/tag22.xml><?xml version="1.0" encoding="utf-8"?>
<p:tagLst xmlns:p="http://schemas.openxmlformats.org/presentationml/2006/main">
  <p:tag name="THINKCELLSHAPEDONOTDELETE" val="thinkcellActiveDocDoNotDelete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thinkcellActiveDocDoNotDelete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thinkcellActiveDocDoNotDelete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hinkcellActiveDocDoNotDelete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thinkcellActiveDocDoNotDelete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thinkcellActiveDocDoNotDelete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thinkcellActiveDocDoNotDelete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LASTSLIDEVIEWED" val="2147471719,14,HR AI工具规划的方向"/>
</p:tagLst>
</file>

<file path=ppt/tags/tag4.xml><?xml version="1.0" encoding="utf-8"?>
<p:tagLst xmlns:p="http://schemas.openxmlformats.org/presentationml/2006/main">
  <p:tag name="EE4P_INTELLIGENT_ELEMENT" val="{Name}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SMARTDIVIDERTYPE" val="Section"/>
  <p:tag name="SMARTDIVIDERLEVEL" val="0"/>
</p:tagLst>
</file>

<file path=ppt/tags/tag7.xml><?xml version="1.0" encoding="utf-8"?>
<p:tagLst xmlns:p="http://schemas.openxmlformats.org/presentationml/2006/main">
  <p:tag name="SMARTISVISIBLE" val="{@Show Date FilePath} = Yes"/>
  <p:tag name="SMARTWRITE" val="{!Today} {!FilePath}"/>
  <p:tag name="SMARTLOCKSHAPE" val="Yes"/>
</p:tagLst>
</file>

<file path=ppt/tags/tag8.xml><?xml version="1.0" encoding="utf-8"?>
<p:tagLst xmlns:p="http://schemas.openxmlformats.org/presentationml/2006/main">
  <p:tag name="SMARTLOCKSHAPE" val="Yes"/>
  <p:tag name="SMARTOBJECT" val="Section Footer v.2"/>
  <p:tag name="SMARTWRITE" val="{@Title}"/>
</p:tagLst>
</file>

<file path=ppt/tags/tag9.xml><?xml version="1.0" encoding="utf-8"?>
<p:tagLst xmlns:p="http://schemas.openxmlformats.org/presentationml/2006/main">
  <p:tag name="FULLLENGTH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98e55233-6d55-4f47-a59e-8cb8c27904a8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WC001_PowerPoint_Template_Final_150831_5b">
  <a:themeElements>
    <a:clrScheme name="Custom 2">
      <a:dk1>
        <a:sysClr val="windowText" lastClr="000000"/>
      </a:dk1>
      <a:lt1>
        <a:sysClr val="window" lastClr="FFFFFF"/>
      </a:lt1>
      <a:dk2>
        <a:srgbClr val="E0301E"/>
      </a:dk2>
      <a:lt2>
        <a:srgbClr val="7C7C7B"/>
      </a:lt2>
      <a:accent1>
        <a:srgbClr val="E0301E"/>
      </a:accent1>
      <a:accent2>
        <a:srgbClr val="000000"/>
      </a:accent2>
      <a:accent3>
        <a:srgbClr val="2D2D2D"/>
      </a:accent3>
      <a:accent4>
        <a:srgbClr val="5A5A5A"/>
      </a:accent4>
      <a:accent5>
        <a:srgbClr val="878787"/>
      </a:accent5>
      <a:accent6>
        <a:srgbClr val="B4B4B4"/>
      </a:accent6>
      <a:hlink>
        <a:srgbClr val="E0301E"/>
      </a:hlink>
      <a:folHlink>
        <a:srgbClr val="800080"/>
      </a:folHlink>
    </a:clrScheme>
    <a:fontScheme name="98e55233-6d55-4f47-a59e-8cb8c27904a8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6949</Words>
  <Application>WPS 演示</Application>
  <PresentationFormat>宽屏</PresentationFormat>
  <Paragraphs>773</Paragraphs>
  <Slides>15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15</vt:i4>
      </vt:variant>
    </vt:vector>
  </HeadingPairs>
  <TitlesOfParts>
    <vt:vector size="55" baseType="lpstr">
      <vt:lpstr>Arial</vt:lpstr>
      <vt:lpstr>宋体</vt:lpstr>
      <vt:lpstr>Wingdings</vt:lpstr>
      <vt:lpstr>Georgia</vt:lpstr>
      <vt:lpstr>微软雅黑</vt:lpstr>
      <vt:lpstr>Arial</vt:lpstr>
      <vt:lpstr>Calibri</vt:lpstr>
      <vt:lpstr>Helvetica</vt:lpstr>
      <vt:lpstr>Trebuchet MS</vt:lpstr>
      <vt:lpstr>Georgia</vt:lpstr>
      <vt:lpstr>Aptos</vt:lpstr>
      <vt:lpstr>PingFang SC</vt:lpstr>
      <vt:lpstr>Segoe Print</vt:lpstr>
      <vt:lpstr>华文楷体</vt:lpstr>
      <vt:lpstr>inherit</vt:lpstr>
      <vt:lpstr>等线</vt:lpstr>
      <vt:lpstr>Arial Unicode MS</vt:lpstr>
      <vt:lpstr>Segoe UI</vt:lpstr>
      <vt:lpstr>Office 主题​​</vt:lpstr>
      <vt:lpstr>PWC001_PowerPoint_Template_Final_150831_5b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PowerPoint 演示文稿</vt:lpstr>
      <vt:lpstr>目录</vt:lpstr>
      <vt:lpstr>HR通过选、用、育、留、离环节有效串联，实现员工的全生命周期管理，以促进员工与企业的共同发展</vt:lpstr>
      <vt:lpstr>AI技术正重塑HR的选、用、育、留、离全链条，从智能筛选简历到离职预测分析，数据驱动决策让人才管理更精准、高效</vt:lpstr>
      <vt:lpstr>整体来看，HR希望应用AI技术解决如下五大类问题</vt:lpstr>
      <vt:lpstr>结合HR场景、五类核心问题及HR领域AI应用趋势及技术成熟度的综合分析，此次大赛将划分为以下 5个核心赛道 + 1个特别赛道</vt:lpstr>
      <vt:lpstr>赛道一：智能人才吸引与获取</vt:lpstr>
      <vt:lpstr>赛道二：员工发展与效能提升 </vt:lpstr>
      <vt:lpstr>赛道三：员工服务与体验优化</vt:lpstr>
      <vt:lpstr>赛道四：组织决策与人力分析</vt:lpstr>
      <vt:lpstr>赛道五：合规、道德与未来工作模式探索 </vt:lpstr>
      <vt:lpstr>赛道六：HR场景创新应用 </vt:lpstr>
      <vt:lpstr>5+1赛道聚焦及核心问题总览</vt:lpstr>
      <vt:lpstr>HR AI工具规划的方向</vt:lpstr>
      <vt:lpstr>5+1赛道聚焦及核心问题总览</vt:lpstr>
    </vt:vector>
  </TitlesOfParts>
  <Company>PricewaterhouseCoopers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 JC Yang (CN - ADVS)</dc:creator>
  <cp:lastModifiedBy>赵朋</cp:lastModifiedBy>
  <cp:revision>5</cp:revision>
  <dcterms:created xsi:type="dcterms:W3CDTF">2025-04-09T01:16:00Z</dcterms:created>
  <dcterms:modified xsi:type="dcterms:W3CDTF">2025-04-10T02:29:11Z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6FFE4E10CCDB48E3BA33352B61DD60FE_12</vt:lpwstr>
  </property>
  <property fmtid="{D5CDD505-2E9C-101B-9397-08002B2CF9AE}" pid="3" name="KSOProductBuildVer">
    <vt:lpwstr>2052-12.1.0.20305</vt:lpwstr>
  </property>
</Properties>
</file>