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Merriweather"/>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47" Type="http://schemas.openxmlformats.org/officeDocument/2006/relationships/font" Target="fonts/Roboto-boldItalic.fntdata"/><Relationship Id="rId4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Italic.fntdata"/><Relationship Id="rId5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ireless_mesh_networ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8132f45a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8132f45a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client sends packet to mqtt broker</a:t>
            </a:r>
            <a:endParaRPr/>
          </a:p>
          <a:p>
            <a:pPr indent="0" lvl="0" marL="0" rtl="0" algn="l">
              <a:spcBef>
                <a:spcPts val="0"/>
              </a:spcBef>
              <a:spcAft>
                <a:spcPts val="0"/>
              </a:spcAft>
              <a:buNone/>
            </a:pPr>
            <a:r>
              <a:rPr lang="tr"/>
              <a:t>client can subscribe to traffics</a:t>
            </a:r>
            <a:endParaRPr/>
          </a:p>
          <a:p>
            <a:pPr indent="0" lvl="0" marL="0" rtl="0" algn="l">
              <a:spcBef>
                <a:spcPts val="0"/>
              </a:spcBef>
              <a:spcAft>
                <a:spcPts val="0"/>
              </a:spcAft>
              <a:buNone/>
            </a:pPr>
            <a:r>
              <a:rPr lang="tr"/>
              <a:t>when broker </a:t>
            </a:r>
            <a:r>
              <a:rPr lang="tr"/>
              <a:t>receives</a:t>
            </a:r>
            <a:r>
              <a:rPr lang="tr"/>
              <a:t> a messages unicasts to subscribers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8132f45a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8132f45a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8132f45a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8132f45a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8132f45a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8132f45a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8132f45a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8132f45a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8132f45a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8132f45a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1300"/>
              </a:spcBef>
              <a:spcAft>
                <a:spcPts val="0"/>
              </a:spcAft>
              <a:buNone/>
            </a:pPr>
            <a:r>
              <a:t/>
            </a:r>
            <a:endParaRPr sz="1700">
              <a:solidFill>
                <a:srgbClr val="303030"/>
              </a:solidFill>
              <a:highlight>
                <a:srgbClr val="FFFFFF"/>
              </a:highlight>
            </a:endParaRPr>
          </a:p>
          <a:p>
            <a:pPr indent="0" lvl="0" marL="0" rtl="0" algn="l">
              <a:lnSpc>
                <a:spcPct val="140000"/>
              </a:lnSpc>
              <a:spcBef>
                <a:spcPts val="1300"/>
              </a:spcBef>
              <a:spcAft>
                <a:spcPts val="0"/>
              </a:spcAft>
              <a:buNone/>
            </a:pPr>
            <a:r>
              <a:rPr lang="tr" sz="1050">
                <a:solidFill>
                  <a:srgbClr val="202122"/>
                </a:solidFill>
                <a:highlight>
                  <a:srgbClr val="FFFFFF"/>
                </a:highlight>
              </a:rPr>
              <a:t>Zigbee is a low-power </a:t>
            </a:r>
            <a:r>
              <a:rPr lang="tr" sz="1050">
                <a:solidFill>
                  <a:srgbClr val="3366CC"/>
                </a:solidFill>
                <a:highlight>
                  <a:srgbClr val="FFFFFF"/>
                </a:highlight>
                <a:uFill>
                  <a:noFill/>
                </a:uFill>
                <a:hlinkClick r:id="rId2">
                  <a:extLst>
                    <a:ext uri="{A12FA001-AC4F-418D-AE19-62706E023703}">
                      <ahyp:hlinkClr val="tx"/>
                    </a:ext>
                  </a:extLst>
                </a:hlinkClick>
              </a:rPr>
              <a:t>wireless mesh network</a:t>
            </a:r>
            <a:r>
              <a:rPr lang="tr" sz="1050">
                <a:solidFill>
                  <a:srgbClr val="202122"/>
                </a:solidFill>
                <a:highlight>
                  <a:srgbClr val="FFFFFF"/>
                </a:highlight>
              </a:rPr>
              <a:t> standard targeted at battery-powered devices in wireless control and monitoring applications. Zigbee delivers low-latency communication. </a:t>
            </a:r>
            <a:endParaRPr sz="1700">
              <a:solidFill>
                <a:srgbClr val="303030"/>
              </a:solidFill>
              <a:highlight>
                <a:srgbClr val="FFFFFF"/>
              </a:highlight>
            </a:endParaRPr>
          </a:p>
          <a:p>
            <a:pPr indent="0" lvl="0" marL="0" rtl="0" algn="l">
              <a:lnSpc>
                <a:spcPct val="140000"/>
              </a:lnSpc>
              <a:spcBef>
                <a:spcPts val="1300"/>
              </a:spcBef>
              <a:spcAft>
                <a:spcPts val="0"/>
              </a:spcAft>
              <a:buClr>
                <a:schemeClr val="dk1"/>
              </a:buClr>
              <a:buSzPts val="1100"/>
              <a:buFont typeface="Arial"/>
              <a:buNone/>
            </a:pPr>
            <a:r>
              <a:rPr lang="tr" sz="1700">
                <a:solidFill>
                  <a:srgbClr val="303030"/>
                </a:solidFill>
                <a:highlight>
                  <a:srgbClr val="FFFFFF"/>
                </a:highlight>
              </a:rPr>
              <a:t>Implementation Vulnerabilities</a:t>
            </a:r>
            <a:endParaRPr sz="1700">
              <a:solidFill>
                <a:srgbClr val="303030"/>
              </a:solidFill>
              <a:highlight>
                <a:srgbClr val="FFFFFF"/>
              </a:highlight>
            </a:endParaRPr>
          </a:p>
          <a:p>
            <a:pPr indent="0" lvl="0" marL="0" rtl="0" algn="l">
              <a:spcBef>
                <a:spcPts val="1300"/>
              </a:spcBef>
              <a:spcAft>
                <a:spcPts val="0"/>
              </a:spcAft>
              <a:buClr>
                <a:schemeClr val="dk1"/>
              </a:buClr>
              <a:buSzPts val="1100"/>
              <a:buFont typeface="Arial"/>
              <a:buNone/>
            </a:pPr>
            <a:r>
              <a:rPr lang="tr">
                <a:solidFill>
                  <a:schemeClr val="dk1"/>
                </a:solidFill>
              </a:rPr>
              <a:t>Insecure key storage</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Insecure key transportation</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Reusing Initialization Vector (IV)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40000"/>
              </a:lnSpc>
              <a:spcBef>
                <a:spcPts val="1300"/>
              </a:spcBef>
              <a:spcAft>
                <a:spcPts val="0"/>
              </a:spcAft>
              <a:buClr>
                <a:schemeClr val="dk1"/>
              </a:buClr>
              <a:buSzPts val="1100"/>
              <a:buFont typeface="Arial"/>
              <a:buNone/>
            </a:pPr>
            <a:r>
              <a:rPr lang="tr" sz="1700">
                <a:solidFill>
                  <a:srgbClr val="303030"/>
                </a:solidFill>
                <a:highlight>
                  <a:srgbClr val="FFFFFF"/>
                </a:highlight>
              </a:rPr>
              <a:t>Protocol Vulnerabilities</a:t>
            </a:r>
            <a:endParaRPr sz="1700">
              <a:solidFill>
                <a:srgbClr val="303030"/>
              </a:solidFill>
              <a:highlight>
                <a:srgbClr val="FFFFFF"/>
              </a:highlight>
            </a:endParaRPr>
          </a:p>
          <a:p>
            <a:pPr indent="0" lvl="0" marL="0" rtl="0" algn="l">
              <a:spcBef>
                <a:spcPts val="1300"/>
              </a:spcBef>
              <a:spcAft>
                <a:spcPts val="0"/>
              </a:spcAft>
              <a:buClr>
                <a:schemeClr val="dk1"/>
              </a:buClr>
              <a:buSzPts val="1100"/>
              <a:buFont typeface="Arial"/>
              <a:buNone/>
            </a:pPr>
            <a:r>
              <a:rPr lang="tr">
                <a:solidFill>
                  <a:schemeClr val="dk1"/>
                </a:solidFill>
              </a:rPr>
              <a:t>Default link key values</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Unauthenticated acknowledgement packets (ACK):</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Man-in-the-middle attack</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CSMA/CA trade-off:</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Unencrypted keys:</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Predictable PAN IDs and limited channels</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Insufficient replay protections</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Signal interference</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Unauthorized network commissioning</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Lack of DDoS Protection Mechanisms</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Re-using link key</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TouchLink Factory reset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8132f45a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8132f45a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8132f45a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8132f45a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8132f4aa0_2_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98132f4aa0_2_3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8132f4aa0_2_4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98132f4aa0_2_4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8132f45a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8132f45a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8132f4aa0_2_4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98132f4aa0_2_4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8132f4aa0_2_5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98132f4aa0_2_5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8132f4aa0_2_5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98132f4aa0_2_5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8132f4aa0_2_6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98132f4aa0_2_6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8132f4aa0_2_6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98132f4aa0_2_6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8132f4aa0_2_7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98132f4aa0_2_7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8132f4aa0_2_7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98132f4aa0_2_7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8132f4aa0_2_8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98132f4aa0_2_8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8132f4aa0_2_8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98132f4aa0_2_8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8132f4aa0_2_9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98132f4aa0_2_9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8132f45a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8132f45a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8132f4aa0_2_10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98132f4aa0_2_10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8132f4aa0_2_10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98132f4aa0_2_10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8132f4aa0_2_1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98132f4aa0_2_12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8132f4aa0_2_13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98132f4aa0_2_13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8132f4aa0_2_13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98132f4aa0_2_13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8132f4aa0_2_14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98132f4aa0_2_14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8132f4aa0_2_14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98132f4aa0_2_14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8132f4aa0_2_15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98132f4aa0_2_15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8132f4aa0_2_15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98132f4aa0_2_15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8132f45a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8132f45a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8132f45a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8132f45a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8132f45a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8132f45a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8132f45a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8132f45a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8132f45a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8132f45a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8132f45a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8132f45a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84725" y="503825"/>
            <a:ext cx="8374500" cy="1720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8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solidFill>
                <a:schemeClr val="lt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 name="Shape 55"/>
        <p:cNvGrpSpPr/>
        <p:nvPr/>
      </p:nvGrpSpPr>
      <p:grpSpPr>
        <a:xfrm>
          <a:off x="0" y="0"/>
          <a:ext cx="0" cy="0"/>
          <a:chOff x="0" y="0"/>
          <a:chExt cx="0" cy="0"/>
        </a:xfrm>
      </p:grpSpPr>
      <p:sp>
        <p:nvSpPr>
          <p:cNvPr id="56" name="Google Shape;56;p14"/>
          <p:cNvSpPr txBox="1"/>
          <p:nvPr>
            <p:ph type="title"/>
          </p:nvPr>
        </p:nvSpPr>
        <p:spPr>
          <a:xfrm>
            <a:off x="384725" y="503825"/>
            <a:ext cx="8374500" cy="1720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8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384725" y="1159968"/>
            <a:ext cx="8374500" cy="17019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2400">
                <a:solidFill>
                  <a:srgbClr val="595959"/>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8" name="Google Shape;58;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solidFill>
                <a:schemeClr val="lt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15"/>
          <p:cNvSpPr txBox="1"/>
          <p:nvPr>
            <p:ph type="title"/>
          </p:nvPr>
        </p:nvSpPr>
        <p:spPr>
          <a:xfrm>
            <a:off x="384725" y="503825"/>
            <a:ext cx="8374500" cy="1720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8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5"/>
          <p:cNvSpPr txBox="1"/>
          <p:nvPr>
            <p:ph idx="1" type="body"/>
          </p:nvPr>
        </p:nvSpPr>
        <p:spPr>
          <a:xfrm>
            <a:off x="384725" y="1159968"/>
            <a:ext cx="3423900" cy="3159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2400">
                <a:solidFill>
                  <a:srgbClr val="595959"/>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4" name="Google Shape;64;p15"/>
          <p:cNvSpPr txBox="1"/>
          <p:nvPr>
            <p:ph idx="2" type="body"/>
          </p:nvPr>
        </p:nvSpPr>
        <p:spPr>
          <a:xfrm>
            <a:off x="4905425" y="1213308"/>
            <a:ext cx="3733800" cy="31059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2400">
                <a:solidFill>
                  <a:srgbClr val="595959"/>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5" name="Google Shape;65;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solidFill>
                <a:schemeClr val="lt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8" name="Shape 68"/>
        <p:cNvGrpSpPr/>
        <p:nvPr/>
      </p:nvGrpSpPr>
      <p:grpSpPr>
        <a:xfrm>
          <a:off x="0" y="0"/>
          <a:ext cx="0" cy="0"/>
          <a:chOff x="0" y="0"/>
          <a:chExt cx="0" cy="0"/>
        </a:xfrm>
      </p:grpSpPr>
      <p:sp>
        <p:nvSpPr>
          <p:cNvPr id="69" name="Google Shape;69;p16"/>
          <p:cNvSpPr txBox="1"/>
          <p:nvPr>
            <p:ph type="ctrTitle"/>
          </p:nvPr>
        </p:nvSpPr>
        <p:spPr>
          <a:xfrm>
            <a:off x="384725" y="503825"/>
            <a:ext cx="8374500" cy="452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71" name="Google Shape;71;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solidFill>
                <a:schemeClr val="lt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11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www.owasp.org/index.php/OWASP_Internet_of_Things_Proj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resources.sei.cmu.edu/library/asset-view.cfm?assetID=45387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arxiv.org/abs/1705.0680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6.jpg"/><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hackaday.com/2017/06/20/practical-iot-cryptography-on-the-espressif-esp8266/" TargetMode="External"/><Relationship Id="rId4" Type="http://schemas.openxmlformats.org/officeDocument/2006/relationships/hyperlink" Target="https://hackaday.com/2017/06/20/practical-iot-cryptography-on-the-espressif-esp8266/" TargetMode="External"/><Relationship Id="rId5"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7.jpg"/><Relationship Id="rId4"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s://www.scmagazine.com/home/opinion/executive-insight/tighter-control-over-it-asset-management-the-key-to-securing-your-enterprise/" TargetMode="External"/><Relationship Id="rId4" Type="http://schemas.openxmlformats.org/officeDocument/2006/relationships/hyperlink" Target="https://www.scmagazine.com/home/opinion/executive-insight/tighter-control-over-it-asset-management-the-key-to-securing-your-enterpris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4.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2000"/>
              </a:spcBef>
              <a:spcAft>
                <a:spcPts val="0"/>
              </a:spcAft>
              <a:buNone/>
            </a:pPr>
            <a:r>
              <a:rPr lang="tr" sz="2500">
                <a:latin typeface="Merriweather"/>
                <a:ea typeface="Merriweather"/>
                <a:cs typeface="Merriweather"/>
                <a:sym typeface="Merriweather"/>
              </a:rPr>
              <a:t>CMP 655 Wireless Networks</a:t>
            </a:r>
            <a:endParaRPr sz="2500">
              <a:latin typeface="Merriweather"/>
              <a:ea typeface="Merriweather"/>
              <a:cs typeface="Merriweather"/>
              <a:sym typeface="Merriweather"/>
            </a:endParaRPr>
          </a:p>
          <a:p>
            <a:pPr indent="0" lvl="0" marL="0" rtl="0" algn="ctr">
              <a:lnSpc>
                <a:spcPct val="115000"/>
              </a:lnSpc>
              <a:spcBef>
                <a:spcPts val="2000"/>
              </a:spcBef>
              <a:spcAft>
                <a:spcPts val="0"/>
              </a:spcAft>
              <a:buNone/>
            </a:pPr>
            <a:r>
              <a:rPr lang="tr" sz="2500">
                <a:latin typeface="Merriweather"/>
                <a:ea typeface="Merriweather"/>
                <a:cs typeface="Merriweather"/>
                <a:sym typeface="Merriweather"/>
              </a:rPr>
              <a:t>Project Proposal</a:t>
            </a:r>
            <a:endParaRPr sz="2500">
              <a:latin typeface="Merriweather"/>
              <a:ea typeface="Merriweather"/>
              <a:cs typeface="Merriweather"/>
              <a:sym typeface="Merriweather"/>
            </a:endParaRPr>
          </a:p>
          <a:p>
            <a:pPr indent="0" lvl="0" marL="0" rtl="0" algn="ctr">
              <a:lnSpc>
                <a:spcPct val="115000"/>
              </a:lnSpc>
              <a:spcBef>
                <a:spcPts val="2000"/>
              </a:spcBef>
              <a:spcAft>
                <a:spcPts val="600"/>
              </a:spcAft>
              <a:buNone/>
            </a:pPr>
            <a:r>
              <a:rPr lang="tr" sz="2500">
                <a:latin typeface="Merriweather"/>
                <a:ea typeface="Merriweather"/>
                <a:cs typeface="Merriweather"/>
                <a:sym typeface="Merriweather"/>
              </a:rPr>
              <a:t>Security Tests / Pentests on IoT Device(s)</a:t>
            </a:r>
            <a:endParaRPr sz="2500">
              <a:latin typeface="Merriweather"/>
              <a:ea typeface="Merriweather"/>
              <a:cs typeface="Merriweather"/>
              <a:sym typeface="Merriweather"/>
            </a:endParaRPr>
          </a:p>
        </p:txBody>
      </p:sp>
      <p:sp>
        <p:nvSpPr>
          <p:cNvPr id="79" name="Google Shape;79;p17"/>
          <p:cNvSpPr txBox="1"/>
          <p:nvPr>
            <p:ph idx="1" type="subTitle"/>
          </p:nvPr>
        </p:nvSpPr>
        <p:spPr>
          <a:xfrm>
            <a:off x="311700" y="3537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sz="2000"/>
              <a:t>Refik Can Öztaş</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603025"/>
            <a:ext cx="8839200" cy="40936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7"/>
          <p:cNvPicPr preferRelativeResize="0"/>
          <p:nvPr/>
        </p:nvPicPr>
        <p:blipFill>
          <a:blip r:embed="rId3">
            <a:alphaModFix/>
          </a:blip>
          <a:stretch>
            <a:fillRect/>
          </a:stretch>
        </p:blipFill>
        <p:spPr>
          <a:xfrm>
            <a:off x="1824825" y="52238"/>
            <a:ext cx="5494349" cy="5039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1500"/>
              <a:t>Wireless Connectivity Testing (Zigbee, WiFi, Bluetooth, etc.):</a:t>
            </a:r>
            <a:endParaRPr sz="1500"/>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chemeClr val="dk1"/>
                </a:solidFill>
              </a:rPr>
              <a:t>   - Protocol Analysis: Capture and analyze wireless communication packets to understand data transmission and protocol vulnerabilities.</a:t>
            </a:r>
            <a:endParaRPr sz="1500">
              <a:solidFill>
                <a:schemeClr val="dk1"/>
              </a:solidFill>
            </a:endParaRPr>
          </a:p>
          <a:p>
            <a:pPr indent="0" lvl="0" marL="0" rtl="0" algn="l">
              <a:spcBef>
                <a:spcPts val="0"/>
              </a:spcBef>
              <a:spcAft>
                <a:spcPts val="0"/>
              </a:spcAft>
              <a:buNone/>
            </a:pPr>
            <a:r>
              <a:rPr lang="tr" sz="1500">
                <a:solidFill>
                  <a:schemeClr val="dk1"/>
                </a:solidFill>
              </a:rPr>
              <a:t>   - Brute-Force and Sniffing: Attempt to crack wireless keys through brute-force attacks or sniff communication for sensitive data capture.</a:t>
            </a:r>
            <a:endParaRPr sz="1500">
              <a:solidFill>
                <a:schemeClr val="dk1"/>
              </a:solidFill>
            </a:endParaRPr>
          </a:p>
          <a:p>
            <a:pPr indent="0" lvl="0" marL="0" rtl="0" algn="l">
              <a:spcBef>
                <a:spcPts val="0"/>
              </a:spcBef>
              <a:spcAft>
                <a:spcPts val="0"/>
              </a:spcAft>
              <a:buNone/>
            </a:pPr>
            <a:r>
              <a:rPr lang="tr" sz="1500">
                <a:solidFill>
                  <a:schemeClr val="dk1"/>
                </a:solidFill>
              </a:rPr>
              <a:t>   - Fuzzing: Inject unexpected data into wireless communication channels to assess device responses and security resilience.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tr" sz="1500">
                <a:solidFill>
                  <a:schemeClr val="dk1"/>
                </a:solidFill>
              </a:rPr>
              <a:t>For each of those communication protocols, penetration testing should focus on identifying weaknesses, analyzing encryption mechanisms, and assessing the strength of authentication and access controls. The goal is to ensure that data transmitted over these protocols is secure and that devices are protected from common network and wireless vulnerabilities.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tr" sz="1500"/>
              <a:t>Wireless Connectivity Testing (Zigbee, WiFi, Bluetooth, etc.):</a:t>
            </a:r>
            <a:endParaRPr sz="1500"/>
          </a:p>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tr" sz="1100">
                <a:solidFill>
                  <a:schemeClr val="dk1"/>
                </a:solidFill>
              </a:rPr>
              <a:t>Wireless Connectivity Testing (Zigbee, WiFi, Bluetooth, etc.):</a:t>
            </a:r>
            <a:endParaRPr b="1" sz="1100">
              <a:solidFill>
                <a:schemeClr val="dk1"/>
              </a:solidFill>
            </a:endParaRPr>
          </a:p>
          <a:p>
            <a:pPr indent="0" lvl="0" marL="0" rtl="0" algn="l">
              <a:spcBef>
                <a:spcPts val="0"/>
              </a:spcBef>
              <a:spcAft>
                <a:spcPts val="0"/>
              </a:spcAft>
              <a:buNone/>
            </a:pPr>
            <a:r>
              <a:rPr lang="tr" sz="1100">
                <a:solidFill>
                  <a:schemeClr val="dk1"/>
                </a:solidFill>
              </a:rPr>
              <a:t>   - Protocol Analysis: Capture and analyze wireless communication packets to understand data transmission and protocol vulnerabilities.</a:t>
            </a:r>
            <a:endParaRPr sz="1100">
              <a:solidFill>
                <a:schemeClr val="dk1"/>
              </a:solidFill>
            </a:endParaRPr>
          </a:p>
          <a:p>
            <a:pPr indent="0" lvl="0" marL="0" rtl="0" algn="l">
              <a:spcBef>
                <a:spcPts val="0"/>
              </a:spcBef>
              <a:spcAft>
                <a:spcPts val="0"/>
              </a:spcAft>
              <a:buNone/>
            </a:pPr>
            <a:r>
              <a:rPr lang="tr" sz="1100">
                <a:solidFill>
                  <a:schemeClr val="dk1"/>
                </a:solidFill>
              </a:rPr>
              <a:t>   - Brute-Force and Sniffing: Attempt to crack wireless keys through brute-force attacks or sniff communication for sensitive data capture.</a:t>
            </a:r>
            <a:endParaRPr sz="1100">
              <a:solidFill>
                <a:schemeClr val="dk1"/>
              </a:solidFill>
            </a:endParaRPr>
          </a:p>
          <a:p>
            <a:pPr indent="0" lvl="0" marL="0" rtl="0" algn="l">
              <a:spcBef>
                <a:spcPts val="0"/>
              </a:spcBef>
              <a:spcAft>
                <a:spcPts val="0"/>
              </a:spcAft>
              <a:buNone/>
            </a:pPr>
            <a:r>
              <a:rPr lang="tr" sz="1100">
                <a:solidFill>
                  <a:schemeClr val="dk1"/>
                </a:solidFill>
              </a:rPr>
              <a:t>   - Fuzzing: Inject unexpected data into wireless communication channels to assess device responses and security resilience.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tr" sz="1100">
                <a:solidFill>
                  <a:schemeClr val="dk1"/>
                </a:solidFill>
              </a:rPr>
              <a:t>For each of those communication protocols, penetration testing should focus on identifying weaknesses, analyzing encryption mechanisms, and assessing the strength of authentication and access controls. The goal is to ensure that data transmitted over these protocols is secure and that devices are protected from common network and wireless vulnerabilities.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tr" sz="1100">
                <a:solidFill>
                  <a:schemeClr val="dk1"/>
                </a:solidFill>
              </a:rPr>
              <a:t>1. WiFi (802.11 Protocols):</a:t>
            </a:r>
            <a:endParaRPr i="1" sz="1100">
              <a:solidFill>
                <a:schemeClr val="dk1"/>
              </a:solidFill>
            </a:endParaRPr>
          </a:p>
          <a:p>
            <a:pPr indent="0" lvl="0" marL="0" rtl="0" algn="l">
              <a:spcBef>
                <a:spcPts val="0"/>
              </a:spcBef>
              <a:spcAft>
                <a:spcPts val="0"/>
              </a:spcAft>
              <a:buNone/>
            </a:pPr>
            <a:r>
              <a:rPr lang="tr" sz="1100">
                <a:solidFill>
                  <a:schemeClr val="dk1"/>
                </a:solidFill>
              </a:rPr>
              <a:t>   - Analyze WiFi networks for vulnerabilities, such as weak encryption (e.g., WEP), and crack WPA/WPA2 keys through brute-force or dictionary attacks.</a:t>
            </a:r>
            <a:endParaRPr sz="1100">
              <a:solidFill>
                <a:schemeClr val="dk1"/>
              </a:solidFill>
            </a:endParaRPr>
          </a:p>
          <a:p>
            <a:pPr indent="0" lvl="0" marL="0" rtl="0" algn="l">
              <a:spcBef>
                <a:spcPts val="0"/>
              </a:spcBef>
              <a:spcAft>
                <a:spcPts val="0"/>
              </a:spcAft>
              <a:buNone/>
            </a:pPr>
            <a:r>
              <a:rPr lang="tr" sz="1100">
                <a:solidFill>
                  <a:schemeClr val="dk1"/>
                </a:solidFill>
              </a:rPr>
              <a:t>   - Conduct rogue access point detection and test for open networks or weak password policies.</a:t>
            </a:r>
            <a:endParaRPr sz="1100">
              <a:solidFill>
                <a:schemeClr val="dk1"/>
              </a:solidFill>
            </a:endParaRPr>
          </a:p>
          <a:p>
            <a:pPr indent="0" lvl="0" marL="0" rtl="0" algn="l">
              <a:spcBef>
                <a:spcPts val="0"/>
              </a:spcBef>
              <a:spcAft>
                <a:spcPts val="0"/>
              </a:spcAft>
              <a:buNone/>
            </a:pPr>
            <a:r>
              <a:rPr lang="tr" sz="1100">
                <a:solidFill>
                  <a:schemeClr val="dk1"/>
                </a:solidFill>
              </a:rPr>
              <a:t>   - Assess the strength of the wireless encryption mechanisms used by IoT devices.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tr" sz="1100">
                <a:solidFill>
                  <a:schemeClr val="dk1"/>
                </a:solidFill>
              </a:rPr>
              <a:t>2. Bluetooth (Classic and Low Energy):</a:t>
            </a:r>
            <a:endParaRPr i="1" sz="1100">
              <a:solidFill>
                <a:schemeClr val="dk1"/>
              </a:solidFill>
            </a:endParaRPr>
          </a:p>
          <a:p>
            <a:pPr indent="0" lvl="0" marL="0" rtl="0" algn="l">
              <a:spcBef>
                <a:spcPts val="0"/>
              </a:spcBef>
              <a:spcAft>
                <a:spcPts val="0"/>
              </a:spcAft>
              <a:buNone/>
            </a:pPr>
            <a:r>
              <a:rPr lang="tr" sz="1100">
                <a:solidFill>
                  <a:schemeClr val="dk1"/>
                </a:solidFill>
              </a:rPr>
              <a:t>   - Analyze Bluetooth communication for security weaknesses, like unauthorized device pairing.</a:t>
            </a:r>
            <a:endParaRPr sz="1100">
              <a:solidFill>
                <a:schemeClr val="dk1"/>
              </a:solidFill>
            </a:endParaRPr>
          </a:p>
          <a:p>
            <a:pPr indent="0" lvl="0" marL="0" rtl="0" algn="l">
              <a:spcBef>
                <a:spcPts val="0"/>
              </a:spcBef>
              <a:spcAft>
                <a:spcPts val="0"/>
              </a:spcAft>
              <a:buNone/>
            </a:pPr>
            <a:r>
              <a:rPr lang="tr" sz="1100">
                <a:solidFill>
                  <a:schemeClr val="dk1"/>
                </a:solidFill>
              </a:rPr>
              <a:t>   - Test for common vulnerabilities, such as BlueBorne, which could enable remote code execution.</a:t>
            </a:r>
            <a:endParaRPr sz="1100">
              <a:solidFill>
                <a:schemeClr val="dk1"/>
              </a:solidFill>
            </a:endParaRPr>
          </a:p>
          <a:p>
            <a:pPr indent="0" lvl="0" marL="0" rtl="0" algn="l">
              <a:spcBef>
                <a:spcPts val="0"/>
              </a:spcBef>
              <a:spcAft>
                <a:spcPts val="0"/>
              </a:spcAft>
              <a:buNone/>
            </a:pPr>
            <a:r>
              <a:rPr lang="tr" sz="1100">
                <a:solidFill>
                  <a:schemeClr val="dk1"/>
                </a:solidFill>
              </a:rPr>
              <a:t>   - Assess Bluetooth security modes and encryption strength.</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tr" sz="1500"/>
              <a:t>Wireless Connectivity Testing (Zigbee, WiFi, Bluetooth, etc.):</a:t>
            </a:r>
            <a:endParaRPr sz="1500"/>
          </a:p>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tr" sz="1100">
                <a:solidFill>
                  <a:schemeClr val="dk1"/>
                </a:solidFill>
              </a:rPr>
              <a:t>3. Zigbee:</a:t>
            </a:r>
            <a:endParaRPr i="1" sz="1100">
              <a:solidFill>
                <a:schemeClr val="dk1"/>
              </a:solidFill>
            </a:endParaRPr>
          </a:p>
          <a:p>
            <a:pPr indent="0" lvl="0" marL="0" rtl="0" algn="l">
              <a:spcBef>
                <a:spcPts val="0"/>
              </a:spcBef>
              <a:spcAft>
                <a:spcPts val="0"/>
              </a:spcAft>
              <a:buNone/>
            </a:pPr>
            <a:r>
              <a:rPr lang="tr" sz="1100">
                <a:solidFill>
                  <a:schemeClr val="dk1"/>
                </a:solidFill>
              </a:rPr>
              <a:t>   - Investigate Zigbee communication for vulnerabilities in key exchange protocols.</a:t>
            </a:r>
            <a:endParaRPr sz="1100">
              <a:solidFill>
                <a:schemeClr val="dk1"/>
              </a:solidFill>
            </a:endParaRPr>
          </a:p>
          <a:p>
            <a:pPr indent="0" lvl="0" marL="0" rtl="0" algn="l">
              <a:spcBef>
                <a:spcPts val="0"/>
              </a:spcBef>
              <a:spcAft>
                <a:spcPts val="0"/>
              </a:spcAft>
              <a:buNone/>
            </a:pPr>
            <a:r>
              <a:rPr lang="tr" sz="1100">
                <a:solidFill>
                  <a:schemeClr val="dk1"/>
                </a:solidFill>
              </a:rPr>
              <a:t>   - Check for the presence of insecure default keys or vulnerabilities in the Zigbee stack.</a:t>
            </a:r>
            <a:endParaRPr sz="1100">
              <a:solidFill>
                <a:schemeClr val="dk1"/>
              </a:solidFill>
            </a:endParaRPr>
          </a:p>
          <a:p>
            <a:pPr indent="0" lvl="0" marL="0" rtl="0" algn="l">
              <a:spcBef>
                <a:spcPts val="0"/>
              </a:spcBef>
              <a:spcAft>
                <a:spcPts val="0"/>
              </a:spcAft>
              <a:buNone/>
            </a:pPr>
            <a:r>
              <a:rPr lang="tr" sz="1100">
                <a:solidFill>
                  <a:schemeClr val="dk1"/>
                </a:solidFill>
              </a:rPr>
              <a:t>   - Analyze potential weaknesses in the network layer and application profiles.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tr" sz="1100">
                <a:solidFill>
                  <a:schemeClr val="dk1"/>
                </a:solidFill>
              </a:rPr>
              <a:t>4. NFC (Near Field Communication):</a:t>
            </a:r>
            <a:endParaRPr i="1" sz="1100">
              <a:solidFill>
                <a:schemeClr val="dk1"/>
              </a:solidFill>
            </a:endParaRPr>
          </a:p>
          <a:p>
            <a:pPr indent="0" lvl="0" marL="0" rtl="0" algn="l">
              <a:spcBef>
                <a:spcPts val="0"/>
              </a:spcBef>
              <a:spcAft>
                <a:spcPts val="0"/>
              </a:spcAft>
              <a:buNone/>
            </a:pPr>
            <a:r>
              <a:rPr lang="tr" sz="1100">
                <a:solidFill>
                  <a:schemeClr val="dk1"/>
                </a:solidFill>
              </a:rPr>
              <a:t>   - Test NFC communication for potential data leakage, eavesdropping, or unauthorized access.</a:t>
            </a:r>
            <a:endParaRPr sz="1100">
              <a:solidFill>
                <a:schemeClr val="dk1"/>
              </a:solidFill>
            </a:endParaRPr>
          </a:p>
          <a:p>
            <a:pPr indent="0" lvl="0" marL="0" rtl="0" algn="l">
              <a:spcBef>
                <a:spcPts val="0"/>
              </a:spcBef>
              <a:spcAft>
                <a:spcPts val="0"/>
              </a:spcAft>
              <a:buNone/>
            </a:pPr>
            <a:r>
              <a:rPr lang="tr" sz="1100">
                <a:solidFill>
                  <a:schemeClr val="dk1"/>
                </a:solidFill>
              </a:rPr>
              <a:t>   - Assess the risk of relay attacks or man-in-the-middle (MITM) attacks during NFC communication.</a:t>
            </a:r>
            <a:endParaRPr sz="1100">
              <a:solidFill>
                <a:schemeClr val="dk1"/>
              </a:solidFill>
            </a:endParaRPr>
          </a:p>
          <a:p>
            <a:pPr indent="0" lvl="0" marL="0" rtl="0" algn="l">
              <a:spcBef>
                <a:spcPts val="0"/>
              </a:spcBef>
              <a:spcAft>
                <a:spcPts val="0"/>
              </a:spcAft>
              <a:buNone/>
            </a:pPr>
            <a:r>
              <a:rPr lang="tr" sz="1100">
                <a:solidFill>
                  <a:schemeClr val="dk1"/>
                </a:solidFill>
              </a:rPr>
              <a:t>   - Examine NFC security features, such as secure element usage.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tr" sz="1100">
                <a:solidFill>
                  <a:schemeClr val="dk1"/>
                </a:solidFill>
              </a:rPr>
              <a:t>5. LoRa (Long-Range, Low-Power):</a:t>
            </a:r>
            <a:endParaRPr i="1" sz="1100">
              <a:solidFill>
                <a:schemeClr val="dk1"/>
              </a:solidFill>
            </a:endParaRPr>
          </a:p>
          <a:p>
            <a:pPr indent="0" lvl="0" marL="0" rtl="0" algn="l">
              <a:spcBef>
                <a:spcPts val="0"/>
              </a:spcBef>
              <a:spcAft>
                <a:spcPts val="0"/>
              </a:spcAft>
              <a:buNone/>
            </a:pPr>
            <a:r>
              <a:rPr lang="tr" sz="1100">
                <a:solidFill>
                  <a:schemeClr val="dk1"/>
                </a:solidFill>
              </a:rPr>
              <a:t>   - Analyze LoRaWAN communication for vulnerabilities in key management and network access.</a:t>
            </a:r>
            <a:endParaRPr sz="1100">
              <a:solidFill>
                <a:schemeClr val="dk1"/>
              </a:solidFill>
            </a:endParaRPr>
          </a:p>
          <a:p>
            <a:pPr indent="0" lvl="0" marL="0" rtl="0" algn="l">
              <a:spcBef>
                <a:spcPts val="0"/>
              </a:spcBef>
              <a:spcAft>
                <a:spcPts val="0"/>
              </a:spcAft>
              <a:buNone/>
            </a:pPr>
            <a:r>
              <a:rPr lang="tr" sz="1100">
                <a:solidFill>
                  <a:schemeClr val="dk1"/>
                </a:solidFill>
              </a:rPr>
              <a:t>   - Test for security flaws in LoRaWAN join requests and data transmissions.</a:t>
            </a:r>
            <a:endParaRPr sz="1100">
              <a:solidFill>
                <a:schemeClr val="dk1"/>
              </a:solidFill>
            </a:endParaRPr>
          </a:p>
          <a:p>
            <a:pPr indent="0" lvl="0" marL="0" rtl="0" algn="l">
              <a:spcBef>
                <a:spcPts val="0"/>
              </a:spcBef>
              <a:spcAft>
                <a:spcPts val="0"/>
              </a:spcAft>
              <a:buNone/>
            </a:pPr>
            <a:r>
              <a:rPr lang="tr" sz="1100">
                <a:solidFill>
                  <a:schemeClr val="dk1"/>
                </a:solidFill>
              </a:rPr>
              <a:t>   - Assess the security of LoRa keys and sessions.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i="1" lang="tr" sz="1100">
                <a:solidFill>
                  <a:schemeClr val="dk1"/>
                </a:solidFill>
              </a:rPr>
              <a:t>6. Cellular (3G/4G/5G):</a:t>
            </a:r>
            <a:endParaRPr i="1" sz="1100">
              <a:solidFill>
                <a:schemeClr val="dk1"/>
              </a:solidFill>
            </a:endParaRPr>
          </a:p>
          <a:p>
            <a:pPr indent="0" lvl="0" marL="0" rtl="0" algn="l">
              <a:spcBef>
                <a:spcPts val="0"/>
              </a:spcBef>
              <a:spcAft>
                <a:spcPts val="0"/>
              </a:spcAft>
              <a:buNone/>
            </a:pPr>
            <a:r>
              <a:rPr lang="tr" sz="1100">
                <a:solidFill>
                  <a:schemeClr val="dk1"/>
                </a:solidFill>
              </a:rPr>
              <a:t>   - Investigate cellular IoT communication for potential vulnerabilities like SIM card cloning.</a:t>
            </a:r>
            <a:endParaRPr sz="1100">
              <a:solidFill>
                <a:schemeClr val="dk1"/>
              </a:solidFill>
            </a:endParaRPr>
          </a:p>
          <a:p>
            <a:pPr indent="0" lvl="0" marL="0" rtl="0" algn="l">
              <a:spcBef>
                <a:spcPts val="0"/>
              </a:spcBef>
              <a:spcAft>
                <a:spcPts val="0"/>
              </a:spcAft>
              <a:buNone/>
            </a:pPr>
            <a:r>
              <a:rPr lang="tr" sz="1100">
                <a:solidFill>
                  <a:schemeClr val="dk1"/>
                </a:solidFill>
              </a:rPr>
              <a:t>   - Assess the security of cellular networks, including the use of encryption, mutual authentication, and secure channels.</a:t>
            </a:r>
            <a:endParaRPr b="1"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1"/>
          <p:cNvPicPr preferRelativeResize="0"/>
          <p:nvPr/>
        </p:nvPicPr>
        <p:blipFill>
          <a:blip r:embed="rId3">
            <a:alphaModFix/>
          </a:blip>
          <a:stretch>
            <a:fillRect/>
          </a:stretch>
        </p:blipFill>
        <p:spPr>
          <a:xfrm>
            <a:off x="1684000" y="152400"/>
            <a:ext cx="5775999"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288000" y="794000"/>
            <a:ext cx="8568000" cy="3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300">
                <a:solidFill>
                  <a:schemeClr val="dk1"/>
                </a:solidFill>
              </a:rPr>
              <a:t>Firmware Pentesting (OS of IoT Devices):</a:t>
            </a:r>
            <a:endParaRPr b="1" sz="1300">
              <a:solidFill>
                <a:schemeClr val="dk1"/>
              </a:solidFill>
            </a:endParaRPr>
          </a:p>
          <a:p>
            <a:pPr indent="0" lvl="0" marL="0" rtl="0" algn="l">
              <a:spcBef>
                <a:spcPts val="0"/>
              </a:spcBef>
              <a:spcAft>
                <a:spcPts val="0"/>
              </a:spcAft>
              <a:buNone/>
            </a:pPr>
            <a:r>
              <a:rPr lang="tr" sz="1300">
                <a:solidFill>
                  <a:schemeClr val="dk1"/>
                </a:solidFill>
              </a:rPr>
              <a:t>   - Firmware Extraction: Extract and dissect firmware from IoT devices to analyze code, configuration, and encryption mechanisms.</a:t>
            </a:r>
            <a:endParaRPr sz="1300">
              <a:solidFill>
                <a:schemeClr val="dk1"/>
              </a:solidFill>
            </a:endParaRPr>
          </a:p>
          <a:p>
            <a:pPr indent="0" lvl="0" marL="0" rtl="0" algn="l">
              <a:spcBef>
                <a:spcPts val="0"/>
              </a:spcBef>
              <a:spcAft>
                <a:spcPts val="0"/>
              </a:spcAft>
              <a:buNone/>
            </a:pPr>
            <a:r>
              <a:rPr lang="tr" sz="1300">
                <a:solidFill>
                  <a:schemeClr val="dk1"/>
                </a:solidFill>
              </a:rPr>
              <a:t>   - Static Analysis: Disassemble and inspect the firmware for potential vulnerabilities, backdoors, and hidden functions.</a:t>
            </a:r>
            <a:endParaRPr sz="1300">
              <a:solidFill>
                <a:schemeClr val="dk1"/>
              </a:solidFill>
            </a:endParaRPr>
          </a:p>
          <a:p>
            <a:pPr indent="0" lvl="0" marL="0" rtl="0" algn="l">
              <a:spcBef>
                <a:spcPts val="0"/>
              </a:spcBef>
              <a:spcAft>
                <a:spcPts val="0"/>
              </a:spcAft>
              <a:buNone/>
            </a:pPr>
            <a:r>
              <a:rPr lang="tr" sz="1300">
                <a:solidFill>
                  <a:schemeClr val="dk1"/>
                </a:solidFill>
              </a:rPr>
              <a:t>   - Dynamic Analysis: Emulate the firmware to assess runtime behavior and discover security flaws.</a:t>
            </a:r>
            <a:endParaRPr sz="1300">
              <a:solidFill>
                <a:schemeClr val="dk1"/>
              </a:solidFill>
            </a:endParaRPr>
          </a:p>
          <a:p>
            <a:pPr indent="0" lvl="0" marL="0" rtl="0" algn="l">
              <a:spcBef>
                <a:spcPts val="0"/>
              </a:spcBef>
              <a:spcAft>
                <a:spcPts val="0"/>
              </a:spcAft>
              <a:buNone/>
            </a:pPr>
            <a:r>
              <a:rPr lang="tr" sz="1300">
                <a:solidFill>
                  <a:schemeClr val="dk1"/>
                </a:solidFill>
              </a:rPr>
              <a:t>   - Hardening Analysis: Evaluate device security features such as secure boot, firmware updates, and code signing.</a:t>
            </a:r>
            <a:endParaRPr sz="1300">
              <a:solidFill>
                <a:schemeClr val="dk1"/>
              </a:solidFill>
            </a:endParaRPr>
          </a:p>
          <a:p>
            <a:pPr indent="0" lvl="0" marL="0" rtl="0" algn="l">
              <a:spcBef>
                <a:spcPts val="0"/>
              </a:spcBef>
              <a:spcAft>
                <a:spcPts val="0"/>
              </a:spcAft>
              <a:buNone/>
            </a:pPr>
            <a:r>
              <a:rPr b="1" lang="tr" sz="1300">
                <a:solidFill>
                  <a:schemeClr val="dk1"/>
                </a:solidFill>
              </a:rPr>
              <a:t>Hardware Hacking, Fault Injections, and SCA Attacks:</a:t>
            </a:r>
            <a:endParaRPr b="1" sz="1300">
              <a:solidFill>
                <a:schemeClr val="dk1"/>
              </a:solidFill>
            </a:endParaRPr>
          </a:p>
          <a:p>
            <a:pPr indent="0" lvl="0" marL="0" rtl="0" algn="l">
              <a:spcBef>
                <a:spcPts val="0"/>
              </a:spcBef>
              <a:spcAft>
                <a:spcPts val="0"/>
              </a:spcAft>
              <a:buNone/>
            </a:pPr>
            <a:r>
              <a:rPr lang="tr" sz="1300">
                <a:solidFill>
                  <a:schemeClr val="dk1"/>
                </a:solidFill>
              </a:rPr>
              <a:t>   - Physical Access: Gain physical access to IoT devices to conduct hardware attacks, including voltage glitching and clock glitching.</a:t>
            </a:r>
            <a:endParaRPr sz="1300">
              <a:solidFill>
                <a:schemeClr val="dk1"/>
              </a:solidFill>
            </a:endParaRPr>
          </a:p>
          <a:p>
            <a:pPr indent="0" lvl="0" marL="0" rtl="0" algn="l">
              <a:spcBef>
                <a:spcPts val="0"/>
              </a:spcBef>
              <a:spcAft>
                <a:spcPts val="0"/>
              </a:spcAft>
              <a:buNone/>
            </a:pPr>
            <a:r>
              <a:rPr lang="tr" sz="1300">
                <a:solidFill>
                  <a:schemeClr val="dk1"/>
                </a:solidFill>
              </a:rPr>
              <a:t>   - Side-Channel Analysis: Perform side-channel attacks to analyze power consumption or electromagnetic radiation, potentially revealing cryptographic keys.</a:t>
            </a:r>
            <a:endParaRPr sz="1300">
              <a:solidFill>
                <a:schemeClr val="dk1"/>
              </a:solidFill>
            </a:endParaRPr>
          </a:p>
          <a:p>
            <a:pPr indent="0" lvl="0" marL="0" rtl="0" algn="l">
              <a:spcBef>
                <a:spcPts val="0"/>
              </a:spcBef>
              <a:spcAft>
                <a:spcPts val="0"/>
              </a:spcAft>
              <a:buNone/>
            </a:pPr>
            <a:r>
              <a:rPr lang="tr" sz="1300">
                <a:solidFill>
                  <a:schemeClr val="dk1"/>
                </a:solidFill>
              </a:rPr>
              <a:t>   - SCA Mitigation Bypass: Test the device's resistance to side-channel attacks and assess the effectiveness of countermeasures.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idx="1" type="body"/>
          </p:nvPr>
        </p:nvSpPr>
        <p:spPr>
          <a:xfrm>
            <a:off x="342425" y="710400"/>
            <a:ext cx="8568000" cy="3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300">
                <a:solidFill>
                  <a:schemeClr val="dk1"/>
                </a:solidFill>
              </a:rPr>
              <a:t>Storage Medium Testing:</a:t>
            </a:r>
            <a:endParaRPr b="1" sz="1300">
              <a:solidFill>
                <a:schemeClr val="dk1"/>
              </a:solidFill>
            </a:endParaRPr>
          </a:p>
          <a:p>
            <a:pPr indent="0" lvl="0" marL="0" rtl="0" algn="l">
              <a:spcBef>
                <a:spcPts val="0"/>
              </a:spcBef>
              <a:spcAft>
                <a:spcPts val="0"/>
              </a:spcAft>
              <a:buNone/>
            </a:pPr>
            <a:r>
              <a:rPr lang="tr" sz="1300">
                <a:solidFill>
                  <a:schemeClr val="dk1"/>
                </a:solidFill>
              </a:rPr>
              <a:t>   - Data Extraction: Retrieve data from the storage medium, such as flash memory, and assess its security and encryption.</a:t>
            </a:r>
            <a:endParaRPr sz="1300">
              <a:solidFill>
                <a:schemeClr val="dk1"/>
              </a:solidFill>
            </a:endParaRPr>
          </a:p>
          <a:p>
            <a:pPr indent="0" lvl="0" marL="0" rtl="0" algn="l">
              <a:spcBef>
                <a:spcPts val="0"/>
              </a:spcBef>
              <a:spcAft>
                <a:spcPts val="0"/>
              </a:spcAft>
              <a:buNone/>
            </a:pPr>
            <a:r>
              <a:rPr lang="tr" sz="1300">
                <a:solidFill>
                  <a:schemeClr val="dk1"/>
                </a:solidFill>
              </a:rPr>
              <a:t>   - Data Encryption Assessment: Analyze the encryption methods, algorithms, and keys used for data protection at rest.</a:t>
            </a:r>
            <a:endParaRPr sz="1300">
              <a:solidFill>
                <a:schemeClr val="dk1"/>
              </a:solidFill>
            </a:endParaRPr>
          </a:p>
          <a:p>
            <a:pPr indent="0" lvl="0" marL="0" rtl="0" algn="l">
              <a:spcBef>
                <a:spcPts val="0"/>
              </a:spcBef>
              <a:spcAft>
                <a:spcPts val="0"/>
              </a:spcAft>
              <a:buNone/>
            </a:pPr>
            <a:r>
              <a:rPr lang="tr" sz="1300">
                <a:solidFill>
                  <a:schemeClr val="dk1"/>
                </a:solidFill>
              </a:rPr>
              <a:t>   - File System Analysis: Examine the file system for vulnerabilities and data exposure risks.</a:t>
            </a:r>
            <a:endParaRPr sz="1300">
              <a:solidFill>
                <a:schemeClr val="dk1"/>
              </a:solidFill>
            </a:endParaRPr>
          </a:p>
          <a:p>
            <a:pPr indent="0" lvl="0" marL="0" rtl="0" algn="l">
              <a:spcBef>
                <a:spcPts val="0"/>
              </a:spcBef>
              <a:spcAft>
                <a:spcPts val="0"/>
              </a:spcAft>
              <a:buNone/>
            </a:pPr>
            <a:r>
              <a:rPr lang="tr" sz="1300">
                <a:solidFill>
                  <a:schemeClr val="dk1"/>
                </a:solidFill>
              </a:rPr>
              <a:t>   - Data Recovery: Assess data recovery possibilities, including methods to recover deleted data or bypass encryption.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tr" sz="1300">
                <a:solidFill>
                  <a:schemeClr val="dk1"/>
                </a:solidFill>
              </a:rPr>
              <a:t>I/O Ports Assessment:</a:t>
            </a:r>
            <a:endParaRPr b="1" sz="1300">
              <a:solidFill>
                <a:schemeClr val="dk1"/>
              </a:solidFill>
            </a:endParaRPr>
          </a:p>
          <a:p>
            <a:pPr indent="0" lvl="0" marL="0" rtl="0" algn="l">
              <a:spcBef>
                <a:spcPts val="0"/>
              </a:spcBef>
              <a:spcAft>
                <a:spcPts val="0"/>
              </a:spcAft>
              <a:buNone/>
            </a:pPr>
            <a:r>
              <a:rPr lang="tr" sz="1300">
                <a:solidFill>
                  <a:schemeClr val="dk1"/>
                </a:solidFill>
              </a:rPr>
              <a:t>   - Input Validation Testing: Examine I/O ports for input validation vulnerabilities that could lead to buffer overflows, SQL injection, or other injection attacks.</a:t>
            </a:r>
            <a:endParaRPr sz="1300">
              <a:solidFill>
                <a:schemeClr val="dk1"/>
              </a:solidFill>
            </a:endParaRPr>
          </a:p>
          <a:p>
            <a:pPr indent="0" lvl="0" marL="0" rtl="0" algn="l">
              <a:spcBef>
                <a:spcPts val="0"/>
              </a:spcBef>
              <a:spcAft>
                <a:spcPts val="0"/>
              </a:spcAft>
              <a:buNone/>
            </a:pPr>
            <a:r>
              <a:rPr lang="tr" sz="1300">
                <a:solidFill>
                  <a:schemeClr val="dk1"/>
                </a:solidFill>
              </a:rPr>
              <a:t>   - Output Analysis: Assess the handling of data output through I/O ports, looking for potential vulnerabilities in how data is displayed or processed.</a:t>
            </a:r>
            <a:endParaRPr sz="1300">
              <a:solidFill>
                <a:schemeClr val="dk1"/>
              </a:solidFill>
            </a:endParaRPr>
          </a:p>
          <a:p>
            <a:pPr indent="0" lvl="0" marL="0" rtl="0" algn="l">
              <a:spcBef>
                <a:spcPts val="0"/>
              </a:spcBef>
              <a:spcAft>
                <a:spcPts val="0"/>
              </a:spcAft>
              <a:buNone/>
            </a:pPr>
            <a:r>
              <a:rPr lang="tr" sz="1300">
                <a:solidFill>
                  <a:schemeClr val="dk1"/>
                </a:solidFill>
              </a:rPr>
              <a:t>   - Peripheral Attacks: Analyze I/O peripherals for security vulnerabilities, including hardware keyloggers, Human Interface Device (HID) attacks, and more.</a:t>
            </a:r>
            <a:endParaRPr sz="1300">
              <a:solidFill>
                <a:schemeClr val="dk1"/>
              </a:solidFill>
            </a:endParaRPr>
          </a:p>
          <a:p>
            <a:pPr indent="0" lvl="0" marL="0" rtl="0" algn="l">
              <a:spcBef>
                <a:spcPts val="0"/>
              </a:spcBef>
              <a:spcAft>
                <a:spcPts val="0"/>
              </a:spcAft>
              <a:buNone/>
            </a:pPr>
            <a:r>
              <a:t/>
            </a:r>
            <a:endParaRPr b="1"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34"/>
          <p:cNvSpPr txBox="1"/>
          <p:nvPr>
            <p:ph type="title"/>
          </p:nvPr>
        </p:nvSpPr>
        <p:spPr>
          <a:xfrm>
            <a:off x="563275" y="1907921"/>
            <a:ext cx="7134300" cy="1092300"/>
          </a:xfrm>
          <a:prstGeom prst="rect">
            <a:avLst/>
          </a:prstGeom>
          <a:noFill/>
          <a:ln>
            <a:noFill/>
          </a:ln>
        </p:spPr>
        <p:txBody>
          <a:bodyPr anchorCtr="0" anchor="t" bIns="0" lIns="0" spcFirstLastPara="1" rIns="0" wrap="square" tIns="58400">
            <a:spAutoFit/>
          </a:bodyPr>
          <a:lstStyle/>
          <a:p>
            <a:pPr indent="0" lvl="0" marL="12700" rtl="0" algn="l">
              <a:lnSpc>
                <a:spcPct val="100000"/>
              </a:lnSpc>
              <a:spcBef>
                <a:spcPts val="0"/>
              </a:spcBef>
              <a:spcAft>
                <a:spcPts val="0"/>
              </a:spcAft>
              <a:buNone/>
            </a:pPr>
            <a:r>
              <a:rPr lang="tr" sz="4800">
                <a:solidFill>
                  <a:srgbClr val="FF0000"/>
                </a:solidFill>
              </a:rPr>
              <a:t>OWASP IoT Top 10</a:t>
            </a:r>
            <a:endParaRPr sz="4800">
              <a:solidFill>
                <a:srgbClr val="FF0000"/>
              </a:solidFill>
            </a:endParaRPr>
          </a:p>
          <a:p>
            <a:pPr indent="0" lvl="0" marL="12700" rtl="0" algn="l">
              <a:lnSpc>
                <a:spcPct val="100000"/>
              </a:lnSpc>
              <a:spcBef>
                <a:spcPts val="135"/>
              </a:spcBef>
              <a:spcAft>
                <a:spcPts val="0"/>
              </a:spcAft>
              <a:buNone/>
            </a:pPr>
            <a:r>
              <a:rPr lang="tr" sz="1800" u="sng">
                <a:solidFill>
                  <a:schemeClr val="hlink"/>
                </a:solidFill>
                <a:hlinkClick r:id="rId3"/>
              </a:rPr>
              <a:t>https://www.owasp.org/index.php/OWASP_Internet_of_Things_Project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6801" y="503825"/>
            <a:ext cx="7528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1.	Weak, Guessable, or Hardcoded Passwords</a:t>
            </a:r>
            <a:endParaRPr/>
          </a:p>
        </p:txBody>
      </p:sp>
      <p:pic>
        <p:nvPicPr>
          <p:cNvPr id="184" name="Google Shape;184;p35"/>
          <p:cNvPicPr preferRelativeResize="0"/>
          <p:nvPr/>
        </p:nvPicPr>
        <p:blipFill rotWithShape="1">
          <a:blip r:embed="rId3">
            <a:alphaModFix/>
          </a:blip>
          <a:srcRect b="0" l="0" r="0" t="0"/>
          <a:stretch/>
        </p:blipFill>
        <p:spPr>
          <a:xfrm>
            <a:off x="152400" y="1170124"/>
            <a:ext cx="8839199" cy="32116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500">
                <a:solidFill>
                  <a:schemeClr val="dk1"/>
                </a:solidFill>
              </a:rPr>
              <a:t>For CMP 655 Wireless Networks final project, I will be conducting active security tests on at least one IoT device. These security tests will be the IoT Penetration Test.</a:t>
            </a:r>
            <a:endParaRPr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6801" y="503825"/>
            <a:ext cx="7528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1.	Weak, Guessable, or Hardcoded Passwords</a:t>
            </a:r>
            <a:endParaRPr/>
          </a:p>
        </p:txBody>
      </p:sp>
      <p:sp>
        <p:nvSpPr>
          <p:cNvPr id="190" name="Google Shape;190;p36"/>
          <p:cNvSpPr txBox="1"/>
          <p:nvPr/>
        </p:nvSpPr>
        <p:spPr>
          <a:xfrm>
            <a:off x="384725" y="1213308"/>
            <a:ext cx="7736700" cy="284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400">
                <a:solidFill>
                  <a:schemeClr val="dk1"/>
                </a:solidFill>
                <a:latin typeface="Arial"/>
                <a:ea typeface="Arial"/>
                <a:cs typeface="Arial"/>
                <a:sym typeface="Arial"/>
              </a:rPr>
              <a:t>Use of:</a:t>
            </a:r>
            <a:endParaRPr sz="2400">
              <a:solidFill>
                <a:schemeClr val="dk1"/>
              </a:solidFill>
              <a:latin typeface="Arial"/>
              <a:ea typeface="Arial"/>
              <a:cs typeface="Arial"/>
              <a:sym typeface="Arial"/>
            </a:endParaRPr>
          </a:p>
          <a:p>
            <a:pPr indent="-412750" lvl="0" marL="469900" marR="0" rtl="0" algn="l">
              <a:lnSpc>
                <a:spcPct val="100000"/>
              </a:lnSpc>
              <a:spcBef>
                <a:spcPts val="1995"/>
              </a:spcBef>
              <a:spcAft>
                <a:spcPts val="0"/>
              </a:spcAft>
              <a:buClr>
                <a:schemeClr val="dk1"/>
              </a:buClr>
              <a:buSzPts val="2400"/>
              <a:buFont typeface="Arial"/>
              <a:buChar char="●"/>
            </a:pPr>
            <a:r>
              <a:rPr lang="tr" sz="2400">
                <a:solidFill>
                  <a:schemeClr val="dk1"/>
                </a:solidFill>
                <a:latin typeface="Arial"/>
                <a:ea typeface="Arial"/>
                <a:cs typeface="Arial"/>
                <a:sym typeface="Arial"/>
              </a:rPr>
              <a:t>Easily bruteforced</a:t>
            </a:r>
            <a:endParaRPr sz="2400">
              <a:solidFill>
                <a:schemeClr val="dk1"/>
              </a:solidFill>
              <a:latin typeface="Arial"/>
              <a:ea typeface="Arial"/>
              <a:cs typeface="Arial"/>
              <a:sym typeface="Arial"/>
            </a:endParaRPr>
          </a:p>
          <a:p>
            <a:pPr indent="-412750" lvl="0" marL="469900" marR="0" rtl="0" algn="l">
              <a:lnSpc>
                <a:spcPct val="100000"/>
              </a:lnSpc>
              <a:spcBef>
                <a:spcPts val="420"/>
              </a:spcBef>
              <a:spcAft>
                <a:spcPts val="0"/>
              </a:spcAft>
              <a:buClr>
                <a:schemeClr val="dk1"/>
              </a:buClr>
              <a:buSzPts val="2400"/>
              <a:buFont typeface="Arial"/>
              <a:buChar char="●"/>
            </a:pPr>
            <a:r>
              <a:rPr lang="tr" sz="2400">
                <a:solidFill>
                  <a:schemeClr val="dk1"/>
                </a:solidFill>
                <a:latin typeface="Arial"/>
                <a:ea typeface="Arial"/>
                <a:cs typeface="Arial"/>
                <a:sym typeface="Arial"/>
              </a:rPr>
              <a:t>Publicly available</a:t>
            </a:r>
            <a:endParaRPr sz="2400">
              <a:solidFill>
                <a:schemeClr val="dk1"/>
              </a:solidFill>
              <a:latin typeface="Arial"/>
              <a:ea typeface="Arial"/>
              <a:cs typeface="Arial"/>
              <a:sym typeface="Arial"/>
            </a:endParaRPr>
          </a:p>
          <a:p>
            <a:pPr indent="-412750" lvl="0" marL="469900" marR="0" rtl="0" algn="l">
              <a:lnSpc>
                <a:spcPct val="100000"/>
              </a:lnSpc>
              <a:spcBef>
                <a:spcPts val="420"/>
              </a:spcBef>
              <a:spcAft>
                <a:spcPts val="0"/>
              </a:spcAft>
              <a:buClr>
                <a:schemeClr val="dk1"/>
              </a:buClr>
              <a:buSzPts val="2400"/>
              <a:buFont typeface="Arial"/>
              <a:buChar char="●"/>
            </a:pPr>
            <a:r>
              <a:rPr lang="tr" sz="2400">
                <a:solidFill>
                  <a:schemeClr val="dk1"/>
                </a:solidFill>
                <a:latin typeface="Arial"/>
                <a:ea typeface="Arial"/>
                <a:cs typeface="Arial"/>
                <a:sym typeface="Arial"/>
              </a:rPr>
              <a:t>Unchangeable credentials</a:t>
            </a:r>
            <a:endParaRPr sz="2400">
              <a:solidFill>
                <a:schemeClr val="dk1"/>
              </a:solidFill>
              <a:latin typeface="Arial"/>
              <a:ea typeface="Arial"/>
              <a:cs typeface="Arial"/>
              <a:sym typeface="Arial"/>
            </a:endParaRPr>
          </a:p>
          <a:p>
            <a:pPr indent="0" lvl="0" marL="469900" marR="5080" rtl="0" algn="l">
              <a:lnSpc>
                <a:spcPct val="114599"/>
              </a:lnSpc>
              <a:spcBef>
                <a:spcPts val="1575"/>
              </a:spcBef>
              <a:spcAft>
                <a:spcPts val="0"/>
              </a:spcAft>
              <a:buNone/>
            </a:pPr>
            <a:r>
              <a:rPr lang="tr" sz="2400">
                <a:solidFill>
                  <a:schemeClr val="dk1"/>
                </a:solidFill>
                <a:latin typeface="Arial"/>
                <a:ea typeface="Arial"/>
                <a:cs typeface="Arial"/>
                <a:sym typeface="Arial"/>
              </a:rPr>
              <a:t>Including backdoors in firmware or client software that  grants unauthorized access.</a:t>
            </a:r>
            <a:endParaRPr sz="24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84725" y="503825"/>
            <a:ext cx="4640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2. Insecure Network Services</a:t>
            </a:r>
            <a:endParaRPr/>
          </a:p>
        </p:txBody>
      </p:sp>
      <p:pic>
        <p:nvPicPr>
          <p:cNvPr id="196" name="Google Shape;196;p37"/>
          <p:cNvPicPr preferRelativeResize="0"/>
          <p:nvPr/>
        </p:nvPicPr>
        <p:blipFill rotWithShape="1">
          <a:blip r:embed="rId3">
            <a:alphaModFix/>
          </a:blip>
          <a:srcRect b="0" l="0" r="0" t="0"/>
          <a:stretch/>
        </p:blipFill>
        <p:spPr>
          <a:xfrm>
            <a:off x="1018012" y="1310662"/>
            <a:ext cx="7107974" cy="25221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84725" y="503825"/>
            <a:ext cx="4640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2. Insecure Network Services</a:t>
            </a:r>
            <a:endParaRPr/>
          </a:p>
        </p:txBody>
      </p:sp>
      <p:sp>
        <p:nvSpPr>
          <p:cNvPr id="202" name="Google Shape;202;p38"/>
          <p:cNvSpPr txBox="1"/>
          <p:nvPr/>
        </p:nvSpPr>
        <p:spPr>
          <a:xfrm>
            <a:off x="384725" y="1159968"/>
            <a:ext cx="7456200" cy="2754900"/>
          </a:xfrm>
          <a:prstGeom prst="rect">
            <a:avLst/>
          </a:prstGeom>
          <a:noFill/>
          <a:ln>
            <a:noFill/>
          </a:ln>
        </p:spPr>
        <p:txBody>
          <a:bodyPr anchorCtr="0" anchor="t" bIns="0" lIns="0" spcFirstLastPara="1" rIns="0" wrap="square" tIns="12700">
            <a:spAutoFit/>
          </a:bodyPr>
          <a:lstStyle/>
          <a:p>
            <a:pPr indent="0" lvl="0" marL="12700" marR="53975" rtl="0" algn="l">
              <a:lnSpc>
                <a:spcPct val="114599"/>
              </a:lnSpc>
              <a:spcBef>
                <a:spcPts val="0"/>
              </a:spcBef>
              <a:spcAft>
                <a:spcPts val="0"/>
              </a:spcAft>
              <a:buNone/>
            </a:pPr>
            <a:r>
              <a:rPr lang="tr" sz="2400">
                <a:solidFill>
                  <a:schemeClr val="dk1"/>
                </a:solidFill>
                <a:latin typeface="Arial"/>
                <a:ea typeface="Arial"/>
                <a:cs typeface="Arial"/>
                <a:sym typeface="Arial"/>
              </a:rPr>
              <a:t>Unneeded or insecure network services running on the  device itself, especially:</a:t>
            </a:r>
            <a:endParaRPr sz="2400">
              <a:solidFill>
                <a:schemeClr val="dk1"/>
              </a:solidFill>
              <a:latin typeface="Arial"/>
              <a:ea typeface="Arial"/>
              <a:cs typeface="Arial"/>
              <a:sym typeface="Arial"/>
            </a:endParaRPr>
          </a:p>
          <a:p>
            <a:pPr indent="-412750" lvl="0" marL="469900" marR="0" rtl="0" algn="l">
              <a:lnSpc>
                <a:spcPct val="100000"/>
              </a:lnSpc>
              <a:spcBef>
                <a:spcPts val="1995"/>
              </a:spcBef>
              <a:spcAft>
                <a:spcPts val="0"/>
              </a:spcAft>
              <a:buClr>
                <a:schemeClr val="dk1"/>
              </a:buClr>
              <a:buSzPts val="2400"/>
              <a:buFont typeface="Arial"/>
              <a:buChar char="●"/>
            </a:pPr>
            <a:r>
              <a:rPr lang="tr" sz="2400">
                <a:solidFill>
                  <a:schemeClr val="dk1"/>
                </a:solidFill>
                <a:latin typeface="Arial"/>
                <a:ea typeface="Arial"/>
                <a:cs typeface="Arial"/>
                <a:sym typeface="Arial"/>
              </a:rPr>
              <a:t>Those exposed to the Internet</a:t>
            </a:r>
            <a:endParaRPr sz="2400">
              <a:solidFill>
                <a:schemeClr val="dk1"/>
              </a:solidFill>
              <a:latin typeface="Arial"/>
              <a:ea typeface="Arial"/>
              <a:cs typeface="Arial"/>
              <a:sym typeface="Arial"/>
            </a:endParaRPr>
          </a:p>
          <a:p>
            <a:pPr indent="-412750" lvl="0" marL="469900" marR="448944" rtl="0" algn="l">
              <a:lnSpc>
                <a:spcPct val="114599"/>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Any that compromise the confidentiality,  integrity/authenticity, or availability of information</a:t>
            </a:r>
            <a:endParaRPr sz="2400">
              <a:solidFill>
                <a:schemeClr val="dk1"/>
              </a:solidFill>
              <a:latin typeface="Arial"/>
              <a:ea typeface="Arial"/>
              <a:cs typeface="Arial"/>
              <a:sym typeface="Arial"/>
            </a:endParaRPr>
          </a:p>
          <a:p>
            <a:pPr indent="-412750" lvl="0" marL="469900" marR="0" rtl="0" algn="l">
              <a:lnSpc>
                <a:spcPct val="100000"/>
              </a:lnSpc>
              <a:spcBef>
                <a:spcPts val="420"/>
              </a:spcBef>
              <a:spcAft>
                <a:spcPts val="0"/>
              </a:spcAft>
              <a:buClr>
                <a:schemeClr val="dk1"/>
              </a:buClr>
              <a:buSzPts val="2400"/>
              <a:buFont typeface="Arial"/>
              <a:buChar char="●"/>
            </a:pPr>
            <a:r>
              <a:rPr lang="tr" sz="2400">
                <a:solidFill>
                  <a:schemeClr val="dk1"/>
                </a:solidFill>
                <a:latin typeface="Arial"/>
                <a:ea typeface="Arial"/>
                <a:cs typeface="Arial"/>
                <a:sym typeface="Arial"/>
              </a:rPr>
              <a:t>Any service that allows unauthorized remote control</a:t>
            </a:r>
            <a:endParaRPr sz="24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84725" y="503825"/>
            <a:ext cx="5268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3. Insecure Ecosystem Interfaces</a:t>
            </a:r>
            <a:endParaRPr/>
          </a:p>
        </p:txBody>
      </p:sp>
      <p:pic>
        <p:nvPicPr>
          <p:cNvPr id="208" name="Google Shape;208;p39"/>
          <p:cNvPicPr preferRelativeResize="0"/>
          <p:nvPr/>
        </p:nvPicPr>
        <p:blipFill rotWithShape="1">
          <a:blip r:embed="rId3">
            <a:alphaModFix/>
          </a:blip>
          <a:srcRect b="0" l="0" r="0" t="0"/>
          <a:stretch/>
        </p:blipFill>
        <p:spPr>
          <a:xfrm>
            <a:off x="1362099" y="1017724"/>
            <a:ext cx="3981398" cy="4098498"/>
          </a:xfrm>
          <a:prstGeom prst="rect">
            <a:avLst/>
          </a:prstGeom>
          <a:noFill/>
          <a:ln>
            <a:noFill/>
          </a:ln>
        </p:spPr>
      </p:pic>
      <p:sp>
        <p:nvSpPr>
          <p:cNvPr id="209" name="Google Shape;209;p39"/>
          <p:cNvSpPr txBox="1"/>
          <p:nvPr/>
        </p:nvSpPr>
        <p:spPr>
          <a:xfrm>
            <a:off x="6613600" y="4514338"/>
            <a:ext cx="2285365" cy="448309"/>
          </a:xfrm>
          <a:prstGeom prst="rect">
            <a:avLst/>
          </a:prstGeom>
          <a:noFill/>
          <a:ln>
            <a:noFill/>
          </a:ln>
        </p:spPr>
        <p:txBody>
          <a:bodyPr anchorCtr="0" anchor="t" bIns="0" lIns="0" spcFirstLastPara="1" rIns="0" wrap="square" tIns="22850">
            <a:spAutoFit/>
          </a:bodyPr>
          <a:lstStyle/>
          <a:p>
            <a:pPr indent="0" lvl="0" marL="12700" marR="5080" rtl="0" algn="l">
              <a:lnSpc>
                <a:spcPct val="117857"/>
              </a:lnSpc>
              <a:spcBef>
                <a:spcPts val="0"/>
              </a:spcBef>
              <a:spcAft>
                <a:spcPts val="0"/>
              </a:spcAft>
              <a:buNone/>
            </a:pPr>
            <a:r>
              <a:rPr lang="tr" sz="1400">
                <a:latin typeface="Arial"/>
                <a:ea typeface="Arial"/>
                <a:cs typeface="Arial"/>
                <a:sym typeface="Arial"/>
              </a:rPr>
              <a:t>I swear they didn’t pay me to  put this in here...</a:t>
            </a:r>
            <a:endParaRPr sz="1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idx="1" type="body"/>
          </p:nvPr>
        </p:nvSpPr>
        <p:spPr>
          <a:xfrm>
            <a:off x="384725" y="1159968"/>
            <a:ext cx="3423900" cy="31782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tr">
                <a:solidFill>
                  <a:schemeClr val="dk1"/>
                </a:solidFill>
              </a:rPr>
              <a:t>Insecure interfaces in the  ecosystem outside the  device:</a:t>
            </a:r>
            <a:endParaRPr>
              <a:solidFill>
                <a:schemeClr val="dk1"/>
              </a:solidFill>
            </a:endParaRPr>
          </a:p>
          <a:p>
            <a:pPr indent="-412750" lvl="0" marL="469900" rtl="0" algn="l">
              <a:lnSpc>
                <a:spcPct val="100000"/>
              </a:lnSpc>
              <a:spcBef>
                <a:spcPts val="1995"/>
              </a:spcBef>
              <a:spcAft>
                <a:spcPts val="0"/>
              </a:spcAft>
              <a:buClr>
                <a:schemeClr val="dk1"/>
              </a:buClr>
              <a:buSzPts val="2400"/>
              <a:buFont typeface="Arial"/>
              <a:buChar char="●"/>
            </a:pPr>
            <a:r>
              <a:rPr lang="tr">
                <a:solidFill>
                  <a:schemeClr val="dk1"/>
                </a:solidFill>
              </a:rPr>
              <a:t>Web</a:t>
            </a:r>
            <a:endParaRPr>
              <a:solidFill>
                <a:schemeClr val="dk1"/>
              </a:solidFill>
            </a:endParaRPr>
          </a:p>
          <a:p>
            <a:pPr indent="-412750" lvl="0" marL="469900" rtl="0" algn="l">
              <a:lnSpc>
                <a:spcPct val="100000"/>
              </a:lnSpc>
              <a:spcBef>
                <a:spcPts val="420"/>
              </a:spcBef>
              <a:spcAft>
                <a:spcPts val="0"/>
              </a:spcAft>
              <a:buClr>
                <a:schemeClr val="dk1"/>
              </a:buClr>
              <a:buSzPts val="2400"/>
              <a:buFont typeface="Arial"/>
              <a:buChar char="●"/>
            </a:pPr>
            <a:r>
              <a:rPr lang="tr">
                <a:solidFill>
                  <a:schemeClr val="dk1"/>
                </a:solidFill>
              </a:rPr>
              <a:t>Backend API</a:t>
            </a:r>
            <a:endParaRPr>
              <a:solidFill>
                <a:schemeClr val="dk1"/>
              </a:solidFill>
            </a:endParaRPr>
          </a:p>
          <a:p>
            <a:pPr indent="-412750" lvl="0" marL="469900" rtl="0" algn="l">
              <a:lnSpc>
                <a:spcPct val="100000"/>
              </a:lnSpc>
              <a:spcBef>
                <a:spcPts val="420"/>
              </a:spcBef>
              <a:spcAft>
                <a:spcPts val="0"/>
              </a:spcAft>
              <a:buClr>
                <a:schemeClr val="dk1"/>
              </a:buClr>
              <a:buSzPts val="2400"/>
              <a:buFont typeface="Arial"/>
              <a:buChar char="●"/>
            </a:pPr>
            <a:r>
              <a:rPr lang="tr">
                <a:solidFill>
                  <a:schemeClr val="dk1"/>
                </a:solidFill>
              </a:rPr>
              <a:t>Cloud</a:t>
            </a:r>
            <a:endParaRPr>
              <a:solidFill>
                <a:schemeClr val="dk1"/>
              </a:solidFill>
            </a:endParaRPr>
          </a:p>
          <a:p>
            <a:pPr indent="-412750" lvl="0" marL="469900" rtl="0" algn="l">
              <a:lnSpc>
                <a:spcPct val="100000"/>
              </a:lnSpc>
              <a:spcBef>
                <a:spcPts val="420"/>
              </a:spcBef>
              <a:spcAft>
                <a:spcPts val="1200"/>
              </a:spcAft>
              <a:buClr>
                <a:schemeClr val="dk1"/>
              </a:buClr>
              <a:buSzPts val="2400"/>
              <a:buFont typeface="Arial"/>
              <a:buChar char="●"/>
            </a:pPr>
            <a:r>
              <a:rPr lang="tr">
                <a:solidFill>
                  <a:schemeClr val="dk1"/>
                </a:solidFill>
              </a:rPr>
              <a:t>Mobile</a:t>
            </a:r>
            <a:endParaRPr>
              <a:solidFill>
                <a:schemeClr val="dk1"/>
              </a:solidFill>
            </a:endParaRPr>
          </a:p>
        </p:txBody>
      </p:sp>
      <p:sp>
        <p:nvSpPr>
          <p:cNvPr id="215" name="Google Shape;215;p40"/>
          <p:cNvSpPr txBox="1"/>
          <p:nvPr>
            <p:ph type="title"/>
          </p:nvPr>
        </p:nvSpPr>
        <p:spPr>
          <a:xfrm>
            <a:off x="384725" y="503825"/>
            <a:ext cx="5268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3. Insecure Ecosystem Interfaces</a:t>
            </a:r>
            <a:endParaRPr/>
          </a:p>
        </p:txBody>
      </p:sp>
      <p:sp>
        <p:nvSpPr>
          <p:cNvPr id="216" name="Google Shape;216;p40"/>
          <p:cNvSpPr txBox="1"/>
          <p:nvPr>
            <p:ph idx="2" type="body"/>
          </p:nvPr>
        </p:nvSpPr>
        <p:spPr>
          <a:xfrm>
            <a:off x="4905425" y="1213308"/>
            <a:ext cx="3733800" cy="337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solidFill>
                  <a:schemeClr val="dk1"/>
                </a:solidFill>
              </a:rPr>
              <a:t>Common issues:</a:t>
            </a:r>
            <a:endParaRPr>
              <a:solidFill>
                <a:schemeClr val="dk1"/>
              </a:solidFill>
            </a:endParaRPr>
          </a:p>
          <a:p>
            <a:pPr indent="-412750" lvl="0" marL="469900" rtl="0" algn="l">
              <a:lnSpc>
                <a:spcPct val="100000"/>
              </a:lnSpc>
              <a:spcBef>
                <a:spcPts val="1995"/>
              </a:spcBef>
              <a:spcAft>
                <a:spcPts val="0"/>
              </a:spcAft>
              <a:buClr>
                <a:schemeClr val="dk1"/>
              </a:buClr>
              <a:buSzPts val="2400"/>
              <a:buFont typeface="Arial"/>
              <a:buChar char="●"/>
            </a:pPr>
            <a:r>
              <a:rPr lang="tr">
                <a:solidFill>
                  <a:schemeClr val="dk1"/>
                </a:solidFill>
              </a:rPr>
              <a:t>Lack of authentication</a:t>
            </a:r>
            <a:endParaRPr>
              <a:solidFill>
                <a:schemeClr val="dk1"/>
              </a:solidFill>
            </a:endParaRPr>
          </a:p>
          <a:p>
            <a:pPr indent="-412750" lvl="0" marL="469900" rtl="0" algn="l">
              <a:lnSpc>
                <a:spcPct val="100000"/>
              </a:lnSpc>
              <a:spcBef>
                <a:spcPts val="420"/>
              </a:spcBef>
              <a:spcAft>
                <a:spcPts val="0"/>
              </a:spcAft>
              <a:buClr>
                <a:schemeClr val="dk1"/>
              </a:buClr>
              <a:buSzPts val="2400"/>
              <a:buFont typeface="Arial"/>
              <a:buChar char="●"/>
            </a:pPr>
            <a:r>
              <a:rPr lang="tr">
                <a:solidFill>
                  <a:schemeClr val="dk1"/>
                </a:solidFill>
              </a:rPr>
              <a:t>Lack of authorization</a:t>
            </a:r>
            <a:endParaRPr>
              <a:solidFill>
                <a:schemeClr val="dk1"/>
              </a:solidFill>
            </a:endParaRPr>
          </a:p>
          <a:p>
            <a:pPr indent="-412750" lvl="0" marL="469900" marR="1054735" rtl="0" algn="l">
              <a:lnSpc>
                <a:spcPct val="114599"/>
              </a:lnSpc>
              <a:spcBef>
                <a:spcPts val="1200"/>
              </a:spcBef>
              <a:spcAft>
                <a:spcPts val="0"/>
              </a:spcAft>
              <a:buClr>
                <a:schemeClr val="dk1"/>
              </a:buClr>
              <a:buSzPts val="2400"/>
              <a:buFont typeface="Arial"/>
              <a:buChar char="●"/>
            </a:pPr>
            <a:r>
              <a:rPr lang="tr">
                <a:solidFill>
                  <a:schemeClr val="dk1"/>
                </a:solidFill>
              </a:rPr>
              <a:t>Lacking or weak  encryption</a:t>
            </a:r>
            <a:endParaRPr>
              <a:solidFill>
                <a:schemeClr val="dk1"/>
              </a:solidFill>
            </a:endParaRPr>
          </a:p>
          <a:p>
            <a:pPr indent="-412750" lvl="0" marL="469900" marR="5080" rtl="0" algn="l">
              <a:lnSpc>
                <a:spcPct val="114599"/>
              </a:lnSpc>
              <a:spcBef>
                <a:spcPts val="1200"/>
              </a:spcBef>
              <a:spcAft>
                <a:spcPts val="1200"/>
              </a:spcAft>
              <a:buClr>
                <a:schemeClr val="dk1"/>
              </a:buClr>
              <a:buSzPts val="2400"/>
              <a:buFont typeface="Arial"/>
              <a:buChar char="●"/>
            </a:pPr>
            <a:r>
              <a:rPr lang="tr">
                <a:solidFill>
                  <a:schemeClr val="dk1"/>
                </a:solidFill>
              </a:rPr>
              <a:t>Lack of input and output  filtering</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84725" y="503825"/>
            <a:ext cx="5948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4. Lack of Secure Update Mechanism</a:t>
            </a:r>
            <a:endParaRPr/>
          </a:p>
        </p:txBody>
      </p:sp>
      <p:sp>
        <p:nvSpPr>
          <p:cNvPr id="222" name="Google Shape;222;p41"/>
          <p:cNvSpPr txBox="1"/>
          <p:nvPr/>
        </p:nvSpPr>
        <p:spPr>
          <a:xfrm>
            <a:off x="384725" y="1213308"/>
            <a:ext cx="7966800" cy="2277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400">
                <a:solidFill>
                  <a:schemeClr val="dk1"/>
                </a:solidFill>
                <a:latin typeface="Arial"/>
                <a:ea typeface="Arial"/>
                <a:cs typeface="Arial"/>
                <a:sym typeface="Arial"/>
              </a:rPr>
              <a:t>Lack of ability to securely update the device.</a:t>
            </a:r>
            <a:endParaRPr sz="2400">
              <a:solidFill>
                <a:schemeClr val="dk1"/>
              </a:solidFill>
              <a:latin typeface="Arial"/>
              <a:ea typeface="Arial"/>
              <a:cs typeface="Arial"/>
              <a:sym typeface="Arial"/>
            </a:endParaRPr>
          </a:p>
          <a:p>
            <a:pPr indent="-412750" lvl="0" marL="469900" marR="0" rtl="0" algn="l">
              <a:lnSpc>
                <a:spcPct val="100000"/>
              </a:lnSpc>
              <a:spcBef>
                <a:spcPts val="1995"/>
              </a:spcBef>
              <a:spcAft>
                <a:spcPts val="0"/>
              </a:spcAft>
              <a:buClr>
                <a:schemeClr val="dk1"/>
              </a:buClr>
              <a:buSzPts val="2400"/>
              <a:buFont typeface="Arial"/>
              <a:buChar char="●"/>
            </a:pPr>
            <a:r>
              <a:rPr lang="tr" sz="2400">
                <a:solidFill>
                  <a:schemeClr val="dk1"/>
                </a:solidFill>
                <a:latin typeface="Arial"/>
                <a:ea typeface="Arial"/>
                <a:cs typeface="Arial"/>
                <a:sym typeface="Arial"/>
              </a:rPr>
              <a:t>Lack of firmware validation on device</a:t>
            </a:r>
            <a:endParaRPr sz="2400">
              <a:solidFill>
                <a:schemeClr val="dk1"/>
              </a:solidFill>
              <a:latin typeface="Arial"/>
              <a:ea typeface="Arial"/>
              <a:cs typeface="Arial"/>
              <a:sym typeface="Arial"/>
            </a:endParaRPr>
          </a:p>
          <a:p>
            <a:pPr indent="-412750" lvl="0" marL="469900" marR="0" rtl="0" algn="l">
              <a:lnSpc>
                <a:spcPct val="100000"/>
              </a:lnSpc>
              <a:spcBef>
                <a:spcPts val="420"/>
              </a:spcBef>
              <a:spcAft>
                <a:spcPts val="0"/>
              </a:spcAft>
              <a:buClr>
                <a:schemeClr val="dk1"/>
              </a:buClr>
              <a:buSzPts val="2400"/>
              <a:buFont typeface="Arial"/>
              <a:buChar char="●"/>
            </a:pPr>
            <a:r>
              <a:rPr lang="tr" sz="2400">
                <a:solidFill>
                  <a:schemeClr val="dk1"/>
                </a:solidFill>
                <a:latin typeface="Arial"/>
                <a:ea typeface="Arial"/>
                <a:cs typeface="Arial"/>
                <a:sym typeface="Arial"/>
              </a:rPr>
              <a:t>Lack of secure delivery (un-encrypted in transit)</a:t>
            </a:r>
            <a:endParaRPr sz="2400">
              <a:solidFill>
                <a:schemeClr val="dk1"/>
              </a:solidFill>
              <a:latin typeface="Arial"/>
              <a:ea typeface="Arial"/>
              <a:cs typeface="Arial"/>
              <a:sym typeface="Arial"/>
            </a:endParaRPr>
          </a:p>
          <a:p>
            <a:pPr indent="-412750" lvl="0" marL="469900" marR="0" rtl="0" algn="l">
              <a:lnSpc>
                <a:spcPct val="100000"/>
              </a:lnSpc>
              <a:spcBef>
                <a:spcPts val="420"/>
              </a:spcBef>
              <a:spcAft>
                <a:spcPts val="0"/>
              </a:spcAft>
              <a:buClr>
                <a:schemeClr val="dk1"/>
              </a:buClr>
              <a:buSzPts val="2400"/>
              <a:buFont typeface="Arial"/>
              <a:buChar char="●"/>
            </a:pPr>
            <a:r>
              <a:rPr lang="tr" sz="2400">
                <a:solidFill>
                  <a:schemeClr val="dk1"/>
                </a:solidFill>
                <a:latin typeface="Arial"/>
                <a:ea typeface="Arial"/>
                <a:cs typeface="Arial"/>
                <a:sym typeface="Arial"/>
              </a:rPr>
              <a:t>Lack of anti-rollback mechanisms</a:t>
            </a:r>
            <a:endParaRPr sz="2400">
              <a:solidFill>
                <a:schemeClr val="dk1"/>
              </a:solidFill>
              <a:latin typeface="Arial"/>
              <a:ea typeface="Arial"/>
              <a:cs typeface="Arial"/>
              <a:sym typeface="Arial"/>
            </a:endParaRPr>
          </a:p>
          <a:p>
            <a:pPr indent="-412750" lvl="0" marL="469900" marR="0" rtl="0" algn="l">
              <a:lnSpc>
                <a:spcPct val="100000"/>
              </a:lnSpc>
              <a:spcBef>
                <a:spcPts val="420"/>
              </a:spcBef>
              <a:spcAft>
                <a:spcPts val="0"/>
              </a:spcAft>
              <a:buClr>
                <a:schemeClr val="dk1"/>
              </a:buClr>
              <a:buSzPts val="2400"/>
              <a:buFont typeface="Arial"/>
              <a:buChar char="●"/>
            </a:pPr>
            <a:r>
              <a:rPr lang="tr" sz="2400">
                <a:solidFill>
                  <a:schemeClr val="dk1"/>
                </a:solidFill>
                <a:latin typeface="Arial"/>
                <a:ea typeface="Arial"/>
                <a:cs typeface="Arial"/>
                <a:sym typeface="Arial"/>
              </a:rPr>
              <a:t>Lack of notifications of security changes due to updates</a:t>
            </a:r>
            <a:endParaRPr sz="24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84725" y="503825"/>
            <a:ext cx="5948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4. Lack of Secure Update Mechanism</a:t>
            </a:r>
            <a:endParaRPr/>
          </a:p>
        </p:txBody>
      </p:sp>
      <p:sp>
        <p:nvSpPr>
          <p:cNvPr id="228" name="Google Shape;228;p42"/>
          <p:cNvSpPr txBox="1"/>
          <p:nvPr/>
        </p:nvSpPr>
        <p:spPr>
          <a:xfrm>
            <a:off x="384725" y="1263808"/>
            <a:ext cx="7310700" cy="3815100"/>
          </a:xfrm>
          <a:prstGeom prst="rect">
            <a:avLst/>
          </a:prstGeom>
          <a:noFill/>
          <a:ln>
            <a:noFill/>
          </a:ln>
        </p:spPr>
        <p:txBody>
          <a:bodyPr anchorCtr="0" anchor="t" bIns="0" lIns="0" spcFirstLastPara="1" rIns="0" wrap="square" tIns="12700">
            <a:spAutoFit/>
          </a:bodyPr>
          <a:lstStyle/>
          <a:p>
            <a:pPr indent="0" lvl="0" marL="12700" marR="0" rtl="0" algn="l">
              <a:lnSpc>
                <a:spcPct val="119375"/>
              </a:lnSpc>
              <a:spcBef>
                <a:spcPts val="0"/>
              </a:spcBef>
              <a:spcAft>
                <a:spcPts val="0"/>
              </a:spcAft>
              <a:buNone/>
            </a:pPr>
            <a:r>
              <a:rPr b="1" lang="tr" sz="2400">
                <a:solidFill>
                  <a:schemeClr val="dk1"/>
                </a:solidFill>
                <a:latin typeface="Arial"/>
                <a:ea typeface="Arial"/>
                <a:cs typeface="Arial"/>
                <a:sym typeface="Arial"/>
              </a:rPr>
              <a:t>2016 Carnegie Mellon University Study</a:t>
            </a:r>
            <a:endParaRPr sz="2400">
              <a:solidFill>
                <a:schemeClr val="dk1"/>
              </a:solidFill>
              <a:latin typeface="Arial"/>
              <a:ea typeface="Arial"/>
              <a:cs typeface="Arial"/>
              <a:sym typeface="Arial"/>
            </a:endParaRPr>
          </a:p>
          <a:p>
            <a:pPr indent="0" lvl="0" marL="12700" marR="5080" rtl="0" algn="l">
              <a:lnSpc>
                <a:spcPct val="118750"/>
              </a:lnSpc>
              <a:spcBef>
                <a:spcPts val="105"/>
              </a:spcBef>
              <a:spcAft>
                <a:spcPts val="0"/>
              </a:spcAft>
              <a:buNone/>
            </a:pPr>
            <a:r>
              <a:rPr i="1" lang="tr" sz="2400">
                <a:solidFill>
                  <a:schemeClr val="dk1"/>
                </a:solidFill>
                <a:latin typeface="Arial"/>
                <a:ea typeface="Arial"/>
                <a:cs typeface="Arial"/>
                <a:sym typeface="Arial"/>
              </a:rPr>
              <a:t>On Board Diagnostics: Risks and Vulnerabilities of the  Connected Vehicle</a:t>
            </a:r>
            <a:endParaRPr sz="2400">
              <a:solidFill>
                <a:schemeClr val="dk1"/>
              </a:solidFill>
              <a:latin typeface="Arial"/>
              <a:ea typeface="Arial"/>
              <a:cs typeface="Arial"/>
              <a:sym typeface="Arial"/>
            </a:endParaRPr>
          </a:p>
          <a:p>
            <a:pPr indent="-330200" lvl="0" marL="469900" marR="713105" rtl="0" algn="l">
              <a:lnSpc>
                <a:spcPct val="118750"/>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Observations: insecure firmware updates and  downloads</a:t>
            </a:r>
            <a:endParaRPr sz="2400">
              <a:solidFill>
                <a:schemeClr val="dk1"/>
              </a:solidFill>
              <a:latin typeface="Arial"/>
              <a:ea typeface="Arial"/>
              <a:cs typeface="Arial"/>
              <a:sym typeface="Arial"/>
            </a:endParaRPr>
          </a:p>
          <a:p>
            <a:pPr indent="-330200" lvl="0" marL="469900" marR="83820" rtl="0" algn="l">
              <a:lnSpc>
                <a:spcPct val="118750"/>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Researchers were able to make arbitrary firmware  modifications and maliciously update remote  firmware.</a:t>
            </a:r>
            <a:endParaRPr sz="2400">
              <a:solidFill>
                <a:schemeClr val="dk1"/>
              </a:solidFill>
              <a:latin typeface="Arial"/>
              <a:ea typeface="Arial"/>
              <a:cs typeface="Arial"/>
              <a:sym typeface="Arial"/>
            </a:endParaRPr>
          </a:p>
          <a:p>
            <a:pPr indent="0" lvl="0" marL="12700" marR="0" rtl="0" algn="l">
              <a:lnSpc>
                <a:spcPct val="114722"/>
              </a:lnSpc>
              <a:spcBef>
                <a:spcPts val="0"/>
              </a:spcBef>
              <a:spcAft>
                <a:spcPts val="0"/>
              </a:spcAft>
              <a:buNone/>
            </a:pPr>
            <a:r>
              <a:rPr lang="tr" sz="1800" u="sng">
                <a:solidFill>
                  <a:schemeClr val="dk1"/>
                </a:solidFill>
                <a:latin typeface="Arial"/>
                <a:ea typeface="Arial"/>
                <a:cs typeface="Arial"/>
                <a:sym typeface="Arial"/>
                <a:hlinkClick r:id="rId3">
                  <a:extLst>
                    <a:ext uri="{A12FA001-AC4F-418D-AE19-62706E023703}">
                      <ahyp:hlinkClr val="tx"/>
                    </a:ext>
                  </a:extLst>
                </a:hlinkClick>
              </a:rPr>
              <a:t>https://resources.sei.cmu.edu/library/asset-view.cfm?assetID=453871</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84725" y="503825"/>
            <a:ext cx="6990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5. Use of Insecure or Outdated Components</a:t>
            </a:r>
            <a:endParaRPr/>
          </a:p>
        </p:txBody>
      </p:sp>
      <p:sp>
        <p:nvSpPr>
          <p:cNvPr id="234" name="Google Shape;234;p43"/>
          <p:cNvSpPr txBox="1"/>
          <p:nvPr/>
        </p:nvSpPr>
        <p:spPr>
          <a:xfrm>
            <a:off x="308525" y="1159968"/>
            <a:ext cx="8238600" cy="31242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tr" sz="2400">
                <a:solidFill>
                  <a:schemeClr val="dk1"/>
                </a:solidFill>
                <a:latin typeface="Arial"/>
                <a:ea typeface="Arial"/>
                <a:cs typeface="Arial"/>
                <a:sym typeface="Arial"/>
              </a:rPr>
              <a:t>Use of deprecated or insecure software components/libraries  that could allow the device to be compromised.</a:t>
            </a:r>
            <a:endParaRPr sz="2400">
              <a:solidFill>
                <a:schemeClr val="dk1"/>
              </a:solidFill>
              <a:latin typeface="Arial"/>
              <a:ea typeface="Arial"/>
              <a:cs typeface="Arial"/>
              <a:sym typeface="Arial"/>
            </a:endParaRPr>
          </a:p>
          <a:p>
            <a:pPr indent="-412750" lvl="0" marL="469900" marR="0" rtl="0" algn="l">
              <a:lnSpc>
                <a:spcPct val="100000"/>
              </a:lnSpc>
              <a:spcBef>
                <a:spcPts val="1995"/>
              </a:spcBef>
              <a:spcAft>
                <a:spcPts val="0"/>
              </a:spcAft>
              <a:buClr>
                <a:schemeClr val="dk1"/>
              </a:buClr>
              <a:buSzPts val="2400"/>
              <a:buFont typeface="Arial"/>
              <a:buChar char="●"/>
            </a:pPr>
            <a:r>
              <a:rPr lang="tr" sz="2400">
                <a:solidFill>
                  <a:schemeClr val="dk1"/>
                </a:solidFill>
                <a:latin typeface="Arial"/>
                <a:ea typeface="Arial"/>
                <a:cs typeface="Arial"/>
                <a:sym typeface="Arial"/>
              </a:rPr>
              <a:t>Insecure customization of operating system platforms</a:t>
            </a:r>
            <a:endParaRPr sz="2400">
              <a:solidFill>
                <a:schemeClr val="dk1"/>
              </a:solidFill>
              <a:latin typeface="Arial"/>
              <a:ea typeface="Arial"/>
              <a:cs typeface="Arial"/>
              <a:sym typeface="Arial"/>
            </a:endParaRPr>
          </a:p>
          <a:p>
            <a:pPr indent="-412750" lvl="0" marL="469900" marR="80645" rtl="0" algn="l">
              <a:lnSpc>
                <a:spcPct val="114599"/>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Third-party software libraries from a compromised supply  chain</a:t>
            </a:r>
            <a:endParaRPr sz="2400">
              <a:solidFill>
                <a:schemeClr val="dk1"/>
              </a:solidFill>
              <a:latin typeface="Arial"/>
              <a:ea typeface="Arial"/>
              <a:cs typeface="Arial"/>
              <a:sym typeface="Arial"/>
            </a:endParaRPr>
          </a:p>
          <a:p>
            <a:pPr indent="-412750" lvl="0" marL="469900" marR="333375" rtl="0" algn="l">
              <a:lnSpc>
                <a:spcPct val="114599"/>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Third-party hardware components from a compromised  supply chain</a:t>
            </a:r>
            <a:endParaRPr sz="24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384725" y="503825"/>
            <a:ext cx="6990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5. Use of Insecure or Outdated Components</a:t>
            </a:r>
            <a:endParaRPr/>
          </a:p>
        </p:txBody>
      </p:sp>
      <p:pic>
        <p:nvPicPr>
          <p:cNvPr id="240" name="Google Shape;240;p44"/>
          <p:cNvPicPr preferRelativeResize="0"/>
          <p:nvPr/>
        </p:nvPicPr>
        <p:blipFill rotWithShape="1">
          <a:blip r:embed="rId3">
            <a:alphaModFix/>
          </a:blip>
          <a:srcRect b="0" l="0" r="0" t="0"/>
          <a:stretch/>
        </p:blipFill>
        <p:spPr>
          <a:xfrm>
            <a:off x="6191587" y="1609087"/>
            <a:ext cx="1445324" cy="1626449"/>
          </a:xfrm>
          <a:prstGeom prst="rect">
            <a:avLst/>
          </a:prstGeom>
          <a:noFill/>
          <a:ln>
            <a:noFill/>
          </a:ln>
        </p:spPr>
      </p:pic>
      <p:sp>
        <p:nvSpPr>
          <p:cNvPr id="241" name="Google Shape;241;p44"/>
          <p:cNvSpPr txBox="1"/>
          <p:nvPr/>
        </p:nvSpPr>
        <p:spPr>
          <a:xfrm>
            <a:off x="6000136" y="3296358"/>
            <a:ext cx="15165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400">
                <a:solidFill>
                  <a:schemeClr val="dk1"/>
                </a:solidFill>
                <a:latin typeface="Arial"/>
                <a:ea typeface="Arial"/>
                <a:cs typeface="Arial"/>
                <a:sym typeface="Arial"/>
              </a:rPr>
              <a:t>Heartbleed</a:t>
            </a:r>
            <a:endParaRPr sz="2400">
              <a:solidFill>
                <a:schemeClr val="dk1"/>
              </a:solidFill>
              <a:latin typeface="Arial"/>
              <a:ea typeface="Arial"/>
              <a:cs typeface="Arial"/>
              <a:sym typeface="Arial"/>
            </a:endParaRPr>
          </a:p>
        </p:txBody>
      </p:sp>
      <p:pic>
        <p:nvPicPr>
          <p:cNvPr id="242" name="Google Shape;242;p44"/>
          <p:cNvPicPr preferRelativeResize="0"/>
          <p:nvPr/>
        </p:nvPicPr>
        <p:blipFill rotWithShape="1">
          <a:blip r:embed="rId4">
            <a:alphaModFix/>
          </a:blip>
          <a:srcRect b="0" l="0" r="0" t="0"/>
          <a:stretch/>
        </p:blipFill>
        <p:spPr>
          <a:xfrm>
            <a:off x="1604137" y="1628112"/>
            <a:ext cx="876299" cy="1428749"/>
          </a:xfrm>
          <a:prstGeom prst="rect">
            <a:avLst/>
          </a:prstGeom>
          <a:noFill/>
          <a:ln>
            <a:noFill/>
          </a:ln>
        </p:spPr>
      </p:pic>
      <p:pic>
        <p:nvPicPr>
          <p:cNvPr id="243" name="Google Shape;243;p44"/>
          <p:cNvPicPr preferRelativeResize="0"/>
          <p:nvPr/>
        </p:nvPicPr>
        <p:blipFill rotWithShape="1">
          <a:blip r:embed="rId5">
            <a:alphaModFix/>
          </a:blip>
          <a:srcRect b="0" l="0" r="0" t="0"/>
          <a:stretch/>
        </p:blipFill>
        <p:spPr>
          <a:xfrm>
            <a:off x="3431137" y="1628112"/>
            <a:ext cx="1809749" cy="1428749"/>
          </a:xfrm>
          <a:prstGeom prst="rect">
            <a:avLst/>
          </a:prstGeom>
          <a:noFill/>
          <a:ln>
            <a:noFill/>
          </a:ln>
        </p:spPr>
      </p:pic>
      <p:sp>
        <p:nvSpPr>
          <p:cNvPr id="244" name="Google Shape;244;p44"/>
          <p:cNvSpPr txBox="1"/>
          <p:nvPr/>
        </p:nvSpPr>
        <p:spPr>
          <a:xfrm>
            <a:off x="1365330" y="3296358"/>
            <a:ext cx="13302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400">
                <a:solidFill>
                  <a:schemeClr val="dk1"/>
                </a:solidFill>
                <a:latin typeface="Arial"/>
                <a:ea typeface="Arial"/>
                <a:cs typeface="Arial"/>
                <a:sym typeface="Arial"/>
              </a:rPr>
              <a:t>Meltdown</a:t>
            </a:r>
            <a:endParaRPr sz="2400">
              <a:solidFill>
                <a:schemeClr val="dk1"/>
              </a:solidFill>
              <a:latin typeface="Arial"/>
              <a:ea typeface="Arial"/>
              <a:cs typeface="Arial"/>
              <a:sym typeface="Arial"/>
            </a:endParaRPr>
          </a:p>
        </p:txBody>
      </p:sp>
      <p:sp>
        <p:nvSpPr>
          <p:cNvPr id="245" name="Google Shape;245;p44"/>
          <p:cNvSpPr txBox="1"/>
          <p:nvPr/>
        </p:nvSpPr>
        <p:spPr>
          <a:xfrm>
            <a:off x="3772452" y="3296358"/>
            <a:ext cx="10737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400">
                <a:solidFill>
                  <a:schemeClr val="dk1"/>
                </a:solidFill>
                <a:latin typeface="Arial"/>
                <a:ea typeface="Arial"/>
                <a:cs typeface="Arial"/>
                <a:sym typeface="Arial"/>
              </a:rPr>
              <a:t>Spectre</a:t>
            </a:r>
            <a:endParaRPr sz="24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nvSpPr>
        <p:spPr>
          <a:xfrm>
            <a:off x="384725" y="503825"/>
            <a:ext cx="50634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800">
                <a:solidFill>
                  <a:schemeClr val="dk1"/>
                </a:solidFill>
                <a:latin typeface="Arial"/>
                <a:ea typeface="Arial"/>
                <a:cs typeface="Arial"/>
                <a:sym typeface="Arial"/>
              </a:rPr>
              <a:t>6. Insufficient Privacy Protection</a:t>
            </a:r>
            <a:endParaRPr sz="2800">
              <a:solidFill>
                <a:schemeClr val="dk1"/>
              </a:solidFill>
              <a:latin typeface="Arial"/>
              <a:ea typeface="Arial"/>
              <a:cs typeface="Arial"/>
              <a:sym typeface="Arial"/>
            </a:endParaRPr>
          </a:p>
        </p:txBody>
      </p:sp>
      <p:sp>
        <p:nvSpPr>
          <p:cNvPr id="251" name="Google Shape;251;p45"/>
          <p:cNvSpPr txBox="1"/>
          <p:nvPr/>
        </p:nvSpPr>
        <p:spPr>
          <a:xfrm>
            <a:off x="384725" y="1354593"/>
            <a:ext cx="8067600" cy="12288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tr" sz="2400">
                <a:solidFill>
                  <a:schemeClr val="dk1"/>
                </a:solidFill>
                <a:latin typeface="Arial"/>
                <a:ea typeface="Arial"/>
                <a:cs typeface="Arial"/>
                <a:sym typeface="Arial"/>
              </a:rPr>
              <a:t>User’s personal information stored on the device or in the  ecosystem that is used </a:t>
            </a:r>
            <a:r>
              <a:rPr b="1" lang="tr" sz="2400">
                <a:solidFill>
                  <a:schemeClr val="dk1"/>
                </a:solidFill>
                <a:latin typeface="Arial"/>
                <a:ea typeface="Arial"/>
                <a:cs typeface="Arial"/>
                <a:sym typeface="Arial"/>
              </a:rPr>
              <a:t>insecurely</a:t>
            </a:r>
            <a:r>
              <a:rPr lang="tr" sz="2400">
                <a:solidFill>
                  <a:schemeClr val="dk1"/>
                </a:solidFill>
                <a:latin typeface="Arial"/>
                <a:ea typeface="Arial"/>
                <a:cs typeface="Arial"/>
                <a:sym typeface="Arial"/>
              </a:rPr>
              <a:t>, </a:t>
            </a:r>
            <a:r>
              <a:rPr b="1" lang="tr" sz="2400">
                <a:solidFill>
                  <a:schemeClr val="dk1"/>
                </a:solidFill>
                <a:latin typeface="Arial"/>
                <a:ea typeface="Arial"/>
                <a:cs typeface="Arial"/>
                <a:sym typeface="Arial"/>
              </a:rPr>
              <a:t>improperly</a:t>
            </a:r>
            <a:r>
              <a:rPr lang="tr" sz="2400">
                <a:solidFill>
                  <a:schemeClr val="dk1"/>
                </a:solidFill>
                <a:latin typeface="Arial"/>
                <a:ea typeface="Arial"/>
                <a:cs typeface="Arial"/>
                <a:sym typeface="Arial"/>
              </a:rPr>
              <a:t>, or </a:t>
            </a:r>
            <a:r>
              <a:rPr b="1" lang="tr" sz="2400">
                <a:solidFill>
                  <a:schemeClr val="dk1"/>
                </a:solidFill>
                <a:latin typeface="Arial"/>
                <a:ea typeface="Arial"/>
                <a:cs typeface="Arial"/>
                <a:sym typeface="Arial"/>
              </a:rPr>
              <a:t>without  permission</a:t>
            </a:r>
            <a:r>
              <a:rPr lang="tr"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tr"/>
              <a:t>Definitions</a:t>
            </a:r>
            <a:endParaRPr/>
          </a:p>
          <a:p>
            <a:pPr indent="0" lvl="0" marL="0" rtl="0" algn="l">
              <a:spcBef>
                <a:spcPts val="600"/>
              </a:spcBef>
              <a:spcAft>
                <a:spcPts val="0"/>
              </a:spcAft>
              <a:buNone/>
            </a:pPr>
            <a:r>
              <a:t/>
            </a:r>
            <a:endParaRPr sz="15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500">
                <a:solidFill>
                  <a:schemeClr val="dk1"/>
                </a:solidFill>
              </a:rPr>
              <a:t>Pentesting / Security testing:</a:t>
            </a:r>
            <a:r>
              <a:rPr lang="tr" sz="1500">
                <a:solidFill>
                  <a:schemeClr val="dk1"/>
                </a:solidFill>
              </a:rPr>
              <a:t> </a:t>
            </a:r>
            <a:endParaRPr sz="1500">
              <a:solidFill>
                <a:schemeClr val="dk1"/>
              </a:solidFill>
            </a:endParaRPr>
          </a:p>
          <a:p>
            <a:pPr indent="0" lvl="0" marL="0" rtl="0" algn="l">
              <a:spcBef>
                <a:spcPts val="0"/>
              </a:spcBef>
              <a:spcAft>
                <a:spcPts val="0"/>
              </a:spcAft>
              <a:buNone/>
            </a:pPr>
            <a:r>
              <a:rPr lang="tr" sz="1500">
                <a:solidFill>
                  <a:schemeClr val="dk1"/>
                </a:solidFill>
              </a:rPr>
              <a:t>Penetration testing, often abbreviated as "pen testing," is a cybersecurity practice used to assess the security of computer systems, networks, applications, and other digital assets. The primary goal of penetration testing is to identify vulnerabilities and weaknesses in these systems before malicious hackers or cybercriminals can exploit them.</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84725" y="503825"/>
            <a:ext cx="50634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6. Insufficient Privacy Protection</a:t>
            </a:r>
            <a:endParaRPr/>
          </a:p>
        </p:txBody>
      </p:sp>
      <p:sp>
        <p:nvSpPr>
          <p:cNvPr id="257" name="Google Shape;257;p46"/>
          <p:cNvSpPr txBox="1"/>
          <p:nvPr/>
        </p:nvSpPr>
        <p:spPr>
          <a:xfrm>
            <a:off x="384725" y="1284183"/>
            <a:ext cx="7360800" cy="3376500"/>
          </a:xfrm>
          <a:prstGeom prst="rect">
            <a:avLst/>
          </a:prstGeom>
          <a:noFill/>
          <a:ln>
            <a:noFill/>
          </a:ln>
        </p:spPr>
        <p:txBody>
          <a:bodyPr anchorCtr="0" anchor="t" bIns="0" lIns="0" spcFirstLastPara="1" rIns="0" wrap="square" tIns="12700">
            <a:spAutoFit/>
          </a:bodyPr>
          <a:lstStyle/>
          <a:p>
            <a:pPr indent="0" lvl="0" marL="12700" marR="0" rtl="0" algn="l">
              <a:lnSpc>
                <a:spcPct val="119375"/>
              </a:lnSpc>
              <a:spcBef>
                <a:spcPts val="0"/>
              </a:spcBef>
              <a:spcAft>
                <a:spcPts val="0"/>
              </a:spcAft>
              <a:buNone/>
            </a:pPr>
            <a:r>
              <a:rPr b="1" lang="tr" sz="2400">
                <a:solidFill>
                  <a:schemeClr val="dk1"/>
                </a:solidFill>
                <a:latin typeface="Arial"/>
                <a:ea typeface="Arial"/>
                <a:cs typeface="Arial"/>
                <a:sym typeface="Arial"/>
              </a:rPr>
              <a:t>2017 Cornell University Study</a:t>
            </a:r>
            <a:endParaRPr sz="2400">
              <a:solidFill>
                <a:schemeClr val="dk1"/>
              </a:solidFill>
              <a:latin typeface="Arial"/>
              <a:ea typeface="Arial"/>
              <a:cs typeface="Arial"/>
              <a:sym typeface="Arial"/>
            </a:endParaRPr>
          </a:p>
          <a:p>
            <a:pPr indent="0" lvl="0" marL="12700" marR="153670" rtl="0" algn="l">
              <a:lnSpc>
                <a:spcPct val="118750"/>
              </a:lnSpc>
              <a:spcBef>
                <a:spcPts val="105"/>
              </a:spcBef>
              <a:spcAft>
                <a:spcPts val="0"/>
              </a:spcAft>
              <a:buNone/>
            </a:pPr>
            <a:r>
              <a:rPr i="1" lang="tr" sz="2400">
                <a:solidFill>
                  <a:schemeClr val="dk1"/>
                </a:solidFill>
                <a:latin typeface="Arial"/>
                <a:ea typeface="Arial"/>
                <a:cs typeface="Arial"/>
                <a:sym typeface="Arial"/>
              </a:rPr>
              <a:t>A Smart Home is No Castle: Privacy Vulnerabilities of  Encrypted IoT Traffic</a:t>
            </a:r>
            <a:endParaRPr sz="2400">
              <a:solidFill>
                <a:schemeClr val="dk1"/>
              </a:solidFill>
              <a:latin typeface="Arial"/>
              <a:ea typeface="Arial"/>
              <a:cs typeface="Arial"/>
              <a:sym typeface="Arial"/>
            </a:endParaRPr>
          </a:p>
          <a:p>
            <a:pPr indent="0" lvl="0" marL="12700" marR="5080" rtl="0" algn="l">
              <a:lnSpc>
                <a:spcPct val="118750"/>
              </a:lnSpc>
              <a:spcBef>
                <a:spcPts val="0"/>
              </a:spcBef>
              <a:spcAft>
                <a:spcPts val="0"/>
              </a:spcAft>
              <a:buNone/>
            </a:pPr>
            <a:r>
              <a:rPr lang="tr" sz="2400">
                <a:solidFill>
                  <a:schemeClr val="dk1"/>
                </a:solidFill>
                <a:latin typeface="Arial"/>
                <a:ea typeface="Arial"/>
                <a:cs typeface="Arial"/>
                <a:sym typeface="Arial"/>
              </a:rPr>
              <a:t>“we examine four IoT smart home devices [...] and find  that their network traffic rates can reveal potentially  sensitive user interactions even when the traffic is  encrypted”</a:t>
            </a:r>
            <a:endParaRPr sz="2400">
              <a:solidFill>
                <a:schemeClr val="dk1"/>
              </a:solidFill>
              <a:latin typeface="Arial"/>
              <a:ea typeface="Arial"/>
              <a:cs typeface="Arial"/>
              <a:sym typeface="Arial"/>
            </a:endParaRPr>
          </a:p>
          <a:p>
            <a:pPr indent="0" lvl="0" marL="12700" marR="0" rtl="0" algn="l">
              <a:lnSpc>
                <a:spcPct val="114722"/>
              </a:lnSpc>
              <a:spcBef>
                <a:spcPts val="0"/>
              </a:spcBef>
              <a:spcAft>
                <a:spcPts val="0"/>
              </a:spcAft>
              <a:buNone/>
            </a:pPr>
            <a:r>
              <a:rPr lang="tr" sz="1800" u="sng">
                <a:solidFill>
                  <a:schemeClr val="dk1"/>
                </a:solidFill>
                <a:latin typeface="Arial"/>
                <a:ea typeface="Arial"/>
                <a:cs typeface="Arial"/>
                <a:sym typeface="Arial"/>
                <a:hlinkClick r:id="rId3">
                  <a:extLst>
                    <a:ext uri="{A12FA001-AC4F-418D-AE19-62706E023703}">
                      <ahyp:hlinkClr val="tx"/>
                    </a:ext>
                  </a:extLst>
                </a:hlinkClick>
              </a:rPr>
              <a:t>https://arxiv.org/abs/1705.06805</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84725" y="503825"/>
            <a:ext cx="6064200" cy="874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7. Insecure Data Transfer and Storage</a:t>
            </a:r>
            <a:endParaRPr/>
          </a:p>
        </p:txBody>
      </p:sp>
      <p:sp>
        <p:nvSpPr>
          <p:cNvPr id="263" name="Google Shape;263;p47"/>
          <p:cNvSpPr txBox="1"/>
          <p:nvPr>
            <p:ph idx="1" type="body"/>
          </p:nvPr>
        </p:nvSpPr>
        <p:spPr>
          <a:xfrm>
            <a:off x="384750" y="1427543"/>
            <a:ext cx="8374500" cy="12288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1200"/>
              </a:spcAft>
              <a:buNone/>
            </a:pPr>
            <a:r>
              <a:rPr lang="tr">
                <a:solidFill>
                  <a:schemeClr val="dk1"/>
                </a:solidFill>
              </a:rPr>
              <a:t>Lack of encryption or access control of sensitive data  anywhere within the ecosystem, including at rest, in transit, or  during processing.</a:t>
            </a:r>
            <a:endParaRPr>
              <a:solidFill>
                <a:schemeClr val="dk1"/>
              </a:solidFill>
            </a:endParaRPr>
          </a:p>
        </p:txBody>
      </p:sp>
      <p:pic>
        <p:nvPicPr>
          <p:cNvPr id="264" name="Google Shape;264;p47"/>
          <p:cNvPicPr preferRelativeResize="0"/>
          <p:nvPr/>
        </p:nvPicPr>
        <p:blipFill rotWithShape="1">
          <a:blip r:embed="rId3">
            <a:alphaModFix/>
          </a:blip>
          <a:srcRect b="0" l="0" r="0" t="0"/>
          <a:stretch/>
        </p:blipFill>
        <p:spPr>
          <a:xfrm>
            <a:off x="4290624" y="2923925"/>
            <a:ext cx="2023050" cy="1543424"/>
          </a:xfrm>
          <a:prstGeom prst="rect">
            <a:avLst/>
          </a:prstGeom>
          <a:noFill/>
          <a:ln>
            <a:noFill/>
          </a:ln>
        </p:spPr>
      </p:pic>
      <p:pic>
        <p:nvPicPr>
          <p:cNvPr id="265" name="Google Shape;265;p47"/>
          <p:cNvPicPr preferRelativeResize="0"/>
          <p:nvPr/>
        </p:nvPicPr>
        <p:blipFill rotWithShape="1">
          <a:blip r:embed="rId4">
            <a:alphaModFix/>
          </a:blip>
          <a:srcRect b="0" l="0" r="0" t="0"/>
          <a:stretch/>
        </p:blipFill>
        <p:spPr>
          <a:xfrm>
            <a:off x="694174" y="2895662"/>
            <a:ext cx="2598200" cy="1844524"/>
          </a:xfrm>
          <a:prstGeom prst="rect">
            <a:avLst/>
          </a:prstGeom>
          <a:noFill/>
          <a:ln>
            <a:noFill/>
          </a:ln>
        </p:spPr>
      </p:pic>
      <p:grpSp>
        <p:nvGrpSpPr>
          <p:cNvPr id="266" name="Google Shape;266;p47"/>
          <p:cNvGrpSpPr/>
          <p:nvPr/>
        </p:nvGrpSpPr>
        <p:grpSpPr>
          <a:xfrm>
            <a:off x="3616617" y="3624240"/>
            <a:ext cx="462281" cy="447392"/>
            <a:chOff x="3616617" y="3624240"/>
            <a:chExt cx="462281" cy="447392"/>
          </a:xfrm>
        </p:grpSpPr>
        <p:sp>
          <p:nvSpPr>
            <p:cNvPr id="267" name="Google Shape;267;p47"/>
            <p:cNvSpPr/>
            <p:nvPr/>
          </p:nvSpPr>
          <p:spPr>
            <a:xfrm>
              <a:off x="3616617" y="3624592"/>
              <a:ext cx="462280" cy="447040"/>
            </a:xfrm>
            <a:custGeom>
              <a:rect b="b" l="l" r="r" t="t"/>
              <a:pathLst>
                <a:path extrusionOk="0" h="447039" w="462279">
                  <a:moveTo>
                    <a:pt x="461657" y="151130"/>
                  </a:moveTo>
                  <a:lnTo>
                    <a:pt x="302336" y="151130"/>
                  </a:lnTo>
                  <a:lnTo>
                    <a:pt x="302336" y="0"/>
                  </a:lnTo>
                  <a:lnTo>
                    <a:pt x="159308" y="0"/>
                  </a:lnTo>
                  <a:lnTo>
                    <a:pt x="159308" y="151130"/>
                  </a:lnTo>
                  <a:lnTo>
                    <a:pt x="0" y="151130"/>
                  </a:lnTo>
                  <a:lnTo>
                    <a:pt x="0" y="294640"/>
                  </a:lnTo>
                  <a:lnTo>
                    <a:pt x="159308" y="294640"/>
                  </a:lnTo>
                  <a:lnTo>
                    <a:pt x="159308" y="447040"/>
                  </a:lnTo>
                  <a:lnTo>
                    <a:pt x="302336" y="447040"/>
                  </a:lnTo>
                  <a:lnTo>
                    <a:pt x="302336" y="294640"/>
                  </a:lnTo>
                  <a:lnTo>
                    <a:pt x="461657" y="294640"/>
                  </a:lnTo>
                  <a:lnTo>
                    <a:pt x="461657" y="15113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47"/>
            <p:cNvSpPr/>
            <p:nvPr/>
          </p:nvSpPr>
          <p:spPr>
            <a:xfrm>
              <a:off x="3616618" y="3624240"/>
              <a:ext cx="462280" cy="447040"/>
            </a:xfrm>
            <a:custGeom>
              <a:rect b="b" l="l" r="r" t="t"/>
              <a:pathLst>
                <a:path extrusionOk="0" h="447039" w="462279">
                  <a:moveTo>
                    <a:pt x="0" y="151933"/>
                  </a:moveTo>
                  <a:lnTo>
                    <a:pt x="159319" y="151933"/>
                  </a:lnTo>
                  <a:lnTo>
                    <a:pt x="159319" y="0"/>
                  </a:lnTo>
                  <a:lnTo>
                    <a:pt x="302344" y="0"/>
                  </a:lnTo>
                  <a:lnTo>
                    <a:pt x="302344" y="151933"/>
                  </a:lnTo>
                  <a:lnTo>
                    <a:pt x="461663" y="151933"/>
                  </a:lnTo>
                  <a:lnTo>
                    <a:pt x="461663" y="294958"/>
                  </a:lnTo>
                  <a:lnTo>
                    <a:pt x="302344" y="294958"/>
                  </a:lnTo>
                  <a:lnTo>
                    <a:pt x="302344" y="446892"/>
                  </a:lnTo>
                  <a:lnTo>
                    <a:pt x="159319" y="446892"/>
                  </a:lnTo>
                  <a:lnTo>
                    <a:pt x="159319" y="294958"/>
                  </a:lnTo>
                  <a:lnTo>
                    <a:pt x="0" y="294958"/>
                  </a:lnTo>
                  <a:lnTo>
                    <a:pt x="0" y="151933"/>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69" name="Google Shape;269;p47"/>
          <p:cNvGrpSpPr/>
          <p:nvPr/>
        </p:nvGrpSpPr>
        <p:grpSpPr>
          <a:xfrm>
            <a:off x="6496890" y="3668918"/>
            <a:ext cx="539750" cy="143510"/>
            <a:chOff x="6496890" y="3668918"/>
            <a:chExt cx="539750" cy="143510"/>
          </a:xfrm>
        </p:grpSpPr>
        <p:sp>
          <p:nvSpPr>
            <p:cNvPr id="270" name="Google Shape;270;p47"/>
            <p:cNvSpPr/>
            <p:nvPr/>
          </p:nvSpPr>
          <p:spPr>
            <a:xfrm>
              <a:off x="6496890" y="3668918"/>
              <a:ext cx="539750" cy="143510"/>
            </a:xfrm>
            <a:custGeom>
              <a:rect b="b" l="l" r="r" t="t"/>
              <a:pathLst>
                <a:path extrusionOk="0" h="143510" w="539750">
                  <a:moveTo>
                    <a:pt x="539269" y="143024"/>
                  </a:moveTo>
                  <a:lnTo>
                    <a:pt x="0" y="143024"/>
                  </a:lnTo>
                  <a:lnTo>
                    <a:pt x="0" y="0"/>
                  </a:lnTo>
                  <a:lnTo>
                    <a:pt x="539269" y="0"/>
                  </a:lnTo>
                  <a:lnTo>
                    <a:pt x="539269" y="1430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1" name="Google Shape;271;p47"/>
            <p:cNvSpPr/>
            <p:nvPr/>
          </p:nvSpPr>
          <p:spPr>
            <a:xfrm>
              <a:off x="6496890" y="3668918"/>
              <a:ext cx="539750" cy="143510"/>
            </a:xfrm>
            <a:custGeom>
              <a:rect b="b" l="l" r="r" t="t"/>
              <a:pathLst>
                <a:path extrusionOk="0" h="143510" w="539750">
                  <a:moveTo>
                    <a:pt x="0" y="0"/>
                  </a:moveTo>
                  <a:lnTo>
                    <a:pt x="539269" y="0"/>
                  </a:lnTo>
                  <a:lnTo>
                    <a:pt x="539269" y="143024"/>
                  </a:lnTo>
                  <a:lnTo>
                    <a:pt x="0" y="143024"/>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72" name="Google Shape;272;p47"/>
          <p:cNvGrpSpPr/>
          <p:nvPr/>
        </p:nvGrpSpPr>
        <p:grpSpPr>
          <a:xfrm>
            <a:off x="6496890" y="3883456"/>
            <a:ext cx="539750" cy="143510"/>
            <a:chOff x="6496890" y="3883456"/>
            <a:chExt cx="539750" cy="143510"/>
          </a:xfrm>
        </p:grpSpPr>
        <p:sp>
          <p:nvSpPr>
            <p:cNvPr id="273" name="Google Shape;273;p47"/>
            <p:cNvSpPr/>
            <p:nvPr/>
          </p:nvSpPr>
          <p:spPr>
            <a:xfrm>
              <a:off x="6496890" y="3883456"/>
              <a:ext cx="539750" cy="143510"/>
            </a:xfrm>
            <a:custGeom>
              <a:rect b="b" l="l" r="r" t="t"/>
              <a:pathLst>
                <a:path extrusionOk="0" h="143510" w="539750">
                  <a:moveTo>
                    <a:pt x="539269" y="143024"/>
                  </a:moveTo>
                  <a:lnTo>
                    <a:pt x="0" y="143024"/>
                  </a:lnTo>
                  <a:lnTo>
                    <a:pt x="0" y="0"/>
                  </a:lnTo>
                  <a:lnTo>
                    <a:pt x="539269" y="0"/>
                  </a:lnTo>
                  <a:lnTo>
                    <a:pt x="539269" y="1430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4" name="Google Shape;274;p47"/>
            <p:cNvSpPr/>
            <p:nvPr/>
          </p:nvSpPr>
          <p:spPr>
            <a:xfrm>
              <a:off x="6496890" y="3883456"/>
              <a:ext cx="539750" cy="143510"/>
            </a:xfrm>
            <a:custGeom>
              <a:rect b="b" l="l" r="r" t="t"/>
              <a:pathLst>
                <a:path extrusionOk="0" h="143510" w="539750">
                  <a:moveTo>
                    <a:pt x="0" y="0"/>
                  </a:moveTo>
                  <a:lnTo>
                    <a:pt x="539269" y="0"/>
                  </a:lnTo>
                  <a:lnTo>
                    <a:pt x="539269" y="143024"/>
                  </a:lnTo>
                  <a:lnTo>
                    <a:pt x="0" y="143024"/>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5" name="Google Shape;275;p47"/>
          <p:cNvSpPr txBox="1"/>
          <p:nvPr/>
        </p:nvSpPr>
        <p:spPr>
          <a:xfrm>
            <a:off x="7298701" y="3321670"/>
            <a:ext cx="1923414"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60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84725" y="503825"/>
            <a:ext cx="6064200" cy="874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7. Insecure Data Transfer and Storage</a:t>
            </a:r>
            <a:endParaRPr/>
          </a:p>
        </p:txBody>
      </p:sp>
      <p:sp>
        <p:nvSpPr>
          <p:cNvPr id="281" name="Google Shape;281;p48"/>
          <p:cNvSpPr txBox="1"/>
          <p:nvPr/>
        </p:nvSpPr>
        <p:spPr>
          <a:xfrm>
            <a:off x="384725" y="1378625"/>
            <a:ext cx="7984500" cy="3655200"/>
          </a:xfrm>
          <a:prstGeom prst="rect">
            <a:avLst/>
          </a:prstGeom>
          <a:noFill/>
          <a:ln>
            <a:noFill/>
          </a:ln>
        </p:spPr>
        <p:txBody>
          <a:bodyPr anchorCtr="0" anchor="t" bIns="0" lIns="0" spcFirstLastPara="1" rIns="0" wrap="square" tIns="27925">
            <a:spAutoFit/>
          </a:bodyPr>
          <a:lstStyle/>
          <a:p>
            <a:pPr indent="0" lvl="0" marL="12700" marR="820419" rtl="0" algn="l">
              <a:lnSpc>
                <a:spcPct val="118750"/>
              </a:lnSpc>
              <a:spcBef>
                <a:spcPts val="0"/>
              </a:spcBef>
              <a:spcAft>
                <a:spcPts val="0"/>
              </a:spcAft>
              <a:buNone/>
            </a:pPr>
            <a:r>
              <a:rPr lang="tr" sz="2400">
                <a:solidFill>
                  <a:schemeClr val="dk1"/>
                </a:solidFill>
                <a:latin typeface="Arial"/>
                <a:ea typeface="Arial"/>
                <a:cs typeface="Arial"/>
                <a:sym typeface="Arial"/>
              </a:rPr>
              <a:t>“The Espressif </a:t>
            </a:r>
            <a:r>
              <a:rPr b="1" lang="tr" sz="2400">
                <a:solidFill>
                  <a:schemeClr val="dk1"/>
                </a:solidFill>
                <a:latin typeface="Arial"/>
                <a:ea typeface="Arial"/>
                <a:cs typeface="Arial"/>
                <a:sym typeface="Arial"/>
              </a:rPr>
              <a:t>ESP8266 </a:t>
            </a:r>
            <a:r>
              <a:rPr lang="tr" sz="2400">
                <a:solidFill>
                  <a:schemeClr val="dk1"/>
                </a:solidFill>
                <a:latin typeface="Arial"/>
                <a:ea typeface="Arial"/>
                <a:cs typeface="Arial"/>
                <a:sym typeface="Arial"/>
              </a:rPr>
              <a:t>chipset makes three-dollar  ‘Internet of Things’ development boards an economic  reality. According to the popular automatic</a:t>
            </a:r>
            <a:endParaRPr sz="2400">
              <a:solidFill>
                <a:schemeClr val="dk1"/>
              </a:solidFill>
              <a:latin typeface="Arial"/>
              <a:ea typeface="Arial"/>
              <a:cs typeface="Arial"/>
              <a:sym typeface="Arial"/>
            </a:endParaRPr>
          </a:p>
          <a:p>
            <a:pPr indent="0" lvl="0" marL="12700" marR="5080" rtl="0" algn="l">
              <a:lnSpc>
                <a:spcPct val="118750"/>
              </a:lnSpc>
              <a:spcBef>
                <a:spcPts val="0"/>
              </a:spcBef>
              <a:spcAft>
                <a:spcPts val="0"/>
              </a:spcAft>
              <a:buNone/>
            </a:pPr>
            <a:r>
              <a:rPr lang="tr" sz="2400">
                <a:solidFill>
                  <a:schemeClr val="dk1"/>
                </a:solidFill>
                <a:latin typeface="Arial"/>
                <a:ea typeface="Arial"/>
                <a:cs typeface="Arial"/>
                <a:sym typeface="Arial"/>
              </a:rPr>
              <a:t>firmware-building site nodeMCU-builds, in the </a:t>
            </a:r>
            <a:r>
              <a:rPr b="1" lang="tr" sz="2400">
                <a:solidFill>
                  <a:schemeClr val="dk1"/>
                </a:solidFill>
                <a:latin typeface="Arial"/>
                <a:ea typeface="Arial"/>
                <a:cs typeface="Arial"/>
                <a:sym typeface="Arial"/>
              </a:rPr>
              <a:t>last 60 days  </a:t>
            </a:r>
            <a:r>
              <a:rPr lang="tr" sz="2400">
                <a:solidFill>
                  <a:schemeClr val="dk1"/>
                </a:solidFill>
                <a:latin typeface="Arial"/>
                <a:ea typeface="Arial"/>
                <a:cs typeface="Arial"/>
                <a:sym typeface="Arial"/>
              </a:rPr>
              <a:t>there have been </a:t>
            </a:r>
            <a:r>
              <a:rPr b="1" lang="tr" sz="2400">
                <a:solidFill>
                  <a:schemeClr val="dk1"/>
                </a:solidFill>
                <a:latin typeface="Arial"/>
                <a:ea typeface="Arial"/>
                <a:cs typeface="Arial"/>
                <a:sym typeface="Arial"/>
              </a:rPr>
              <a:t>13,341 custom firmware builds </a:t>
            </a:r>
            <a:r>
              <a:rPr lang="tr" sz="2400">
                <a:solidFill>
                  <a:schemeClr val="dk1"/>
                </a:solidFill>
                <a:latin typeface="Arial"/>
                <a:ea typeface="Arial"/>
                <a:cs typeface="Arial"/>
                <a:sym typeface="Arial"/>
              </a:rPr>
              <a:t>for that  platform. Of those, </a:t>
            </a:r>
            <a:r>
              <a:rPr b="1" lang="tr" sz="2400">
                <a:solidFill>
                  <a:schemeClr val="dk1"/>
                </a:solidFill>
                <a:latin typeface="Arial"/>
                <a:ea typeface="Arial"/>
                <a:cs typeface="Arial"/>
                <a:sym typeface="Arial"/>
              </a:rPr>
              <a:t>only 19% have SSL support</a:t>
            </a:r>
            <a:r>
              <a:rPr lang="tr" sz="2400">
                <a:solidFill>
                  <a:schemeClr val="dk1"/>
                </a:solidFill>
                <a:latin typeface="Arial"/>
                <a:ea typeface="Arial"/>
                <a:cs typeface="Arial"/>
                <a:sym typeface="Arial"/>
              </a:rPr>
              <a:t>, and 10%  include the cryptography module.”</a:t>
            </a:r>
            <a:endParaRPr sz="2350">
              <a:solidFill>
                <a:schemeClr val="dk1"/>
              </a:solidFill>
              <a:latin typeface="Arial"/>
              <a:ea typeface="Arial"/>
              <a:cs typeface="Arial"/>
              <a:sym typeface="Arial"/>
            </a:endParaRPr>
          </a:p>
          <a:p>
            <a:pPr indent="0" lvl="0" marL="12700" marR="76200" rtl="0" algn="l">
              <a:lnSpc>
                <a:spcPct val="100699"/>
              </a:lnSpc>
              <a:spcBef>
                <a:spcPts val="0"/>
              </a:spcBef>
              <a:spcAft>
                <a:spcPts val="0"/>
              </a:spcAft>
              <a:buNone/>
            </a:pPr>
            <a:r>
              <a:rPr lang="tr" sz="1800" u="sng">
                <a:solidFill>
                  <a:schemeClr val="dk1"/>
                </a:solidFill>
                <a:latin typeface="Arial"/>
                <a:ea typeface="Arial"/>
                <a:cs typeface="Arial"/>
                <a:sym typeface="Arial"/>
                <a:hlinkClick r:id="rId3">
                  <a:extLst>
                    <a:ext uri="{A12FA001-AC4F-418D-AE19-62706E023703}">
                      <ahyp:hlinkClr val="tx"/>
                    </a:ext>
                  </a:extLst>
                </a:hlinkClick>
              </a:rPr>
              <a:t>https://hackaday.com/2017/06/20/practical-iot-cryptography-on-the-espressif-e </a:t>
            </a:r>
            <a:r>
              <a:rPr lang="tr" sz="1800">
                <a:solidFill>
                  <a:schemeClr val="dk1"/>
                </a:solidFill>
                <a:latin typeface="Arial"/>
                <a:ea typeface="Arial"/>
                <a:cs typeface="Arial"/>
                <a:sym typeface="Arial"/>
              </a:rPr>
              <a:t> </a:t>
            </a:r>
            <a:r>
              <a:rPr lang="tr" sz="1800" u="sng">
                <a:solidFill>
                  <a:schemeClr val="dk1"/>
                </a:solidFill>
                <a:latin typeface="Arial"/>
                <a:ea typeface="Arial"/>
                <a:cs typeface="Arial"/>
                <a:sym typeface="Arial"/>
                <a:hlinkClick r:id="rId4">
                  <a:extLst>
                    <a:ext uri="{A12FA001-AC4F-418D-AE19-62706E023703}">
                      <ahyp:hlinkClr val="tx"/>
                    </a:ext>
                  </a:extLst>
                </a:hlinkClick>
              </a:rPr>
              <a:t>sp8266/</a:t>
            </a:r>
            <a:endParaRPr sz="1800">
              <a:solidFill>
                <a:schemeClr val="dk1"/>
              </a:solidFill>
              <a:latin typeface="Arial"/>
              <a:ea typeface="Arial"/>
              <a:cs typeface="Arial"/>
              <a:sym typeface="Arial"/>
            </a:endParaRPr>
          </a:p>
        </p:txBody>
      </p:sp>
      <p:pic>
        <p:nvPicPr>
          <p:cNvPr id="282" name="Google Shape;282;p48"/>
          <p:cNvPicPr preferRelativeResize="0"/>
          <p:nvPr/>
        </p:nvPicPr>
        <p:blipFill rotWithShape="1">
          <a:blip r:embed="rId5">
            <a:alphaModFix/>
          </a:blip>
          <a:srcRect b="0" l="0" r="0" t="0"/>
          <a:stretch/>
        </p:blipFill>
        <p:spPr>
          <a:xfrm>
            <a:off x="7814774" y="496825"/>
            <a:ext cx="1061449" cy="18048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84725" y="503825"/>
            <a:ext cx="4925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8. Lack of Device Management</a:t>
            </a:r>
            <a:endParaRPr/>
          </a:p>
        </p:txBody>
      </p:sp>
      <p:sp>
        <p:nvSpPr>
          <p:cNvPr id="288" name="Google Shape;288;p49"/>
          <p:cNvSpPr txBox="1"/>
          <p:nvPr>
            <p:ph idx="1" type="body"/>
          </p:nvPr>
        </p:nvSpPr>
        <p:spPr>
          <a:xfrm>
            <a:off x="384725" y="1159968"/>
            <a:ext cx="8374500" cy="16524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1200"/>
              </a:spcAft>
              <a:buNone/>
            </a:pPr>
            <a:r>
              <a:rPr lang="tr">
                <a:solidFill>
                  <a:schemeClr val="dk1"/>
                </a:solidFill>
              </a:rPr>
              <a:t>Lack of security support on devices deployed in production,  including asset management, update management, secure  decommissioning, systems monitoring, and response  capabilities.</a:t>
            </a:r>
            <a:endParaRPr>
              <a:solidFill>
                <a:schemeClr val="dk1"/>
              </a:solidFill>
            </a:endParaRPr>
          </a:p>
        </p:txBody>
      </p:sp>
      <p:pic>
        <p:nvPicPr>
          <p:cNvPr id="289" name="Google Shape;289;p49"/>
          <p:cNvPicPr preferRelativeResize="0"/>
          <p:nvPr/>
        </p:nvPicPr>
        <p:blipFill rotWithShape="1">
          <a:blip r:embed="rId3">
            <a:alphaModFix/>
          </a:blip>
          <a:srcRect b="0" l="0" r="0" t="0"/>
          <a:stretch/>
        </p:blipFill>
        <p:spPr>
          <a:xfrm>
            <a:off x="2980737" y="2740625"/>
            <a:ext cx="5686424" cy="1009649"/>
          </a:xfrm>
          <a:prstGeom prst="rect">
            <a:avLst/>
          </a:prstGeom>
          <a:noFill/>
          <a:ln>
            <a:noFill/>
          </a:ln>
        </p:spPr>
      </p:pic>
      <p:pic>
        <p:nvPicPr>
          <p:cNvPr id="290" name="Google Shape;290;p49"/>
          <p:cNvPicPr preferRelativeResize="0"/>
          <p:nvPr/>
        </p:nvPicPr>
        <p:blipFill rotWithShape="1">
          <a:blip r:embed="rId4">
            <a:alphaModFix/>
          </a:blip>
          <a:srcRect b="0" l="0" r="0" t="0"/>
          <a:stretch/>
        </p:blipFill>
        <p:spPr>
          <a:xfrm>
            <a:off x="311687" y="3937949"/>
            <a:ext cx="5495924" cy="1047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404850" y="285800"/>
            <a:ext cx="4925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8. Lack of Device Management</a:t>
            </a:r>
            <a:endParaRPr/>
          </a:p>
        </p:txBody>
      </p:sp>
      <p:sp>
        <p:nvSpPr>
          <p:cNvPr id="296" name="Google Shape;296;p50"/>
          <p:cNvSpPr txBox="1"/>
          <p:nvPr/>
        </p:nvSpPr>
        <p:spPr>
          <a:xfrm>
            <a:off x="404850" y="798875"/>
            <a:ext cx="8334300" cy="4287900"/>
          </a:xfrm>
          <a:prstGeom prst="rect">
            <a:avLst/>
          </a:prstGeom>
          <a:noFill/>
          <a:ln>
            <a:noFill/>
          </a:ln>
        </p:spPr>
        <p:txBody>
          <a:bodyPr anchorCtr="0" anchor="t" bIns="0" lIns="0" spcFirstLastPara="1" rIns="0" wrap="square" tIns="12700">
            <a:spAutoFit/>
          </a:bodyPr>
          <a:lstStyle/>
          <a:p>
            <a:pPr indent="0" lvl="0" marL="12700" marR="0" rtl="0" algn="l">
              <a:lnSpc>
                <a:spcPct val="119375"/>
              </a:lnSpc>
              <a:spcBef>
                <a:spcPts val="0"/>
              </a:spcBef>
              <a:spcAft>
                <a:spcPts val="0"/>
              </a:spcAft>
              <a:buNone/>
            </a:pPr>
            <a:r>
              <a:rPr lang="tr" sz="2400">
                <a:solidFill>
                  <a:schemeClr val="dk1"/>
                </a:solidFill>
                <a:latin typeface="Arial"/>
                <a:ea typeface="Arial"/>
                <a:cs typeface="Arial"/>
                <a:sym typeface="Arial"/>
              </a:rPr>
              <a:t>We haven’t solved this for non-IoT environments yet..</a:t>
            </a:r>
            <a:endParaRPr sz="2400">
              <a:solidFill>
                <a:schemeClr val="dk1"/>
              </a:solidFill>
              <a:latin typeface="Arial"/>
              <a:ea typeface="Arial"/>
              <a:cs typeface="Arial"/>
              <a:sym typeface="Arial"/>
            </a:endParaRPr>
          </a:p>
          <a:p>
            <a:pPr indent="-412750" lvl="0" marL="469900" marR="0" rtl="0" algn="l">
              <a:lnSpc>
                <a:spcPct val="119375"/>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25% still rely on Excel spreadsheets to track assets</a:t>
            </a:r>
            <a:endParaRPr sz="2400">
              <a:solidFill>
                <a:schemeClr val="dk1"/>
              </a:solidFill>
              <a:latin typeface="Arial"/>
              <a:ea typeface="Arial"/>
              <a:cs typeface="Arial"/>
              <a:sym typeface="Arial"/>
            </a:endParaRPr>
          </a:p>
          <a:p>
            <a:pPr indent="-412750" lvl="0" marL="469900" marR="187325" rtl="0" algn="l">
              <a:lnSpc>
                <a:spcPct val="114599"/>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56% verify asset location only once a year, while 10-15%  verify only every five years</a:t>
            </a:r>
            <a:endParaRPr sz="2400">
              <a:solidFill>
                <a:schemeClr val="dk1"/>
              </a:solidFill>
              <a:latin typeface="Arial"/>
              <a:ea typeface="Arial"/>
              <a:cs typeface="Arial"/>
              <a:sym typeface="Arial"/>
            </a:endParaRPr>
          </a:p>
          <a:p>
            <a:pPr indent="-412750" lvl="0" marL="469900" marR="320675" rtl="0" algn="l">
              <a:lnSpc>
                <a:spcPct val="114599"/>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Staff spends 10+ hours weekly to resolve data accuracy  issues</a:t>
            </a:r>
            <a:endParaRPr sz="2400">
              <a:solidFill>
                <a:schemeClr val="dk1"/>
              </a:solidFill>
              <a:latin typeface="Arial"/>
              <a:ea typeface="Arial"/>
              <a:cs typeface="Arial"/>
              <a:sym typeface="Arial"/>
            </a:endParaRPr>
          </a:p>
          <a:p>
            <a:pPr indent="-412750" lvl="0" marL="469900" marR="141605" rtl="0" algn="l">
              <a:lnSpc>
                <a:spcPct val="114599"/>
              </a:lnSpc>
              <a:spcBef>
                <a:spcPts val="0"/>
              </a:spcBef>
              <a:spcAft>
                <a:spcPts val="0"/>
              </a:spcAft>
              <a:buClr>
                <a:schemeClr val="dk1"/>
              </a:buClr>
              <a:buSzPts val="2400"/>
              <a:buFont typeface="Arial"/>
              <a:buChar char="●"/>
            </a:pPr>
            <a:r>
              <a:rPr lang="tr" sz="2400">
                <a:solidFill>
                  <a:schemeClr val="dk1"/>
                </a:solidFill>
                <a:latin typeface="Arial"/>
                <a:ea typeface="Arial"/>
                <a:cs typeface="Arial"/>
                <a:sym typeface="Arial"/>
              </a:rPr>
              <a:t>Nearly 66% of IT managers have an incomplete record of  their IT assets</a:t>
            </a:r>
            <a:endParaRPr sz="2400">
              <a:solidFill>
                <a:schemeClr val="dk1"/>
              </a:solidFill>
              <a:latin typeface="Arial"/>
              <a:ea typeface="Arial"/>
              <a:cs typeface="Arial"/>
              <a:sym typeface="Arial"/>
            </a:endParaRPr>
          </a:p>
          <a:p>
            <a:pPr indent="0" lvl="0" marL="12700" marR="0" rtl="0" algn="l">
              <a:lnSpc>
                <a:spcPct val="100000"/>
              </a:lnSpc>
              <a:spcBef>
                <a:spcPts val="2014"/>
              </a:spcBef>
              <a:spcAft>
                <a:spcPts val="0"/>
              </a:spcAft>
              <a:buNone/>
            </a:pPr>
            <a:r>
              <a:rPr lang="tr" sz="1800" u="sng">
                <a:solidFill>
                  <a:schemeClr val="dk1"/>
                </a:solidFill>
                <a:latin typeface="Arial"/>
                <a:ea typeface="Arial"/>
                <a:cs typeface="Arial"/>
                <a:sym typeface="Arial"/>
                <a:hlinkClick r:id="rId3">
                  <a:extLst>
                    <a:ext uri="{A12FA001-AC4F-418D-AE19-62706E023703}">
                      <ahyp:hlinkClr val="tx"/>
                    </a:ext>
                  </a:extLst>
                </a:hlinkClick>
              </a:rPr>
              <a:t>https://www.scmagazine.com/home/opinion/executive-insight/tighter-control-over-it</a:t>
            </a:r>
            <a:endParaRPr sz="1800">
              <a:solidFill>
                <a:schemeClr val="dk1"/>
              </a:solidFill>
              <a:latin typeface="Arial"/>
              <a:ea typeface="Arial"/>
              <a:cs typeface="Arial"/>
              <a:sym typeface="Arial"/>
            </a:endParaRPr>
          </a:p>
          <a:p>
            <a:pPr indent="0" lvl="0" marL="12700" marR="0" rtl="0" algn="l">
              <a:lnSpc>
                <a:spcPct val="100000"/>
              </a:lnSpc>
              <a:spcBef>
                <a:spcPts val="315"/>
              </a:spcBef>
              <a:spcAft>
                <a:spcPts val="0"/>
              </a:spcAft>
              <a:buNone/>
            </a:pPr>
            <a:r>
              <a:rPr lang="tr" sz="1800" u="sng">
                <a:solidFill>
                  <a:schemeClr val="dk1"/>
                </a:solidFill>
                <a:latin typeface="Arial"/>
                <a:ea typeface="Arial"/>
                <a:cs typeface="Arial"/>
                <a:sym typeface="Arial"/>
                <a:hlinkClick r:id="rId4">
                  <a:extLst>
                    <a:ext uri="{A12FA001-AC4F-418D-AE19-62706E023703}">
                      <ahyp:hlinkClr val="tx"/>
                    </a:ext>
                  </a:extLst>
                </a:hlinkClick>
              </a:rPr>
              <a:t>-asset-management-the-key-to-securing-your-enterprise/</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nvSpPr>
        <p:spPr>
          <a:xfrm>
            <a:off x="384725" y="503825"/>
            <a:ext cx="43848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800">
                <a:solidFill>
                  <a:schemeClr val="dk1"/>
                </a:solidFill>
                <a:latin typeface="Arial"/>
                <a:ea typeface="Arial"/>
                <a:cs typeface="Arial"/>
                <a:sym typeface="Arial"/>
              </a:rPr>
              <a:t>9. Insecure Default Settings</a:t>
            </a:r>
            <a:endParaRPr sz="2800">
              <a:solidFill>
                <a:schemeClr val="dk1"/>
              </a:solidFill>
              <a:latin typeface="Arial"/>
              <a:ea typeface="Arial"/>
              <a:cs typeface="Arial"/>
              <a:sym typeface="Arial"/>
            </a:endParaRPr>
          </a:p>
        </p:txBody>
      </p:sp>
      <p:sp>
        <p:nvSpPr>
          <p:cNvPr id="302" name="Google Shape;302;p51"/>
          <p:cNvSpPr txBox="1"/>
          <p:nvPr/>
        </p:nvSpPr>
        <p:spPr>
          <a:xfrm>
            <a:off x="384725" y="1159968"/>
            <a:ext cx="8250600" cy="122880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tr" sz="2400">
                <a:solidFill>
                  <a:schemeClr val="dk1"/>
                </a:solidFill>
                <a:latin typeface="Arial"/>
                <a:ea typeface="Arial"/>
                <a:cs typeface="Arial"/>
                <a:sym typeface="Arial"/>
              </a:rPr>
              <a:t>Devices or systems shipped with insecure default settings or  lack the ability to make the system more secure by restricting  operators from modifying configurations</a:t>
            </a:r>
            <a:r>
              <a:rPr lang="tr"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84725" y="503825"/>
            <a:ext cx="4527000" cy="1467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tr"/>
              <a:t>9. Insecure Default Settings</a:t>
            </a:r>
            <a:endParaRPr/>
          </a:p>
          <a:p>
            <a:pPr indent="0" lvl="0" marL="12700" marR="5080" rtl="0" algn="l">
              <a:lnSpc>
                <a:spcPct val="169300"/>
              </a:lnSpc>
              <a:spcBef>
                <a:spcPts val="229"/>
              </a:spcBef>
              <a:spcAft>
                <a:spcPts val="0"/>
              </a:spcAft>
              <a:buNone/>
            </a:pPr>
            <a:r>
              <a:rPr lang="tr" sz="2400"/>
              <a:t>Bad filesystem permissions  Exposed services running as root</a:t>
            </a:r>
            <a:endParaRPr sz="2400"/>
          </a:p>
        </p:txBody>
      </p:sp>
      <p:pic>
        <p:nvPicPr>
          <p:cNvPr id="308" name="Google Shape;308;p52"/>
          <p:cNvPicPr preferRelativeResize="0"/>
          <p:nvPr/>
        </p:nvPicPr>
        <p:blipFill rotWithShape="1">
          <a:blip r:embed="rId3">
            <a:alphaModFix/>
          </a:blip>
          <a:srcRect b="0" l="0" r="0" t="0"/>
          <a:stretch/>
        </p:blipFill>
        <p:spPr>
          <a:xfrm>
            <a:off x="1852600" y="2647950"/>
            <a:ext cx="5438774" cy="20002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nvSpPr>
        <p:spPr>
          <a:xfrm>
            <a:off x="384725" y="503825"/>
            <a:ext cx="49194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800">
                <a:solidFill>
                  <a:schemeClr val="dk1"/>
                </a:solidFill>
                <a:latin typeface="Arial"/>
                <a:ea typeface="Arial"/>
                <a:cs typeface="Arial"/>
                <a:sym typeface="Arial"/>
              </a:rPr>
              <a:t>10. Lack of Physical Hardening</a:t>
            </a:r>
            <a:endParaRPr sz="2800">
              <a:solidFill>
                <a:schemeClr val="dk1"/>
              </a:solidFill>
              <a:latin typeface="Arial"/>
              <a:ea typeface="Arial"/>
              <a:cs typeface="Arial"/>
              <a:sym typeface="Arial"/>
            </a:endParaRPr>
          </a:p>
        </p:txBody>
      </p:sp>
      <p:sp>
        <p:nvSpPr>
          <p:cNvPr id="314" name="Google Shape;314;p53"/>
          <p:cNvSpPr txBox="1"/>
          <p:nvPr/>
        </p:nvSpPr>
        <p:spPr>
          <a:xfrm>
            <a:off x="384725" y="1159968"/>
            <a:ext cx="7560300" cy="122880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tr" sz="2400">
                <a:solidFill>
                  <a:schemeClr val="dk1"/>
                </a:solidFill>
                <a:latin typeface="Arial"/>
                <a:ea typeface="Arial"/>
                <a:cs typeface="Arial"/>
                <a:sym typeface="Arial"/>
              </a:rPr>
              <a:t>Lack of physical hardening measures, allowing potential  attackers to gain sensitive information that can help in a  future remote attack or take local control of the device.</a:t>
            </a:r>
            <a:endParaRPr sz="2400">
              <a:solidFill>
                <a:schemeClr val="dk1"/>
              </a:solidFill>
              <a:latin typeface="Arial"/>
              <a:ea typeface="Arial"/>
              <a:cs typeface="Arial"/>
              <a:sym typeface="Arial"/>
            </a:endParaRPr>
          </a:p>
        </p:txBody>
      </p:sp>
      <p:pic>
        <p:nvPicPr>
          <p:cNvPr id="315" name="Google Shape;315;p53"/>
          <p:cNvPicPr preferRelativeResize="0"/>
          <p:nvPr/>
        </p:nvPicPr>
        <p:blipFill rotWithShape="1">
          <a:blip r:embed="rId3">
            <a:alphaModFix/>
          </a:blip>
          <a:srcRect b="0" l="0" r="0" t="0"/>
          <a:stretch/>
        </p:blipFill>
        <p:spPr>
          <a:xfrm>
            <a:off x="2606287" y="2731025"/>
            <a:ext cx="3931422" cy="2211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nvSpPr>
        <p:spPr>
          <a:xfrm>
            <a:off x="384725" y="503825"/>
            <a:ext cx="49194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800">
                <a:solidFill>
                  <a:schemeClr val="dk1"/>
                </a:solidFill>
                <a:latin typeface="Arial"/>
                <a:ea typeface="Arial"/>
                <a:cs typeface="Arial"/>
                <a:sym typeface="Arial"/>
              </a:rPr>
              <a:t>10. Lack of Physical Hardening</a:t>
            </a:r>
            <a:endParaRPr sz="2800">
              <a:solidFill>
                <a:schemeClr val="dk1"/>
              </a:solidFill>
              <a:latin typeface="Arial"/>
              <a:ea typeface="Arial"/>
              <a:cs typeface="Arial"/>
              <a:sym typeface="Arial"/>
            </a:endParaRPr>
          </a:p>
        </p:txBody>
      </p:sp>
      <p:pic>
        <p:nvPicPr>
          <p:cNvPr id="321" name="Google Shape;321;p54"/>
          <p:cNvPicPr preferRelativeResize="0"/>
          <p:nvPr/>
        </p:nvPicPr>
        <p:blipFill rotWithShape="1">
          <a:blip r:embed="rId3">
            <a:alphaModFix/>
          </a:blip>
          <a:srcRect b="0" l="0" r="0" t="0"/>
          <a:stretch/>
        </p:blipFill>
        <p:spPr>
          <a:xfrm>
            <a:off x="5578125" y="2006200"/>
            <a:ext cx="3129574" cy="2331524"/>
          </a:xfrm>
          <a:prstGeom prst="rect">
            <a:avLst/>
          </a:prstGeom>
          <a:noFill/>
          <a:ln>
            <a:noFill/>
          </a:ln>
        </p:spPr>
      </p:pic>
      <p:pic>
        <p:nvPicPr>
          <p:cNvPr id="322" name="Google Shape;322;p54"/>
          <p:cNvPicPr preferRelativeResize="0"/>
          <p:nvPr/>
        </p:nvPicPr>
        <p:blipFill rotWithShape="1">
          <a:blip r:embed="rId4">
            <a:alphaModFix/>
          </a:blip>
          <a:srcRect b="0" l="0" r="0" t="0"/>
          <a:stretch/>
        </p:blipFill>
        <p:spPr>
          <a:xfrm>
            <a:off x="257175" y="2292699"/>
            <a:ext cx="4754250" cy="1758524"/>
          </a:xfrm>
          <a:prstGeom prst="rect">
            <a:avLst/>
          </a:prstGeom>
          <a:noFill/>
          <a:ln>
            <a:noFill/>
          </a:ln>
        </p:spPr>
      </p:pic>
      <p:sp>
        <p:nvSpPr>
          <p:cNvPr id="323" name="Google Shape;323;p54"/>
          <p:cNvSpPr txBox="1"/>
          <p:nvPr/>
        </p:nvSpPr>
        <p:spPr>
          <a:xfrm>
            <a:off x="448350" y="1260257"/>
            <a:ext cx="51792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tr" sz="2400">
                <a:solidFill>
                  <a:schemeClr val="dk1"/>
                </a:solidFill>
                <a:latin typeface="Arial"/>
                <a:ea typeface="Arial"/>
                <a:cs typeface="Arial"/>
                <a:sym typeface="Arial"/>
              </a:rPr>
              <a:t>Easily Available Debug Port Discovery</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6736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1500"/>
              <a:t>IoT pentesting / security testing:</a:t>
            </a:r>
            <a:endParaRPr sz="1500"/>
          </a:p>
        </p:txBody>
      </p:sp>
      <p:sp>
        <p:nvSpPr>
          <p:cNvPr id="97" name="Google Shape;97;p20"/>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chemeClr val="dk1"/>
                </a:solidFill>
              </a:rPr>
              <a:t>IoT (Internet of Things) penetration testing, also known as IoT security testing or IoT vulnerability assessment, is a specialized form of penetration testing focused on assessing the security of IoT devices and the ecosystems they are a part of. IoT devices are everyday objects, such as smart thermostats, security cameras, and wearable technology, that are connected to the internet and often collect and transmit data. Because of their unique characteristics, IoT devices present a set of security challenges that require specialized testing.</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tr" sz="2500"/>
              <a:t>Methodology</a:t>
            </a:r>
            <a:endParaRPr sz="2500"/>
          </a:p>
          <a:p>
            <a:pPr indent="0" lvl="0" marL="0" rtl="0" algn="l">
              <a:spcBef>
                <a:spcPts val="600"/>
              </a:spcBef>
              <a:spcAft>
                <a:spcPts val="0"/>
              </a:spcAft>
              <a:buNone/>
            </a:pPr>
            <a:r>
              <a:t/>
            </a:r>
            <a:endParaRPr sz="25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chemeClr val="dk1"/>
                </a:solidFill>
              </a:rPr>
              <a:t>In a full IoT security test, pentest is conducted to every component of the device. Those are: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tr" sz="1300">
                <a:solidFill>
                  <a:schemeClr val="dk1"/>
                </a:solidFill>
              </a:rPr>
              <a:t>Network</a:t>
            </a:r>
            <a:endParaRPr sz="1300">
              <a:solidFill>
                <a:schemeClr val="dk1"/>
              </a:solidFill>
            </a:endParaRPr>
          </a:p>
          <a:p>
            <a:pPr indent="0" lvl="0" marL="0" rtl="0" algn="l">
              <a:spcBef>
                <a:spcPts val="0"/>
              </a:spcBef>
              <a:spcAft>
                <a:spcPts val="0"/>
              </a:spcAft>
              <a:buNone/>
            </a:pPr>
            <a:r>
              <a:rPr lang="tr" sz="1300">
                <a:solidFill>
                  <a:schemeClr val="dk1"/>
                </a:solidFill>
              </a:rPr>
              <a:t>Web (Front &amp; Backend and Web services)</a:t>
            </a:r>
            <a:endParaRPr sz="1300">
              <a:solidFill>
                <a:schemeClr val="dk1"/>
              </a:solidFill>
            </a:endParaRPr>
          </a:p>
          <a:p>
            <a:pPr indent="0" lvl="0" marL="0" rtl="0" algn="l">
              <a:spcBef>
                <a:spcPts val="0"/>
              </a:spcBef>
              <a:spcAft>
                <a:spcPts val="0"/>
              </a:spcAft>
              <a:buNone/>
            </a:pPr>
            <a:r>
              <a:rPr lang="tr" sz="1300">
                <a:solidFill>
                  <a:schemeClr val="dk1"/>
                </a:solidFill>
              </a:rPr>
              <a:t>Mobile App (Android &amp; iOS)</a:t>
            </a:r>
            <a:endParaRPr sz="1300">
              <a:solidFill>
                <a:schemeClr val="dk1"/>
              </a:solidFill>
            </a:endParaRPr>
          </a:p>
          <a:p>
            <a:pPr indent="0" lvl="0" marL="0" rtl="0" algn="l">
              <a:spcBef>
                <a:spcPts val="0"/>
              </a:spcBef>
              <a:spcAft>
                <a:spcPts val="0"/>
              </a:spcAft>
              <a:buNone/>
            </a:pPr>
            <a:r>
              <a:rPr lang="tr" sz="1300">
                <a:solidFill>
                  <a:schemeClr val="dk1"/>
                </a:solidFill>
              </a:rPr>
              <a:t>Wireless Connectivity (Zigbee, WiFi, Bluetooth, etc)</a:t>
            </a:r>
            <a:endParaRPr sz="1300">
              <a:solidFill>
                <a:schemeClr val="dk1"/>
              </a:solidFill>
            </a:endParaRPr>
          </a:p>
          <a:p>
            <a:pPr indent="0" lvl="0" marL="0" rtl="0" algn="l">
              <a:spcBef>
                <a:spcPts val="0"/>
              </a:spcBef>
              <a:spcAft>
                <a:spcPts val="0"/>
              </a:spcAft>
              <a:buNone/>
            </a:pPr>
            <a:r>
              <a:rPr lang="tr" sz="1300">
                <a:solidFill>
                  <a:schemeClr val="dk1"/>
                </a:solidFill>
              </a:rPr>
              <a:t>Firmware Pentesting (OS of IoT Devices)</a:t>
            </a:r>
            <a:endParaRPr sz="1300">
              <a:solidFill>
                <a:schemeClr val="dk1"/>
              </a:solidFill>
            </a:endParaRPr>
          </a:p>
          <a:p>
            <a:pPr indent="0" lvl="0" marL="0" rtl="0" algn="l">
              <a:spcBef>
                <a:spcPts val="0"/>
              </a:spcBef>
              <a:spcAft>
                <a:spcPts val="0"/>
              </a:spcAft>
              <a:buNone/>
            </a:pPr>
            <a:r>
              <a:rPr lang="tr" sz="1300">
                <a:solidFill>
                  <a:schemeClr val="dk1"/>
                </a:solidFill>
              </a:rPr>
              <a:t>Hardware Hacking &amp; Fault Injections &amp; SCA Attacks</a:t>
            </a:r>
            <a:endParaRPr sz="1300">
              <a:solidFill>
                <a:schemeClr val="dk1"/>
              </a:solidFill>
            </a:endParaRPr>
          </a:p>
          <a:p>
            <a:pPr indent="0" lvl="0" marL="0" rtl="0" algn="l">
              <a:spcBef>
                <a:spcPts val="0"/>
              </a:spcBef>
              <a:spcAft>
                <a:spcPts val="0"/>
              </a:spcAft>
              <a:buNone/>
            </a:pPr>
            <a:r>
              <a:rPr lang="tr" sz="1300">
                <a:solidFill>
                  <a:schemeClr val="dk1"/>
                </a:solidFill>
              </a:rPr>
              <a:t>Storage Medium</a:t>
            </a:r>
            <a:endParaRPr sz="1300">
              <a:solidFill>
                <a:schemeClr val="dk1"/>
              </a:solidFill>
            </a:endParaRPr>
          </a:p>
          <a:p>
            <a:pPr indent="0" lvl="0" marL="0" rtl="0" algn="l">
              <a:spcBef>
                <a:spcPts val="0"/>
              </a:spcBef>
              <a:spcAft>
                <a:spcPts val="0"/>
              </a:spcAft>
              <a:buNone/>
            </a:pPr>
            <a:r>
              <a:rPr lang="tr" sz="1300">
                <a:solidFill>
                  <a:schemeClr val="dk1"/>
                </a:solidFill>
              </a:rPr>
              <a:t>I/O Ports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tr" sz="1300">
                <a:solidFill>
                  <a:schemeClr val="dk1"/>
                </a:solidFill>
              </a:rPr>
              <a:t>Although in this proposal and in the project every component will be explained and will be checked for security weaknesses, since this lecture’s main concepts are wireless networks and network connections, those areas will be covered in more detail.</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rotWithShape="1">
          <a:blip r:embed="rId3">
            <a:alphaModFix/>
          </a:blip>
          <a:srcRect b="2069" l="9466" r="9140" t="4716"/>
          <a:stretch/>
        </p:blipFill>
        <p:spPr>
          <a:xfrm>
            <a:off x="981588" y="177038"/>
            <a:ext cx="7426625" cy="478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6736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2500"/>
              <a:t>Network Penetration Testing:</a:t>
            </a:r>
            <a:endParaRPr sz="2500"/>
          </a:p>
        </p:txBody>
      </p:sp>
      <p:sp>
        <p:nvSpPr>
          <p:cNvPr id="116" name="Google Shape;116;p23"/>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500">
                <a:solidFill>
                  <a:schemeClr val="dk1"/>
                </a:solidFill>
              </a:rPr>
              <a:t>Network Penetration Testing:</a:t>
            </a:r>
            <a:endParaRPr b="1" sz="1500">
              <a:solidFill>
                <a:schemeClr val="dk1"/>
              </a:solidFill>
            </a:endParaRPr>
          </a:p>
          <a:p>
            <a:pPr indent="0" lvl="0" marL="0" rtl="0" algn="l">
              <a:spcBef>
                <a:spcPts val="0"/>
              </a:spcBef>
              <a:spcAft>
                <a:spcPts val="0"/>
              </a:spcAft>
              <a:buNone/>
            </a:pPr>
            <a:r>
              <a:rPr lang="tr" sz="1500">
                <a:solidFill>
                  <a:schemeClr val="dk1"/>
                </a:solidFill>
              </a:rPr>
              <a:t>   - Device Enumeration: Identify all IoT devices by analyzing network traffic, network scans, and device fingerprinting.</a:t>
            </a:r>
            <a:endParaRPr sz="1500">
              <a:solidFill>
                <a:schemeClr val="dk1"/>
              </a:solidFill>
            </a:endParaRPr>
          </a:p>
          <a:p>
            <a:pPr indent="0" lvl="0" marL="0" rtl="0" algn="l">
              <a:spcBef>
                <a:spcPts val="0"/>
              </a:spcBef>
              <a:spcAft>
                <a:spcPts val="0"/>
              </a:spcAft>
              <a:buNone/>
            </a:pPr>
            <a:r>
              <a:rPr lang="tr" sz="1500">
                <a:solidFill>
                  <a:schemeClr val="dk1"/>
                </a:solidFill>
              </a:rPr>
              <a:t>   - Port Scanning: Discover open ports and services on IoT devices, potentially revealing entry points.</a:t>
            </a:r>
            <a:endParaRPr sz="1500">
              <a:solidFill>
                <a:schemeClr val="dk1"/>
              </a:solidFill>
            </a:endParaRPr>
          </a:p>
          <a:p>
            <a:pPr indent="0" lvl="0" marL="0" rtl="0" algn="l">
              <a:spcBef>
                <a:spcPts val="0"/>
              </a:spcBef>
              <a:spcAft>
                <a:spcPts val="0"/>
              </a:spcAft>
              <a:buNone/>
            </a:pPr>
            <a:r>
              <a:rPr lang="tr" sz="1500">
                <a:solidFill>
                  <a:schemeClr val="dk1"/>
                </a:solidFill>
              </a:rPr>
              <a:t>   - Vulnerability Scanning: Assess vulnerabilities in IoT devices by conducting exhaustive testing.</a:t>
            </a:r>
            <a:endParaRPr sz="1500">
              <a:solidFill>
                <a:schemeClr val="dk1"/>
              </a:solidFill>
            </a:endParaRPr>
          </a:p>
          <a:p>
            <a:pPr indent="0" lvl="0" marL="0" rtl="0" algn="l">
              <a:spcBef>
                <a:spcPts val="0"/>
              </a:spcBef>
              <a:spcAft>
                <a:spcPts val="0"/>
              </a:spcAft>
              <a:buNone/>
            </a:pPr>
            <a:r>
              <a:rPr lang="tr" sz="1500">
                <a:solidFill>
                  <a:schemeClr val="dk1"/>
                </a:solidFill>
              </a:rPr>
              <a:t>   - Traffic Analysis: Capture network traffic to understand communication patterns and data flows between devices.</a:t>
            </a:r>
            <a:endParaRPr sz="1500">
              <a:solidFill>
                <a:schemeClr val="dk1"/>
              </a:solidFill>
            </a:endParaRPr>
          </a:p>
          <a:p>
            <a:pPr indent="0" lvl="0" marL="0" rtl="0" algn="l">
              <a:spcBef>
                <a:spcPts val="0"/>
              </a:spcBef>
              <a:spcAft>
                <a:spcPts val="1200"/>
              </a:spcAft>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6736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2500"/>
              <a:t>Network Penetration Testing:</a:t>
            </a:r>
            <a:endParaRPr sz="2500"/>
          </a:p>
        </p:txBody>
      </p:sp>
      <p:sp>
        <p:nvSpPr>
          <p:cNvPr id="122" name="Google Shape;122;p24"/>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sz="1500">
                <a:solidFill>
                  <a:schemeClr val="dk1"/>
                </a:solidFill>
              </a:rPr>
              <a:t>1. TCP/IP (Internet Protocol) Communication:</a:t>
            </a:r>
            <a:endParaRPr i="1" sz="1500">
              <a:solidFill>
                <a:schemeClr val="dk1"/>
              </a:solidFill>
            </a:endParaRPr>
          </a:p>
          <a:p>
            <a:pPr indent="0" lvl="0" marL="0" rtl="0" algn="l">
              <a:spcBef>
                <a:spcPts val="0"/>
              </a:spcBef>
              <a:spcAft>
                <a:spcPts val="0"/>
              </a:spcAft>
              <a:buNone/>
            </a:pPr>
            <a:r>
              <a:rPr lang="tr" sz="1500">
                <a:solidFill>
                  <a:schemeClr val="dk1"/>
                </a:solidFill>
              </a:rPr>
              <a:t>   - Analyze the communication between IoT devices and backend servers using TCP/IP.</a:t>
            </a:r>
            <a:endParaRPr sz="1500">
              <a:solidFill>
                <a:schemeClr val="dk1"/>
              </a:solidFill>
            </a:endParaRPr>
          </a:p>
          <a:p>
            <a:pPr indent="0" lvl="0" marL="0" rtl="0" algn="l">
              <a:spcBef>
                <a:spcPts val="0"/>
              </a:spcBef>
              <a:spcAft>
                <a:spcPts val="0"/>
              </a:spcAft>
              <a:buNone/>
            </a:pPr>
            <a:r>
              <a:rPr lang="tr" sz="1500">
                <a:solidFill>
                  <a:schemeClr val="dk1"/>
                </a:solidFill>
              </a:rPr>
              <a:t>   - Check for vulnerabilities in network protocols, like misconfigurations in the use of TCP/IP.</a:t>
            </a:r>
            <a:endParaRPr sz="1500">
              <a:solidFill>
                <a:schemeClr val="dk1"/>
              </a:solidFill>
            </a:endParaRPr>
          </a:p>
          <a:p>
            <a:pPr indent="0" lvl="0" marL="0" rtl="0" algn="l">
              <a:spcBef>
                <a:spcPts val="0"/>
              </a:spcBef>
              <a:spcAft>
                <a:spcPts val="0"/>
              </a:spcAft>
              <a:buNone/>
            </a:pPr>
            <a:r>
              <a:rPr lang="tr" sz="1500">
                <a:solidFill>
                  <a:schemeClr val="dk1"/>
                </a:solidFill>
              </a:rPr>
              <a:t>   - Test for open ports and assess the security of the network perimeter.</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i="1" lang="tr" sz="1500">
                <a:solidFill>
                  <a:schemeClr val="dk1"/>
                </a:solidFill>
              </a:rPr>
              <a:t>2. HTTP/HTTPS (Web Communication):</a:t>
            </a:r>
            <a:endParaRPr i="1" sz="1500">
              <a:solidFill>
                <a:schemeClr val="dk1"/>
              </a:solidFill>
            </a:endParaRPr>
          </a:p>
          <a:p>
            <a:pPr indent="0" lvl="0" marL="0" rtl="0" algn="l">
              <a:spcBef>
                <a:spcPts val="0"/>
              </a:spcBef>
              <a:spcAft>
                <a:spcPts val="0"/>
              </a:spcAft>
              <a:buNone/>
            </a:pPr>
            <a:r>
              <a:rPr lang="tr" sz="1500">
                <a:solidFill>
                  <a:schemeClr val="dk1"/>
                </a:solidFill>
              </a:rPr>
              <a:t>   - Assess web traffic between IoT devices and web applications.</a:t>
            </a:r>
            <a:endParaRPr sz="1500">
              <a:solidFill>
                <a:schemeClr val="dk1"/>
              </a:solidFill>
            </a:endParaRPr>
          </a:p>
          <a:p>
            <a:pPr indent="0" lvl="0" marL="0" rtl="0" algn="l">
              <a:spcBef>
                <a:spcPts val="0"/>
              </a:spcBef>
              <a:spcAft>
                <a:spcPts val="0"/>
              </a:spcAft>
              <a:buNone/>
            </a:pPr>
            <a:r>
              <a:rPr lang="tr" sz="1500">
                <a:solidFill>
                  <a:schemeClr val="dk1"/>
                </a:solidFill>
              </a:rPr>
              <a:t>   - Examine the HTTP/HTTPS traffic for potential vulnerabilities such as data leakage, improper request validation, and missing security headers.</a:t>
            </a:r>
            <a:endParaRPr sz="1500">
              <a:solidFill>
                <a:schemeClr val="dk1"/>
              </a:solidFill>
            </a:endParaRPr>
          </a:p>
          <a:p>
            <a:pPr indent="0" lvl="0" marL="0" rtl="0" algn="l">
              <a:spcBef>
                <a:spcPts val="0"/>
              </a:spcBef>
              <a:spcAft>
                <a:spcPts val="0"/>
              </a:spcAft>
              <a:buNone/>
            </a:pPr>
            <a:r>
              <a:rPr lang="tr" sz="1500">
                <a:solidFill>
                  <a:schemeClr val="dk1"/>
                </a:solidFill>
              </a:rPr>
              <a:t>   - Test for web services and API vulnerabilities in the communication process.</a:t>
            </a:r>
            <a:endParaRPr sz="1500">
              <a:solidFill>
                <a:schemeClr val="dk1"/>
              </a:solidFill>
            </a:endParaRPr>
          </a:p>
          <a:p>
            <a:pPr indent="0" lvl="0" marL="0" rtl="0" algn="l">
              <a:spcBef>
                <a:spcPts val="0"/>
              </a:spcBef>
              <a:spcAft>
                <a:spcPts val="1200"/>
              </a:spcAft>
              <a:buNone/>
            </a:pPr>
            <a:r>
              <a:t/>
            </a:r>
            <a:endParaRPr b="1"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6736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2500"/>
              <a:t>Network Penetration Testing:</a:t>
            </a:r>
            <a:endParaRPr sz="2500"/>
          </a:p>
        </p:txBody>
      </p:sp>
      <p:sp>
        <p:nvSpPr>
          <p:cNvPr id="128" name="Google Shape;128;p25"/>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i="1" lang="tr" sz="1200">
                <a:solidFill>
                  <a:schemeClr val="dk1"/>
                </a:solidFill>
              </a:rPr>
              <a:t>3. MQTT (Message Queuing Telemetry Transport):</a:t>
            </a:r>
            <a:endParaRPr i="1" sz="1200">
              <a:solidFill>
                <a:schemeClr val="dk1"/>
              </a:solidFill>
            </a:endParaRPr>
          </a:p>
          <a:p>
            <a:pPr indent="0" lvl="0" marL="0" rtl="0" algn="l">
              <a:spcBef>
                <a:spcPts val="0"/>
              </a:spcBef>
              <a:spcAft>
                <a:spcPts val="0"/>
              </a:spcAft>
              <a:buNone/>
            </a:pPr>
            <a:r>
              <a:rPr lang="tr" sz="1200">
                <a:solidFill>
                  <a:schemeClr val="dk1"/>
                </a:solidFill>
              </a:rPr>
              <a:t>   - Analyze MQTT traffic for potential security issues.</a:t>
            </a:r>
            <a:endParaRPr sz="1200">
              <a:solidFill>
                <a:schemeClr val="dk1"/>
              </a:solidFill>
            </a:endParaRPr>
          </a:p>
          <a:p>
            <a:pPr indent="0" lvl="0" marL="0" rtl="0" algn="l">
              <a:spcBef>
                <a:spcPts val="0"/>
              </a:spcBef>
              <a:spcAft>
                <a:spcPts val="0"/>
              </a:spcAft>
              <a:buNone/>
            </a:pPr>
            <a:r>
              <a:rPr lang="tr" sz="1200">
                <a:solidFill>
                  <a:schemeClr val="dk1"/>
                </a:solidFill>
              </a:rPr>
              <a:t>   - Test for weak authentication and authorization mechanisms in MQTT.</a:t>
            </a:r>
            <a:endParaRPr sz="1200">
              <a:solidFill>
                <a:schemeClr val="dk1"/>
              </a:solidFill>
            </a:endParaRPr>
          </a:p>
          <a:p>
            <a:pPr indent="0" lvl="0" marL="0" rtl="0" algn="l">
              <a:spcBef>
                <a:spcPts val="0"/>
              </a:spcBef>
              <a:spcAft>
                <a:spcPts val="0"/>
              </a:spcAft>
              <a:buNone/>
            </a:pPr>
            <a:r>
              <a:rPr lang="tr" sz="1200">
                <a:solidFill>
                  <a:schemeClr val="dk1"/>
                </a:solidFill>
              </a:rPr>
              <a:t>   - Check for misconfigured MQTT brokers, such as public access to sensitive data.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i="1" lang="tr" sz="1200">
                <a:solidFill>
                  <a:schemeClr val="dk1"/>
                </a:solidFill>
              </a:rPr>
              <a:t>4. CoAP (Constrained Application Protocol):</a:t>
            </a:r>
            <a:endParaRPr i="1" sz="1200">
              <a:solidFill>
                <a:schemeClr val="dk1"/>
              </a:solidFill>
            </a:endParaRPr>
          </a:p>
          <a:p>
            <a:pPr indent="0" lvl="0" marL="0" rtl="0" algn="l">
              <a:spcBef>
                <a:spcPts val="0"/>
              </a:spcBef>
              <a:spcAft>
                <a:spcPts val="0"/>
              </a:spcAft>
              <a:buNone/>
            </a:pPr>
            <a:r>
              <a:rPr lang="tr" sz="1200">
                <a:solidFill>
                  <a:schemeClr val="dk1"/>
                </a:solidFill>
              </a:rPr>
              <a:t>   - Assess CoAP communication for vulnerabilities, such as unprotected endpoints and resource enumeration.</a:t>
            </a:r>
            <a:endParaRPr sz="1200">
              <a:solidFill>
                <a:schemeClr val="dk1"/>
              </a:solidFill>
            </a:endParaRPr>
          </a:p>
          <a:p>
            <a:pPr indent="0" lvl="0" marL="0" rtl="0" algn="l">
              <a:spcBef>
                <a:spcPts val="0"/>
              </a:spcBef>
              <a:spcAft>
                <a:spcPts val="0"/>
              </a:spcAft>
              <a:buNone/>
            </a:pPr>
            <a:r>
              <a:rPr lang="tr" sz="1200">
                <a:solidFill>
                  <a:schemeClr val="dk1"/>
                </a:solidFill>
              </a:rPr>
              <a:t>   - Check for security flaws in CoAP message exchange, including potential denial-of-service (DoS) vulnerabilities.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i="1" lang="tr" sz="1200">
                <a:solidFill>
                  <a:schemeClr val="dk1"/>
                </a:solidFill>
              </a:rPr>
              <a:t>5. AMQP (Advanced Message Queuing Protocol):</a:t>
            </a:r>
            <a:endParaRPr i="1" sz="1200">
              <a:solidFill>
                <a:schemeClr val="dk1"/>
              </a:solidFill>
            </a:endParaRPr>
          </a:p>
          <a:p>
            <a:pPr indent="0" lvl="0" marL="0" rtl="0" algn="l">
              <a:spcBef>
                <a:spcPts val="0"/>
              </a:spcBef>
              <a:spcAft>
                <a:spcPts val="0"/>
              </a:spcAft>
              <a:buNone/>
            </a:pPr>
            <a:r>
              <a:rPr lang="tr" sz="1200">
                <a:solidFill>
                  <a:schemeClr val="dk1"/>
                </a:solidFill>
              </a:rPr>
              <a:t>   - Examine AMQP communication for message queuing vulnerabilities.</a:t>
            </a:r>
            <a:endParaRPr sz="1200">
              <a:solidFill>
                <a:schemeClr val="dk1"/>
              </a:solidFill>
            </a:endParaRPr>
          </a:p>
          <a:p>
            <a:pPr indent="0" lvl="0" marL="0" rtl="0" algn="l">
              <a:spcBef>
                <a:spcPts val="0"/>
              </a:spcBef>
              <a:spcAft>
                <a:spcPts val="0"/>
              </a:spcAft>
              <a:buNone/>
            </a:pPr>
            <a:r>
              <a:rPr lang="tr" sz="1200">
                <a:solidFill>
                  <a:schemeClr val="dk1"/>
                </a:solidFill>
              </a:rPr>
              <a:t>   - Test for issues in message routing and access controls within AMQP brokers.</a:t>
            </a:r>
            <a:endParaRPr sz="1200">
              <a:solidFill>
                <a:schemeClr val="dk1"/>
              </a:solidFill>
            </a:endParaRPr>
          </a:p>
          <a:p>
            <a:pPr indent="0" lvl="0" marL="0" rtl="0" algn="l">
              <a:spcBef>
                <a:spcPts val="0"/>
              </a:spcBef>
              <a:spcAft>
                <a:spcPts val="0"/>
              </a:spcAft>
              <a:buNone/>
            </a:pPr>
            <a:r>
              <a:rPr lang="tr" sz="1200">
                <a:solidFill>
                  <a:schemeClr val="dk1"/>
                </a:solidFill>
              </a:rPr>
              <a:t>   - Analyze potential data leakage during message transmission.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1200"/>
              </a:spcBef>
              <a:spcAft>
                <a:spcPts val="1200"/>
              </a:spcAft>
              <a:buNone/>
            </a:pPr>
            <a:r>
              <a:t/>
            </a:r>
            <a:endParaRPr i="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