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8288000" cy="10287000"/>
  <p:notesSz cx="6858000" cy="9144000"/>
  <p:embeddedFontLst>
    <p:embeddedFont>
      <p:font typeface="Open Sans Bold" charset="1" panose="020B0806030504020204"/>
      <p:regular r:id="rId38"/>
    </p:embeddedFont>
    <p:embeddedFont>
      <p:font typeface="Open Sans" charset="1" panose="020B0606030504020204"/>
      <p:regular r:id="rId39"/>
    </p:embeddedFont>
    <p:embeddedFont>
      <p:font typeface="Ubuntu" charset="1" panose="020B0504030602030204"/>
      <p:regular r:id="rId40"/>
    </p:embeddedFont>
    <p:embeddedFont>
      <p:font typeface="Roboto" charset="1" panose="02000000000000000000"/>
      <p:regular r:id="rId41"/>
    </p:embeddedFont>
    <p:embeddedFont>
      <p:font typeface="Alice" charset="1" panose="00000500000000000000"/>
      <p:regular r:id="rId42"/>
    </p:embeddedFont>
    <p:embeddedFont>
      <p:font typeface="New Standard Bold" charset="1" panose="02040703080506020203"/>
      <p:regular r:id="rId43"/>
    </p:embeddedFont>
    <p:embeddedFont>
      <p:font typeface="Roboto Italics" charset="1" panose="02000000000000000000"/>
      <p:regular r:id="rId44"/>
    </p:embeddedFont>
    <p:embeddedFont>
      <p:font typeface="Gidole" charset="1" panose="02000503000000000000"/>
      <p:regular r:id="rId45"/>
    </p:embeddedFont>
    <p:embeddedFont>
      <p:font typeface="Gagalin" charset="1" panose="00000500000000000000"/>
      <p:regular r:id="rId46"/>
    </p:embeddedFont>
    <p:embeddedFont>
      <p:font typeface="Anton Italics" charset="1" panose="00000500000000000000"/>
      <p:regular r:id="rId47"/>
    </p:embeddedFont>
    <p:embeddedFont>
      <p:font typeface="Brittany" charset="1" panose="00000000000000000000"/>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AutoShape 3" id="3"/>
          <p:cNvSpPr/>
          <p:nvPr/>
        </p:nvSpPr>
        <p:spPr>
          <a:xfrm rot="0">
            <a:off x="-1066800" y="8610600"/>
            <a:ext cx="20421600" cy="1676400"/>
          </a:xfrm>
          <a:prstGeom prst="rect">
            <a:avLst/>
          </a:prstGeom>
          <a:solidFill>
            <a:srgbClr val="F4F6FC">
              <a:alpha val="19608"/>
            </a:srgbClr>
          </a:solidFill>
        </p:spPr>
      </p:sp>
      <p:grpSp>
        <p:nvGrpSpPr>
          <p:cNvPr name="Group 4" id="4"/>
          <p:cNvGrpSpPr/>
          <p:nvPr/>
        </p:nvGrpSpPr>
        <p:grpSpPr>
          <a:xfrm rot="0">
            <a:off x="2403121" y="3838384"/>
            <a:ext cx="13481758" cy="2770442"/>
            <a:chOff x="0" y="0"/>
            <a:chExt cx="17975677" cy="3693922"/>
          </a:xfrm>
        </p:grpSpPr>
        <p:sp>
          <p:nvSpPr>
            <p:cNvPr name="TextBox 5" id="5"/>
            <p:cNvSpPr txBox="true"/>
            <p:nvPr/>
          </p:nvSpPr>
          <p:spPr>
            <a:xfrm rot="0">
              <a:off x="2112064" y="9525"/>
              <a:ext cx="13751549" cy="490008"/>
            </a:xfrm>
            <a:prstGeom prst="rect">
              <a:avLst/>
            </a:prstGeom>
          </p:spPr>
          <p:txBody>
            <a:bodyPr anchor="t" rtlCol="false" tIns="0" lIns="0" bIns="0" rIns="0">
              <a:spAutoFit/>
            </a:bodyPr>
            <a:lstStyle/>
            <a:p>
              <a:pPr algn="ctr">
                <a:lnSpc>
                  <a:spcPts val="2825"/>
                </a:lnSpc>
              </a:pPr>
              <a:r>
                <a:rPr lang="en-US" sz="2500" spc="250">
                  <a:solidFill>
                    <a:srgbClr val="F4F6FC"/>
                  </a:solidFill>
                  <a:latin typeface="Open Sans Bold"/>
                </a:rPr>
                <a:t>HACETTEPE UNIVERSITY</a:t>
              </a:r>
            </a:p>
          </p:txBody>
        </p:sp>
        <p:sp>
          <p:nvSpPr>
            <p:cNvPr name="TextBox 6" id="6"/>
            <p:cNvSpPr txBox="true"/>
            <p:nvPr/>
          </p:nvSpPr>
          <p:spPr>
            <a:xfrm rot="0">
              <a:off x="0" y="1035389"/>
              <a:ext cx="17975677" cy="2658533"/>
            </a:xfrm>
            <a:prstGeom prst="rect">
              <a:avLst/>
            </a:prstGeom>
          </p:spPr>
          <p:txBody>
            <a:bodyPr anchor="t" rtlCol="false" tIns="0" lIns="0" bIns="0" rIns="0">
              <a:spAutoFit/>
            </a:bodyPr>
            <a:lstStyle/>
            <a:p>
              <a:pPr algn="ctr">
                <a:lnSpc>
                  <a:spcPts val="5150"/>
                </a:lnSpc>
              </a:pPr>
              <a:r>
                <a:rPr lang="en-US" sz="5000" spc="-100">
                  <a:solidFill>
                    <a:srgbClr val="F4F6FC"/>
                  </a:solidFill>
                  <a:latin typeface="Open Sans Bold"/>
                </a:rPr>
                <a:t>A Two-Layer Deep Learning Method </a:t>
              </a:r>
            </a:p>
            <a:p>
              <a:pPr algn="ctr">
                <a:lnSpc>
                  <a:spcPts val="5150"/>
                </a:lnSpc>
              </a:pPr>
              <a:r>
                <a:rPr lang="en-US" sz="5000" spc="-100">
                  <a:solidFill>
                    <a:srgbClr val="F4F6FC"/>
                  </a:solidFill>
                  <a:latin typeface="Open Sans Bold"/>
                </a:rPr>
                <a:t>For Android </a:t>
              </a:r>
              <a:r>
                <a:rPr lang="en-US" sz="5000" spc="-100">
                  <a:solidFill>
                    <a:srgbClr val="F4F6FC"/>
                  </a:solidFill>
                  <a:latin typeface="Open Sans Bold"/>
                </a:rPr>
                <a:t>Malware Detection </a:t>
              </a:r>
            </a:p>
            <a:p>
              <a:pPr algn="ctr">
                <a:lnSpc>
                  <a:spcPts val="5150"/>
                </a:lnSpc>
              </a:pPr>
              <a:r>
                <a:rPr lang="en-US" sz="5000" spc="-100">
                  <a:solidFill>
                    <a:srgbClr val="F4F6FC"/>
                  </a:solidFill>
                  <a:latin typeface="Open Sans Bold"/>
                </a:rPr>
                <a:t>Using Network Traffic</a:t>
              </a:r>
            </a:p>
          </p:txBody>
        </p:sp>
      </p:grpSp>
      <p:sp>
        <p:nvSpPr>
          <p:cNvPr name="AutoShape 7" id="7"/>
          <p:cNvSpPr/>
          <p:nvPr/>
        </p:nvSpPr>
        <p:spPr>
          <a:xfrm rot="0">
            <a:off x="-457200" y="8610600"/>
            <a:ext cx="1257301" cy="1676400"/>
          </a:xfrm>
          <a:prstGeom prst="rect">
            <a:avLst/>
          </a:prstGeom>
          <a:solidFill>
            <a:srgbClr val="233DFF"/>
          </a:solidFill>
        </p:spPr>
      </p:sp>
      <p:sp>
        <p:nvSpPr>
          <p:cNvPr name="Freeform 8" id="8"/>
          <p:cNvSpPr/>
          <p:nvPr/>
        </p:nvSpPr>
        <p:spPr>
          <a:xfrm flipH="false" flipV="false" rot="0">
            <a:off x="8416163" y="1028700"/>
            <a:ext cx="1455675" cy="2143481"/>
          </a:xfrm>
          <a:custGeom>
            <a:avLst/>
            <a:gdLst/>
            <a:ahLst/>
            <a:cxnLst/>
            <a:rect r="r" b="b" t="t" l="l"/>
            <a:pathLst>
              <a:path h="2143481" w="1455675">
                <a:moveTo>
                  <a:pt x="0" y="0"/>
                </a:moveTo>
                <a:lnTo>
                  <a:pt x="1455674" y="0"/>
                </a:lnTo>
                <a:lnTo>
                  <a:pt x="1455674" y="2143481"/>
                </a:lnTo>
                <a:lnTo>
                  <a:pt x="0" y="2143481"/>
                </a:lnTo>
                <a:lnTo>
                  <a:pt x="0" y="0"/>
                </a:lnTo>
                <a:close/>
              </a:path>
            </a:pathLst>
          </a:custGeom>
          <a:blipFill>
            <a:blip r:embed="rId3"/>
            <a:stretch>
              <a:fillRect l="0" t="0" r="0" b="0"/>
            </a:stretch>
          </a:blipFill>
        </p:spPr>
      </p:sp>
      <p:sp>
        <p:nvSpPr>
          <p:cNvPr name="TextBox 9" id="9"/>
          <p:cNvSpPr txBox="true"/>
          <p:nvPr/>
        </p:nvSpPr>
        <p:spPr>
          <a:xfrm rot="0">
            <a:off x="2178312" y="8953500"/>
            <a:ext cx="13931376" cy="976630"/>
          </a:xfrm>
          <a:prstGeom prst="rect">
            <a:avLst/>
          </a:prstGeom>
        </p:spPr>
        <p:txBody>
          <a:bodyPr anchor="t" rtlCol="false" tIns="0" lIns="0" bIns="0" rIns="0">
            <a:spAutoFit/>
          </a:bodyPr>
          <a:lstStyle/>
          <a:p>
            <a:pPr algn="ctr">
              <a:lnSpc>
                <a:spcPts val="3919"/>
              </a:lnSpc>
            </a:pPr>
            <a:r>
              <a:rPr lang="en-US" sz="2799" spc="167">
                <a:solidFill>
                  <a:srgbClr val="F4F6FC"/>
                </a:solidFill>
                <a:latin typeface="Open Sans"/>
              </a:rPr>
              <a:t>R. Can ÖZTAŞ - n23131610</a:t>
            </a:r>
          </a:p>
          <a:p>
            <a:pPr algn="ctr">
              <a:lnSpc>
                <a:spcPts val="3919"/>
              </a:lnSpc>
            </a:pPr>
            <a:r>
              <a:rPr lang="en-US" sz="2800" spc="168">
                <a:solidFill>
                  <a:srgbClr val="F4F6FC"/>
                </a:solidFill>
                <a:latin typeface="Open Sans"/>
              </a:rPr>
              <a:t>CMP- 682 Artificial Intelligence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12937" y="2376060"/>
            <a:ext cx="9183107" cy="5534881"/>
          </a:xfrm>
          <a:custGeom>
            <a:avLst/>
            <a:gdLst/>
            <a:ahLst/>
            <a:cxnLst/>
            <a:rect r="r" b="b" t="t" l="l"/>
            <a:pathLst>
              <a:path h="5534881" w="9183107">
                <a:moveTo>
                  <a:pt x="0" y="0"/>
                </a:moveTo>
                <a:lnTo>
                  <a:pt x="9183106" y="0"/>
                </a:lnTo>
                <a:lnTo>
                  <a:pt x="9183106" y="5534880"/>
                </a:lnTo>
                <a:lnTo>
                  <a:pt x="0" y="5534880"/>
                </a:lnTo>
                <a:lnTo>
                  <a:pt x="0" y="0"/>
                </a:lnTo>
                <a:close/>
              </a:path>
            </a:pathLst>
          </a:custGeom>
          <a:blipFill>
            <a:blip r:embed="rId3"/>
            <a:stretch>
              <a:fillRect l="0" t="0" r="0" b="0"/>
            </a:stretch>
          </a:blipFill>
        </p:spPr>
      </p:sp>
      <p:sp>
        <p:nvSpPr>
          <p:cNvPr name="TextBox 4" id="4"/>
          <p:cNvSpPr txBox="true"/>
          <p:nvPr/>
        </p:nvSpPr>
        <p:spPr>
          <a:xfrm rot="0">
            <a:off x="0" y="195263"/>
            <a:ext cx="11693568" cy="1657350"/>
          </a:xfrm>
          <a:prstGeom prst="rect">
            <a:avLst/>
          </a:prstGeom>
        </p:spPr>
        <p:txBody>
          <a:bodyPr anchor="t" rtlCol="false" tIns="0" lIns="0" bIns="0" rIns="0">
            <a:spAutoFit/>
          </a:bodyPr>
          <a:lstStyle/>
          <a:p>
            <a:pPr algn="l">
              <a:lnSpc>
                <a:spcPts val="7034"/>
              </a:lnSpc>
            </a:pPr>
            <a:r>
              <a:rPr lang="en-US" sz="5861">
                <a:solidFill>
                  <a:srgbClr val="3CC607"/>
                </a:solidFill>
                <a:latin typeface="Roboto"/>
              </a:rPr>
              <a:t>Static Feature Extraction Layer</a:t>
            </a:r>
          </a:p>
          <a:p>
            <a:pPr algn="l">
              <a:lnSpc>
                <a:spcPts val="6074"/>
              </a:lnSpc>
            </a:pPr>
            <a:r>
              <a:rPr lang="en-US" sz="5061">
                <a:solidFill>
                  <a:srgbClr val="FF3131"/>
                </a:solidFill>
                <a:latin typeface="Roboto"/>
              </a:rPr>
              <a:t>-&gt;Acquiring manifest files</a:t>
            </a:r>
          </a:p>
        </p:txBody>
      </p:sp>
      <p:sp>
        <p:nvSpPr>
          <p:cNvPr name="AutoShape 5" id="5"/>
          <p:cNvSpPr/>
          <p:nvPr/>
        </p:nvSpPr>
        <p:spPr>
          <a:xfrm flipH="true">
            <a:off x="3392543" y="1852612"/>
            <a:ext cx="159978" cy="1798245"/>
          </a:xfrm>
          <a:prstGeom prst="line">
            <a:avLst/>
          </a:prstGeom>
          <a:ln cap="flat" w="247650">
            <a:solidFill>
              <a:srgbClr val="FF3131"/>
            </a:solidFill>
            <a:prstDash val="sysDot"/>
            <a:headEnd type="none" len="sm" w="sm"/>
            <a:tailEnd type="arrow" len="sm" w="med"/>
          </a:ln>
        </p:spPr>
      </p:sp>
      <p:sp>
        <p:nvSpPr>
          <p:cNvPr name="TextBox 6" id="6"/>
          <p:cNvSpPr txBox="true"/>
          <p:nvPr/>
        </p:nvSpPr>
        <p:spPr>
          <a:xfrm rot="0">
            <a:off x="9685308" y="2127547"/>
            <a:ext cx="7947469" cy="5392292"/>
          </a:xfrm>
          <a:prstGeom prst="rect">
            <a:avLst/>
          </a:prstGeom>
        </p:spPr>
        <p:txBody>
          <a:bodyPr anchor="t" rtlCol="false" tIns="0" lIns="0" bIns="0" rIns="0">
            <a:spAutoFit/>
          </a:bodyPr>
          <a:lstStyle/>
          <a:p>
            <a:pPr algn="l">
              <a:lnSpc>
                <a:spcPts val="4758"/>
              </a:lnSpc>
              <a:spcBef>
                <a:spcPct val="0"/>
              </a:spcBef>
            </a:pPr>
            <a:r>
              <a:rPr lang="en-US" sz="3660" spc="366">
                <a:solidFill>
                  <a:srgbClr val="FFFFFF"/>
                </a:solidFill>
                <a:latin typeface="Alice"/>
              </a:rPr>
              <a:t>To acquire manifest files in batch, APKs are unzipped, and</a:t>
            </a:r>
          </a:p>
          <a:p>
            <a:pPr algn="l">
              <a:lnSpc>
                <a:spcPts val="4758"/>
              </a:lnSpc>
              <a:spcBef>
                <a:spcPct val="0"/>
              </a:spcBef>
            </a:pPr>
            <a:r>
              <a:rPr lang="en-US" sz="3660" spc="366">
                <a:solidFill>
                  <a:srgbClr val="FFFFFF"/>
                </a:solidFill>
                <a:latin typeface="Alice"/>
              </a:rPr>
              <a:t>all the manifest.xml files are extracted and saved with the</a:t>
            </a:r>
          </a:p>
          <a:p>
            <a:pPr algn="l">
              <a:lnSpc>
                <a:spcPts val="4758"/>
              </a:lnSpc>
              <a:spcBef>
                <a:spcPct val="0"/>
              </a:spcBef>
            </a:pPr>
            <a:r>
              <a:rPr lang="en-US" sz="3660" spc="366">
                <a:solidFill>
                  <a:srgbClr val="FFFFFF"/>
                </a:solidFill>
                <a:latin typeface="Alice"/>
              </a:rPr>
              <a:t>name of APK name.xml file in a folder first. The permission,</a:t>
            </a:r>
          </a:p>
          <a:p>
            <a:pPr algn="l">
              <a:lnSpc>
                <a:spcPts val="4758"/>
              </a:lnSpc>
              <a:spcBef>
                <a:spcPct val="0"/>
              </a:spcBef>
            </a:pPr>
            <a:r>
              <a:rPr lang="en-US" sz="3660" spc="366">
                <a:solidFill>
                  <a:srgbClr val="FFFFFF"/>
                </a:solidFill>
                <a:latin typeface="Alice"/>
              </a:rPr>
              <a:t>intent and component information can be obtained from the manifest.xml file</a:t>
            </a:r>
          </a:p>
        </p:txBody>
      </p:sp>
    </p:spTree>
  </p:cSld>
  <p:clrMapOvr>
    <a:masterClrMapping/>
  </p:clrMapOvr>
  <p:transition spd="med">
    <p:cover dir="ru"/>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12937" y="2376060"/>
            <a:ext cx="9183107" cy="5534881"/>
          </a:xfrm>
          <a:custGeom>
            <a:avLst/>
            <a:gdLst/>
            <a:ahLst/>
            <a:cxnLst/>
            <a:rect r="r" b="b" t="t" l="l"/>
            <a:pathLst>
              <a:path h="5534881" w="9183107">
                <a:moveTo>
                  <a:pt x="0" y="0"/>
                </a:moveTo>
                <a:lnTo>
                  <a:pt x="9183106" y="0"/>
                </a:lnTo>
                <a:lnTo>
                  <a:pt x="9183106" y="5534880"/>
                </a:lnTo>
                <a:lnTo>
                  <a:pt x="0" y="5534880"/>
                </a:lnTo>
                <a:lnTo>
                  <a:pt x="0" y="0"/>
                </a:lnTo>
                <a:close/>
              </a:path>
            </a:pathLst>
          </a:custGeom>
          <a:blipFill>
            <a:blip r:embed="rId3"/>
            <a:stretch>
              <a:fillRect l="0" t="0" r="0" b="0"/>
            </a:stretch>
          </a:blipFill>
        </p:spPr>
      </p:sp>
      <p:sp>
        <p:nvSpPr>
          <p:cNvPr name="TextBox 4" id="4"/>
          <p:cNvSpPr txBox="true"/>
          <p:nvPr/>
        </p:nvSpPr>
        <p:spPr>
          <a:xfrm rot="0">
            <a:off x="0" y="195263"/>
            <a:ext cx="11693568" cy="1657350"/>
          </a:xfrm>
          <a:prstGeom prst="rect">
            <a:avLst/>
          </a:prstGeom>
        </p:spPr>
        <p:txBody>
          <a:bodyPr anchor="t" rtlCol="false" tIns="0" lIns="0" bIns="0" rIns="0">
            <a:spAutoFit/>
          </a:bodyPr>
          <a:lstStyle/>
          <a:p>
            <a:pPr algn="l">
              <a:lnSpc>
                <a:spcPts val="7034"/>
              </a:lnSpc>
            </a:pPr>
            <a:r>
              <a:rPr lang="en-US" sz="5861">
                <a:solidFill>
                  <a:srgbClr val="3CC607"/>
                </a:solidFill>
                <a:latin typeface="Roboto"/>
              </a:rPr>
              <a:t>Static Feature Extraction Layer</a:t>
            </a:r>
          </a:p>
          <a:p>
            <a:pPr algn="l">
              <a:lnSpc>
                <a:spcPts val="6074"/>
              </a:lnSpc>
            </a:pPr>
            <a:r>
              <a:rPr lang="en-US" sz="5061">
                <a:solidFill>
                  <a:srgbClr val="FF3131"/>
                </a:solidFill>
                <a:latin typeface="Roboto"/>
              </a:rPr>
              <a:t>-&gt;Extracting permission information</a:t>
            </a:r>
          </a:p>
        </p:txBody>
      </p:sp>
      <p:sp>
        <p:nvSpPr>
          <p:cNvPr name="AutoShape 5" id="5"/>
          <p:cNvSpPr/>
          <p:nvPr/>
        </p:nvSpPr>
        <p:spPr>
          <a:xfrm flipH="true">
            <a:off x="3415764" y="1852613"/>
            <a:ext cx="136756" cy="2982536"/>
          </a:xfrm>
          <a:prstGeom prst="line">
            <a:avLst/>
          </a:prstGeom>
          <a:ln cap="flat" w="247650">
            <a:solidFill>
              <a:srgbClr val="FF3131"/>
            </a:solidFill>
            <a:prstDash val="sysDot"/>
            <a:headEnd type="none" len="sm" w="sm"/>
            <a:tailEnd type="arrow" len="sm" w="med"/>
          </a:ln>
        </p:spPr>
      </p:sp>
      <p:sp>
        <p:nvSpPr>
          <p:cNvPr name="TextBox 6" id="6"/>
          <p:cNvSpPr txBox="true"/>
          <p:nvPr/>
        </p:nvSpPr>
        <p:spPr>
          <a:xfrm rot="0">
            <a:off x="9685308" y="2127547"/>
            <a:ext cx="7947469" cy="6965187"/>
          </a:xfrm>
          <a:prstGeom prst="rect">
            <a:avLst/>
          </a:prstGeom>
        </p:spPr>
        <p:txBody>
          <a:bodyPr anchor="t" rtlCol="false" tIns="0" lIns="0" bIns="0" rIns="0">
            <a:spAutoFit/>
          </a:bodyPr>
          <a:lstStyle/>
          <a:p>
            <a:pPr algn="l">
              <a:lnSpc>
                <a:spcPts val="4628"/>
              </a:lnSpc>
              <a:spcBef>
                <a:spcPct val="0"/>
              </a:spcBef>
            </a:pPr>
            <a:r>
              <a:rPr lang="en-US" sz="3560" spc="356">
                <a:solidFill>
                  <a:srgbClr val="FFFFFF"/>
                </a:solidFill>
                <a:latin typeface="Alice"/>
              </a:rPr>
              <a:t> Permission models have become one of the primary security mechanisms for Android systems to provide access control to sensitive information or components. Thus, the permission feature extraction is conduct to gain the component information or resources APPs need to share or use from the manifest.XML files. </a:t>
            </a:r>
          </a:p>
        </p:txBody>
      </p:sp>
    </p:spTree>
  </p:cSld>
  <p:clrMapOvr>
    <a:masterClrMapping/>
  </p:clrMapOvr>
  <p:transition spd="med">
    <p:cover dir="ru"/>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12937" y="2376060"/>
            <a:ext cx="9183107" cy="5534881"/>
          </a:xfrm>
          <a:custGeom>
            <a:avLst/>
            <a:gdLst/>
            <a:ahLst/>
            <a:cxnLst/>
            <a:rect r="r" b="b" t="t" l="l"/>
            <a:pathLst>
              <a:path h="5534881" w="9183107">
                <a:moveTo>
                  <a:pt x="0" y="0"/>
                </a:moveTo>
                <a:lnTo>
                  <a:pt x="9183106" y="0"/>
                </a:lnTo>
                <a:lnTo>
                  <a:pt x="9183106" y="5534880"/>
                </a:lnTo>
                <a:lnTo>
                  <a:pt x="0" y="5534880"/>
                </a:lnTo>
                <a:lnTo>
                  <a:pt x="0" y="0"/>
                </a:lnTo>
                <a:close/>
              </a:path>
            </a:pathLst>
          </a:custGeom>
          <a:blipFill>
            <a:blip r:embed="rId3"/>
            <a:stretch>
              <a:fillRect l="0" t="0" r="0" b="0"/>
            </a:stretch>
          </a:blipFill>
        </p:spPr>
      </p:sp>
      <p:sp>
        <p:nvSpPr>
          <p:cNvPr name="TextBox 4" id="4"/>
          <p:cNvSpPr txBox="true"/>
          <p:nvPr/>
        </p:nvSpPr>
        <p:spPr>
          <a:xfrm rot="0">
            <a:off x="0" y="195263"/>
            <a:ext cx="11693568" cy="1657350"/>
          </a:xfrm>
          <a:prstGeom prst="rect">
            <a:avLst/>
          </a:prstGeom>
        </p:spPr>
        <p:txBody>
          <a:bodyPr anchor="t" rtlCol="false" tIns="0" lIns="0" bIns="0" rIns="0">
            <a:spAutoFit/>
          </a:bodyPr>
          <a:lstStyle/>
          <a:p>
            <a:pPr algn="l">
              <a:lnSpc>
                <a:spcPts val="7034"/>
              </a:lnSpc>
            </a:pPr>
            <a:r>
              <a:rPr lang="en-US" sz="5861">
                <a:solidFill>
                  <a:srgbClr val="3CC607"/>
                </a:solidFill>
                <a:latin typeface="Roboto"/>
              </a:rPr>
              <a:t>Static Feature Extraction Layer</a:t>
            </a:r>
          </a:p>
          <a:p>
            <a:pPr algn="l">
              <a:lnSpc>
                <a:spcPts val="6074"/>
              </a:lnSpc>
            </a:pPr>
            <a:r>
              <a:rPr lang="en-US" sz="5061">
                <a:solidFill>
                  <a:srgbClr val="FF3131"/>
                </a:solidFill>
                <a:latin typeface="Roboto"/>
              </a:rPr>
              <a:t>-&gt;Formation feature vector</a:t>
            </a:r>
          </a:p>
        </p:txBody>
      </p:sp>
      <p:sp>
        <p:nvSpPr>
          <p:cNvPr name="AutoShape 5" id="5"/>
          <p:cNvSpPr/>
          <p:nvPr/>
        </p:nvSpPr>
        <p:spPr>
          <a:xfrm>
            <a:off x="3552520" y="1852612"/>
            <a:ext cx="1351970" cy="2727101"/>
          </a:xfrm>
          <a:prstGeom prst="line">
            <a:avLst/>
          </a:prstGeom>
          <a:ln cap="flat" w="247650">
            <a:solidFill>
              <a:srgbClr val="FF3131"/>
            </a:solidFill>
            <a:prstDash val="sysDot"/>
            <a:headEnd type="none" len="sm" w="sm"/>
            <a:tailEnd type="arrow" len="sm" w="med"/>
          </a:ln>
        </p:spPr>
      </p:sp>
      <p:sp>
        <p:nvSpPr>
          <p:cNvPr name="TextBox 6" id="6"/>
          <p:cNvSpPr txBox="true"/>
          <p:nvPr/>
        </p:nvSpPr>
        <p:spPr>
          <a:xfrm rot="0">
            <a:off x="9685308" y="2118022"/>
            <a:ext cx="7947469" cy="5665341"/>
          </a:xfrm>
          <a:prstGeom prst="rect">
            <a:avLst/>
          </a:prstGeom>
        </p:spPr>
        <p:txBody>
          <a:bodyPr anchor="t" rtlCol="false" tIns="0" lIns="0" bIns="0" rIns="0">
            <a:spAutoFit/>
          </a:bodyPr>
          <a:lstStyle/>
          <a:p>
            <a:pPr algn="l">
              <a:lnSpc>
                <a:spcPts val="4108"/>
              </a:lnSpc>
              <a:spcBef>
                <a:spcPct val="0"/>
              </a:spcBef>
            </a:pPr>
            <a:r>
              <a:rPr lang="en-US" sz="3160" spc="316">
                <a:solidFill>
                  <a:srgbClr val="FFFFFF"/>
                </a:solidFill>
                <a:latin typeface="Alice"/>
              </a:rPr>
              <a:t>The extracted features from all the APPs that contains benign and malware in process step 2 are used to format feature datasets. Setting the features attribute extracted from the APP to 1 in the corresponding attribute field, other attributes set 0 in the datasets to format feature vector. The structure of the datasets is described in Table 1.</a:t>
            </a:r>
          </a:p>
        </p:txBody>
      </p:sp>
    </p:spTree>
  </p:cSld>
  <p:clrMapOvr>
    <a:masterClrMapping/>
  </p:clrMapOvr>
  <p:transition spd="med">
    <p:cover dir="rd"/>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12937" y="2376060"/>
            <a:ext cx="9183107" cy="5534881"/>
          </a:xfrm>
          <a:custGeom>
            <a:avLst/>
            <a:gdLst/>
            <a:ahLst/>
            <a:cxnLst/>
            <a:rect r="r" b="b" t="t" l="l"/>
            <a:pathLst>
              <a:path h="5534881" w="9183107">
                <a:moveTo>
                  <a:pt x="0" y="0"/>
                </a:moveTo>
                <a:lnTo>
                  <a:pt x="9183106" y="0"/>
                </a:lnTo>
                <a:lnTo>
                  <a:pt x="9183106" y="5534880"/>
                </a:lnTo>
                <a:lnTo>
                  <a:pt x="0" y="5534880"/>
                </a:lnTo>
                <a:lnTo>
                  <a:pt x="0" y="0"/>
                </a:lnTo>
                <a:close/>
              </a:path>
            </a:pathLst>
          </a:custGeom>
          <a:blipFill>
            <a:blip r:embed="rId3"/>
            <a:stretch>
              <a:fillRect l="0" t="0" r="0" b="0"/>
            </a:stretch>
          </a:blipFill>
        </p:spPr>
      </p:sp>
      <p:sp>
        <p:nvSpPr>
          <p:cNvPr name="TextBox 4" id="4"/>
          <p:cNvSpPr txBox="true"/>
          <p:nvPr/>
        </p:nvSpPr>
        <p:spPr>
          <a:xfrm rot="0">
            <a:off x="0" y="195263"/>
            <a:ext cx="11693568" cy="1657350"/>
          </a:xfrm>
          <a:prstGeom prst="rect">
            <a:avLst/>
          </a:prstGeom>
        </p:spPr>
        <p:txBody>
          <a:bodyPr anchor="t" rtlCol="false" tIns="0" lIns="0" bIns="0" rIns="0">
            <a:spAutoFit/>
          </a:bodyPr>
          <a:lstStyle/>
          <a:p>
            <a:pPr algn="l">
              <a:lnSpc>
                <a:spcPts val="7034"/>
              </a:lnSpc>
            </a:pPr>
            <a:r>
              <a:rPr lang="en-US" sz="5861">
                <a:solidFill>
                  <a:srgbClr val="3CC607"/>
                </a:solidFill>
                <a:latin typeface="Roboto"/>
              </a:rPr>
              <a:t>Static Feature Extraction Layer</a:t>
            </a:r>
          </a:p>
          <a:p>
            <a:pPr algn="l">
              <a:lnSpc>
                <a:spcPts val="6074"/>
              </a:lnSpc>
            </a:pPr>
            <a:r>
              <a:rPr lang="en-US" sz="5061">
                <a:solidFill>
                  <a:srgbClr val="FF3131"/>
                </a:solidFill>
                <a:latin typeface="Roboto"/>
              </a:rPr>
              <a:t>-&gt;Formation feature vector</a:t>
            </a:r>
          </a:p>
        </p:txBody>
      </p:sp>
      <p:sp>
        <p:nvSpPr>
          <p:cNvPr name="AutoShape 5" id="5"/>
          <p:cNvSpPr/>
          <p:nvPr/>
        </p:nvSpPr>
        <p:spPr>
          <a:xfrm>
            <a:off x="3552520" y="1852612"/>
            <a:ext cx="1351970" cy="2727101"/>
          </a:xfrm>
          <a:prstGeom prst="line">
            <a:avLst/>
          </a:prstGeom>
          <a:ln cap="flat" w="247650">
            <a:solidFill>
              <a:srgbClr val="FF3131"/>
            </a:solidFill>
            <a:prstDash val="sysDot"/>
            <a:headEnd type="none" len="sm" w="sm"/>
            <a:tailEnd type="arrow" len="sm" w="med"/>
          </a:ln>
        </p:spPr>
      </p:sp>
      <p:sp>
        <p:nvSpPr>
          <p:cNvPr name="Freeform 6" id="6"/>
          <p:cNvSpPr/>
          <p:nvPr/>
        </p:nvSpPr>
        <p:spPr>
          <a:xfrm flipH="false" flipV="false" rot="0">
            <a:off x="9973845" y="3648695"/>
            <a:ext cx="7692185" cy="2989610"/>
          </a:xfrm>
          <a:custGeom>
            <a:avLst/>
            <a:gdLst/>
            <a:ahLst/>
            <a:cxnLst/>
            <a:rect r="r" b="b" t="t" l="l"/>
            <a:pathLst>
              <a:path h="2989610" w="7692185">
                <a:moveTo>
                  <a:pt x="0" y="0"/>
                </a:moveTo>
                <a:lnTo>
                  <a:pt x="7692185" y="0"/>
                </a:lnTo>
                <a:lnTo>
                  <a:pt x="7692185" y="2989610"/>
                </a:lnTo>
                <a:lnTo>
                  <a:pt x="0" y="2989610"/>
                </a:lnTo>
                <a:lnTo>
                  <a:pt x="0" y="0"/>
                </a:lnTo>
                <a:close/>
              </a:path>
            </a:pathLst>
          </a:custGeom>
          <a:blipFill>
            <a:blip r:embed="rId4"/>
            <a:stretch>
              <a:fillRect l="0" t="0" r="0" b="0"/>
            </a:stretch>
          </a:blipFill>
        </p:spPr>
      </p:sp>
    </p:spTree>
  </p:cSld>
  <p:clrMapOvr>
    <a:masterClrMapping/>
  </p:clrMapOvr>
  <p:transition spd="med">
    <p:cover dir="ru"/>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12937" y="2376060"/>
            <a:ext cx="9183107" cy="5534881"/>
          </a:xfrm>
          <a:custGeom>
            <a:avLst/>
            <a:gdLst/>
            <a:ahLst/>
            <a:cxnLst/>
            <a:rect r="r" b="b" t="t" l="l"/>
            <a:pathLst>
              <a:path h="5534881" w="9183107">
                <a:moveTo>
                  <a:pt x="0" y="0"/>
                </a:moveTo>
                <a:lnTo>
                  <a:pt x="9183106" y="0"/>
                </a:lnTo>
                <a:lnTo>
                  <a:pt x="9183106" y="5534880"/>
                </a:lnTo>
                <a:lnTo>
                  <a:pt x="0" y="5534880"/>
                </a:lnTo>
                <a:lnTo>
                  <a:pt x="0" y="0"/>
                </a:lnTo>
                <a:close/>
              </a:path>
            </a:pathLst>
          </a:custGeom>
          <a:blipFill>
            <a:blip r:embed="rId3"/>
            <a:stretch>
              <a:fillRect l="0" t="0" r="0" b="0"/>
            </a:stretch>
          </a:blipFill>
        </p:spPr>
      </p:sp>
      <p:sp>
        <p:nvSpPr>
          <p:cNvPr name="TextBox 4" id="4"/>
          <p:cNvSpPr txBox="true"/>
          <p:nvPr/>
        </p:nvSpPr>
        <p:spPr>
          <a:xfrm rot="0">
            <a:off x="0" y="195263"/>
            <a:ext cx="11693568" cy="1657350"/>
          </a:xfrm>
          <a:prstGeom prst="rect">
            <a:avLst/>
          </a:prstGeom>
        </p:spPr>
        <p:txBody>
          <a:bodyPr anchor="t" rtlCol="false" tIns="0" lIns="0" bIns="0" rIns="0">
            <a:spAutoFit/>
          </a:bodyPr>
          <a:lstStyle/>
          <a:p>
            <a:pPr algn="l">
              <a:lnSpc>
                <a:spcPts val="7034"/>
              </a:lnSpc>
            </a:pPr>
            <a:r>
              <a:rPr lang="en-US" sz="5861">
                <a:solidFill>
                  <a:srgbClr val="3CC607"/>
                </a:solidFill>
                <a:latin typeface="Roboto"/>
              </a:rPr>
              <a:t>Static Feature Extraction Layer</a:t>
            </a:r>
          </a:p>
          <a:p>
            <a:pPr algn="l">
              <a:lnSpc>
                <a:spcPts val="6074"/>
              </a:lnSpc>
            </a:pPr>
            <a:r>
              <a:rPr lang="en-US" sz="5061">
                <a:solidFill>
                  <a:srgbClr val="FF3131"/>
                </a:solidFill>
                <a:latin typeface="Roboto"/>
              </a:rPr>
              <a:t>-&gt;Static feature detection</a:t>
            </a:r>
          </a:p>
        </p:txBody>
      </p:sp>
      <p:sp>
        <p:nvSpPr>
          <p:cNvPr name="AutoShape 5" id="5"/>
          <p:cNvSpPr/>
          <p:nvPr/>
        </p:nvSpPr>
        <p:spPr>
          <a:xfrm>
            <a:off x="3552520" y="1852613"/>
            <a:ext cx="2652367" cy="2448444"/>
          </a:xfrm>
          <a:prstGeom prst="line">
            <a:avLst/>
          </a:prstGeom>
          <a:ln cap="flat" w="247650">
            <a:solidFill>
              <a:srgbClr val="FF3131"/>
            </a:solidFill>
            <a:prstDash val="sysDot"/>
            <a:headEnd type="none" len="sm" w="sm"/>
            <a:tailEnd type="arrow" len="sm" w="med"/>
          </a:ln>
        </p:spPr>
      </p:sp>
      <p:sp>
        <p:nvSpPr>
          <p:cNvPr name="TextBox 6" id="6"/>
          <p:cNvSpPr txBox="true"/>
          <p:nvPr/>
        </p:nvSpPr>
        <p:spPr>
          <a:xfrm rot="0">
            <a:off x="9731751" y="1000125"/>
            <a:ext cx="8342233" cy="1859151"/>
          </a:xfrm>
          <a:prstGeom prst="rect">
            <a:avLst/>
          </a:prstGeom>
        </p:spPr>
        <p:txBody>
          <a:bodyPr anchor="t" rtlCol="false" tIns="0" lIns="0" bIns="0" rIns="0">
            <a:spAutoFit/>
          </a:bodyPr>
          <a:lstStyle/>
          <a:p>
            <a:pPr algn="l">
              <a:lnSpc>
                <a:spcPts val="3718"/>
              </a:lnSpc>
              <a:spcBef>
                <a:spcPct val="0"/>
              </a:spcBef>
            </a:pPr>
            <a:r>
              <a:rPr lang="en-US" sz="2860" spc="286">
                <a:solidFill>
                  <a:srgbClr val="FFFFFF"/>
                </a:solidFill>
                <a:latin typeface="New Standard Bold"/>
              </a:rPr>
              <a:t>Firstly, they choose to remove features with low variance, Chi-square test and extremely randomized tree method for feature selection.</a:t>
            </a:r>
          </a:p>
        </p:txBody>
      </p:sp>
      <p:sp>
        <p:nvSpPr>
          <p:cNvPr name="TextBox 7" id="7"/>
          <p:cNvSpPr txBox="true"/>
          <p:nvPr/>
        </p:nvSpPr>
        <p:spPr>
          <a:xfrm rot="0">
            <a:off x="9731751" y="2996904"/>
            <a:ext cx="8342233" cy="3259326"/>
          </a:xfrm>
          <a:prstGeom prst="rect">
            <a:avLst/>
          </a:prstGeom>
        </p:spPr>
        <p:txBody>
          <a:bodyPr anchor="t" rtlCol="false" tIns="0" lIns="0" bIns="0" rIns="0">
            <a:spAutoFit/>
          </a:bodyPr>
          <a:lstStyle/>
          <a:p>
            <a:pPr algn="l">
              <a:lnSpc>
                <a:spcPts val="3718"/>
              </a:lnSpc>
              <a:spcBef>
                <a:spcPct val="0"/>
              </a:spcBef>
            </a:pPr>
            <a:r>
              <a:rPr lang="en-US" sz="2860" spc="286">
                <a:solidFill>
                  <a:srgbClr val="FF914D"/>
                </a:solidFill>
                <a:latin typeface="New Standard Bold"/>
              </a:rPr>
              <a:t>Secondly, a fully connected neural network model is built. In our model, the rectified linear unit (ReLU) is taken as activation function after comparative experiment with those activation functions. And the binary_crossentropy loss function is used.</a:t>
            </a:r>
          </a:p>
        </p:txBody>
      </p:sp>
      <p:sp>
        <p:nvSpPr>
          <p:cNvPr name="TextBox 8" id="8"/>
          <p:cNvSpPr txBox="true"/>
          <p:nvPr/>
        </p:nvSpPr>
        <p:spPr>
          <a:xfrm rot="0">
            <a:off x="9731751" y="6733715"/>
            <a:ext cx="8342233" cy="2792601"/>
          </a:xfrm>
          <a:prstGeom prst="rect">
            <a:avLst/>
          </a:prstGeom>
        </p:spPr>
        <p:txBody>
          <a:bodyPr anchor="t" rtlCol="false" tIns="0" lIns="0" bIns="0" rIns="0">
            <a:spAutoFit/>
          </a:bodyPr>
          <a:lstStyle/>
          <a:p>
            <a:pPr algn="l">
              <a:lnSpc>
                <a:spcPts val="3718"/>
              </a:lnSpc>
            </a:pPr>
            <a:r>
              <a:rPr lang="en-US" sz="2860" spc="286">
                <a:solidFill>
                  <a:srgbClr val="C1FF72"/>
                </a:solidFill>
                <a:latin typeface="New Standard Bold"/>
              </a:rPr>
              <a:t>Thirdly, the model is used to classify the APPs into benign and malicious. </a:t>
            </a:r>
          </a:p>
          <a:p>
            <a:pPr algn="l">
              <a:lnSpc>
                <a:spcPts val="3718"/>
              </a:lnSpc>
            </a:pPr>
          </a:p>
          <a:p>
            <a:pPr algn="l">
              <a:lnSpc>
                <a:spcPts val="3718"/>
              </a:lnSpc>
              <a:spcBef>
                <a:spcPct val="0"/>
              </a:spcBef>
            </a:pPr>
            <a:r>
              <a:rPr lang="en-US" sz="2860" spc="286">
                <a:solidFill>
                  <a:srgbClr val="5CE1E6"/>
                </a:solidFill>
                <a:latin typeface="New Standard Bold"/>
              </a:rPr>
              <a:t>Finally, all the benign APPs that detected in this layer are input into the network traffic analysis layer.</a:t>
            </a:r>
          </a:p>
        </p:txBody>
      </p:sp>
      <p:sp>
        <p:nvSpPr>
          <p:cNvPr name="TextBox 9" id="9"/>
          <p:cNvSpPr txBox="true"/>
          <p:nvPr/>
        </p:nvSpPr>
        <p:spPr>
          <a:xfrm rot="0">
            <a:off x="1457255" y="8112290"/>
            <a:ext cx="3335387" cy="771525"/>
          </a:xfrm>
          <a:prstGeom prst="rect">
            <a:avLst/>
          </a:prstGeom>
        </p:spPr>
        <p:txBody>
          <a:bodyPr anchor="t" rtlCol="false" tIns="0" lIns="0" bIns="0" rIns="0">
            <a:spAutoFit/>
          </a:bodyPr>
          <a:lstStyle/>
          <a:p>
            <a:pPr algn="ctr">
              <a:lnSpc>
                <a:spcPts val="6074"/>
              </a:lnSpc>
              <a:spcBef>
                <a:spcPct val="0"/>
              </a:spcBef>
            </a:pPr>
            <a:r>
              <a:rPr lang="en-US" sz="5061">
                <a:solidFill>
                  <a:srgbClr val="000000"/>
                </a:solidFill>
                <a:latin typeface="Roboto"/>
              </a:rPr>
              <a:t>95.22% Acc</a:t>
            </a:r>
          </a:p>
        </p:txBody>
      </p:sp>
    </p:spTree>
  </p:cSld>
  <p:clrMapOvr>
    <a:masterClrMapping/>
  </p:clrMapOvr>
  <p:transition spd="med">
    <p:cover dir="ru"/>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12937" y="2376060"/>
            <a:ext cx="9183107" cy="5534881"/>
          </a:xfrm>
          <a:custGeom>
            <a:avLst/>
            <a:gdLst/>
            <a:ahLst/>
            <a:cxnLst/>
            <a:rect r="r" b="b" t="t" l="l"/>
            <a:pathLst>
              <a:path h="5534881" w="9183107">
                <a:moveTo>
                  <a:pt x="0" y="0"/>
                </a:moveTo>
                <a:lnTo>
                  <a:pt x="9183106" y="0"/>
                </a:lnTo>
                <a:lnTo>
                  <a:pt x="9183106" y="5534880"/>
                </a:lnTo>
                <a:lnTo>
                  <a:pt x="0" y="5534880"/>
                </a:lnTo>
                <a:lnTo>
                  <a:pt x="0" y="0"/>
                </a:lnTo>
                <a:close/>
              </a:path>
            </a:pathLst>
          </a:custGeom>
          <a:blipFill>
            <a:blip r:embed="rId3"/>
            <a:stretch>
              <a:fillRect l="0" t="0" r="0" b="0"/>
            </a:stretch>
          </a:blipFill>
        </p:spPr>
      </p:sp>
      <p:sp>
        <p:nvSpPr>
          <p:cNvPr name="TextBox 4" id="4"/>
          <p:cNvSpPr txBox="true"/>
          <p:nvPr/>
        </p:nvSpPr>
        <p:spPr>
          <a:xfrm rot="0">
            <a:off x="0" y="257175"/>
            <a:ext cx="11693568" cy="1533525"/>
          </a:xfrm>
          <a:prstGeom prst="rect">
            <a:avLst/>
          </a:prstGeom>
        </p:spPr>
        <p:txBody>
          <a:bodyPr anchor="t" rtlCol="false" tIns="0" lIns="0" bIns="0" rIns="0">
            <a:spAutoFit/>
          </a:bodyPr>
          <a:lstStyle/>
          <a:p>
            <a:pPr algn="l">
              <a:lnSpc>
                <a:spcPts val="6074"/>
              </a:lnSpc>
            </a:pPr>
            <a:r>
              <a:rPr lang="en-US" sz="5061">
                <a:solidFill>
                  <a:srgbClr val="3CC607"/>
                </a:solidFill>
                <a:latin typeface="Roboto"/>
              </a:rPr>
              <a:t>Network Traffic Analysis</a:t>
            </a:r>
          </a:p>
          <a:p>
            <a:pPr algn="l">
              <a:lnSpc>
                <a:spcPts val="6074"/>
              </a:lnSpc>
            </a:pPr>
          </a:p>
        </p:txBody>
      </p:sp>
      <p:sp>
        <p:nvSpPr>
          <p:cNvPr name="AutoShape 5" id="5"/>
          <p:cNvSpPr/>
          <p:nvPr/>
        </p:nvSpPr>
        <p:spPr>
          <a:xfrm>
            <a:off x="3552520" y="1852612"/>
            <a:ext cx="3410498" cy="913840"/>
          </a:xfrm>
          <a:prstGeom prst="line">
            <a:avLst/>
          </a:prstGeom>
          <a:ln cap="flat" w="247650">
            <a:solidFill>
              <a:srgbClr val="FF3131"/>
            </a:solidFill>
            <a:prstDash val="sysDot"/>
            <a:headEnd type="none" len="sm" w="sm"/>
            <a:tailEnd type="arrow" len="sm" w="med"/>
          </a:ln>
        </p:spPr>
      </p:sp>
      <p:sp>
        <p:nvSpPr>
          <p:cNvPr name="TextBox 6" id="6"/>
          <p:cNvSpPr txBox="true"/>
          <p:nvPr/>
        </p:nvSpPr>
        <p:spPr>
          <a:xfrm rot="0">
            <a:off x="9685308" y="2127547"/>
            <a:ext cx="7947469" cy="5992367"/>
          </a:xfrm>
          <a:prstGeom prst="rect">
            <a:avLst/>
          </a:prstGeom>
        </p:spPr>
        <p:txBody>
          <a:bodyPr anchor="t" rtlCol="false" tIns="0" lIns="0" bIns="0" rIns="0">
            <a:spAutoFit/>
          </a:bodyPr>
          <a:lstStyle/>
          <a:p>
            <a:pPr algn="l">
              <a:lnSpc>
                <a:spcPts val="4758"/>
              </a:lnSpc>
              <a:spcBef>
                <a:spcPct val="0"/>
              </a:spcBef>
            </a:pPr>
            <a:r>
              <a:rPr lang="en-US" sz="3660" spc="366">
                <a:solidFill>
                  <a:srgbClr val="FFFFFF"/>
                </a:solidFill>
                <a:latin typeface="Alice"/>
              </a:rPr>
              <a:t>The captured network traffic datasets are input into CACNN layer. CACNN layer contained two parts. One is binary classification model to determine whether the APP is malicious or not. Another is a multi-classification model, it can classify malware by category and malicious family. </a:t>
            </a:r>
          </a:p>
        </p:txBody>
      </p:sp>
      <p:sp>
        <p:nvSpPr>
          <p:cNvPr name="TextBox 7" id="7"/>
          <p:cNvSpPr txBox="true"/>
          <p:nvPr/>
        </p:nvSpPr>
        <p:spPr>
          <a:xfrm rot="0">
            <a:off x="0" y="8700939"/>
            <a:ext cx="18288000" cy="1257300"/>
          </a:xfrm>
          <a:prstGeom prst="rect">
            <a:avLst/>
          </a:prstGeom>
        </p:spPr>
        <p:txBody>
          <a:bodyPr anchor="t" rtlCol="false" tIns="0" lIns="0" bIns="0" rIns="0">
            <a:spAutoFit/>
          </a:bodyPr>
          <a:lstStyle/>
          <a:p>
            <a:pPr algn="ctr">
              <a:lnSpc>
                <a:spcPts val="4994"/>
              </a:lnSpc>
              <a:spcBef>
                <a:spcPct val="0"/>
              </a:spcBef>
            </a:pPr>
            <a:r>
              <a:rPr lang="en-US" sz="4161">
                <a:solidFill>
                  <a:srgbClr val="5CE1E6"/>
                </a:solidFill>
                <a:latin typeface="Roboto Italics"/>
              </a:rPr>
              <a:t>The traffic data were acquire from CICAndMal2017. CICAndMal2017 datasets collected 4,354 malware and 6,500 benign apps from VirusTotal.</a:t>
            </a:r>
          </a:p>
        </p:txBody>
      </p:sp>
    </p:spTree>
  </p:cSld>
  <p:clrMapOvr>
    <a:masterClrMapping/>
  </p:clrMapOvr>
  <p:transition spd="med">
    <p:cover dir="ru"/>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12937" y="2376060"/>
            <a:ext cx="9183107" cy="5534881"/>
          </a:xfrm>
          <a:custGeom>
            <a:avLst/>
            <a:gdLst/>
            <a:ahLst/>
            <a:cxnLst/>
            <a:rect r="r" b="b" t="t" l="l"/>
            <a:pathLst>
              <a:path h="5534881" w="9183107">
                <a:moveTo>
                  <a:pt x="0" y="0"/>
                </a:moveTo>
                <a:lnTo>
                  <a:pt x="9183106" y="0"/>
                </a:lnTo>
                <a:lnTo>
                  <a:pt x="9183106" y="5534880"/>
                </a:lnTo>
                <a:lnTo>
                  <a:pt x="0" y="5534880"/>
                </a:lnTo>
                <a:lnTo>
                  <a:pt x="0" y="0"/>
                </a:lnTo>
                <a:close/>
              </a:path>
            </a:pathLst>
          </a:custGeom>
          <a:blipFill>
            <a:blip r:embed="rId3"/>
            <a:stretch>
              <a:fillRect l="0" t="0" r="0" b="0"/>
            </a:stretch>
          </a:blipFill>
        </p:spPr>
      </p:sp>
      <p:sp>
        <p:nvSpPr>
          <p:cNvPr name="TextBox 4" id="4"/>
          <p:cNvSpPr txBox="true"/>
          <p:nvPr/>
        </p:nvSpPr>
        <p:spPr>
          <a:xfrm rot="0">
            <a:off x="0" y="257175"/>
            <a:ext cx="11693568" cy="1533525"/>
          </a:xfrm>
          <a:prstGeom prst="rect">
            <a:avLst/>
          </a:prstGeom>
        </p:spPr>
        <p:txBody>
          <a:bodyPr anchor="t" rtlCol="false" tIns="0" lIns="0" bIns="0" rIns="0">
            <a:spAutoFit/>
          </a:bodyPr>
          <a:lstStyle/>
          <a:p>
            <a:pPr algn="l">
              <a:lnSpc>
                <a:spcPts val="6074"/>
              </a:lnSpc>
            </a:pPr>
            <a:r>
              <a:rPr lang="en-US" sz="5061">
                <a:solidFill>
                  <a:srgbClr val="3CC607"/>
                </a:solidFill>
                <a:latin typeface="Roboto"/>
              </a:rPr>
              <a:t>Network Traffic Analysis</a:t>
            </a:r>
          </a:p>
          <a:p>
            <a:pPr algn="l">
              <a:lnSpc>
                <a:spcPts val="6074"/>
              </a:lnSpc>
            </a:pPr>
            <a:r>
              <a:rPr lang="en-US" sz="5061">
                <a:solidFill>
                  <a:srgbClr val="FF3131"/>
                </a:solidFill>
                <a:latin typeface="Roboto"/>
              </a:rPr>
              <a:t>-&gt;Traffic data collection</a:t>
            </a:r>
          </a:p>
        </p:txBody>
      </p:sp>
      <p:sp>
        <p:nvSpPr>
          <p:cNvPr name="AutoShape 5" id="5"/>
          <p:cNvSpPr/>
          <p:nvPr/>
        </p:nvSpPr>
        <p:spPr>
          <a:xfrm>
            <a:off x="3552520" y="1852612"/>
            <a:ext cx="3410498" cy="913840"/>
          </a:xfrm>
          <a:prstGeom prst="line">
            <a:avLst/>
          </a:prstGeom>
          <a:ln cap="flat" w="247650">
            <a:solidFill>
              <a:srgbClr val="FF3131"/>
            </a:solidFill>
            <a:prstDash val="sysDot"/>
            <a:headEnd type="none" len="sm" w="sm"/>
            <a:tailEnd type="arrow" len="sm" w="med"/>
          </a:ln>
        </p:spPr>
      </p:sp>
      <p:sp>
        <p:nvSpPr>
          <p:cNvPr name="TextBox 6" id="6"/>
          <p:cNvSpPr txBox="true"/>
          <p:nvPr/>
        </p:nvSpPr>
        <p:spPr>
          <a:xfrm rot="0">
            <a:off x="9685308" y="1367284"/>
            <a:ext cx="7947469" cy="8076436"/>
          </a:xfrm>
          <a:prstGeom prst="rect">
            <a:avLst/>
          </a:prstGeom>
        </p:spPr>
        <p:txBody>
          <a:bodyPr anchor="t" rtlCol="false" tIns="0" lIns="0" bIns="0" rIns="0">
            <a:spAutoFit/>
          </a:bodyPr>
          <a:lstStyle/>
          <a:p>
            <a:pPr algn="l">
              <a:lnSpc>
                <a:spcPts val="3978"/>
              </a:lnSpc>
              <a:spcBef>
                <a:spcPct val="0"/>
              </a:spcBef>
            </a:pPr>
            <a:r>
              <a:rPr lang="en-US" sz="3060" spc="306">
                <a:solidFill>
                  <a:srgbClr val="FFFFFF"/>
                </a:solidFill>
                <a:latin typeface="Alice"/>
              </a:rPr>
              <a:t>Because of most advanced malware employed the evasion or transformation technique to dodge detection (i.e. code permutation, register renaming, idle activation) . </a:t>
            </a:r>
            <a:r>
              <a:rPr lang="en-US" sz="3060" spc="306">
                <a:solidFill>
                  <a:srgbClr val="FF3131"/>
                </a:solidFill>
                <a:latin typeface="Alice"/>
              </a:rPr>
              <a:t>Some behaviors of malicious applications will be triggered only after connecting network update</a:t>
            </a:r>
            <a:r>
              <a:rPr lang="en-US" sz="3060" spc="306">
                <a:solidFill>
                  <a:srgbClr val="FFFFFF"/>
                </a:solidFill>
                <a:latin typeface="Alice"/>
              </a:rPr>
              <a:t>, </a:t>
            </a:r>
            <a:r>
              <a:rPr lang="en-US" sz="3060" spc="306">
                <a:solidFill>
                  <a:srgbClr val="C1FF72"/>
                </a:solidFill>
                <a:latin typeface="Alice"/>
              </a:rPr>
              <a:t>other behavior of malware that only triggered over time after the restart process.</a:t>
            </a:r>
            <a:r>
              <a:rPr lang="en-US" sz="3060" spc="306">
                <a:solidFill>
                  <a:srgbClr val="FFFFFF"/>
                </a:solidFill>
                <a:latin typeface="Alice"/>
              </a:rPr>
              <a:t> In order to trigger all the malware behavior, network traffic data capture occurs in three minutes after the app is installed, and 15 minutes before and after restarting the phone.</a:t>
            </a:r>
          </a:p>
        </p:txBody>
      </p:sp>
    </p:spTree>
  </p:cSld>
  <p:clrMapOvr>
    <a:masterClrMapping/>
  </p:clrMapOvr>
  <p:transition spd="med">
    <p:cover dir="ru"/>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12937" y="2376060"/>
            <a:ext cx="9183107" cy="5534881"/>
          </a:xfrm>
          <a:custGeom>
            <a:avLst/>
            <a:gdLst/>
            <a:ahLst/>
            <a:cxnLst/>
            <a:rect r="r" b="b" t="t" l="l"/>
            <a:pathLst>
              <a:path h="5534881" w="9183107">
                <a:moveTo>
                  <a:pt x="0" y="0"/>
                </a:moveTo>
                <a:lnTo>
                  <a:pt x="9183106" y="0"/>
                </a:lnTo>
                <a:lnTo>
                  <a:pt x="9183106" y="5534880"/>
                </a:lnTo>
                <a:lnTo>
                  <a:pt x="0" y="5534880"/>
                </a:lnTo>
                <a:lnTo>
                  <a:pt x="0" y="0"/>
                </a:lnTo>
                <a:close/>
              </a:path>
            </a:pathLst>
          </a:custGeom>
          <a:blipFill>
            <a:blip r:embed="rId3"/>
            <a:stretch>
              <a:fillRect l="0" t="0" r="0" b="0"/>
            </a:stretch>
          </a:blipFill>
        </p:spPr>
      </p:sp>
      <p:sp>
        <p:nvSpPr>
          <p:cNvPr name="TextBox 4" id="4"/>
          <p:cNvSpPr txBox="true"/>
          <p:nvPr/>
        </p:nvSpPr>
        <p:spPr>
          <a:xfrm rot="0">
            <a:off x="0" y="257175"/>
            <a:ext cx="11693568" cy="1533525"/>
          </a:xfrm>
          <a:prstGeom prst="rect">
            <a:avLst/>
          </a:prstGeom>
        </p:spPr>
        <p:txBody>
          <a:bodyPr anchor="t" rtlCol="false" tIns="0" lIns="0" bIns="0" rIns="0">
            <a:spAutoFit/>
          </a:bodyPr>
          <a:lstStyle/>
          <a:p>
            <a:pPr algn="l">
              <a:lnSpc>
                <a:spcPts val="6074"/>
              </a:lnSpc>
            </a:pPr>
            <a:r>
              <a:rPr lang="en-US" sz="5061">
                <a:solidFill>
                  <a:srgbClr val="3CC607"/>
                </a:solidFill>
                <a:latin typeface="Roboto"/>
              </a:rPr>
              <a:t>Network Traffic Analysis</a:t>
            </a:r>
          </a:p>
          <a:p>
            <a:pPr algn="l">
              <a:lnSpc>
                <a:spcPts val="6074"/>
              </a:lnSpc>
            </a:pPr>
            <a:r>
              <a:rPr lang="en-US" sz="5061">
                <a:solidFill>
                  <a:srgbClr val="FF3131"/>
                </a:solidFill>
                <a:latin typeface="Roboto"/>
              </a:rPr>
              <a:t>-&gt;Network traffic data preprocessing</a:t>
            </a:r>
          </a:p>
        </p:txBody>
      </p:sp>
      <p:sp>
        <p:nvSpPr>
          <p:cNvPr name="AutoShape 5" id="5"/>
          <p:cNvSpPr/>
          <p:nvPr/>
        </p:nvSpPr>
        <p:spPr>
          <a:xfrm>
            <a:off x="3552520" y="1852612"/>
            <a:ext cx="3410498" cy="913840"/>
          </a:xfrm>
          <a:prstGeom prst="line">
            <a:avLst/>
          </a:prstGeom>
          <a:ln cap="flat" w="247650">
            <a:solidFill>
              <a:srgbClr val="FF3131"/>
            </a:solidFill>
            <a:prstDash val="sysDot"/>
            <a:headEnd type="none" len="sm" w="sm"/>
            <a:tailEnd type="arrow" len="sm" w="med"/>
          </a:ln>
        </p:spPr>
      </p:sp>
      <p:sp>
        <p:nvSpPr>
          <p:cNvPr name="TextBox 6" id="6"/>
          <p:cNvSpPr txBox="true"/>
          <p:nvPr/>
        </p:nvSpPr>
        <p:spPr>
          <a:xfrm rot="0">
            <a:off x="9731751" y="1824038"/>
            <a:ext cx="7947469" cy="7005191"/>
          </a:xfrm>
          <a:prstGeom prst="rect">
            <a:avLst/>
          </a:prstGeom>
        </p:spPr>
        <p:txBody>
          <a:bodyPr anchor="t" rtlCol="false" tIns="0" lIns="0" bIns="0" rIns="0">
            <a:spAutoFit/>
          </a:bodyPr>
          <a:lstStyle/>
          <a:p>
            <a:pPr algn="l">
              <a:lnSpc>
                <a:spcPts val="3458"/>
              </a:lnSpc>
              <a:spcBef>
                <a:spcPct val="0"/>
              </a:spcBef>
            </a:pPr>
            <a:r>
              <a:rPr lang="en-US" sz="2660" spc="266">
                <a:solidFill>
                  <a:srgbClr val="FFFFFF"/>
                </a:solidFill>
                <a:latin typeface="Alice"/>
              </a:rPr>
              <a:t>HTTP, UDP and TCP connection as the main interaction granularity between the APP and the network. A TCP flow is a session which is defined as all packets that has the same 5-tuple (protocol, src_ip, src_port, dst_ip, dst_port) for which they contain traffic. A complete TCP flow begins with three-way handshake and ends in fourway waving. Therefore, flow is also the most basic unit in traffics. However, several flows generated by APPs contain comprehensive Meta information about all packets, and we are only interested in HTTP, TCP and UDP. Therefore, Wireshark is used first to filter the Pcap, then the Pcap was separated into the basic flow.</a:t>
            </a:r>
          </a:p>
        </p:txBody>
      </p:sp>
    </p:spTree>
  </p:cSld>
  <p:clrMapOvr>
    <a:masterClrMapping/>
  </p:clrMapOvr>
  <p:transition spd="med">
    <p:cover dir="rd"/>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12937" y="2376060"/>
            <a:ext cx="9183107" cy="5534881"/>
          </a:xfrm>
          <a:custGeom>
            <a:avLst/>
            <a:gdLst/>
            <a:ahLst/>
            <a:cxnLst/>
            <a:rect r="r" b="b" t="t" l="l"/>
            <a:pathLst>
              <a:path h="5534881" w="9183107">
                <a:moveTo>
                  <a:pt x="0" y="0"/>
                </a:moveTo>
                <a:lnTo>
                  <a:pt x="9183106" y="0"/>
                </a:lnTo>
                <a:lnTo>
                  <a:pt x="9183106" y="5534880"/>
                </a:lnTo>
                <a:lnTo>
                  <a:pt x="0" y="5534880"/>
                </a:lnTo>
                <a:lnTo>
                  <a:pt x="0" y="0"/>
                </a:lnTo>
                <a:close/>
              </a:path>
            </a:pathLst>
          </a:custGeom>
          <a:blipFill>
            <a:blip r:embed="rId3"/>
            <a:stretch>
              <a:fillRect l="0" t="0" r="0" b="0"/>
            </a:stretch>
          </a:blipFill>
        </p:spPr>
      </p:sp>
      <p:sp>
        <p:nvSpPr>
          <p:cNvPr name="TextBox 4" id="4"/>
          <p:cNvSpPr txBox="true"/>
          <p:nvPr/>
        </p:nvSpPr>
        <p:spPr>
          <a:xfrm rot="0">
            <a:off x="0" y="-9525"/>
            <a:ext cx="11693568" cy="2219325"/>
          </a:xfrm>
          <a:prstGeom prst="rect">
            <a:avLst/>
          </a:prstGeom>
        </p:spPr>
        <p:txBody>
          <a:bodyPr anchor="t" rtlCol="false" tIns="0" lIns="0" bIns="0" rIns="0">
            <a:spAutoFit/>
          </a:bodyPr>
          <a:lstStyle/>
          <a:p>
            <a:pPr algn="l">
              <a:lnSpc>
                <a:spcPts val="6074"/>
              </a:lnSpc>
            </a:pPr>
            <a:r>
              <a:rPr lang="en-US" sz="5061">
                <a:solidFill>
                  <a:srgbClr val="3CC607"/>
                </a:solidFill>
                <a:latin typeface="Roboto"/>
              </a:rPr>
              <a:t>Network Traffic Analysis</a:t>
            </a:r>
          </a:p>
          <a:p>
            <a:pPr algn="l">
              <a:lnSpc>
                <a:spcPts val="6074"/>
              </a:lnSpc>
            </a:pPr>
            <a:r>
              <a:rPr lang="en-US" sz="5061">
                <a:solidFill>
                  <a:srgbClr val="FF3131"/>
                </a:solidFill>
                <a:latin typeface="Roboto"/>
              </a:rPr>
              <a:t>-&gt;Network traffic data preprocessing</a:t>
            </a:r>
          </a:p>
          <a:p>
            <a:pPr algn="l">
              <a:lnSpc>
                <a:spcPts val="5474"/>
              </a:lnSpc>
            </a:pPr>
            <a:r>
              <a:rPr lang="en-US" sz="4561">
                <a:solidFill>
                  <a:srgbClr val="5CE1E6"/>
                </a:solidFill>
                <a:latin typeface="Roboto"/>
              </a:rPr>
              <a:t>--&gt;Traffic data split</a:t>
            </a:r>
          </a:p>
        </p:txBody>
      </p:sp>
      <p:sp>
        <p:nvSpPr>
          <p:cNvPr name="AutoShape 5" id="5"/>
          <p:cNvSpPr/>
          <p:nvPr/>
        </p:nvSpPr>
        <p:spPr>
          <a:xfrm>
            <a:off x="4141535" y="2253206"/>
            <a:ext cx="2713856" cy="588741"/>
          </a:xfrm>
          <a:prstGeom prst="line">
            <a:avLst/>
          </a:prstGeom>
          <a:ln cap="flat" w="247650">
            <a:solidFill>
              <a:srgbClr val="FF3131"/>
            </a:solidFill>
            <a:prstDash val="sysDot"/>
            <a:headEnd type="none" len="sm" w="sm"/>
            <a:tailEnd type="arrow" len="sm" w="med"/>
          </a:ln>
        </p:spPr>
      </p:sp>
      <p:sp>
        <p:nvSpPr>
          <p:cNvPr name="TextBox 6" id="6"/>
          <p:cNvSpPr txBox="true"/>
          <p:nvPr/>
        </p:nvSpPr>
        <p:spPr>
          <a:xfrm rot="0">
            <a:off x="9731751" y="2328435"/>
            <a:ext cx="7947469" cy="4636641"/>
          </a:xfrm>
          <a:prstGeom prst="rect">
            <a:avLst/>
          </a:prstGeom>
        </p:spPr>
        <p:txBody>
          <a:bodyPr anchor="t" rtlCol="false" tIns="0" lIns="0" bIns="0" rIns="0">
            <a:spAutoFit/>
          </a:bodyPr>
          <a:lstStyle/>
          <a:p>
            <a:pPr algn="l">
              <a:lnSpc>
                <a:spcPts val="4108"/>
              </a:lnSpc>
              <a:spcBef>
                <a:spcPct val="0"/>
              </a:spcBef>
            </a:pPr>
            <a:r>
              <a:rPr lang="en-US" sz="3160" spc="316">
                <a:solidFill>
                  <a:srgbClr val="FFFFFF"/>
                </a:solidFill>
                <a:latin typeface="Alice"/>
              </a:rPr>
              <a:t>The tool of USTC-TK2016 is used to segment a PCAP into flows. The advantage of USTC-TK2016 is the ability to split a Pcap file based on flow, i.e. the frames from each TCP or UDP flow are placed in a separate Pcap file. All Pcap files are split into flows iteratively and saved into a folder named by the APP.</a:t>
            </a:r>
          </a:p>
        </p:txBody>
      </p:sp>
    </p:spTree>
  </p:cSld>
  <p:clrMapOvr>
    <a:masterClrMapping/>
  </p:clrMapOvr>
  <p:transition spd="med">
    <p:cover dir="ru"/>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12937" y="2376060"/>
            <a:ext cx="9183107" cy="5534881"/>
          </a:xfrm>
          <a:custGeom>
            <a:avLst/>
            <a:gdLst/>
            <a:ahLst/>
            <a:cxnLst/>
            <a:rect r="r" b="b" t="t" l="l"/>
            <a:pathLst>
              <a:path h="5534881" w="9183107">
                <a:moveTo>
                  <a:pt x="0" y="0"/>
                </a:moveTo>
                <a:lnTo>
                  <a:pt x="9183106" y="0"/>
                </a:lnTo>
                <a:lnTo>
                  <a:pt x="9183106" y="5534880"/>
                </a:lnTo>
                <a:lnTo>
                  <a:pt x="0" y="5534880"/>
                </a:lnTo>
                <a:lnTo>
                  <a:pt x="0" y="0"/>
                </a:lnTo>
                <a:close/>
              </a:path>
            </a:pathLst>
          </a:custGeom>
          <a:blipFill>
            <a:blip r:embed="rId3"/>
            <a:stretch>
              <a:fillRect l="0" t="0" r="0" b="0"/>
            </a:stretch>
          </a:blipFill>
        </p:spPr>
      </p:sp>
      <p:sp>
        <p:nvSpPr>
          <p:cNvPr name="TextBox 4" id="4"/>
          <p:cNvSpPr txBox="true"/>
          <p:nvPr/>
        </p:nvSpPr>
        <p:spPr>
          <a:xfrm rot="0">
            <a:off x="0" y="-9525"/>
            <a:ext cx="14642684" cy="2219325"/>
          </a:xfrm>
          <a:prstGeom prst="rect">
            <a:avLst/>
          </a:prstGeom>
        </p:spPr>
        <p:txBody>
          <a:bodyPr anchor="t" rtlCol="false" tIns="0" lIns="0" bIns="0" rIns="0">
            <a:spAutoFit/>
          </a:bodyPr>
          <a:lstStyle/>
          <a:p>
            <a:pPr algn="l">
              <a:lnSpc>
                <a:spcPts val="6074"/>
              </a:lnSpc>
            </a:pPr>
            <a:r>
              <a:rPr lang="en-US" sz="5061">
                <a:solidFill>
                  <a:srgbClr val="3CC607"/>
                </a:solidFill>
                <a:latin typeface="Roboto"/>
              </a:rPr>
              <a:t>Network Traffic Analysis</a:t>
            </a:r>
          </a:p>
          <a:p>
            <a:pPr algn="l">
              <a:lnSpc>
                <a:spcPts val="6074"/>
              </a:lnSpc>
            </a:pPr>
            <a:r>
              <a:rPr lang="en-US" sz="5061">
                <a:solidFill>
                  <a:srgbClr val="FF3131"/>
                </a:solidFill>
                <a:latin typeface="Roboto"/>
              </a:rPr>
              <a:t>-&gt;Network traffic data preprocessing</a:t>
            </a:r>
          </a:p>
          <a:p>
            <a:pPr algn="l">
              <a:lnSpc>
                <a:spcPts val="5474"/>
              </a:lnSpc>
            </a:pPr>
            <a:r>
              <a:rPr lang="en-US" sz="4561">
                <a:solidFill>
                  <a:srgbClr val="5CE1E6"/>
                </a:solidFill>
                <a:latin typeface="Roboto"/>
              </a:rPr>
              <a:t>--&gt; Traffic trim and generate training/testing datasets</a:t>
            </a:r>
          </a:p>
        </p:txBody>
      </p:sp>
      <p:sp>
        <p:nvSpPr>
          <p:cNvPr name="AutoShape 5" id="5"/>
          <p:cNvSpPr/>
          <p:nvPr/>
        </p:nvSpPr>
        <p:spPr>
          <a:xfrm>
            <a:off x="4141535" y="2253206"/>
            <a:ext cx="2713856" cy="588741"/>
          </a:xfrm>
          <a:prstGeom prst="line">
            <a:avLst/>
          </a:prstGeom>
          <a:ln cap="flat" w="247650">
            <a:solidFill>
              <a:srgbClr val="FF3131"/>
            </a:solidFill>
            <a:prstDash val="sysDot"/>
            <a:headEnd type="none" len="sm" w="sm"/>
            <a:tailEnd type="arrow" len="sm" w="med"/>
          </a:ln>
        </p:spPr>
      </p:sp>
      <p:sp>
        <p:nvSpPr>
          <p:cNvPr name="TextBox 6" id="6"/>
          <p:cNvSpPr txBox="true"/>
          <p:nvPr/>
        </p:nvSpPr>
        <p:spPr>
          <a:xfrm rot="0">
            <a:off x="9662087" y="2328435"/>
            <a:ext cx="7947469" cy="5150991"/>
          </a:xfrm>
          <a:prstGeom prst="rect">
            <a:avLst/>
          </a:prstGeom>
        </p:spPr>
        <p:txBody>
          <a:bodyPr anchor="t" rtlCol="false" tIns="0" lIns="0" bIns="0" rIns="0">
            <a:spAutoFit/>
          </a:bodyPr>
          <a:lstStyle/>
          <a:p>
            <a:pPr algn="l">
              <a:lnSpc>
                <a:spcPts val="4108"/>
              </a:lnSpc>
              <a:spcBef>
                <a:spcPct val="0"/>
              </a:spcBef>
            </a:pPr>
            <a:r>
              <a:rPr lang="en-US" sz="3160" spc="316">
                <a:solidFill>
                  <a:srgbClr val="FFFFFF"/>
                </a:solidFill>
                <a:latin typeface="Alice"/>
              </a:rPr>
              <a:t>Traffic trimmed stage trims all flow files to 784 bytes. If the size of split Pcap file is beyond 784 byte, it is trimmed to 784 bytes. If it is shorter than 784 bytes, the file will be supplemented hexadecimal zero in the end to make the file size 784 bytes. Then all the trimmed Pcap files are divided into 80% training data and 20% testing data. </a:t>
            </a:r>
          </a:p>
        </p:txBody>
      </p:sp>
    </p:spTree>
  </p:cSld>
  <p:clrMapOvr>
    <a:masterClrMapping/>
  </p:clrMapOvr>
  <p:transition spd="med">
    <p:cover dir="ru"/>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AutoShape 3" id="3"/>
          <p:cNvSpPr/>
          <p:nvPr/>
        </p:nvSpPr>
        <p:spPr>
          <a:xfrm rot="0">
            <a:off x="0" y="-479854"/>
            <a:ext cx="1714500" cy="3588608"/>
          </a:xfrm>
          <a:prstGeom prst="rect">
            <a:avLst/>
          </a:prstGeom>
          <a:solidFill>
            <a:srgbClr val="233DFF"/>
          </a:solidFill>
        </p:spPr>
      </p:sp>
      <p:sp>
        <p:nvSpPr>
          <p:cNvPr name="AutoShape 4" id="4"/>
          <p:cNvSpPr/>
          <p:nvPr/>
        </p:nvSpPr>
        <p:spPr>
          <a:xfrm rot="0">
            <a:off x="1714500" y="-479854"/>
            <a:ext cx="16573500" cy="11246708"/>
          </a:xfrm>
          <a:prstGeom prst="rect">
            <a:avLst/>
          </a:prstGeom>
          <a:solidFill>
            <a:srgbClr val="F4F6FC">
              <a:alpha val="9804"/>
            </a:srgbClr>
          </a:solidFill>
        </p:spPr>
      </p:sp>
      <p:grpSp>
        <p:nvGrpSpPr>
          <p:cNvPr name="Group 5" id="5"/>
          <p:cNvGrpSpPr/>
          <p:nvPr/>
        </p:nvGrpSpPr>
        <p:grpSpPr>
          <a:xfrm rot="0">
            <a:off x="2869257" y="1314450"/>
            <a:ext cx="12549486" cy="7064587"/>
            <a:chOff x="0" y="0"/>
            <a:chExt cx="16732649" cy="9419450"/>
          </a:xfrm>
        </p:grpSpPr>
        <p:sp>
          <p:nvSpPr>
            <p:cNvPr name="TextBox 6" id="6"/>
            <p:cNvSpPr txBox="true"/>
            <p:nvPr/>
          </p:nvSpPr>
          <p:spPr>
            <a:xfrm rot="0">
              <a:off x="0" y="9525"/>
              <a:ext cx="16732649" cy="1603375"/>
            </a:xfrm>
            <a:prstGeom prst="rect">
              <a:avLst/>
            </a:prstGeom>
          </p:spPr>
          <p:txBody>
            <a:bodyPr anchor="t" rtlCol="false" tIns="0" lIns="0" bIns="0" rIns="0">
              <a:spAutoFit/>
            </a:bodyPr>
            <a:lstStyle/>
            <a:p>
              <a:pPr algn="l">
                <a:lnSpc>
                  <a:spcPts val="9599"/>
                </a:lnSpc>
              </a:pPr>
              <a:r>
                <a:rPr lang="en-US" sz="7999">
                  <a:solidFill>
                    <a:srgbClr val="F4F6FC"/>
                  </a:solidFill>
                  <a:latin typeface="Open Sans Bold"/>
                </a:rPr>
                <a:t>Today's Presentation</a:t>
              </a:r>
            </a:p>
          </p:txBody>
        </p:sp>
        <p:sp>
          <p:nvSpPr>
            <p:cNvPr name="TextBox 7" id="7"/>
            <p:cNvSpPr txBox="true"/>
            <p:nvPr/>
          </p:nvSpPr>
          <p:spPr>
            <a:xfrm rot="0">
              <a:off x="0" y="2746022"/>
              <a:ext cx="14519278" cy="889000"/>
            </a:xfrm>
            <a:prstGeom prst="rect">
              <a:avLst/>
            </a:prstGeom>
          </p:spPr>
          <p:txBody>
            <a:bodyPr anchor="t" rtlCol="false" tIns="0" lIns="0" bIns="0" rIns="0">
              <a:spAutoFit/>
            </a:bodyPr>
            <a:lstStyle/>
            <a:p>
              <a:pPr algn="l">
                <a:lnSpc>
                  <a:spcPts val="5279"/>
                </a:lnSpc>
              </a:pPr>
              <a:r>
                <a:rPr lang="en-US" sz="4399" spc="307">
                  <a:solidFill>
                    <a:srgbClr val="F4F6FC"/>
                  </a:solidFill>
                  <a:latin typeface="Open Sans Bold"/>
                </a:rPr>
                <a:t>TABLE OF CONTENT</a:t>
              </a:r>
            </a:p>
          </p:txBody>
        </p:sp>
        <p:sp>
          <p:nvSpPr>
            <p:cNvPr name="TextBox 8" id="8"/>
            <p:cNvSpPr txBox="true"/>
            <p:nvPr/>
          </p:nvSpPr>
          <p:spPr>
            <a:xfrm rot="0">
              <a:off x="0" y="4745214"/>
              <a:ext cx="14519278" cy="4674236"/>
            </a:xfrm>
            <a:prstGeom prst="rect">
              <a:avLst/>
            </a:prstGeom>
          </p:spPr>
          <p:txBody>
            <a:bodyPr anchor="t" rtlCol="false" tIns="0" lIns="0" bIns="0" rIns="0">
              <a:spAutoFit/>
            </a:bodyPr>
            <a:lstStyle/>
            <a:p>
              <a:pPr algn="l">
                <a:lnSpc>
                  <a:spcPts val="5699"/>
                </a:lnSpc>
              </a:pPr>
              <a:r>
                <a:rPr lang="en-US" sz="3799" spc="75">
                  <a:solidFill>
                    <a:srgbClr val="F4F6FC"/>
                  </a:solidFill>
                  <a:latin typeface="Open Sans"/>
                </a:rPr>
                <a:t>I. INTRODUCTION </a:t>
              </a:r>
            </a:p>
            <a:p>
              <a:pPr algn="l">
                <a:lnSpc>
                  <a:spcPts val="5699"/>
                </a:lnSpc>
              </a:pPr>
              <a:r>
                <a:rPr lang="en-US" sz="3799" spc="75">
                  <a:solidFill>
                    <a:srgbClr val="F4F6FC"/>
                  </a:solidFill>
                  <a:latin typeface="Open Sans"/>
                </a:rPr>
                <a:t>II. RELATED WORK</a:t>
              </a:r>
            </a:p>
            <a:p>
              <a:pPr algn="l">
                <a:lnSpc>
                  <a:spcPts val="5699"/>
                </a:lnSpc>
              </a:pPr>
              <a:r>
                <a:rPr lang="en-US" sz="3799" spc="75">
                  <a:solidFill>
                    <a:srgbClr val="F4F6FC"/>
                  </a:solidFill>
                  <a:latin typeface="Open Sans"/>
                </a:rPr>
                <a:t>III.METHODOLOGY</a:t>
              </a:r>
            </a:p>
            <a:p>
              <a:pPr algn="l">
                <a:lnSpc>
                  <a:spcPts val="5699"/>
                </a:lnSpc>
              </a:pPr>
              <a:r>
                <a:rPr lang="en-US" sz="3799" spc="75">
                  <a:solidFill>
                    <a:srgbClr val="F4F6FC"/>
                  </a:solidFill>
                  <a:latin typeface="Open Sans"/>
                </a:rPr>
                <a:t>IV. EXPERIMENT</a:t>
              </a:r>
            </a:p>
            <a:p>
              <a:pPr algn="l">
                <a:lnSpc>
                  <a:spcPts val="5699"/>
                </a:lnSpc>
              </a:pPr>
              <a:r>
                <a:rPr lang="en-US" sz="3799" spc="75">
                  <a:solidFill>
                    <a:srgbClr val="F4F6FC"/>
                  </a:solidFill>
                  <a:latin typeface="Open Sans"/>
                </a:rPr>
                <a:t>V. CONCLUSION</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12937" y="2376060"/>
            <a:ext cx="9183107" cy="5534881"/>
          </a:xfrm>
          <a:custGeom>
            <a:avLst/>
            <a:gdLst/>
            <a:ahLst/>
            <a:cxnLst/>
            <a:rect r="r" b="b" t="t" l="l"/>
            <a:pathLst>
              <a:path h="5534881" w="9183107">
                <a:moveTo>
                  <a:pt x="0" y="0"/>
                </a:moveTo>
                <a:lnTo>
                  <a:pt x="9183106" y="0"/>
                </a:lnTo>
                <a:lnTo>
                  <a:pt x="9183106" y="5534880"/>
                </a:lnTo>
                <a:lnTo>
                  <a:pt x="0" y="5534880"/>
                </a:lnTo>
                <a:lnTo>
                  <a:pt x="0" y="0"/>
                </a:lnTo>
                <a:close/>
              </a:path>
            </a:pathLst>
          </a:custGeom>
          <a:blipFill>
            <a:blip r:embed="rId3"/>
            <a:stretch>
              <a:fillRect l="0" t="0" r="0" b="0"/>
            </a:stretch>
          </a:blipFill>
        </p:spPr>
      </p:sp>
      <p:sp>
        <p:nvSpPr>
          <p:cNvPr name="TextBox 4" id="4"/>
          <p:cNvSpPr txBox="true"/>
          <p:nvPr/>
        </p:nvSpPr>
        <p:spPr>
          <a:xfrm rot="0">
            <a:off x="0" y="-9525"/>
            <a:ext cx="14642684" cy="2219325"/>
          </a:xfrm>
          <a:prstGeom prst="rect">
            <a:avLst/>
          </a:prstGeom>
        </p:spPr>
        <p:txBody>
          <a:bodyPr anchor="t" rtlCol="false" tIns="0" lIns="0" bIns="0" rIns="0">
            <a:spAutoFit/>
          </a:bodyPr>
          <a:lstStyle/>
          <a:p>
            <a:pPr algn="l">
              <a:lnSpc>
                <a:spcPts val="6074"/>
              </a:lnSpc>
            </a:pPr>
            <a:r>
              <a:rPr lang="en-US" sz="5061">
                <a:solidFill>
                  <a:srgbClr val="3CC607"/>
                </a:solidFill>
                <a:latin typeface="Roboto"/>
              </a:rPr>
              <a:t>Network Traffic Analysis</a:t>
            </a:r>
          </a:p>
          <a:p>
            <a:pPr algn="l">
              <a:lnSpc>
                <a:spcPts val="6074"/>
              </a:lnSpc>
            </a:pPr>
            <a:r>
              <a:rPr lang="en-US" sz="5061">
                <a:solidFill>
                  <a:srgbClr val="FF3131"/>
                </a:solidFill>
                <a:latin typeface="Roboto"/>
              </a:rPr>
              <a:t>-&gt;Network traffic data preprocessing</a:t>
            </a:r>
          </a:p>
          <a:p>
            <a:pPr algn="l">
              <a:lnSpc>
                <a:spcPts val="5474"/>
              </a:lnSpc>
            </a:pPr>
            <a:r>
              <a:rPr lang="en-US" sz="4561">
                <a:solidFill>
                  <a:srgbClr val="5CE1E6"/>
                </a:solidFill>
                <a:latin typeface="Roboto"/>
              </a:rPr>
              <a:t>--&gt; Image generation and tfrecord transformation</a:t>
            </a:r>
          </a:p>
        </p:txBody>
      </p:sp>
      <p:sp>
        <p:nvSpPr>
          <p:cNvPr name="AutoShape 5" id="5"/>
          <p:cNvSpPr/>
          <p:nvPr/>
        </p:nvSpPr>
        <p:spPr>
          <a:xfrm>
            <a:off x="4141535" y="2253206"/>
            <a:ext cx="2713856" cy="588741"/>
          </a:xfrm>
          <a:prstGeom prst="line">
            <a:avLst/>
          </a:prstGeom>
          <a:ln cap="flat" w="247650">
            <a:solidFill>
              <a:srgbClr val="FF3131"/>
            </a:solidFill>
            <a:prstDash val="sysDot"/>
            <a:headEnd type="none" len="sm" w="sm"/>
            <a:tailEnd type="arrow" len="sm" w="med"/>
          </a:ln>
        </p:spPr>
      </p:sp>
      <p:sp>
        <p:nvSpPr>
          <p:cNvPr name="TextBox 6" id="6"/>
          <p:cNvSpPr txBox="true"/>
          <p:nvPr/>
        </p:nvSpPr>
        <p:spPr>
          <a:xfrm rot="0">
            <a:off x="9662087" y="2328435"/>
            <a:ext cx="7947469" cy="5665341"/>
          </a:xfrm>
          <a:prstGeom prst="rect">
            <a:avLst/>
          </a:prstGeom>
        </p:spPr>
        <p:txBody>
          <a:bodyPr anchor="t" rtlCol="false" tIns="0" lIns="0" bIns="0" rIns="0">
            <a:spAutoFit/>
          </a:bodyPr>
          <a:lstStyle/>
          <a:p>
            <a:pPr algn="l">
              <a:lnSpc>
                <a:spcPts val="4108"/>
              </a:lnSpc>
              <a:spcBef>
                <a:spcPct val="0"/>
              </a:spcBef>
            </a:pPr>
            <a:r>
              <a:rPr lang="en-US" sz="3160" spc="316">
                <a:solidFill>
                  <a:srgbClr val="FFFFFF"/>
                </a:solidFill>
                <a:latin typeface="Alice"/>
              </a:rPr>
              <a:t>The trimmed files in step are converted to binary matrix, and then the binary matrix are converted to grayscale image in training data files and testing data files. Next step, the image path and corresponding labels are read into memory recursively, then labels and images are written into TFRecord files by 2-classifier, 4- classifier and 40- classifier.</a:t>
            </a:r>
          </a:p>
        </p:txBody>
      </p:sp>
      <p:sp>
        <p:nvSpPr>
          <p:cNvPr name="TextBox 7" id="7"/>
          <p:cNvSpPr txBox="true"/>
          <p:nvPr/>
        </p:nvSpPr>
        <p:spPr>
          <a:xfrm rot="0">
            <a:off x="866393" y="8464233"/>
            <a:ext cx="17421607" cy="1035685"/>
          </a:xfrm>
          <a:prstGeom prst="rect">
            <a:avLst/>
          </a:prstGeom>
        </p:spPr>
        <p:txBody>
          <a:bodyPr anchor="t" rtlCol="false" tIns="0" lIns="0" bIns="0" rIns="0">
            <a:spAutoFit/>
          </a:bodyPr>
          <a:lstStyle/>
          <a:p>
            <a:pPr algn="l">
              <a:lnSpc>
                <a:spcPts val="4160"/>
              </a:lnSpc>
              <a:spcBef>
                <a:spcPct val="0"/>
              </a:spcBef>
            </a:pPr>
            <a:r>
              <a:rPr lang="en-US" sz="3200" spc="320">
                <a:solidFill>
                  <a:srgbClr val="CCCBD1"/>
                </a:solidFill>
                <a:latin typeface="Gidole"/>
              </a:rPr>
              <a:t>TFRecord is a binary format for efficiently encoding long sequences of tf. TFRecord files are easily loaded by TensorFlow</a:t>
            </a:r>
          </a:p>
        </p:txBody>
      </p:sp>
    </p:spTree>
  </p:cSld>
  <p:clrMapOvr>
    <a:masterClrMapping/>
  </p:clrMapOvr>
  <p:transition spd="med">
    <p:cover dir="rd"/>
  </p:transition>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12937" y="2376060"/>
            <a:ext cx="9183107" cy="5534881"/>
          </a:xfrm>
          <a:custGeom>
            <a:avLst/>
            <a:gdLst/>
            <a:ahLst/>
            <a:cxnLst/>
            <a:rect r="r" b="b" t="t" l="l"/>
            <a:pathLst>
              <a:path h="5534881" w="9183107">
                <a:moveTo>
                  <a:pt x="0" y="0"/>
                </a:moveTo>
                <a:lnTo>
                  <a:pt x="9183106" y="0"/>
                </a:lnTo>
                <a:lnTo>
                  <a:pt x="9183106" y="5534880"/>
                </a:lnTo>
                <a:lnTo>
                  <a:pt x="0" y="5534880"/>
                </a:lnTo>
                <a:lnTo>
                  <a:pt x="0" y="0"/>
                </a:lnTo>
                <a:close/>
              </a:path>
            </a:pathLst>
          </a:custGeom>
          <a:blipFill>
            <a:blip r:embed="rId3"/>
            <a:stretch>
              <a:fillRect l="0" t="0" r="0" b="0"/>
            </a:stretch>
          </a:blipFill>
        </p:spPr>
      </p:sp>
      <p:sp>
        <p:nvSpPr>
          <p:cNvPr name="AutoShape 4" id="4"/>
          <p:cNvSpPr/>
          <p:nvPr/>
        </p:nvSpPr>
        <p:spPr>
          <a:xfrm>
            <a:off x="4141535" y="2253206"/>
            <a:ext cx="2713856" cy="588741"/>
          </a:xfrm>
          <a:prstGeom prst="line">
            <a:avLst/>
          </a:prstGeom>
          <a:ln cap="flat" w="247650">
            <a:solidFill>
              <a:srgbClr val="FF3131"/>
            </a:solidFill>
            <a:prstDash val="sysDot"/>
            <a:headEnd type="none" len="sm" w="sm"/>
            <a:tailEnd type="arrow" len="sm" w="med"/>
          </a:ln>
        </p:spPr>
      </p:sp>
      <p:sp>
        <p:nvSpPr>
          <p:cNvPr name="Freeform 5" id="5"/>
          <p:cNvSpPr/>
          <p:nvPr/>
        </p:nvSpPr>
        <p:spPr>
          <a:xfrm flipH="false" flipV="false" rot="0">
            <a:off x="14056060" y="2253206"/>
            <a:ext cx="3537912" cy="6388548"/>
          </a:xfrm>
          <a:custGeom>
            <a:avLst/>
            <a:gdLst/>
            <a:ahLst/>
            <a:cxnLst/>
            <a:rect r="r" b="b" t="t" l="l"/>
            <a:pathLst>
              <a:path h="6388548" w="3537912">
                <a:moveTo>
                  <a:pt x="0" y="0"/>
                </a:moveTo>
                <a:lnTo>
                  <a:pt x="3537912" y="0"/>
                </a:lnTo>
                <a:lnTo>
                  <a:pt x="3537912" y="6388548"/>
                </a:lnTo>
                <a:lnTo>
                  <a:pt x="0" y="6388548"/>
                </a:lnTo>
                <a:lnTo>
                  <a:pt x="0" y="0"/>
                </a:lnTo>
                <a:close/>
              </a:path>
            </a:pathLst>
          </a:custGeom>
          <a:blipFill>
            <a:blip r:embed="rId4"/>
            <a:stretch>
              <a:fillRect l="0" t="0" r="0" b="0"/>
            </a:stretch>
          </a:blipFill>
        </p:spPr>
      </p:sp>
      <p:sp>
        <p:nvSpPr>
          <p:cNvPr name="TextBox 6" id="6"/>
          <p:cNvSpPr txBox="true"/>
          <p:nvPr/>
        </p:nvSpPr>
        <p:spPr>
          <a:xfrm rot="0">
            <a:off x="0" y="333375"/>
            <a:ext cx="14642684" cy="1533525"/>
          </a:xfrm>
          <a:prstGeom prst="rect">
            <a:avLst/>
          </a:prstGeom>
        </p:spPr>
        <p:txBody>
          <a:bodyPr anchor="t" rtlCol="false" tIns="0" lIns="0" bIns="0" rIns="0">
            <a:spAutoFit/>
          </a:bodyPr>
          <a:lstStyle/>
          <a:p>
            <a:pPr algn="l">
              <a:lnSpc>
                <a:spcPts val="6074"/>
              </a:lnSpc>
            </a:pPr>
            <a:r>
              <a:rPr lang="en-US" sz="5061">
                <a:solidFill>
                  <a:srgbClr val="3CC607"/>
                </a:solidFill>
                <a:latin typeface="Roboto"/>
              </a:rPr>
              <a:t>Network Traffic Analysis</a:t>
            </a:r>
          </a:p>
          <a:p>
            <a:pPr algn="l">
              <a:lnSpc>
                <a:spcPts val="6074"/>
              </a:lnSpc>
            </a:pPr>
            <a:r>
              <a:rPr lang="en-US" sz="5061">
                <a:solidFill>
                  <a:srgbClr val="FF3131"/>
                </a:solidFill>
                <a:latin typeface="Roboto"/>
              </a:rPr>
              <a:t>-&gt; Classification model training and testing</a:t>
            </a:r>
          </a:p>
        </p:txBody>
      </p:sp>
      <p:sp>
        <p:nvSpPr>
          <p:cNvPr name="TextBox 7" id="7"/>
          <p:cNvSpPr txBox="true"/>
          <p:nvPr/>
        </p:nvSpPr>
        <p:spPr>
          <a:xfrm rot="0">
            <a:off x="9662087" y="2347485"/>
            <a:ext cx="4232048" cy="4797931"/>
          </a:xfrm>
          <a:prstGeom prst="rect">
            <a:avLst/>
          </a:prstGeom>
        </p:spPr>
        <p:txBody>
          <a:bodyPr anchor="t" rtlCol="false" tIns="0" lIns="0" bIns="0" rIns="0">
            <a:spAutoFit/>
          </a:bodyPr>
          <a:lstStyle/>
          <a:p>
            <a:pPr algn="l">
              <a:lnSpc>
                <a:spcPts val="3198"/>
              </a:lnSpc>
              <a:spcBef>
                <a:spcPct val="0"/>
              </a:spcBef>
            </a:pPr>
            <a:r>
              <a:rPr lang="en-US" sz="2460" spc="246">
                <a:solidFill>
                  <a:srgbClr val="FFFFFF"/>
                </a:solidFill>
                <a:latin typeface="Alice"/>
              </a:rPr>
              <a:t>The TFRecord data are used to input into CACNN detection model to classify the malicious APPs from benign (2-classifier). The CACNN model could be used to classify the malicious APPs by category (4- classifier) and malicious family (40- classifier) too.</a:t>
            </a:r>
          </a:p>
        </p:txBody>
      </p:sp>
    </p:spTree>
  </p:cSld>
  <p:clrMapOvr>
    <a:masterClrMapping/>
  </p:clrMapOvr>
  <p:transition spd="med">
    <p:cover dir="ru"/>
  </p:transition>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AutoShape 3" id="3"/>
          <p:cNvSpPr/>
          <p:nvPr/>
        </p:nvSpPr>
        <p:spPr>
          <a:xfrm rot="0">
            <a:off x="9220200" y="-304800"/>
            <a:ext cx="9258300" cy="10591800"/>
          </a:xfrm>
          <a:prstGeom prst="rect">
            <a:avLst/>
          </a:prstGeom>
          <a:solidFill>
            <a:srgbClr val="F4F6FC">
              <a:alpha val="9804"/>
            </a:srgbClr>
          </a:solidFill>
        </p:spPr>
      </p:sp>
      <p:sp>
        <p:nvSpPr>
          <p:cNvPr name="AutoShape 4" id="4"/>
          <p:cNvSpPr/>
          <p:nvPr/>
        </p:nvSpPr>
        <p:spPr>
          <a:xfrm rot="0">
            <a:off x="-457200" y="-723900"/>
            <a:ext cx="723901" cy="11010900"/>
          </a:xfrm>
          <a:prstGeom prst="rect">
            <a:avLst/>
          </a:prstGeom>
          <a:solidFill>
            <a:srgbClr val="233DFF"/>
          </a:solidFill>
        </p:spPr>
      </p:sp>
      <p:sp>
        <p:nvSpPr>
          <p:cNvPr name="TextBox 5" id="5"/>
          <p:cNvSpPr txBox="true"/>
          <p:nvPr/>
        </p:nvSpPr>
        <p:spPr>
          <a:xfrm rot="0">
            <a:off x="2601396" y="487045"/>
            <a:ext cx="13237607" cy="1393190"/>
          </a:xfrm>
          <a:prstGeom prst="rect">
            <a:avLst/>
          </a:prstGeom>
        </p:spPr>
        <p:txBody>
          <a:bodyPr anchor="t" rtlCol="false" tIns="0" lIns="0" bIns="0" rIns="0">
            <a:spAutoFit/>
          </a:bodyPr>
          <a:lstStyle/>
          <a:p>
            <a:pPr algn="ctr">
              <a:lnSpc>
                <a:spcPts val="5589"/>
              </a:lnSpc>
              <a:spcBef>
                <a:spcPct val="0"/>
              </a:spcBef>
            </a:pPr>
            <a:r>
              <a:rPr lang="en-US" sz="4299" spc="429">
                <a:solidFill>
                  <a:srgbClr val="3CC607"/>
                </a:solidFill>
                <a:latin typeface="Gagalin"/>
              </a:rPr>
              <a:t>2-CLASSIFIER, 4-CLASSIFIER AND 40-CLASSIFIER</a:t>
            </a:r>
          </a:p>
          <a:p>
            <a:pPr algn="ctr">
              <a:lnSpc>
                <a:spcPts val="5589"/>
              </a:lnSpc>
              <a:spcBef>
                <a:spcPct val="0"/>
              </a:spcBef>
            </a:pPr>
            <a:r>
              <a:rPr lang="en-US" sz="4299" spc="429">
                <a:solidFill>
                  <a:srgbClr val="3CC607"/>
                </a:solidFill>
                <a:latin typeface="Gagalin"/>
              </a:rPr>
              <a:t>TRAINING</a:t>
            </a:r>
          </a:p>
        </p:txBody>
      </p:sp>
      <p:sp>
        <p:nvSpPr>
          <p:cNvPr name="TextBox 6" id="6"/>
          <p:cNvSpPr txBox="true"/>
          <p:nvPr/>
        </p:nvSpPr>
        <p:spPr>
          <a:xfrm rot="0">
            <a:off x="2443222" y="3563620"/>
            <a:ext cx="13401556" cy="3131185"/>
          </a:xfrm>
          <a:prstGeom prst="rect">
            <a:avLst/>
          </a:prstGeom>
        </p:spPr>
        <p:txBody>
          <a:bodyPr anchor="t" rtlCol="false" tIns="0" lIns="0" bIns="0" rIns="0">
            <a:spAutoFit/>
          </a:bodyPr>
          <a:lstStyle/>
          <a:p>
            <a:pPr algn="ctr">
              <a:lnSpc>
                <a:spcPts val="4160"/>
              </a:lnSpc>
              <a:spcBef>
                <a:spcPct val="0"/>
              </a:spcBef>
            </a:pPr>
            <a:r>
              <a:rPr lang="en-US" sz="3200" spc="320">
                <a:solidFill>
                  <a:srgbClr val="FFFFFF"/>
                </a:solidFill>
                <a:latin typeface="Open Sans"/>
              </a:rPr>
              <a:t>The model training mainly consists of two steps. One</a:t>
            </a:r>
          </a:p>
          <a:p>
            <a:pPr algn="ctr">
              <a:lnSpc>
                <a:spcPts val="4160"/>
              </a:lnSpc>
              <a:spcBef>
                <a:spcPct val="0"/>
              </a:spcBef>
            </a:pPr>
            <a:r>
              <a:rPr lang="en-US" sz="3200" spc="320">
                <a:solidFill>
                  <a:srgbClr val="FFFFFF"/>
                </a:solidFill>
                <a:latin typeface="Open Sans"/>
              </a:rPr>
              <a:t>is compressing the data to obtain its two-dimensional</a:t>
            </a:r>
          </a:p>
          <a:p>
            <a:pPr algn="ctr">
              <a:lnSpc>
                <a:spcPts val="4160"/>
              </a:lnSpc>
              <a:spcBef>
                <a:spcPct val="0"/>
              </a:spcBef>
            </a:pPr>
            <a:r>
              <a:rPr lang="en-US" sz="3200" spc="320">
                <a:solidFill>
                  <a:srgbClr val="FFFFFF"/>
                </a:solidFill>
                <a:latin typeface="Open Sans"/>
              </a:rPr>
              <a:t>features through deep convolutional Auto-Encoder model.</a:t>
            </a:r>
          </a:p>
          <a:p>
            <a:pPr algn="ctr">
              <a:lnSpc>
                <a:spcPts val="4160"/>
              </a:lnSpc>
              <a:spcBef>
                <a:spcPct val="0"/>
              </a:spcBef>
            </a:pPr>
            <a:r>
              <a:rPr lang="en-US" sz="3200" spc="320">
                <a:solidFill>
                  <a:srgbClr val="FFFFFF"/>
                </a:solidFill>
                <a:latin typeface="Open Sans"/>
              </a:rPr>
              <a:t>Other is feeding the TFRecoder data into the convolutional</a:t>
            </a:r>
          </a:p>
          <a:p>
            <a:pPr algn="ctr">
              <a:lnSpc>
                <a:spcPts val="4160"/>
              </a:lnSpc>
              <a:spcBef>
                <a:spcPct val="0"/>
              </a:spcBef>
            </a:pPr>
            <a:r>
              <a:rPr lang="en-US" sz="3200" spc="320">
                <a:solidFill>
                  <a:srgbClr val="FFFFFF"/>
                </a:solidFill>
                <a:latin typeface="Open Sans"/>
              </a:rPr>
              <a:t>Auto-Encoder cascading the convolutional neural networks</a:t>
            </a:r>
          </a:p>
          <a:p>
            <a:pPr algn="ctr">
              <a:lnSpc>
                <a:spcPts val="4160"/>
              </a:lnSpc>
              <a:spcBef>
                <a:spcPct val="0"/>
              </a:spcBef>
            </a:pPr>
            <a:r>
              <a:rPr lang="en-US" sz="3200" spc="320">
                <a:solidFill>
                  <a:srgbClr val="FFFFFF"/>
                </a:solidFill>
                <a:latin typeface="Open Sans"/>
              </a:rPr>
              <a:t>to train the malware detection model.</a:t>
            </a:r>
          </a:p>
        </p:txBody>
      </p:sp>
    </p:spTree>
  </p:cSld>
  <p:clrMapOvr>
    <a:masterClrMapping/>
  </p:clrMapOvr>
  <p:transition spd="med">
    <p:cover dir="ru"/>
  </p:transition>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AutoShape 3" id="3"/>
          <p:cNvSpPr/>
          <p:nvPr/>
        </p:nvSpPr>
        <p:spPr>
          <a:xfrm rot="0">
            <a:off x="9220200" y="-304800"/>
            <a:ext cx="9258300" cy="10591800"/>
          </a:xfrm>
          <a:prstGeom prst="rect">
            <a:avLst/>
          </a:prstGeom>
          <a:solidFill>
            <a:srgbClr val="F4F6FC">
              <a:alpha val="9804"/>
            </a:srgbClr>
          </a:solidFill>
        </p:spPr>
      </p:sp>
      <p:sp>
        <p:nvSpPr>
          <p:cNvPr name="AutoShape 4" id="4"/>
          <p:cNvSpPr/>
          <p:nvPr/>
        </p:nvSpPr>
        <p:spPr>
          <a:xfrm rot="0">
            <a:off x="-457200" y="-723900"/>
            <a:ext cx="723901" cy="11010900"/>
          </a:xfrm>
          <a:prstGeom prst="rect">
            <a:avLst/>
          </a:prstGeom>
          <a:solidFill>
            <a:srgbClr val="233DFF"/>
          </a:solidFill>
        </p:spPr>
      </p:sp>
      <p:sp>
        <p:nvSpPr>
          <p:cNvPr name="TextBox 5" id="5"/>
          <p:cNvSpPr txBox="true"/>
          <p:nvPr/>
        </p:nvSpPr>
        <p:spPr>
          <a:xfrm rot="0">
            <a:off x="2601396" y="487045"/>
            <a:ext cx="13237607" cy="1393190"/>
          </a:xfrm>
          <a:prstGeom prst="rect">
            <a:avLst/>
          </a:prstGeom>
        </p:spPr>
        <p:txBody>
          <a:bodyPr anchor="t" rtlCol="false" tIns="0" lIns="0" bIns="0" rIns="0">
            <a:spAutoFit/>
          </a:bodyPr>
          <a:lstStyle/>
          <a:p>
            <a:pPr algn="ctr">
              <a:lnSpc>
                <a:spcPts val="5589"/>
              </a:lnSpc>
              <a:spcBef>
                <a:spcPct val="0"/>
              </a:spcBef>
            </a:pPr>
            <a:r>
              <a:rPr lang="en-US" sz="4299" spc="429">
                <a:solidFill>
                  <a:srgbClr val="3CC607"/>
                </a:solidFill>
                <a:latin typeface="Gagalin"/>
              </a:rPr>
              <a:t>2-CLASSIFIER, 4-CLASSIFIER AND 40-CLASSIFIER</a:t>
            </a:r>
          </a:p>
          <a:p>
            <a:pPr algn="ctr">
              <a:lnSpc>
                <a:spcPts val="5589"/>
              </a:lnSpc>
              <a:spcBef>
                <a:spcPct val="0"/>
              </a:spcBef>
            </a:pPr>
            <a:r>
              <a:rPr lang="en-US" sz="4299" spc="429">
                <a:solidFill>
                  <a:srgbClr val="3CC607"/>
                </a:solidFill>
                <a:latin typeface="Gagalin"/>
              </a:rPr>
              <a:t>TRAINING</a:t>
            </a:r>
          </a:p>
        </p:txBody>
      </p:sp>
      <p:sp>
        <p:nvSpPr>
          <p:cNvPr name="TextBox 6" id="6"/>
          <p:cNvSpPr txBox="true"/>
          <p:nvPr/>
        </p:nvSpPr>
        <p:spPr>
          <a:xfrm rot="0">
            <a:off x="383153" y="2060653"/>
            <a:ext cx="17521694" cy="7561580"/>
          </a:xfrm>
          <a:prstGeom prst="rect">
            <a:avLst/>
          </a:prstGeom>
        </p:spPr>
        <p:txBody>
          <a:bodyPr anchor="t" rtlCol="false" tIns="0" lIns="0" bIns="0" rIns="0">
            <a:spAutoFit/>
          </a:bodyPr>
          <a:lstStyle/>
          <a:p>
            <a:pPr algn="ctr">
              <a:lnSpc>
                <a:spcPts val="4030"/>
              </a:lnSpc>
              <a:spcBef>
                <a:spcPct val="0"/>
              </a:spcBef>
            </a:pPr>
            <a:r>
              <a:rPr lang="en-US" sz="3100" spc="310">
                <a:solidFill>
                  <a:srgbClr val="FFFFFF"/>
                </a:solidFill>
                <a:latin typeface="Open Sans"/>
              </a:rPr>
              <a:t>After preprocessing, traffic data is converted into TFRecord datasets. A convolutional AutoEncoder (CAE) model is used to test if the APP traffic data can cluster based on its lower-dimension feature. An Auto-Encoder is an unsupervised neural network with the same number of input and output nodes. The hidden layers must be symmetric about the center, with a decreasing number of nodes from left to center (encoder) and an increasing number from center to right (decoder). A Convolutional Neural Network (CNN) is a type of neural network that contains a feature extractor composed of a convolutional layer, activation layer, and sub-sampling (pooling) layer. It is used to detect patterns and feed them to neural networks for processing images in a less complex way. </a:t>
            </a:r>
            <a:r>
              <a:rPr lang="en-US" sz="3100" spc="310">
                <a:solidFill>
                  <a:srgbClr val="3CC607"/>
                </a:solidFill>
                <a:latin typeface="Open Sans"/>
              </a:rPr>
              <a:t>However, for unlabeled images for clustering, a convolutional auto-encoder model is needed.</a:t>
            </a:r>
            <a:r>
              <a:rPr lang="en-US" sz="3100" spc="310">
                <a:solidFill>
                  <a:srgbClr val="FFFFFF"/>
                </a:solidFill>
                <a:latin typeface="Open Sans"/>
              </a:rPr>
              <a:t> The CAE model is similar to the Auto-Encoder, with the network design being symmetric about the centroid. The centroid layer is the compressed representation, and the same procedure as the CNN is applied to the CAE model.</a:t>
            </a:r>
          </a:p>
        </p:txBody>
      </p:sp>
    </p:spTree>
  </p:cSld>
  <p:clrMapOvr>
    <a:masterClrMapping/>
  </p:clrMapOvr>
  <p:transition spd="med">
    <p:cover dir="rd"/>
  </p:transition>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AutoShape 3" id="3"/>
          <p:cNvSpPr/>
          <p:nvPr/>
        </p:nvSpPr>
        <p:spPr>
          <a:xfrm rot="0">
            <a:off x="9220200" y="-304800"/>
            <a:ext cx="9258300" cy="10591800"/>
          </a:xfrm>
          <a:prstGeom prst="rect">
            <a:avLst/>
          </a:prstGeom>
          <a:solidFill>
            <a:srgbClr val="F4F6FC">
              <a:alpha val="9804"/>
            </a:srgbClr>
          </a:solidFill>
        </p:spPr>
      </p:sp>
      <p:sp>
        <p:nvSpPr>
          <p:cNvPr name="AutoShape 4" id="4"/>
          <p:cNvSpPr/>
          <p:nvPr/>
        </p:nvSpPr>
        <p:spPr>
          <a:xfrm rot="0">
            <a:off x="-457200" y="-723900"/>
            <a:ext cx="723901" cy="11010900"/>
          </a:xfrm>
          <a:prstGeom prst="rect">
            <a:avLst/>
          </a:prstGeom>
          <a:solidFill>
            <a:srgbClr val="233DFF"/>
          </a:solidFill>
        </p:spPr>
      </p:sp>
      <p:sp>
        <p:nvSpPr>
          <p:cNvPr name="Freeform 5" id="5"/>
          <p:cNvSpPr/>
          <p:nvPr/>
        </p:nvSpPr>
        <p:spPr>
          <a:xfrm flipH="false" flipV="false" rot="0">
            <a:off x="2700795" y="2948406"/>
            <a:ext cx="13038811" cy="2650976"/>
          </a:xfrm>
          <a:custGeom>
            <a:avLst/>
            <a:gdLst/>
            <a:ahLst/>
            <a:cxnLst/>
            <a:rect r="r" b="b" t="t" l="l"/>
            <a:pathLst>
              <a:path h="2650976" w="13038811">
                <a:moveTo>
                  <a:pt x="0" y="0"/>
                </a:moveTo>
                <a:lnTo>
                  <a:pt x="13038810" y="0"/>
                </a:lnTo>
                <a:lnTo>
                  <a:pt x="13038810" y="2650976"/>
                </a:lnTo>
                <a:lnTo>
                  <a:pt x="0" y="2650976"/>
                </a:lnTo>
                <a:lnTo>
                  <a:pt x="0" y="0"/>
                </a:lnTo>
                <a:close/>
              </a:path>
            </a:pathLst>
          </a:custGeom>
          <a:blipFill>
            <a:blip r:embed="rId3"/>
            <a:stretch>
              <a:fillRect l="0" t="0" r="0" b="0"/>
            </a:stretch>
          </a:blipFill>
        </p:spPr>
      </p:sp>
      <p:sp>
        <p:nvSpPr>
          <p:cNvPr name="TextBox 6" id="6"/>
          <p:cNvSpPr txBox="true"/>
          <p:nvPr/>
        </p:nvSpPr>
        <p:spPr>
          <a:xfrm rot="0">
            <a:off x="5971282" y="487045"/>
            <a:ext cx="6497836" cy="688340"/>
          </a:xfrm>
          <a:prstGeom prst="rect">
            <a:avLst/>
          </a:prstGeom>
        </p:spPr>
        <p:txBody>
          <a:bodyPr anchor="t" rtlCol="false" tIns="0" lIns="0" bIns="0" rIns="0">
            <a:spAutoFit/>
          </a:bodyPr>
          <a:lstStyle/>
          <a:p>
            <a:pPr algn="ctr">
              <a:lnSpc>
                <a:spcPts val="5589"/>
              </a:lnSpc>
              <a:spcBef>
                <a:spcPct val="0"/>
              </a:spcBef>
            </a:pPr>
            <a:r>
              <a:rPr lang="en-US" sz="4299" spc="429">
                <a:solidFill>
                  <a:srgbClr val="3CC607"/>
                </a:solidFill>
                <a:latin typeface="Gagalin"/>
              </a:rPr>
              <a:t>AUTOENCODER EXAMPLE</a:t>
            </a:r>
          </a:p>
        </p:txBody>
      </p:sp>
      <p:sp>
        <p:nvSpPr>
          <p:cNvPr name="TextBox 7" id="7"/>
          <p:cNvSpPr txBox="true"/>
          <p:nvPr/>
        </p:nvSpPr>
        <p:spPr>
          <a:xfrm rot="0">
            <a:off x="1028700" y="1589141"/>
            <a:ext cx="15619214" cy="619125"/>
          </a:xfrm>
          <a:prstGeom prst="rect">
            <a:avLst/>
          </a:prstGeom>
        </p:spPr>
        <p:txBody>
          <a:bodyPr anchor="t" rtlCol="false" tIns="0" lIns="0" bIns="0" rIns="0">
            <a:spAutoFit/>
          </a:bodyPr>
          <a:lstStyle/>
          <a:p>
            <a:pPr algn="ctr">
              <a:lnSpc>
                <a:spcPts val="4874"/>
              </a:lnSpc>
              <a:spcBef>
                <a:spcPct val="0"/>
              </a:spcBef>
            </a:pPr>
            <a:r>
              <a:rPr lang="en-US" sz="4061">
                <a:solidFill>
                  <a:srgbClr val="FFFFFF"/>
                </a:solidFill>
                <a:latin typeface="Roboto"/>
              </a:rPr>
              <a:t>deep convolutional autoencoder uses for image denoising, mapping </a:t>
            </a:r>
          </a:p>
        </p:txBody>
      </p:sp>
    </p:spTree>
  </p:cSld>
  <p:clrMapOvr>
    <a:masterClrMapping/>
  </p:clrMapOvr>
  <p:transition spd="med">
    <p:cover dir="ru"/>
  </p:transition>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AutoShape 3" id="3"/>
          <p:cNvSpPr/>
          <p:nvPr/>
        </p:nvSpPr>
        <p:spPr>
          <a:xfrm rot="0">
            <a:off x="9220200" y="-304800"/>
            <a:ext cx="9258300" cy="10591800"/>
          </a:xfrm>
          <a:prstGeom prst="rect">
            <a:avLst/>
          </a:prstGeom>
          <a:solidFill>
            <a:srgbClr val="F4F6FC">
              <a:alpha val="9804"/>
            </a:srgbClr>
          </a:solidFill>
        </p:spPr>
      </p:sp>
      <p:sp>
        <p:nvSpPr>
          <p:cNvPr name="AutoShape 4" id="4"/>
          <p:cNvSpPr/>
          <p:nvPr/>
        </p:nvSpPr>
        <p:spPr>
          <a:xfrm rot="0">
            <a:off x="-457200" y="-723900"/>
            <a:ext cx="723901" cy="11010900"/>
          </a:xfrm>
          <a:prstGeom prst="rect">
            <a:avLst/>
          </a:prstGeom>
          <a:solidFill>
            <a:srgbClr val="233DFF"/>
          </a:solidFill>
        </p:spPr>
      </p:sp>
      <p:sp>
        <p:nvSpPr>
          <p:cNvPr name="TextBox 5" id="5"/>
          <p:cNvSpPr txBox="true"/>
          <p:nvPr/>
        </p:nvSpPr>
        <p:spPr>
          <a:xfrm rot="0">
            <a:off x="1028700" y="1792039"/>
            <a:ext cx="16435761" cy="4092660"/>
          </a:xfrm>
          <a:prstGeom prst="rect">
            <a:avLst/>
          </a:prstGeom>
        </p:spPr>
        <p:txBody>
          <a:bodyPr anchor="t" rtlCol="false" tIns="0" lIns="0" bIns="0" rIns="0">
            <a:spAutoFit/>
          </a:bodyPr>
          <a:lstStyle/>
          <a:p>
            <a:pPr algn="l">
              <a:lnSpc>
                <a:spcPts val="3241"/>
              </a:lnSpc>
              <a:spcBef>
                <a:spcPct val="0"/>
              </a:spcBef>
            </a:pPr>
            <a:r>
              <a:rPr lang="en-US" sz="2493" spc="249">
                <a:solidFill>
                  <a:srgbClr val="FFFFFF"/>
                </a:solidFill>
                <a:latin typeface="Open Sans"/>
              </a:rPr>
              <a:t>CACNN model is an enhanced CNN which cascades CAE and CNN. The compressed clustering data were acquired from left to centroid side in step 1 as the input of the following classifier for supervised learning. CNN used for the supervised learning where part of traffic images data were used as labeled data and trained this model. Then the output data is converted into a 1D pixels array and input into the three layers of fully connected neural network. is used to separate the malicious APPs from the datasets. k is the number of categories. k is 2 when the binary classification (2-classifier) is used to classify the malware and benign, k is 4 when the malwares are classified by category (4-classifier), and k is 40 when the malicious APPs are classified by malware family (40-classifier). yi is the classification probability of it belongs to.</a:t>
            </a:r>
          </a:p>
        </p:txBody>
      </p:sp>
      <p:sp>
        <p:nvSpPr>
          <p:cNvPr name="Freeform 6" id="6"/>
          <p:cNvSpPr/>
          <p:nvPr/>
        </p:nvSpPr>
        <p:spPr>
          <a:xfrm flipH="false" flipV="false" rot="0">
            <a:off x="2983293" y="6339522"/>
            <a:ext cx="12321414" cy="2918778"/>
          </a:xfrm>
          <a:custGeom>
            <a:avLst/>
            <a:gdLst/>
            <a:ahLst/>
            <a:cxnLst/>
            <a:rect r="r" b="b" t="t" l="l"/>
            <a:pathLst>
              <a:path h="2918778" w="12321414">
                <a:moveTo>
                  <a:pt x="0" y="0"/>
                </a:moveTo>
                <a:lnTo>
                  <a:pt x="12321414" y="0"/>
                </a:lnTo>
                <a:lnTo>
                  <a:pt x="12321414" y="2918778"/>
                </a:lnTo>
                <a:lnTo>
                  <a:pt x="0" y="2918778"/>
                </a:lnTo>
                <a:lnTo>
                  <a:pt x="0" y="0"/>
                </a:lnTo>
                <a:close/>
              </a:path>
            </a:pathLst>
          </a:custGeom>
          <a:blipFill>
            <a:blip r:embed="rId3"/>
            <a:stretch>
              <a:fillRect l="0" t="0" r="0" b="0"/>
            </a:stretch>
          </a:blipFill>
        </p:spPr>
      </p:sp>
      <p:sp>
        <p:nvSpPr>
          <p:cNvPr name="TextBox 7" id="7"/>
          <p:cNvSpPr txBox="true"/>
          <p:nvPr/>
        </p:nvSpPr>
        <p:spPr>
          <a:xfrm rot="0">
            <a:off x="2917567" y="487045"/>
            <a:ext cx="12605267" cy="688340"/>
          </a:xfrm>
          <a:prstGeom prst="rect">
            <a:avLst/>
          </a:prstGeom>
        </p:spPr>
        <p:txBody>
          <a:bodyPr anchor="t" rtlCol="false" tIns="0" lIns="0" bIns="0" rIns="0">
            <a:spAutoFit/>
          </a:bodyPr>
          <a:lstStyle/>
          <a:p>
            <a:pPr algn="ctr">
              <a:lnSpc>
                <a:spcPts val="5589"/>
              </a:lnSpc>
              <a:spcBef>
                <a:spcPct val="0"/>
              </a:spcBef>
            </a:pPr>
            <a:r>
              <a:rPr lang="en-US" sz="4299" spc="429">
                <a:solidFill>
                  <a:srgbClr val="3CC607"/>
                </a:solidFill>
                <a:latin typeface="Gagalin"/>
              </a:rPr>
              <a:t>CACNN MODEL IS USED TO CLASSIFY MALWARE </a:t>
            </a:r>
          </a:p>
        </p:txBody>
      </p:sp>
    </p:spTree>
  </p:cSld>
  <p:clrMapOvr>
    <a:masterClrMapping/>
  </p:clrMapOvr>
  <p:transition spd="med">
    <p:cover dir="ru"/>
  </p:transition>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AutoShape 3" id="3"/>
          <p:cNvSpPr/>
          <p:nvPr/>
        </p:nvSpPr>
        <p:spPr>
          <a:xfrm rot="0">
            <a:off x="9220200" y="-304800"/>
            <a:ext cx="9258300" cy="10591800"/>
          </a:xfrm>
          <a:prstGeom prst="rect">
            <a:avLst/>
          </a:prstGeom>
          <a:solidFill>
            <a:srgbClr val="F4F6FC">
              <a:alpha val="9804"/>
            </a:srgbClr>
          </a:solidFill>
        </p:spPr>
      </p:sp>
      <p:sp>
        <p:nvSpPr>
          <p:cNvPr name="AutoShape 4" id="4"/>
          <p:cNvSpPr/>
          <p:nvPr/>
        </p:nvSpPr>
        <p:spPr>
          <a:xfrm rot="0">
            <a:off x="-457200" y="-723900"/>
            <a:ext cx="723901" cy="11010900"/>
          </a:xfrm>
          <a:prstGeom prst="rect">
            <a:avLst/>
          </a:prstGeom>
          <a:solidFill>
            <a:srgbClr val="233DFF"/>
          </a:solidFill>
        </p:spPr>
      </p:sp>
      <p:sp>
        <p:nvSpPr>
          <p:cNvPr name="Freeform 5" id="5"/>
          <p:cNvSpPr/>
          <p:nvPr/>
        </p:nvSpPr>
        <p:spPr>
          <a:xfrm flipH="false" flipV="false" rot="0">
            <a:off x="9543709" y="1910855"/>
            <a:ext cx="8421326" cy="6858748"/>
          </a:xfrm>
          <a:custGeom>
            <a:avLst/>
            <a:gdLst/>
            <a:ahLst/>
            <a:cxnLst/>
            <a:rect r="r" b="b" t="t" l="l"/>
            <a:pathLst>
              <a:path h="6858748" w="8421326">
                <a:moveTo>
                  <a:pt x="0" y="0"/>
                </a:moveTo>
                <a:lnTo>
                  <a:pt x="8421326" y="0"/>
                </a:lnTo>
                <a:lnTo>
                  <a:pt x="8421326" y="6858748"/>
                </a:lnTo>
                <a:lnTo>
                  <a:pt x="0" y="6858748"/>
                </a:lnTo>
                <a:lnTo>
                  <a:pt x="0" y="0"/>
                </a:lnTo>
                <a:close/>
              </a:path>
            </a:pathLst>
          </a:custGeom>
          <a:blipFill>
            <a:blip r:embed="rId3"/>
            <a:stretch>
              <a:fillRect l="0" t="0" r="0" b="0"/>
            </a:stretch>
          </a:blipFill>
        </p:spPr>
      </p:sp>
      <p:sp>
        <p:nvSpPr>
          <p:cNvPr name="TextBox 6" id="6"/>
          <p:cNvSpPr txBox="true"/>
          <p:nvPr/>
        </p:nvSpPr>
        <p:spPr>
          <a:xfrm rot="0">
            <a:off x="1028700" y="1792039"/>
            <a:ext cx="7332979" cy="7369260"/>
          </a:xfrm>
          <a:prstGeom prst="rect">
            <a:avLst/>
          </a:prstGeom>
        </p:spPr>
        <p:txBody>
          <a:bodyPr anchor="t" rtlCol="false" tIns="0" lIns="0" bIns="0" rIns="0">
            <a:spAutoFit/>
          </a:bodyPr>
          <a:lstStyle/>
          <a:p>
            <a:pPr algn="l">
              <a:lnSpc>
                <a:spcPts val="3241"/>
              </a:lnSpc>
            </a:pPr>
            <a:r>
              <a:rPr lang="en-US" sz="2493" spc="249">
                <a:solidFill>
                  <a:srgbClr val="FFFFFF"/>
                </a:solidFill>
                <a:latin typeface="Open Sans"/>
              </a:rPr>
              <a:t>DATASET</a:t>
            </a:r>
          </a:p>
          <a:p>
            <a:pPr algn="l">
              <a:lnSpc>
                <a:spcPts val="3241"/>
              </a:lnSpc>
            </a:pPr>
            <a:r>
              <a:rPr lang="en-US" sz="2493" spc="249">
                <a:solidFill>
                  <a:srgbClr val="FFFFFF"/>
                </a:solidFill>
                <a:latin typeface="Open Sans"/>
              </a:rPr>
              <a:t>For the evaluation of our model, 5065 benign APPs and 4354 malware samples were used from CICAndMal2017 dataset</a:t>
            </a:r>
          </a:p>
          <a:p>
            <a:pPr algn="l">
              <a:lnSpc>
                <a:spcPts val="3241"/>
              </a:lnSpc>
            </a:pPr>
          </a:p>
          <a:p>
            <a:pPr algn="l">
              <a:lnSpc>
                <a:spcPts val="3241"/>
              </a:lnSpc>
            </a:pPr>
            <a:r>
              <a:rPr lang="en-US" sz="2493" spc="249">
                <a:solidFill>
                  <a:srgbClr val="FFFFFF"/>
                </a:solidFill>
                <a:latin typeface="Open Sans"/>
              </a:rPr>
              <a:t>DATA PREPROCESSING</a:t>
            </a:r>
          </a:p>
          <a:p>
            <a:pPr algn="l">
              <a:lnSpc>
                <a:spcPts val="3241"/>
              </a:lnSpc>
              <a:spcBef>
                <a:spcPct val="0"/>
              </a:spcBef>
            </a:pPr>
            <a:r>
              <a:rPr lang="en-US" sz="2493" spc="249">
                <a:solidFill>
                  <a:srgbClr val="FFFFFF"/>
                </a:solidFill>
                <a:latin typeface="Open Sans"/>
              </a:rPr>
              <a:t>After obtaining all the APPs and its network traffic data. The static features are extracted first. 8115 features of the permissions and intent actions were acquired from ManifestFile.xml of APK, and saved them in a CVS file. Then, the traffic network images feature data are produced which is introduced in methodology and saved as TFRecord files. The size of each grayscale image is 784 bytes. The visualization results are showed in Figure 3 and Figure 4.</a:t>
            </a:r>
          </a:p>
        </p:txBody>
      </p:sp>
      <p:sp>
        <p:nvSpPr>
          <p:cNvPr name="TextBox 7" id="7"/>
          <p:cNvSpPr txBox="true"/>
          <p:nvPr/>
        </p:nvSpPr>
        <p:spPr>
          <a:xfrm rot="0">
            <a:off x="7546479" y="487045"/>
            <a:ext cx="3347442" cy="688340"/>
          </a:xfrm>
          <a:prstGeom prst="rect">
            <a:avLst/>
          </a:prstGeom>
        </p:spPr>
        <p:txBody>
          <a:bodyPr anchor="t" rtlCol="false" tIns="0" lIns="0" bIns="0" rIns="0">
            <a:spAutoFit/>
          </a:bodyPr>
          <a:lstStyle/>
          <a:p>
            <a:pPr algn="ctr">
              <a:lnSpc>
                <a:spcPts val="5589"/>
              </a:lnSpc>
              <a:spcBef>
                <a:spcPct val="0"/>
              </a:spcBef>
            </a:pPr>
            <a:r>
              <a:rPr lang="en-US" sz="4299" spc="429">
                <a:solidFill>
                  <a:srgbClr val="3CC607"/>
                </a:solidFill>
                <a:latin typeface="Gagalin"/>
              </a:rPr>
              <a:t>EXPERIMENT</a:t>
            </a:r>
          </a:p>
        </p:txBody>
      </p:sp>
    </p:spTree>
  </p:cSld>
  <p:clrMapOvr>
    <a:masterClrMapping/>
  </p:clrMapOvr>
  <p:transition spd="med">
    <p:cover dir="ru"/>
  </p:transition>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AutoShape 3" id="3"/>
          <p:cNvSpPr/>
          <p:nvPr/>
        </p:nvSpPr>
        <p:spPr>
          <a:xfrm rot="0">
            <a:off x="9220200" y="-304800"/>
            <a:ext cx="9258300" cy="10591800"/>
          </a:xfrm>
          <a:prstGeom prst="rect">
            <a:avLst/>
          </a:prstGeom>
          <a:solidFill>
            <a:srgbClr val="F4F6FC">
              <a:alpha val="9804"/>
            </a:srgbClr>
          </a:solidFill>
        </p:spPr>
      </p:sp>
      <p:sp>
        <p:nvSpPr>
          <p:cNvPr name="AutoShape 4" id="4"/>
          <p:cNvSpPr/>
          <p:nvPr/>
        </p:nvSpPr>
        <p:spPr>
          <a:xfrm rot="0">
            <a:off x="-457200" y="-723900"/>
            <a:ext cx="723901" cy="11010900"/>
          </a:xfrm>
          <a:prstGeom prst="rect">
            <a:avLst/>
          </a:prstGeom>
          <a:solidFill>
            <a:srgbClr val="233DFF"/>
          </a:solidFill>
        </p:spPr>
      </p:sp>
      <p:sp>
        <p:nvSpPr>
          <p:cNvPr name="Freeform 5" id="5"/>
          <p:cNvSpPr/>
          <p:nvPr/>
        </p:nvSpPr>
        <p:spPr>
          <a:xfrm flipH="false" flipV="false" rot="0">
            <a:off x="9543709" y="1910855"/>
            <a:ext cx="8421326" cy="6858748"/>
          </a:xfrm>
          <a:custGeom>
            <a:avLst/>
            <a:gdLst/>
            <a:ahLst/>
            <a:cxnLst/>
            <a:rect r="r" b="b" t="t" l="l"/>
            <a:pathLst>
              <a:path h="6858748" w="8421326">
                <a:moveTo>
                  <a:pt x="0" y="0"/>
                </a:moveTo>
                <a:lnTo>
                  <a:pt x="8421326" y="0"/>
                </a:lnTo>
                <a:lnTo>
                  <a:pt x="8421326" y="6858748"/>
                </a:lnTo>
                <a:lnTo>
                  <a:pt x="0" y="6858748"/>
                </a:lnTo>
                <a:lnTo>
                  <a:pt x="0" y="0"/>
                </a:lnTo>
                <a:close/>
              </a:path>
            </a:pathLst>
          </a:custGeom>
          <a:blipFill>
            <a:blip r:embed="rId3"/>
            <a:stretch>
              <a:fillRect l="0" t="0" r="0" b="0"/>
            </a:stretch>
          </a:blipFill>
        </p:spPr>
      </p:sp>
      <p:sp>
        <p:nvSpPr>
          <p:cNvPr name="TextBox 6" id="6"/>
          <p:cNvSpPr txBox="true"/>
          <p:nvPr/>
        </p:nvSpPr>
        <p:spPr>
          <a:xfrm rot="0">
            <a:off x="842929" y="1146810"/>
            <a:ext cx="7332979" cy="9007560"/>
          </a:xfrm>
          <a:prstGeom prst="rect">
            <a:avLst/>
          </a:prstGeom>
        </p:spPr>
        <p:txBody>
          <a:bodyPr anchor="t" rtlCol="false" tIns="0" lIns="0" bIns="0" rIns="0">
            <a:spAutoFit/>
          </a:bodyPr>
          <a:lstStyle/>
          <a:p>
            <a:pPr algn="l">
              <a:lnSpc>
                <a:spcPts val="3241"/>
              </a:lnSpc>
              <a:spcBef>
                <a:spcPct val="0"/>
              </a:spcBef>
            </a:pPr>
            <a:r>
              <a:rPr lang="en-US" sz="2493" spc="249">
                <a:solidFill>
                  <a:srgbClr val="FFFFFF"/>
                </a:solidFill>
                <a:latin typeface="Open Sans"/>
              </a:rPr>
              <a:t>Figure 3 shows the extraction sample images of benign traffic and Figure 4 shows the extraction sample images of malicious traffics. Meanwhile, Figure 4 is also shown the characteristic of different category of malicious traffic. The visualization result of all the network traffic shows that there are some different between benign traffic images and malware traffic images, and it is obvious that there are some different among malicious category traffic images data. After obtaining the datasets and preprocessing the data, the final data statistics are shown in table 2. According to the characteristic of CVS file and the network traffic of APPs, it is considered to use fully connected neural network to detect malicious APPs based on permissions and intents in CVS, and use CACNN model to distinct different network traffic of APPs.</a:t>
            </a:r>
          </a:p>
        </p:txBody>
      </p:sp>
      <p:sp>
        <p:nvSpPr>
          <p:cNvPr name="TextBox 7" id="7"/>
          <p:cNvSpPr txBox="true"/>
          <p:nvPr/>
        </p:nvSpPr>
        <p:spPr>
          <a:xfrm rot="0">
            <a:off x="7546479" y="487045"/>
            <a:ext cx="3347442" cy="688340"/>
          </a:xfrm>
          <a:prstGeom prst="rect">
            <a:avLst/>
          </a:prstGeom>
        </p:spPr>
        <p:txBody>
          <a:bodyPr anchor="t" rtlCol="false" tIns="0" lIns="0" bIns="0" rIns="0">
            <a:spAutoFit/>
          </a:bodyPr>
          <a:lstStyle/>
          <a:p>
            <a:pPr algn="ctr">
              <a:lnSpc>
                <a:spcPts val="5589"/>
              </a:lnSpc>
              <a:spcBef>
                <a:spcPct val="0"/>
              </a:spcBef>
            </a:pPr>
            <a:r>
              <a:rPr lang="en-US" sz="4299" spc="429">
                <a:solidFill>
                  <a:srgbClr val="3CC607"/>
                </a:solidFill>
                <a:latin typeface="Gagalin"/>
              </a:rPr>
              <a:t>EXPERIMENT</a:t>
            </a:r>
          </a:p>
        </p:txBody>
      </p:sp>
    </p:spTree>
  </p:cSld>
  <p:clrMapOvr>
    <a:masterClrMapping/>
  </p:clrMapOvr>
  <p:transition spd="med">
    <p:cover dir="ru"/>
  </p:transition>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AutoShape 3" id="3"/>
          <p:cNvSpPr/>
          <p:nvPr/>
        </p:nvSpPr>
        <p:spPr>
          <a:xfrm rot="0">
            <a:off x="9220200" y="-304800"/>
            <a:ext cx="9258300" cy="10591800"/>
          </a:xfrm>
          <a:prstGeom prst="rect">
            <a:avLst/>
          </a:prstGeom>
          <a:solidFill>
            <a:srgbClr val="F4F6FC">
              <a:alpha val="9804"/>
            </a:srgbClr>
          </a:solidFill>
        </p:spPr>
      </p:sp>
      <p:sp>
        <p:nvSpPr>
          <p:cNvPr name="AutoShape 4" id="4"/>
          <p:cNvSpPr/>
          <p:nvPr/>
        </p:nvSpPr>
        <p:spPr>
          <a:xfrm rot="0">
            <a:off x="-457200" y="-723900"/>
            <a:ext cx="723901" cy="11010900"/>
          </a:xfrm>
          <a:prstGeom prst="rect">
            <a:avLst/>
          </a:prstGeom>
          <a:solidFill>
            <a:srgbClr val="233DFF"/>
          </a:solidFill>
        </p:spPr>
      </p:sp>
      <p:sp>
        <p:nvSpPr>
          <p:cNvPr name="Freeform 5" id="5"/>
          <p:cNvSpPr/>
          <p:nvPr/>
        </p:nvSpPr>
        <p:spPr>
          <a:xfrm flipH="false" flipV="false" rot="0">
            <a:off x="1028700" y="1993113"/>
            <a:ext cx="6421131" cy="7859890"/>
          </a:xfrm>
          <a:custGeom>
            <a:avLst/>
            <a:gdLst/>
            <a:ahLst/>
            <a:cxnLst/>
            <a:rect r="r" b="b" t="t" l="l"/>
            <a:pathLst>
              <a:path h="7859890" w="6421131">
                <a:moveTo>
                  <a:pt x="0" y="0"/>
                </a:moveTo>
                <a:lnTo>
                  <a:pt x="6421131" y="0"/>
                </a:lnTo>
                <a:lnTo>
                  <a:pt x="6421131" y="7859890"/>
                </a:lnTo>
                <a:lnTo>
                  <a:pt x="0" y="7859890"/>
                </a:lnTo>
                <a:lnTo>
                  <a:pt x="0" y="0"/>
                </a:lnTo>
                <a:close/>
              </a:path>
            </a:pathLst>
          </a:custGeom>
          <a:blipFill>
            <a:blip r:embed="rId3"/>
            <a:stretch>
              <a:fillRect l="0" t="0" r="0" b="0"/>
            </a:stretch>
          </a:blipFill>
        </p:spPr>
      </p:sp>
      <p:sp>
        <p:nvSpPr>
          <p:cNvPr name="Freeform 6" id="6"/>
          <p:cNvSpPr/>
          <p:nvPr/>
        </p:nvSpPr>
        <p:spPr>
          <a:xfrm flipH="false" flipV="false" rot="0">
            <a:off x="9572216" y="2718321"/>
            <a:ext cx="8554267" cy="4850357"/>
          </a:xfrm>
          <a:custGeom>
            <a:avLst/>
            <a:gdLst/>
            <a:ahLst/>
            <a:cxnLst/>
            <a:rect r="r" b="b" t="t" l="l"/>
            <a:pathLst>
              <a:path h="4850357" w="8554267">
                <a:moveTo>
                  <a:pt x="0" y="0"/>
                </a:moveTo>
                <a:lnTo>
                  <a:pt x="8554267" y="0"/>
                </a:lnTo>
                <a:lnTo>
                  <a:pt x="8554267" y="4850358"/>
                </a:lnTo>
                <a:lnTo>
                  <a:pt x="0" y="4850358"/>
                </a:lnTo>
                <a:lnTo>
                  <a:pt x="0" y="0"/>
                </a:lnTo>
                <a:close/>
              </a:path>
            </a:pathLst>
          </a:custGeom>
          <a:blipFill>
            <a:blip r:embed="rId4"/>
            <a:stretch>
              <a:fillRect l="0" t="0" r="0" b="0"/>
            </a:stretch>
          </a:blipFill>
        </p:spPr>
      </p:sp>
      <p:sp>
        <p:nvSpPr>
          <p:cNvPr name="TextBox 7" id="7"/>
          <p:cNvSpPr txBox="true"/>
          <p:nvPr/>
        </p:nvSpPr>
        <p:spPr>
          <a:xfrm rot="0">
            <a:off x="842929" y="1146810"/>
            <a:ext cx="7332979" cy="406485"/>
          </a:xfrm>
          <a:prstGeom prst="rect">
            <a:avLst/>
          </a:prstGeom>
        </p:spPr>
        <p:txBody>
          <a:bodyPr anchor="t" rtlCol="false" tIns="0" lIns="0" bIns="0" rIns="0">
            <a:spAutoFit/>
          </a:bodyPr>
          <a:lstStyle/>
          <a:p>
            <a:pPr algn="l">
              <a:lnSpc>
                <a:spcPts val="3241"/>
              </a:lnSpc>
              <a:spcBef>
                <a:spcPct val="0"/>
              </a:spcBef>
            </a:pPr>
            <a:r>
              <a:rPr lang="en-US" sz="2493" spc="249">
                <a:solidFill>
                  <a:srgbClr val="FFFFFF"/>
                </a:solidFill>
                <a:latin typeface="Open Sans"/>
              </a:rPr>
              <a:t>PERFORMANCE METRICS</a:t>
            </a:r>
          </a:p>
        </p:txBody>
      </p:sp>
      <p:sp>
        <p:nvSpPr>
          <p:cNvPr name="TextBox 8" id="8"/>
          <p:cNvSpPr txBox="true"/>
          <p:nvPr/>
        </p:nvSpPr>
        <p:spPr>
          <a:xfrm rot="0">
            <a:off x="7546479" y="487045"/>
            <a:ext cx="3347442" cy="688340"/>
          </a:xfrm>
          <a:prstGeom prst="rect">
            <a:avLst/>
          </a:prstGeom>
        </p:spPr>
        <p:txBody>
          <a:bodyPr anchor="t" rtlCol="false" tIns="0" lIns="0" bIns="0" rIns="0">
            <a:spAutoFit/>
          </a:bodyPr>
          <a:lstStyle/>
          <a:p>
            <a:pPr algn="ctr">
              <a:lnSpc>
                <a:spcPts val="5589"/>
              </a:lnSpc>
              <a:spcBef>
                <a:spcPct val="0"/>
              </a:spcBef>
            </a:pPr>
            <a:r>
              <a:rPr lang="en-US" sz="4299" spc="429">
                <a:solidFill>
                  <a:srgbClr val="3CC607"/>
                </a:solidFill>
                <a:latin typeface="Gagalin"/>
              </a:rPr>
              <a:t>EXPERIMENT</a:t>
            </a:r>
          </a:p>
        </p:txBody>
      </p:sp>
    </p:spTree>
  </p:cSld>
  <p:clrMapOvr>
    <a:masterClrMapping/>
  </p:clrMapOvr>
  <p:transition spd="med">
    <p:cover dir="rd"/>
  </p:transition>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AutoShape 3" id="3"/>
          <p:cNvSpPr/>
          <p:nvPr/>
        </p:nvSpPr>
        <p:spPr>
          <a:xfrm rot="0">
            <a:off x="9220200" y="-304800"/>
            <a:ext cx="9258300" cy="10591800"/>
          </a:xfrm>
          <a:prstGeom prst="rect">
            <a:avLst/>
          </a:prstGeom>
          <a:solidFill>
            <a:srgbClr val="F4F6FC">
              <a:alpha val="9804"/>
            </a:srgbClr>
          </a:solidFill>
        </p:spPr>
      </p:sp>
      <p:sp>
        <p:nvSpPr>
          <p:cNvPr name="AutoShape 4" id="4"/>
          <p:cNvSpPr/>
          <p:nvPr/>
        </p:nvSpPr>
        <p:spPr>
          <a:xfrm rot="0">
            <a:off x="-457200" y="-723900"/>
            <a:ext cx="723901" cy="11010900"/>
          </a:xfrm>
          <a:prstGeom prst="rect">
            <a:avLst/>
          </a:prstGeom>
          <a:solidFill>
            <a:srgbClr val="233DFF"/>
          </a:solidFill>
        </p:spPr>
      </p:sp>
      <p:sp>
        <p:nvSpPr>
          <p:cNvPr name="Freeform 5" id="5"/>
          <p:cNvSpPr/>
          <p:nvPr/>
        </p:nvSpPr>
        <p:spPr>
          <a:xfrm flipH="false" flipV="false" rot="0">
            <a:off x="4362002" y="345844"/>
            <a:ext cx="9487347" cy="9595312"/>
          </a:xfrm>
          <a:custGeom>
            <a:avLst/>
            <a:gdLst/>
            <a:ahLst/>
            <a:cxnLst/>
            <a:rect r="r" b="b" t="t" l="l"/>
            <a:pathLst>
              <a:path h="9595312" w="9487347">
                <a:moveTo>
                  <a:pt x="0" y="0"/>
                </a:moveTo>
                <a:lnTo>
                  <a:pt x="9487348" y="0"/>
                </a:lnTo>
                <a:lnTo>
                  <a:pt x="9487348" y="9595312"/>
                </a:lnTo>
                <a:lnTo>
                  <a:pt x="0" y="9595312"/>
                </a:lnTo>
                <a:lnTo>
                  <a:pt x="0" y="0"/>
                </a:lnTo>
                <a:close/>
              </a:path>
            </a:pathLst>
          </a:custGeom>
          <a:blipFill>
            <a:blip r:embed="rId3"/>
            <a:stretch>
              <a:fillRect l="0" t="0" r="0" b="0"/>
            </a:stretch>
          </a:blipFill>
        </p:spPr>
      </p:sp>
    </p:spTree>
  </p:cSld>
  <p:clrMapOvr>
    <a:masterClrMapping/>
  </p:clrMapOvr>
  <p:transition spd="med">
    <p:cover dir="ru"/>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AutoShape 3" id="3"/>
          <p:cNvSpPr/>
          <p:nvPr/>
        </p:nvSpPr>
        <p:spPr>
          <a:xfrm rot="0">
            <a:off x="0" y="-479854"/>
            <a:ext cx="1714500" cy="3588608"/>
          </a:xfrm>
          <a:prstGeom prst="rect">
            <a:avLst/>
          </a:prstGeom>
          <a:solidFill>
            <a:srgbClr val="233DFF"/>
          </a:solidFill>
        </p:spPr>
      </p:sp>
      <p:sp>
        <p:nvSpPr>
          <p:cNvPr name="Freeform 4" id="4"/>
          <p:cNvSpPr/>
          <p:nvPr/>
        </p:nvSpPr>
        <p:spPr>
          <a:xfrm flipH="false" flipV="false" rot="0">
            <a:off x="1714500" y="0"/>
            <a:ext cx="17027018" cy="11330707"/>
          </a:xfrm>
          <a:custGeom>
            <a:avLst/>
            <a:gdLst/>
            <a:ahLst/>
            <a:cxnLst/>
            <a:rect r="r" b="b" t="t" l="l"/>
            <a:pathLst>
              <a:path h="11330707" w="17027018">
                <a:moveTo>
                  <a:pt x="0" y="0"/>
                </a:moveTo>
                <a:lnTo>
                  <a:pt x="17027018" y="0"/>
                </a:lnTo>
                <a:lnTo>
                  <a:pt x="17027018" y="11330707"/>
                </a:lnTo>
                <a:lnTo>
                  <a:pt x="0" y="11330707"/>
                </a:lnTo>
                <a:lnTo>
                  <a:pt x="0" y="0"/>
                </a:lnTo>
                <a:close/>
              </a:path>
            </a:pathLst>
          </a:custGeom>
          <a:blipFill>
            <a:blip r:embed="rId3">
              <a:alphaModFix amt="26000"/>
            </a:blip>
            <a:stretch>
              <a:fillRect l="0" t="0" r="0" b="0"/>
            </a:stretch>
          </a:blipFill>
        </p:spPr>
      </p:sp>
      <p:grpSp>
        <p:nvGrpSpPr>
          <p:cNvPr name="Group 5" id="5"/>
          <p:cNvGrpSpPr/>
          <p:nvPr/>
        </p:nvGrpSpPr>
        <p:grpSpPr>
          <a:xfrm rot="0">
            <a:off x="1260982" y="590983"/>
            <a:ext cx="17027018" cy="6172233"/>
            <a:chOff x="0" y="0"/>
            <a:chExt cx="22702691" cy="8229644"/>
          </a:xfrm>
        </p:grpSpPr>
        <p:sp>
          <p:nvSpPr>
            <p:cNvPr name="TextBox 6" id="6"/>
            <p:cNvSpPr txBox="true"/>
            <p:nvPr/>
          </p:nvSpPr>
          <p:spPr>
            <a:xfrm rot="0">
              <a:off x="1892694" y="2648396"/>
              <a:ext cx="18917302" cy="5581248"/>
            </a:xfrm>
            <a:prstGeom prst="rect">
              <a:avLst/>
            </a:prstGeom>
          </p:spPr>
          <p:txBody>
            <a:bodyPr anchor="t" rtlCol="false" tIns="0" lIns="0" bIns="0" rIns="0">
              <a:spAutoFit/>
            </a:bodyPr>
            <a:lstStyle/>
            <a:p>
              <a:pPr algn="l">
                <a:lnSpc>
                  <a:spcPts val="4174"/>
                </a:lnSpc>
              </a:pPr>
              <a:r>
                <a:rPr lang="en-US" sz="3211" spc="321">
                  <a:solidFill>
                    <a:srgbClr val="F4F6FC"/>
                  </a:solidFill>
                  <a:latin typeface="Ubuntu"/>
                </a:rPr>
                <a:t>Because of the characteristic of openness and flexibility, Android has become the most popular mobile platform. Android APPs outnumbers IOS APPs by a ratio nearly 3:1 which reported by Mobile APP Trends Report 2019. However, it has also become the most targeted system by mobile malware. It is necessary for the users to have a fast and reliable detection method. In this paper, a two-layer method is proposed to detect malware in Android APPs</a:t>
              </a:r>
            </a:p>
          </p:txBody>
        </p:sp>
        <p:sp>
          <p:nvSpPr>
            <p:cNvPr name="TextBox 7" id="7"/>
            <p:cNvSpPr txBox="true"/>
            <p:nvPr/>
          </p:nvSpPr>
          <p:spPr>
            <a:xfrm rot="0">
              <a:off x="0" y="0"/>
              <a:ext cx="22702691" cy="1876380"/>
            </a:xfrm>
            <a:prstGeom prst="rect">
              <a:avLst/>
            </a:prstGeom>
          </p:spPr>
          <p:txBody>
            <a:bodyPr anchor="t" rtlCol="false" tIns="0" lIns="0" bIns="0" rIns="0">
              <a:spAutoFit/>
            </a:bodyPr>
            <a:lstStyle/>
            <a:p>
              <a:pPr algn="ctr">
                <a:lnSpc>
                  <a:spcPts val="11100"/>
                </a:lnSpc>
              </a:pPr>
              <a:r>
                <a:rPr lang="en-US" sz="9250">
                  <a:solidFill>
                    <a:srgbClr val="F4F6FC"/>
                  </a:solidFill>
                  <a:latin typeface="Open Sans Bold"/>
                </a:rPr>
                <a:t>Introduction </a:t>
              </a:r>
            </a:p>
          </p:txBody>
        </p:sp>
      </p:gr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AutoShape 3" id="3"/>
          <p:cNvSpPr/>
          <p:nvPr/>
        </p:nvSpPr>
        <p:spPr>
          <a:xfrm rot="0">
            <a:off x="9220200" y="-304800"/>
            <a:ext cx="9258300" cy="10591800"/>
          </a:xfrm>
          <a:prstGeom prst="rect">
            <a:avLst/>
          </a:prstGeom>
          <a:solidFill>
            <a:srgbClr val="F4F6FC">
              <a:alpha val="9804"/>
            </a:srgbClr>
          </a:solidFill>
        </p:spPr>
      </p:sp>
      <p:sp>
        <p:nvSpPr>
          <p:cNvPr name="AutoShape 4" id="4"/>
          <p:cNvSpPr/>
          <p:nvPr/>
        </p:nvSpPr>
        <p:spPr>
          <a:xfrm rot="0">
            <a:off x="-457200" y="-723900"/>
            <a:ext cx="723901" cy="11010900"/>
          </a:xfrm>
          <a:prstGeom prst="rect">
            <a:avLst/>
          </a:prstGeom>
          <a:solidFill>
            <a:srgbClr val="233DFF"/>
          </a:solidFill>
        </p:spPr>
      </p:sp>
      <p:sp>
        <p:nvSpPr>
          <p:cNvPr name="Freeform 5" id="5"/>
          <p:cNvSpPr/>
          <p:nvPr/>
        </p:nvSpPr>
        <p:spPr>
          <a:xfrm flipH="false" flipV="false" rot="0">
            <a:off x="1307357" y="282152"/>
            <a:ext cx="4539303" cy="9722695"/>
          </a:xfrm>
          <a:custGeom>
            <a:avLst/>
            <a:gdLst/>
            <a:ahLst/>
            <a:cxnLst/>
            <a:rect r="r" b="b" t="t" l="l"/>
            <a:pathLst>
              <a:path h="9722695" w="4539303">
                <a:moveTo>
                  <a:pt x="0" y="0"/>
                </a:moveTo>
                <a:lnTo>
                  <a:pt x="4539302" y="0"/>
                </a:lnTo>
                <a:lnTo>
                  <a:pt x="4539302" y="9722696"/>
                </a:lnTo>
                <a:lnTo>
                  <a:pt x="0" y="9722696"/>
                </a:lnTo>
                <a:lnTo>
                  <a:pt x="0" y="0"/>
                </a:lnTo>
                <a:close/>
              </a:path>
            </a:pathLst>
          </a:custGeom>
          <a:blipFill>
            <a:blip r:embed="rId3"/>
            <a:stretch>
              <a:fillRect l="0" t="0" r="0" b="0"/>
            </a:stretch>
          </a:blipFill>
        </p:spPr>
      </p:sp>
      <p:sp>
        <p:nvSpPr>
          <p:cNvPr name="Freeform 6" id="6"/>
          <p:cNvSpPr/>
          <p:nvPr/>
        </p:nvSpPr>
        <p:spPr>
          <a:xfrm flipH="false" flipV="false" rot="0">
            <a:off x="6524380" y="282152"/>
            <a:ext cx="7519897" cy="9722695"/>
          </a:xfrm>
          <a:custGeom>
            <a:avLst/>
            <a:gdLst/>
            <a:ahLst/>
            <a:cxnLst/>
            <a:rect r="r" b="b" t="t" l="l"/>
            <a:pathLst>
              <a:path h="9722695" w="7519897">
                <a:moveTo>
                  <a:pt x="0" y="0"/>
                </a:moveTo>
                <a:lnTo>
                  <a:pt x="7519898" y="0"/>
                </a:lnTo>
                <a:lnTo>
                  <a:pt x="7519898" y="9722696"/>
                </a:lnTo>
                <a:lnTo>
                  <a:pt x="0" y="9722696"/>
                </a:lnTo>
                <a:lnTo>
                  <a:pt x="0" y="0"/>
                </a:lnTo>
                <a:close/>
              </a:path>
            </a:pathLst>
          </a:custGeom>
          <a:blipFill>
            <a:blip r:embed="rId4"/>
            <a:stretch>
              <a:fillRect l="0" t="0" r="0" b="0"/>
            </a:stretch>
          </a:blipFill>
        </p:spPr>
      </p:sp>
    </p:spTree>
  </p:cSld>
  <p:clrMapOvr>
    <a:masterClrMapping/>
  </p:clrMapOvr>
  <p:transition spd="med">
    <p:cover dir="ru"/>
  </p:transition>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AutoShape 3" id="3"/>
          <p:cNvSpPr/>
          <p:nvPr/>
        </p:nvSpPr>
        <p:spPr>
          <a:xfrm rot="0">
            <a:off x="-457200" y="-723900"/>
            <a:ext cx="723901" cy="11010900"/>
          </a:xfrm>
          <a:prstGeom prst="rect">
            <a:avLst/>
          </a:prstGeom>
          <a:solidFill>
            <a:srgbClr val="233DFF"/>
          </a:solidFill>
        </p:spPr>
      </p:sp>
      <p:sp>
        <p:nvSpPr>
          <p:cNvPr name="TextBox 4" id="4"/>
          <p:cNvSpPr txBox="true"/>
          <p:nvPr/>
        </p:nvSpPr>
        <p:spPr>
          <a:xfrm rot="0">
            <a:off x="1788121" y="1497330"/>
            <a:ext cx="14711758" cy="7158991"/>
          </a:xfrm>
          <a:prstGeom prst="rect">
            <a:avLst/>
          </a:prstGeom>
        </p:spPr>
        <p:txBody>
          <a:bodyPr anchor="t" rtlCol="false" tIns="0" lIns="0" bIns="0" rIns="0">
            <a:spAutoFit/>
          </a:bodyPr>
          <a:lstStyle/>
          <a:p>
            <a:pPr algn="ctr">
              <a:lnSpc>
                <a:spcPts val="7049"/>
              </a:lnSpc>
            </a:pPr>
            <a:r>
              <a:rPr lang="en-US" sz="4699" spc="93">
                <a:solidFill>
                  <a:srgbClr val="F4F6FC"/>
                </a:solidFill>
                <a:latin typeface="Anton Italics"/>
              </a:rPr>
              <a:t>CONCLUSION </a:t>
            </a:r>
          </a:p>
          <a:p>
            <a:pPr algn="ctr">
              <a:lnSpc>
                <a:spcPts val="4500"/>
              </a:lnSpc>
            </a:pPr>
            <a:r>
              <a:rPr lang="en-US" sz="3000" spc="60">
                <a:solidFill>
                  <a:srgbClr val="F4F6FC"/>
                </a:solidFill>
                <a:latin typeface="Open Sans"/>
              </a:rPr>
              <a:t>In this research, a two-layer Android malware detection model is presented. The first layer is permission, intent and component information based static malware detection model. The static features were combined with fully connected neural network to detect the malware, and the effectiveness was tested through experiments. Then, the results (benign APPs) were input into next layer. In the second layer, a new cascading deep learning CACNN method was used to detect network traffic features of APPs. The experimental results show that our methods can effectively identify malicious Android APPs. Moreover, the new two-layer model can also detect malware by its category and malicious family. Overall, combining two levels of detection work can further improve the detection efficiency.</a:t>
            </a:r>
          </a:p>
        </p:txBody>
      </p:sp>
    </p:spTree>
  </p:cSld>
  <p:clrMapOvr>
    <a:masterClrMapping/>
  </p:clrMapOvr>
  <p:transition spd="med">
    <p:cover dir="rd"/>
  </p:transition>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AutoShape 3" id="3"/>
          <p:cNvSpPr/>
          <p:nvPr/>
        </p:nvSpPr>
        <p:spPr>
          <a:xfrm rot="0">
            <a:off x="-457200" y="-723900"/>
            <a:ext cx="723901" cy="11010900"/>
          </a:xfrm>
          <a:prstGeom prst="rect">
            <a:avLst/>
          </a:prstGeom>
          <a:solidFill>
            <a:srgbClr val="233DFF"/>
          </a:solidFill>
        </p:spPr>
      </p:sp>
      <p:sp>
        <p:nvSpPr>
          <p:cNvPr name="TextBox 4" id="4"/>
          <p:cNvSpPr txBox="true"/>
          <p:nvPr/>
        </p:nvSpPr>
        <p:spPr>
          <a:xfrm rot="0">
            <a:off x="1788121" y="2166937"/>
            <a:ext cx="14711758" cy="4514851"/>
          </a:xfrm>
          <a:prstGeom prst="rect">
            <a:avLst/>
          </a:prstGeom>
        </p:spPr>
        <p:txBody>
          <a:bodyPr anchor="t" rtlCol="false" tIns="0" lIns="0" bIns="0" rIns="0">
            <a:spAutoFit/>
          </a:bodyPr>
          <a:lstStyle/>
          <a:p>
            <a:pPr algn="ctr">
              <a:lnSpc>
                <a:spcPts val="37499"/>
              </a:lnSpc>
            </a:pPr>
            <a:r>
              <a:rPr lang="en-US" sz="24999" spc="499">
                <a:solidFill>
                  <a:srgbClr val="F4F6FC"/>
                </a:solidFill>
                <a:latin typeface="Brittany"/>
              </a:rPr>
              <a:t>Thank You</a:t>
            </a:r>
          </a:p>
        </p:txBody>
      </p:sp>
    </p:spTree>
  </p:cSld>
  <p:clrMapOvr>
    <a:masterClrMapping/>
  </p:clrMapOvr>
  <p:transition spd="med">
    <p:cover dir="ru"/>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AutoShape 3" id="3"/>
          <p:cNvSpPr/>
          <p:nvPr/>
        </p:nvSpPr>
        <p:spPr>
          <a:xfrm rot="0">
            <a:off x="0" y="-479854"/>
            <a:ext cx="1714500" cy="3588608"/>
          </a:xfrm>
          <a:prstGeom prst="rect">
            <a:avLst/>
          </a:prstGeom>
          <a:solidFill>
            <a:srgbClr val="233DFF"/>
          </a:solidFill>
        </p:spPr>
      </p:sp>
      <p:sp>
        <p:nvSpPr>
          <p:cNvPr name="Freeform 4" id="4"/>
          <p:cNvSpPr/>
          <p:nvPr/>
        </p:nvSpPr>
        <p:spPr>
          <a:xfrm flipH="false" flipV="false" rot="0">
            <a:off x="1714500" y="0"/>
            <a:ext cx="17027018" cy="11330707"/>
          </a:xfrm>
          <a:custGeom>
            <a:avLst/>
            <a:gdLst/>
            <a:ahLst/>
            <a:cxnLst/>
            <a:rect r="r" b="b" t="t" l="l"/>
            <a:pathLst>
              <a:path h="11330707" w="17027018">
                <a:moveTo>
                  <a:pt x="0" y="0"/>
                </a:moveTo>
                <a:lnTo>
                  <a:pt x="17027018" y="0"/>
                </a:lnTo>
                <a:lnTo>
                  <a:pt x="17027018" y="11330707"/>
                </a:lnTo>
                <a:lnTo>
                  <a:pt x="0" y="11330707"/>
                </a:lnTo>
                <a:lnTo>
                  <a:pt x="0" y="0"/>
                </a:lnTo>
                <a:close/>
              </a:path>
            </a:pathLst>
          </a:custGeom>
          <a:blipFill>
            <a:blip r:embed="rId3">
              <a:alphaModFix amt="25000"/>
            </a:blip>
            <a:stretch>
              <a:fillRect l="0" t="0" r="0" b="0"/>
            </a:stretch>
          </a:blipFill>
        </p:spPr>
      </p:sp>
      <p:sp>
        <p:nvSpPr>
          <p:cNvPr name="TextBox 5" id="5"/>
          <p:cNvSpPr txBox="true"/>
          <p:nvPr/>
        </p:nvSpPr>
        <p:spPr>
          <a:xfrm rot="0">
            <a:off x="2626646" y="1469554"/>
            <a:ext cx="14062637" cy="7865160"/>
          </a:xfrm>
          <a:prstGeom prst="rect">
            <a:avLst/>
          </a:prstGeom>
        </p:spPr>
        <p:txBody>
          <a:bodyPr anchor="t" rtlCol="false" tIns="0" lIns="0" bIns="0" rIns="0">
            <a:spAutoFit/>
          </a:bodyPr>
          <a:lstStyle/>
          <a:p>
            <a:pPr algn="l">
              <a:lnSpc>
                <a:spcPts val="4154"/>
              </a:lnSpc>
            </a:pPr>
            <a:r>
              <a:rPr lang="en-US" sz="3196" spc="319">
                <a:solidFill>
                  <a:srgbClr val="F4F6FC"/>
                </a:solidFill>
                <a:latin typeface="Ubuntu"/>
              </a:rPr>
              <a:t>In this paper, a two-layer method is proposed to detect malware in Android APPs. </a:t>
            </a:r>
            <a:r>
              <a:rPr lang="en-US" sz="3196" spc="319">
                <a:solidFill>
                  <a:srgbClr val="3CC607"/>
                </a:solidFill>
                <a:latin typeface="Ubuntu"/>
              </a:rPr>
              <a:t>The first layer is permission, intent and component information based static malware detection model. It combines the static features with fully connected neural network to detect the malware and test its effectiveness through experiment, the detection rate of the first layer is 95.22%</a:t>
            </a:r>
            <a:r>
              <a:rPr lang="en-US" sz="3196" spc="319">
                <a:solidFill>
                  <a:srgbClr val="F4F6FC"/>
                </a:solidFill>
                <a:latin typeface="Ubuntu"/>
              </a:rPr>
              <a:t>. </a:t>
            </a:r>
            <a:r>
              <a:rPr lang="en-US" sz="3196" spc="319">
                <a:solidFill>
                  <a:srgbClr val="FF3131"/>
                </a:solidFill>
                <a:latin typeface="Ubuntu"/>
              </a:rPr>
              <a:t>Then the result (benign APPs from the first layer) is input into the second layer. In the second layer, a new method CACNN which cascades CNN and AutoEncoder, is used to detect malware through network traffic features of APPs. The detection rate of the second layer is 99.3% in binary classification (2-classifier).</a:t>
            </a:r>
            <a:r>
              <a:rPr lang="en-US" sz="3196" spc="319">
                <a:solidFill>
                  <a:srgbClr val="F4F6FC"/>
                </a:solidFill>
                <a:latin typeface="Ubuntu"/>
              </a:rPr>
              <a:t> Moreover, the new two-layer model can also detect malware by its category (4-classifier) and malicious family (40-classifier). The detection rates are 98.2% and 71.48% respectively</a:t>
            </a:r>
          </a:p>
        </p:txBody>
      </p:sp>
      <p:sp>
        <p:nvSpPr>
          <p:cNvPr name="TextBox 6" id="6"/>
          <p:cNvSpPr txBox="true"/>
          <p:nvPr/>
        </p:nvSpPr>
        <p:spPr>
          <a:xfrm rot="0">
            <a:off x="11557" y="0"/>
            <a:ext cx="18276443" cy="1374121"/>
          </a:xfrm>
          <a:prstGeom prst="rect">
            <a:avLst/>
          </a:prstGeom>
        </p:spPr>
        <p:txBody>
          <a:bodyPr anchor="t" rtlCol="false" tIns="0" lIns="0" bIns="0" rIns="0">
            <a:spAutoFit/>
          </a:bodyPr>
          <a:lstStyle/>
          <a:p>
            <a:pPr algn="ctr">
              <a:lnSpc>
                <a:spcPts val="10865"/>
              </a:lnSpc>
            </a:pPr>
            <a:r>
              <a:rPr lang="en-US" sz="9054">
                <a:solidFill>
                  <a:srgbClr val="F4F6FC"/>
                </a:solidFill>
                <a:latin typeface="Open Sans Bold"/>
              </a:rPr>
              <a:t>Introduction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AutoShape 3" id="3"/>
          <p:cNvSpPr/>
          <p:nvPr/>
        </p:nvSpPr>
        <p:spPr>
          <a:xfrm rot="0">
            <a:off x="0" y="-479854"/>
            <a:ext cx="1714500" cy="3588608"/>
          </a:xfrm>
          <a:prstGeom prst="rect">
            <a:avLst/>
          </a:prstGeom>
          <a:solidFill>
            <a:srgbClr val="233DFF"/>
          </a:solidFill>
        </p:spPr>
      </p:sp>
      <p:sp>
        <p:nvSpPr>
          <p:cNvPr name="Freeform 4" id="4"/>
          <p:cNvSpPr/>
          <p:nvPr/>
        </p:nvSpPr>
        <p:spPr>
          <a:xfrm flipH="false" flipV="false" rot="0">
            <a:off x="1714500" y="0"/>
            <a:ext cx="17027018" cy="11330707"/>
          </a:xfrm>
          <a:custGeom>
            <a:avLst/>
            <a:gdLst/>
            <a:ahLst/>
            <a:cxnLst/>
            <a:rect r="r" b="b" t="t" l="l"/>
            <a:pathLst>
              <a:path h="11330707" w="17027018">
                <a:moveTo>
                  <a:pt x="0" y="0"/>
                </a:moveTo>
                <a:lnTo>
                  <a:pt x="17027018" y="0"/>
                </a:lnTo>
                <a:lnTo>
                  <a:pt x="17027018" y="11330707"/>
                </a:lnTo>
                <a:lnTo>
                  <a:pt x="0" y="11330707"/>
                </a:lnTo>
                <a:lnTo>
                  <a:pt x="0" y="0"/>
                </a:lnTo>
                <a:close/>
              </a:path>
            </a:pathLst>
          </a:custGeom>
          <a:blipFill>
            <a:blip r:embed="rId3">
              <a:alphaModFix amt="6000"/>
            </a:blip>
            <a:stretch>
              <a:fillRect l="0" t="0" r="0" b="0"/>
            </a:stretch>
          </a:blipFill>
        </p:spPr>
      </p:sp>
      <p:sp>
        <p:nvSpPr>
          <p:cNvPr name="TextBox 5" id="5"/>
          <p:cNvSpPr txBox="true"/>
          <p:nvPr/>
        </p:nvSpPr>
        <p:spPr>
          <a:xfrm rot="0">
            <a:off x="2301546" y="3062652"/>
            <a:ext cx="7926463" cy="6078405"/>
          </a:xfrm>
          <a:prstGeom prst="rect">
            <a:avLst/>
          </a:prstGeom>
        </p:spPr>
        <p:txBody>
          <a:bodyPr anchor="t" rtlCol="false" tIns="0" lIns="0" bIns="0" rIns="0">
            <a:spAutoFit/>
          </a:bodyPr>
          <a:lstStyle/>
          <a:p>
            <a:pPr algn="l">
              <a:lnSpc>
                <a:spcPts val="4596"/>
              </a:lnSpc>
            </a:pPr>
          </a:p>
          <a:p>
            <a:pPr algn="l">
              <a:lnSpc>
                <a:spcPts val="4856"/>
              </a:lnSpc>
            </a:pPr>
            <a:r>
              <a:rPr lang="en-US" sz="3735" spc="373">
                <a:solidFill>
                  <a:srgbClr val="F4F6FC"/>
                </a:solidFill>
                <a:latin typeface="Ubuntu"/>
              </a:rPr>
              <a:t>1) Static malware detection based on permissions, intent and component information. The static features datasets are input into a fully connected neural network to detect the malware and test its effectiveness through experiments.</a:t>
            </a:r>
          </a:p>
        </p:txBody>
      </p:sp>
      <p:sp>
        <p:nvSpPr>
          <p:cNvPr name="Freeform 6" id="6"/>
          <p:cNvSpPr/>
          <p:nvPr/>
        </p:nvSpPr>
        <p:spPr>
          <a:xfrm flipH="false" flipV="false" rot="0">
            <a:off x="10821350" y="3108754"/>
            <a:ext cx="6437950" cy="5129841"/>
          </a:xfrm>
          <a:custGeom>
            <a:avLst/>
            <a:gdLst/>
            <a:ahLst/>
            <a:cxnLst/>
            <a:rect r="r" b="b" t="t" l="l"/>
            <a:pathLst>
              <a:path h="5129841" w="6437950">
                <a:moveTo>
                  <a:pt x="0" y="0"/>
                </a:moveTo>
                <a:lnTo>
                  <a:pt x="6437950" y="0"/>
                </a:lnTo>
                <a:lnTo>
                  <a:pt x="6437950" y="5129841"/>
                </a:lnTo>
                <a:lnTo>
                  <a:pt x="0" y="5129841"/>
                </a:lnTo>
                <a:lnTo>
                  <a:pt x="0" y="0"/>
                </a:lnTo>
                <a:close/>
              </a:path>
            </a:pathLst>
          </a:custGeom>
          <a:blipFill>
            <a:blip r:embed="rId4"/>
            <a:stretch>
              <a:fillRect l="0" t="0" r="0" b="0"/>
            </a:stretch>
          </a:blipFill>
        </p:spPr>
      </p:sp>
      <p:sp>
        <p:nvSpPr>
          <p:cNvPr name="TextBox 7" id="7"/>
          <p:cNvSpPr txBox="true"/>
          <p:nvPr/>
        </p:nvSpPr>
        <p:spPr>
          <a:xfrm rot="0">
            <a:off x="1413766" y="285750"/>
            <a:ext cx="16116854" cy="2057400"/>
          </a:xfrm>
          <a:prstGeom prst="rect">
            <a:avLst/>
          </a:prstGeom>
        </p:spPr>
        <p:txBody>
          <a:bodyPr anchor="t" rtlCol="false" tIns="0" lIns="0" bIns="0" rIns="0">
            <a:spAutoFit/>
          </a:bodyPr>
          <a:lstStyle/>
          <a:p>
            <a:pPr algn="ctr">
              <a:lnSpc>
                <a:spcPts val="5466"/>
              </a:lnSpc>
            </a:pPr>
            <a:r>
              <a:rPr lang="en-US" sz="4555">
                <a:solidFill>
                  <a:srgbClr val="F4F6FC"/>
                </a:solidFill>
                <a:latin typeface="Open Sans Bold"/>
              </a:rPr>
              <a:t>To be more effective detect the Android malware, in this paper, this paper makes the following contributions to detect Android malware:</a:t>
            </a:r>
            <a:r>
              <a:rPr lang="en-US" sz="4555">
                <a:solidFill>
                  <a:srgbClr val="F4F6FC"/>
                </a:solidFill>
                <a:latin typeface="Open Sans Bold"/>
              </a:rPr>
              <a: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AutoShape 3" id="3"/>
          <p:cNvSpPr/>
          <p:nvPr/>
        </p:nvSpPr>
        <p:spPr>
          <a:xfrm rot="0">
            <a:off x="0" y="-479854"/>
            <a:ext cx="1714500" cy="3588608"/>
          </a:xfrm>
          <a:prstGeom prst="rect">
            <a:avLst/>
          </a:prstGeom>
          <a:solidFill>
            <a:srgbClr val="233DFF"/>
          </a:solidFill>
        </p:spPr>
      </p:sp>
      <p:sp>
        <p:nvSpPr>
          <p:cNvPr name="Freeform 4" id="4"/>
          <p:cNvSpPr/>
          <p:nvPr/>
        </p:nvSpPr>
        <p:spPr>
          <a:xfrm flipH="false" flipV="false" rot="0">
            <a:off x="1714500" y="0"/>
            <a:ext cx="17027018" cy="11330707"/>
          </a:xfrm>
          <a:custGeom>
            <a:avLst/>
            <a:gdLst/>
            <a:ahLst/>
            <a:cxnLst/>
            <a:rect r="r" b="b" t="t" l="l"/>
            <a:pathLst>
              <a:path h="11330707" w="17027018">
                <a:moveTo>
                  <a:pt x="0" y="0"/>
                </a:moveTo>
                <a:lnTo>
                  <a:pt x="17027018" y="0"/>
                </a:lnTo>
                <a:lnTo>
                  <a:pt x="17027018" y="11330707"/>
                </a:lnTo>
                <a:lnTo>
                  <a:pt x="0" y="11330707"/>
                </a:lnTo>
                <a:lnTo>
                  <a:pt x="0" y="0"/>
                </a:lnTo>
                <a:close/>
              </a:path>
            </a:pathLst>
          </a:custGeom>
          <a:blipFill>
            <a:blip r:embed="rId3">
              <a:alphaModFix amt="25000"/>
            </a:blip>
            <a:stretch>
              <a:fillRect l="0" t="0" r="0" b="0"/>
            </a:stretch>
          </a:blipFill>
        </p:spPr>
      </p:sp>
      <p:sp>
        <p:nvSpPr>
          <p:cNvPr name="Freeform 5" id="5"/>
          <p:cNvSpPr/>
          <p:nvPr/>
        </p:nvSpPr>
        <p:spPr>
          <a:xfrm flipH="false" flipV="false" rot="0">
            <a:off x="9730119" y="3342632"/>
            <a:ext cx="8502698" cy="5297580"/>
          </a:xfrm>
          <a:custGeom>
            <a:avLst/>
            <a:gdLst/>
            <a:ahLst/>
            <a:cxnLst/>
            <a:rect r="r" b="b" t="t" l="l"/>
            <a:pathLst>
              <a:path h="5297580" w="8502698">
                <a:moveTo>
                  <a:pt x="0" y="0"/>
                </a:moveTo>
                <a:lnTo>
                  <a:pt x="8502699" y="0"/>
                </a:lnTo>
                <a:lnTo>
                  <a:pt x="8502699" y="5297580"/>
                </a:lnTo>
                <a:lnTo>
                  <a:pt x="0" y="5297580"/>
                </a:lnTo>
                <a:lnTo>
                  <a:pt x="0" y="0"/>
                </a:lnTo>
                <a:close/>
              </a:path>
            </a:pathLst>
          </a:custGeom>
          <a:blipFill>
            <a:blip r:embed="rId4"/>
            <a:stretch>
              <a:fillRect l="0" t="0" r="0" b="0"/>
            </a:stretch>
          </a:blipFill>
        </p:spPr>
      </p:sp>
      <p:sp>
        <p:nvSpPr>
          <p:cNvPr name="TextBox 6" id="6"/>
          <p:cNvSpPr txBox="true"/>
          <p:nvPr/>
        </p:nvSpPr>
        <p:spPr>
          <a:xfrm rot="0">
            <a:off x="2208661" y="3051604"/>
            <a:ext cx="7521458" cy="5822486"/>
          </a:xfrm>
          <a:prstGeom prst="rect">
            <a:avLst/>
          </a:prstGeom>
        </p:spPr>
        <p:txBody>
          <a:bodyPr anchor="t" rtlCol="false" tIns="0" lIns="0" bIns="0" rIns="0">
            <a:spAutoFit/>
          </a:bodyPr>
          <a:lstStyle/>
          <a:p>
            <a:pPr algn="l">
              <a:lnSpc>
                <a:spcPts val="4597"/>
              </a:lnSpc>
            </a:pPr>
          </a:p>
          <a:p>
            <a:pPr algn="l">
              <a:lnSpc>
                <a:spcPts val="4597"/>
              </a:lnSpc>
            </a:pPr>
            <a:r>
              <a:rPr lang="en-US" sz="3536" spc="353">
                <a:solidFill>
                  <a:srgbClr val="F4F6FC"/>
                </a:solidFill>
                <a:latin typeface="Ubuntu"/>
              </a:rPr>
              <a:t> 2) Network traffic based effective mobile malware detection. Our experimental results show that combining network traffic features with cascading deep learning CACNN methods can effectively identify malicious software in Android APPs. </a:t>
            </a:r>
          </a:p>
        </p:txBody>
      </p:sp>
      <p:sp>
        <p:nvSpPr>
          <p:cNvPr name="TextBox 7" id="7"/>
          <p:cNvSpPr txBox="true"/>
          <p:nvPr/>
        </p:nvSpPr>
        <p:spPr>
          <a:xfrm rot="0">
            <a:off x="1413766" y="285750"/>
            <a:ext cx="16116854" cy="2057400"/>
          </a:xfrm>
          <a:prstGeom prst="rect">
            <a:avLst/>
          </a:prstGeom>
        </p:spPr>
        <p:txBody>
          <a:bodyPr anchor="t" rtlCol="false" tIns="0" lIns="0" bIns="0" rIns="0">
            <a:spAutoFit/>
          </a:bodyPr>
          <a:lstStyle/>
          <a:p>
            <a:pPr algn="ctr">
              <a:lnSpc>
                <a:spcPts val="5466"/>
              </a:lnSpc>
            </a:pPr>
            <a:r>
              <a:rPr lang="en-US" sz="4555">
                <a:solidFill>
                  <a:srgbClr val="F4F6FC"/>
                </a:solidFill>
                <a:latin typeface="Open Sans Bold"/>
              </a:rPr>
              <a:t>To be more effective detect the Android malware, in this paper, we make the following contributions to detect Android malware:</a:t>
            </a:r>
            <a:r>
              <a:rPr lang="en-US" sz="4555">
                <a:solidFill>
                  <a:srgbClr val="F4F6FC"/>
                </a:solidFill>
                <a:latin typeface="Open Sans Bold"/>
              </a:rPr>
              <a: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AutoShape 3" id="3"/>
          <p:cNvSpPr/>
          <p:nvPr/>
        </p:nvSpPr>
        <p:spPr>
          <a:xfrm rot="0">
            <a:off x="0" y="-479854"/>
            <a:ext cx="1714500" cy="3588608"/>
          </a:xfrm>
          <a:prstGeom prst="rect">
            <a:avLst/>
          </a:prstGeom>
          <a:solidFill>
            <a:srgbClr val="233DFF"/>
          </a:solidFill>
        </p:spPr>
      </p:sp>
      <p:sp>
        <p:nvSpPr>
          <p:cNvPr name="Freeform 4" id="4"/>
          <p:cNvSpPr/>
          <p:nvPr/>
        </p:nvSpPr>
        <p:spPr>
          <a:xfrm flipH="false" flipV="false" rot="0">
            <a:off x="1714500" y="0"/>
            <a:ext cx="17324821" cy="11545369"/>
          </a:xfrm>
          <a:custGeom>
            <a:avLst/>
            <a:gdLst/>
            <a:ahLst/>
            <a:cxnLst/>
            <a:rect r="r" b="b" t="t" l="l"/>
            <a:pathLst>
              <a:path h="11545369" w="17324821">
                <a:moveTo>
                  <a:pt x="0" y="0"/>
                </a:moveTo>
                <a:lnTo>
                  <a:pt x="17324821" y="0"/>
                </a:lnTo>
                <a:lnTo>
                  <a:pt x="17324821" y="11545369"/>
                </a:lnTo>
                <a:lnTo>
                  <a:pt x="0" y="11545369"/>
                </a:lnTo>
                <a:lnTo>
                  <a:pt x="0" y="0"/>
                </a:lnTo>
                <a:close/>
              </a:path>
            </a:pathLst>
          </a:custGeom>
          <a:blipFill>
            <a:blip r:embed="rId3">
              <a:alphaModFix amt="19999"/>
            </a:blip>
            <a:stretch>
              <a:fillRect l="0" t="0" r="0" b="0"/>
            </a:stretch>
          </a:blipFill>
        </p:spPr>
      </p:sp>
      <p:sp>
        <p:nvSpPr>
          <p:cNvPr name="TextBox 5" id="5"/>
          <p:cNvSpPr txBox="true"/>
          <p:nvPr/>
        </p:nvSpPr>
        <p:spPr>
          <a:xfrm rot="0">
            <a:off x="2440875" y="2498584"/>
            <a:ext cx="14062637" cy="6819315"/>
          </a:xfrm>
          <a:prstGeom prst="rect">
            <a:avLst/>
          </a:prstGeom>
        </p:spPr>
        <p:txBody>
          <a:bodyPr anchor="t" rtlCol="false" tIns="0" lIns="0" bIns="0" rIns="0">
            <a:spAutoFit/>
          </a:bodyPr>
          <a:lstStyle/>
          <a:p>
            <a:pPr algn="l">
              <a:lnSpc>
                <a:spcPts val="4934"/>
              </a:lnSpc>
            </a:pPr>
          </a:p>
          <a:p>
            <a:pPr algn="l">
              <a:lnSpc>
                <a:spcPts val="4934"/>
              </a:lnSpc>
            </a:pPr>
            <a:r>
              <a:rPr lang="en-US" sz="3796" spc="379">
                <a:solidFill>
                  <a:srgbClr val="F4F6FC"/>
                </a:solidFill>
                <a:latin typeface="Ubuntu"/>
              </a:rPr>
              <a:t>3) Two-layer detection model. The first layer, applying a fully connected neural network to analyze static features, and input the results to the next detection layer. Second layer, network traffic features detection analyzed the final results to prove that CACNN model can effectively identify malware. At the same time, this models can also detect malware by its category and malicious family. Overall, combining two layer of detection model can further improve the detection efficiency</a:t>
            </a:r>
          </a:p>
        </p:txBody>
      </p:sp>
      <p:sp>
        <p:nvSpPr>
          <p:cNvPr name="TextBox 6" id="6"/>
          <p:cNvSpPr txBox="true"/>
          <p:nvPr/>
        </p:nvSpPr>
        <p:spPr>
          <a:xfrm rot="0">
            <a:off x="1413766" y="285750"/>
            <a:ext cx="16116854" cy="2057400"/>
          </a:xfrm>
          <a:prstGeom prst="rect">
            <a:avLst/>
          </a:prstGeom>
        </p:spPr>
        <p:txBody>
          <a:bodyPr anchor="t" rtlCol="false" tIns="0" lIns="0" bIns="0" rIns="0">
            <a:spAutoFit/>
          </a:bodyPr>
          <a:lstStyle/>
          <a:p>
            <a:pPr algn="ctr">
              <a:lnSpc>
                <a:spcPts val="5466"/>
              </a:lnSpc>
            </a:pPr>
            <a:r>
              <a:rPr lang="en-US" sz="4555">
                <a:solidFill>
                  <a:srgbClr val="F4F6FC"/>
                </a:solidFill>
                <a:latin typeface="Open Sans Bold"/>
              </a:rPr>
              <a:t>To be more effective detect the Android malware, in this paper, we make the following contributions to detect Android malware:</a:t>
            </a:r>
            <a:r>
              <a:rPr lang="en-US" sz="4555">
                <a:solidFill>
                  <a:srgbClr val="F4F6FC"/>
                </a:solidFill>
                <a:latin typeface="Open Sans Bold"/>
              </a:rPr>
              <a: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AutoShape 3" id="3"/>
          <p:cNvSpPr/>
          <p:nvPr/>
        </p:nvSpPr>
        <p:spPr>
          <a:xfrm rot="0">
            <a:off x="0" y="-479854"/>
            <a:ext cx="1714500" cy="3588608"/>
          </a:xfrm>
          <a:prstGeom prst="rect">
            <a:avLst/>
          </a:prstGeom>
          <a:solidFill>
            <a:srgbClr val="233DFF"/>
          </a:solidFill>
        </p:spPr>
      </p:sp>
      <p:sp>
        <p:nvSpPr>
          <p:cNvPr name="AutoShape 4" id="4"/>
          <p:cNvSpPr/>
          <p:nvPr/>
        </p:nvSpPr>
        <p:spPr>
          <a:xfrm rot="0">
            <a:off x="1714500" y="-228600"/>
            <a:ext cx="17602200" cy="11087100"/>
          </a:xfrm>
          <a:prstGeom prst="rect">
            <a:avLst/>
          </a:prstGeom>
          <a:solidFill>
            <a:srgbClr val="F4F6FC">
              <a:alpha val="9804"/>
            </a:srgbClr>
          </a:solidFill>
        </p:spPr>
      </p:sp>
      <p:sp>
        <p:nvSpPr>
          <p:cNvPr name="TextBox 5" id="5"/>
          <p:cNvSpPr txBox="true"/>
          <p:nvPr/>
        </p:nvSpPr>
        <p:spPr>
          <a:xfrm rot="0">
            <a:off x="2326922" y="427828"/>
            <a:ext cx="15265874" cy="1226468"/>
          </a:xfrm>
          <a:prstGeom prst="rect">
            <a:avLst/>
          </a:prstGeom>
        </p:spPr>
        <p:txBody>
          <a:bodyPr anchor="t" rtlCol="false" tIns="0" lIns="0" bIns="0" rIns="0">
            <a:spAutoFit/>
          </a:bodyPr>
          <a:lstStyle/>
          <a:p>
            <a:pPr algn="l">
              <a:lnSpc>
                <a:spcPts val="9674"/>
              </a:lnSpc>
            </a:pPr>
            <a:r>
              <a:rPr lang="en-US" sz="8061">
                <a:solidFill>
                  <a:srgbClr val="F4F6FC"/>
                </a:solidFill>
                <a:latin typeface="Open Sans Bold"/>
              </a:rPr>
              <a:t>Methodology</a:t>
            </a:r>
          </a:p>
        </p:txBody>
      </p:sp>
      <p:sp>
        <p:nvSpPr>
          <p:cNvPr name="TextBox 6" id="6"/>
          <p:cNvSpPr txBox="true"/>
          <p:nvPr/>
        </p:nvSpPr>
        <p:spPr>
          <a:xfrm rot="0">
            <a:off x="2334701" y="1977873"/>
            <a:ext cx="14924599" cy="5095967"/>
          </a:xfrm>
          <a:prstGeom prst="rect">
            <a:avLst/>
          </a:prstGeom>
        </p:spPr>
        <p:txBody>
          <a:bodyPr anchor="t" rtlCol="false" tIns="0" lIns="0" bIns="0" rIns="0">
            <a:spAutoFit/>
          </a:bodyPr>
          <a:lstStyle/>
          <a:p>
            <a:pPr algn="l">
              <a:lnSpc>
                <a:spcPts val="5038"/>
              </a:lnSpc>
            </a:pPr>
            <a:r>
              <a:rPr lang="en-US" sz="3359" spc="67">
                <a:solidFill>
                  <a:srgbClr val="F4F6FC"/>
                </a:solidFill>
                <a:latin typeface="Open Sans"/>
              </a:rPr>
              <a:t>In this section, we propose a two layer model for detecting malware. In the first layer, the static analysis method is used to extract features, then a fully connected neural network model is used to classify the datasets into benign and malware. In the second layer, mobile traffic analysis method is used to extract traffic features from all the benign in the first layer, then CACNN model is used to classify malware from the benign. CACNN model can also classify Malware by category and family. The complete framework is summarized as Figure 1.</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AutoShape 3" id="3"/>
          <p:cNvSpPr/>
          <p:nvPr/>
        </p:nvSpPr>
        <p:spPr>
          <a:xfrm rot="0">
            <a:off x="0" y="-479854"/>
            <a:ext cx="1714500" cy="3588608"/>
          </a:xfrm>
          <a:prstGeom prst="rect">
            <a:avLst/>
          </a:prstGeom>
          <a:solidFill>
            <a:srgbClr val="233DFF"/>
          </a:solidFill>
        </p:spPr>
      </p:sp>
      <p:sp>
        <p:nvSpPr>
          <p:cNvPr name="AutoShape 4" id="4"/>
          <p:cNvSpPr/>
          <p:nvPr/>
        </p:nvSpPr>
        <p:spPr>
          <a:xfrm rot="0">
            <a:off x="1714500" y="-228600"/>
            <a:ext cx="17602200" cy="11087100"/>
          </a:xfrm>
          <a:prstGeom prst="rect">
            <a:avLst/>
          </a:prstGeom>
          <a:solidFill>
            <a:srgbClr val="F4F6FC">
              <a:alpha val="9804"/>
            </a:srgbClr>
          </a:solidFill>
        </p:spPr>
      </p:sp>
      <p:sp>
        <p:nvSpPr>
          <p:cNvPr name="Freeform 5" id="5"/>
          <p:cNvSpPr/>
          <p:nvPr/>
        </p:nvSpPr>
        <p:spPr>
          <a:xfrm flipH="false" flipV="false" rot="0">
            <a:off x="3604767" y="1884713"/>
            <a:ext cx="12710184" cy="7660735"/>
          </a:xfrm>
          <a:custGeom>
            <a:avLst/>
            <a:gdLst/>
            <a:ahLst/>
            <a:cxnLst/>
            <a:rect r="r" b="b" t="t" l="l"/>
            <a:pathLst>
              <a:path h="7660735" w="12710184">
                <a:moveTo>
                  <a:pt x="0" y="0"/>
                </a:moveTo>
                <a:lnTo>
                  <a:pt x="12710185" y="0"/>
                </a:lnTo>
                <a:lnTo>
                  <a:pt x="12710185" y="7660735"/>
                </a:lnTo>
                <a:lnTo>
                  <a:pt x="0" y="7660735"/>
                </a:lnTo>
                <a:lnTo>
                  <a:pt x="0" y="0"/>
                </a:lnTo>
                <a:close/>
              </a:path>
            </a:pathLst>
          </a:custGeom>
          <a:blipFill>
            <a:blip r:embed="rId3"/>
            <a:stretch>
              <a:fillRect l="0" t="0" r="0" b="0"/>
            </a:stretch>
          </a:blipFill>
        </p:spPr>
      </p:sp>
      <p:sp>
        <p:nvSpPr>
          <p:cNvPr name="TextBox 6" id="6"/>
          <p:cNvSpPr txBox="true"/>
          <p:nvPr/>
        </p:nvSpPr>
        <p:spPr>
          <a:xfrm rot="0">
            <a:off x="2326922" y="427828"/>
            <a:ext cx="15265874" cy="1226468"/>
          </a:xfrm>
          <a:prstGeom prst="rect">
            <a:avLst/>
          </a:prstGeom>
        </p:spPr>
        <p:txBody>
          <a:bodyPr anchor="t" rtlCol="false" tIns="0" lIns="0" bIns="0" rIns="0">
            <a:spAutoFit/>
          </a:bodyPr>
          <a:lstStyle/>
          <a:p>
            <a:pPr algn="l">
              <a:lnSpc>
                <a:spcPts val="9674"/>
              </a:lnSpc>
            </a:pPr>
            <a:r>
              <a:rPr lang="en-US" sz="8061">
                <a:solidFill>
                  <a:srgbClr val="F4F6FC"/>
                </a:solidFill>
                <a:latin typeface="Open Sans Bold"/>
              </a:rPr>
              <a:t>Methodology</a:t>
            </a:r>
          </a:p>
        </p:txBody>
      </p:sp>
    </p:spTree>
  </p:cSld>
  <p:clrMapOvr>
    <a:masterClrMapping/>
  </p:clrMapOvr>
  <p:transition spd="med">
    <p:cover dir="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DAGFs23gJF0</dc:identifier>
  <dcterms:modified xsi:type="dcterms:W3CDTF">2011-08-01T06:04:30Z</dcterms:modified>
  <cp:revision>1</cp:revision>
  <dc:title>ht-ai-androidmalware</dc:title>
</cp:coreProperties>
</file>