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0b0f453d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0b0f453d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0b0f453d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0b0f453d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tr" sz="1800">
                <a:solidFill>
                  <a:srgbClr val="ADADAD"/>
                </a:solidFill>
              </a:rPr>
              <a:t>The following results were obtained by varying three pa-rameters and utilizing different algorithms, as shown in detail in the graphs below. Throughout the procedure, a training set ratio of 0.66 and a test set ratio of 0.34 were deliberately chosen, with the algorithms being executed ten times and the average result being calculated. Simultaneously, the variable epsilon (ϵ) was analyzed in two separate graphs ranging from 0 to 1 and from 1 to 8. The epsilon values utilized in all algorithms are listed below: ϵ = [0.05, 0.1, 0.2, 0.3, 0.5, 1.0, 2.0, 3.0, 4.0, 8.0].</a:t>
            </a:r>
            <a:endParaRPr sz="1800">
              <a:solidFill>
                <a:srgbClr val="ADADAD"/>
              </a:solidFill>
            </a:endParaRPr>
          </a:p>
          <a:p>
            <a:pPr indent="0" lvl="0" marL="0" rtl="0" algn="l">
              <a:lnSpc>
                <a:spcPct val="115000"/>
              </a:lnSpc>
              <a:spcBef>
                <a:spcPts val="1200"/>
              </a:spcBef>
              <a:spcAft>
                <a:spcPts val="0"/>
              </a:spcAft>
              <a:buClr>
                <a:schemeClr val="dk1"/>
              </a:buClr>
              <a:buSzPts val="1100"/>
              <a:buFont typeface="Arial"/>
              <a:buNone/>
            </a:pPr>
            <a:r>
              <a:rPr lang="tr" sz="1800">
                <a:solidFill>
                  <a:srgbClr val="ADADAD"/>
                </a:solidFill>
              </a:rPr>
              <a:t>The results indicate an expected direct relationship between the training size and accuracy. When we use larger training sizes with the same ϵ values, our machine learning algorithm using Differential Privacy approaches the accuracy achieved in its non-private state. The curve slopes exhibit similar patterns between the intervals 0-1 and 1-8. In addition, contrary to expectations, a continuous increase in accuracy is not observed as ϵ increases. An ”elbow” point is observed in all the graphs, and the elbow method can be used for selecting the optimal value in a real-world application of Differential Privacy.</a:t>
            </a:r>
            <a:endParaRPr sz="1800">
              <a:solidFill>
                <a:srgbClr val="ADADAD"/>
              </a:solidFill>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ADADAD"/>
              </a:solidFill>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fd40b253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fd40b253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fd40b253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fd40b253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9fd40b253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9fd40b253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9fd40b253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9fd40b253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9fd40b253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9fd40b253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9fd40b253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9fd40b253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fd40b253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fd40b253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fd40b253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fd40b253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fd40b253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fd40b253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9fd40b253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9fd40b253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5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550400"/>
            <a:ext cx="8520600" cy="194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tr" sz="3780"/>
              <a:t>Comparative Analysis of Differential Privacy over Multiple Data Sets</a:t>
            </a:r>
            <a:endParaRPr sz="3780"/>
          </a:p>
        </p:txBody>
      </p:sp>
      <p:sp>
        <p:nvSpPr>
          <p:cNvPr id="55" name="Google Shape;55;p13"/>
          <p:cNvSpPr txBox="1"/>
          <p:nvPr>
            <p:ph idx="1" type="subTitle"/>
          </p:nvPr>
        </p:nvSpPr>
        <p:spPr>
          <a:xfrm>
            <a:off x="311700" y="37365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sz="1400">
                <a:solidFill>
                  <a:srgbClr val="FFFFFF"/>
                </a:solidFill>
              </a:rPr>
              <a:t>Refik Can Öztaş - Dr. Bülent Tuğrul</a:t>
            </a:r>
            <a:endParaRPr sz="1400">
              <a:solidFill>
                <a:srgbClr val="FFFFFF"/>
              </a:solidFill>
            </a:endParaRPr>
          </a:p>
          <a:p>
            <a:pPr indent="0" lvl="0" marL="0" rtl="0" algn="ctr">
              <a:spcBef>
                <a:spcPts val="0"/>
              </a:spcBef>
              <a:spcAft>
                <a:spcPts val="0"/>
              </a:spcAft>
              <a:buNone/>
            </a:pPr>
            <a:r>
              <a:rPr i="1" lang="tr" sz="1400">
                <a:solidFill>
                  <a:srgbClr val="FFFFFF"/>
                </a:solidFill>
              </a:rPr>
              <a:t>Ankara University, Department of Computer Engineering</a:t>
            </a:r>
            <a:endParaRPr sz="1400">
              <a:solidFill>
                <a:srgbClr val="FFFFFF"/>
              </a:solidFill>
            </a:endParaRPr>
          </a:p>
        </p:txBody>
      </p:sp>
      <p:pic>
        <p:nvPicPr>
          <p:cNvPr id="56" name="Google Shape;56;p13"/>
          <p:cNvPicPr preferRelativeResize="0"/>
          <p:nvPr/>
        </p:nvPicPr>
        <p:blipFill>
          <a:blip r:embed="rId3">
            <a:alphaModFix/>
          </a:blip>
          <a:stretch>
            <a:fillRect/>
          </a:stretch>
        </p:blipFill>
        <p:spPr>
          <a:xfrm>
            <a:off x="3677438" y="201625"/>
            <a:ext cx="1789125" cy="1789125"/>
          </a:xfrm>
          <a:prstGeom prst="rect">
            <a:avLst/>
          </a:prstGeom>
          <a:noFill/>
          <a:ln>
            <a:noFill/>
          </a:ln>
        </p:spPr>
      </p:pic>
    </p:spTree>
  </p:cSld>
  <p:clrMapOvr>
    <a:masterClrMapping/>
  </p:clrMapOvr>
  <mc:AlternateContent>
    <mc:Choice Requires="p14">
      <p:transition spd="slow" p14:dur="1500">
        <p14:flip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Analysis and Results</a:t>
            </a:r>
            <a:endParaRPr/>
          </a:p>
        </p:txBody>
      </p:sp>
      <p:pic>
        <p:nvPicPr>
          <p:cNvPr id="120" name="Google Shape;120;p22"/>
          <p:cNvPicPr preferRelativeResize="0"/>
          <p:nvPr/>
        </p:nvPicPr>
        <p:blipFill>
          <a:blip r:embed="rId3">
            <a:alphaModFix/>
          </a:blip>
          <a:stretch>
            <a:fillRect/>
          </a:stretch>
        </p:blipFill>
        <p:spPr>
          <a:xfrm>
            <a:off x="603775" y="1633675"/>
            <a:ext cx="7936450" cy="2269925"/>
          </a:xfrm>
          <a:prstGeom prst="rect">
            <a:avLst/>
          </a:prstGeom>
          <a:noFill/>
          <a:ln>
            <a:noFill/>
          </a:ln>
        </p:spPr>
      </p:pic>
      <p:sp>
        <p:nvSpPr>
          <p:cNvPr id="121" name="Google Shape;121;p22"/>
          <p:cNvSpPr txBox="1"/>
          <p:nvPr/>
        </p:nvSpPr>
        <p:spPr>
          <a:xfrm>
            <a:off x="217725" y="4650500"/>
            <a:ext cx="88323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tr" sz="1300">
                <a:solidFill>
                  <a:schemeClr val="dk1"/>
                </a:solidFill>
              </a:rPr>
              <a:t>8th International Scientific Conference “Telecommunications, Informatics, Energy and Management” – TIEM 2023</a:t>
            </a:r>
            <a:endParaRPr i="1" sz="13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Analysis and Results</a:t>
            </a:r>
            <a:endParaRPr/>
          </a:p>
        </p:txBody>
      </p:sp>
      <p:pic>
        <p:nvPicPr>
          <p:cNvPr id="127" name="Google Shape;127;p23"/>
          <p:cNvPicPr preferRelativeResize="0"/>
          <p:nvPr/>
        </p:nvPicPr>
        <p:blipFill rotWithShape="1">
          <a:blip r:embed="rId3">
            <a:alphaModFix/>
          </a:blip>
          <a:srcRect b="0" l="0" r="0" t="63566"/>
          <a:stretch/>
        </p:blipFill>
        <p:spPr>
          <a:xfrm>
            <a:off x="390950" y="2677800"/>
            <a:ext cx="8010926" cy="2048004"/>
          </a:xfrm>
          <a:prstGeom prst="rect">
            <a:avLst/>
          </a:prstGeom>
          <a:noFill/>
          <a:ln>
            <a:noFill/>
          </a:ln>
        </p:spPr>
      </p:pic>
      <p:pic>
        <p:nvPicPr>
          <p:cNvPr id="128" name="Google Shape;128;p23"/>
          <p:cNvPicPr preferRelativeResize="0"/>
          <p:nvPr/>
        </p:nvPicPr>
        <p:blipFill rotWithShape="1">
          <a:blip r:embed="rId3">
            <a:alphaModFix/>
          </a:blip>
          <a:srcRect b="66498" l="0" r="0" t="0"/>
          <a:stretch/>
        </p:blipFill>
        <p:spPr>
          <a:xfrm>
            <a:off x="390950" y="1017725"/>
            <a:ext cx="8010926" cy="1883150"/>
          </a:xfrm>
          <a:prstGeom prst="rect">
            <a:avLst/>
          </a:prstGeom>
          <a:noFill/>
          <a:ln>
            <a:noFill/>
          </a:ln>
        </p:spPr>
      </p:pic>
      <p:sp>
        <p:nvSpPr>
          <p:cNvPr id="129" name="Google Shape;129;p23"/>
          <p:cNvSpPr txBox="1"/>
          <p:nvPr/>
        </p:nvSpPr>
        <p:spPr>
          <a:xfrm>
            <a:off x="217725" y="4650500"/>
            <a:ext cx="88323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tr" sz="1300">
                <a:solidFill>
                  <a:schemeClr val="dk1"/>
                </a:solidFill>
              </a:rPr>
              <a:t>8th International Scientific Conference “Telecommunications, Informatics, Energy and Management” – TIEM 2023</a:t>
            </a:r>
            <a:endParaRPr i="1" sz="13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Conclusion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just">
              <a:spcBef>
                <a:spcPts val="0"/>
              </a:spcBef>
              <a:spcAft>
                <a:spcPts val="0"/>
              </a:spcAft>
              <a:buNone/>
            </a:pPr>
            <a:r>
              <a:rPr lang="tr"/>
              <a:t>Maintaining data security is crucial to safeguard sensitive and valuable information from malicious individuals, hackers, or cybercriminals who may view, steal, or manipulate data. </a:t>
            </a:r>
            <a:endParaRPr/>
          </a:p>
          <a:p>
            <a:pPr indent="0" lvl="0" marL="0" rtl="0" algn="just">
              <a:spcBef>
                <a:spcPts val="1200"/>
              </a:spcBef>
              <a:spcAft>
                <a:spcPts val="0"/>
              </a:spcAft>
              <a:buNone/>
            </a:pPr>
            <a:r>
              <a:rPr lang="tr"/>
              <a:t>However, despite implementing several security measures and products, incidents of hacking still occur. </a:t>
            </a:r>
            <a:endParaRPr/>
          </a:p>
          <a:p>
            <a:pPr indent="0" lvl="0" marL="0" rtl="0" algn="just">
              <a:spcBef>
                <a:spcPts val="1200"/>
              </a:spcBef>
              <a:spcAft>
                <a:spcPts val="0"/>
              </a:spcAft>
              <a:buNone/>
            </a:pPr>
            <a:r>
              <a:rPr lang="tr"/>
              <a:t>Differential privacy is a popular technique used in sensitive domains because it has a significant impact on machine learning models, and it offers provable privacy guarantees. </a:t>
            </a:r>
            <a:endParaRPr/>
          </a:p>
          <a:p>
            <a:pPr indent="0" lvl="0" marL="0" rtl="0" algn="just">
              <a:spcBef>
                <a:spcPts val="1200"/>
              </a:spcBef>
              <a:spcAft>
                <a:spcPts val="0"/>
              </a:spcAft>
              <a:buNone/>
            </a:pPr>
            <a:r>
              <a:rPr lang="tr"/>
              <a:t>A trade-off between privacy and utility exists when using differential privacy, which can reduce learning accuracy. </a:t>
            </a:r>
            <a:endParaRPr/>
          </a:p>
          <a:p>
            <a:pPr indent="0" lvl="0" marL="0" rtl="0" algn="just">
              <a:spcBef>
                <a:spcPts val="1200"/>
              </a:spcBef>
              <a:spcAft>
                <a:spcPts val="1200"/>
              </a:spcAft>
              <a:buNone/>
            </a:pPr>
            <a:r>
              <a:rPr lang="tr"/>
              <a:t>Therefore, differential privacy is an important tool for ensuring data privacy while mitigating the risk of hacking, but its use should be carefully evaluated before it is implemented.</a:t>
            </a:r>
            <a:endParaRPr/>
          </a:p>
        </p:txBody>
      </p:sp>
      <p:sp>
        <p:nvSpPr>
          <p:cNvPr id="136" name="Google Shape;136;p24"/>
          <p:cNvSpPr txBox="1"/>
          <p:nvPr/>
        </p:nvSpPr>
        <p:spPr>
          <a:xfrm>
            <a:off x="217725" y="4650500"/>
            <a:ext cx="88323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tr" sz="1300">
                <a:solidFill>
                  <a:schemeClr val="dk1"/>
                </a:solidFill>
              </a:rPr>
              <a:t>8th International Scientific Conference “Telecommunications, Informatics, Energy and Management” – TIEM 2023</a:t>
            </a:r>
            <a:endParaRPr i="1" sz="13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ctrTitle"/>
          </p:nvPr>
        </p:nvSpPr>
        <p:spPr>
          <a:xfrm>
            <a:off x="311700" y="856250"/>
            <a:ext cx="8520600" cy="194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tr" sz="3780"/>
              <a:t>Q&amp;A</a:t>
            </a:r>
            <a:endParaRPr sz="3780"/>
          </a:p>
        </p:txBody>
      </p:sp>
      <p:sp>
        <p:nvSpPr>
          <p:cNvPr id="142" name="Google Shape;142;p25"/>
          <p:cNvSpPr txBox="1"/>
          <p:nvPr/>
        </p:nvSpPr>
        <p:spPr>
          <a:xfrm>
            <a:off x="217725" y="4650500"/>
            <a:ext cx="88323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tr" sz="1300">
                <a:solidFill>
                  <a:schemeClr val="dk1"/>
                </a:solidFill>
              </a:rPr>
              <a:t>8th International Scientific Conference “Telecommunications, Informatics, Energy and Management” – TIEM 2023</a:t>
            </a:r>
            <a:endParaRPr i="1"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tr"/>
              <a:t>Introduction</a:t>
            </a:r>
            <a:endParaRPr/>
          </a:p>
          <a:p>
            <a:pPr indent="-342900" lvl="0" marL="457200" rtl="0" algn="l">
              <a:spcBef>
                <a:spcPts val="1200"/>
              </a:spcBef>
              <a:spcAft>
                <a:spcPts val="0"/>
              </a:spcAft>
              <a:buSzPts val="1800"/>
              <a:buAutoNum type="romanUcPeriod"/>
            </a:pPr>
            <a:r>
              <a:rPr lang="tr"/>
              <a:t>What is Differential Privacy ?</a:t>
            </a:r>
            <a:endParaRPr/>
          </a:p>
          <a:p>
            <a:pPr indent="-342900" lvl="0" marL="457200" rtl="0" algn="l">
              <a:spcBef>
                <a:spcPts val="0"/>
              </a:spcBef>
              <a:spcAft>
                <a:spcPts val="0"/>
              </a:spcAft>
              <a:buSzPts val="1800"/>
              <a:buAutoNum type="romanUcPeriod"/>
            </a:pPr>
            <a:r>
              <a:rPr lang="tr"/>
              <a:t>Why Differential Privacy ?</a:t>
            </a:r>
            <a:endParaRPr/>
          </a:p>
          <a:p>
            <a:pPr indent="-342900" lvl="0" marL="457200" rtl="0" algn="l">
              <a:spcBef>
                <a:spcPts val="0"/>
              </a:spcBef>
              <a:spcAft>
                <a:spcPts val="0"/>
              </a:spcAft>
              <a:buSzPts val="1800"/>
              <a:buAutoNum type="romanUcPeriod"/>
            </a:pPr>
            <a:r>
              <a:rPr lang="tr"/>
              <a:t>Machine Learning</a:t>
            </a:r>
            <a:endParaRPr/>
          </a:p>
          <a:p>
            <a:pPr indent="-342900" lvl="0" marL="457200" rtl="0" algn="l">
              <a:spcBef>
                <a:spcPts val="0"/>
              </a:spcBef>
              <a:spcAft>
                <a:spcPts val="0"/>
              </a:spcAft>
              <a:buSzPts val="1800"/>
              <a:buAutoNum type="romanUcPeriod"/>
            </a:pPr>
            <a:r>
              <a:rPr lang="tr"/>
              <a:t>Motivation and Method</a:t>
            </a:r>
            <a:endParaRPr/>
          </a:p>
          <a:p>
            <a:pPr indent="-342900" lvl="0" marL="457200" rtl="0" algn="l">
              <a:spcBef>
                <a:spcPts val="0"/>
              </a:spcBef>
              <a:spcAft>
                <a:spcPts val="0"/>
              </a:spcAft>
              <a:buSzPts val="1800"/>
              <a:buAutoNum type="romanUcPeriod"/>
            </a:pPr>
            <a:r>
              <a:rPr lang="tr"/>
              <a:t>Results</a:t>
            </a:r>
            <a:endParaRPr/>
          </a:p>
          <a:p>
            <a:pPr indent="-342900" lvl="0" marL="457200" rtl="0" algn="l">
              <a:spcBef>
                <a:spcPts val="0"/>
              </a:spcBef>
              <a:spcAft>
                <a:spcPts val="0"/>
              </a:spcAft>
              <a:buSzPts val="1800"/>
              <a:buAutoNum type="romanUcPeriod"/>
            </a:pPr>
            <a:r>
              <a:rPr lang="tr"/>
              <a:t>Conclusion</a:t>
            </a:r>
            <a:endParaRPr/>
          </a:p>
          <a:p>
            <a:pPr indent="-342900" lvl="0" marL="457200" rtl="0" algn="l">
              <a:spcBef>
                <a:spcPts val="0"/>
              </a:spcBef>
              <a:spcAft>
                <a:spcPts val="0"/>
              </a:spcAft>
              <a:buSzPts val="1800"/>
              <a:buAutoNum type="romanUcPeriod"/>
            </a:pPr>
            <a:r>
              <a:rPr lang="tr"/>
              <a:t>Q&amp;A</a:t>
            </a:r>
            <a:endParaRPr/>
          </a:p>
        </p:txBody>
      </p:sp>
      <p:sp>
        <p:nvSpPr>
          <p:cNvPr id="62" name="Google Shape;62;p14"/>
          <p:cNvSpPr txBox="1"/>
          <p:nvPr/>
        </p:nvSpPr>
        <p:spPr>
          <a:xfrm>
            <a:off x="217725" y="4650500"/>
            <a:ext cx="88323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tr" sz="1300">
                <a:solidFill>
                  <a:schemeClr val="dk1"/>
                </a:solidFill>
              </a:rPr>
              <a:t>8th International Scientific Conference “Telecommunications, Informatics, Energy and Management” – TIEM 2023</a:t>
            </a:r>
            <a:endParaRPr i="1" sz="13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Introduction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457200" lvl="0" marL="1371600" rtl="0" algn="l">
              <a:spcBef>
                <a:spcPts val="1200"/>
              </a:spcBef>
              <a:spcAft>
                <a:spcPts val="1200"/>
              </a:spcAft>
              <a:buNone/>
            </a:pPr>
            <a:r>
              <a:rPr lang="tr"/>
              <a:t>Data Security + Data Privacy + Anonymization</a:t>
            </a:r>
            <a:endParaRPr/>
          </a:p>
        </p:txBody>
      </p:sp>
      <p:pic>
        <p:nvPicPr>
          <p:cNvPr id="69" name="Google Shape;69;p15"/>
          <p:cNvPicPr preferRelativeResize="0"/>
          <p:nvPr/>
        </p:nvPicPr>
        <p:blipFill rotWithShape="1">
          <a:blip r:embed="rId3">
            <a:alphaModFix/>
          </a:blip>
          <a:srcRect b="0" l="29567" r="0" t="0"/>
          <a:stretch/>
        </p:blipFill>
        <p:spPr>
          <a:xfrm>
            <a:off x="311700" y="1085100"/>
            <a:ext cx="2946024" cy="2195975"/>
          </a:xfrm>
          <a:prstGeom prst="rect">
            <a:avLst/>
          </a:prstGeom>
          <a:noFill/>
          <a:ln>
            <a:noFill/>
          </a:ln>
        </p:spPr>
      </p:pic>
      <p:pic>
        <p:nvPicPr>
          <p:cNvPr id="70" name="Google Shape;70;p15"/>
          <p:cNvPicPr preferRelativeResize="0"/>
          <p:nvPr/>
        </p:nvPicPr>
        <p:blipFill>
          <a:blip r:embed="rId4">
            <a:alphaModFix/>
          </a:blip>
          <a:stretch>
            <a:fillRect/>
          </a:stretch>
        </p:blipFill>
        <p:spPr>
          <a:xfrm>
            <a:off x="5169400" y="1085100"/>
            <a:ext cx="3566799" cy="2195975"/>
          </a:xfrm>
          <a:prstGeom prst="rect">
            <a:avLst/>
          </a:prstGeom>
          <a:noFill/>
          <a:ln>
            <a:noFill/>
          </a:ln>
        </p:spPr>
      </p:pic>
      <p:sp>
        <p:nvSpPr>
          <p:cNvPr id="71" name="Google Shape;71;p15"/>
          <p:cNvSpPr txBox="1"/>
          <p:nvPr/>
        </p:nvSpPr>
        <p:spPr>
          <a:xfrm>
            <a:off x="217725" y="4650500"/>
            <a:ext cx="88323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tr" sz="1300">
                <a:solidFill>
                  <a:schemeClr val="dk1"/>
                </a:solidFill>
              </a:rPr>
              <a:t>8th International Scientific Conference “Telecommunications, Informatics, Energy and Management” – TIEM 2023</a:t>
            </a:r>
            <a:endParaRPr i="1" sz="13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What is Differential Privacy ?</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tr"/>
              <a:t>In simpler terms, it's a way to add noise or randomness to the data to protect individual privacy while still allowing for useful analysis of the overall dataset. </a:t>
            </a:r>
            <a:endParaRPr/>
          </a:p>
          <a:p>
            <a:pPr indent="0" lvl="0" marL="0" rtl="0" algn="just">
              <a:spcBef>
                <a:spcPts val="1200"/>
              </a:spcBef>
              <a:spcAft>
                <a:spcPts val="0"/>
              </a:spcAft>
              <a:buNone/>
            </a:pPr>
            <a:r>
              <a:rPr lang="tr"/>
              <a:t>This process, known as data anonymization, involves removing personally identifiable information from data before releasing it. </a:t>
            </a:r>
            <a:endParaRPr/>
          </a:p>
          <a:p>
            <a:pPr indent="0" lvl="0" marL="0" rtl="0" algn="just">
              <a:spcBef>
                <a:spcPts val="1200"/>
              </a:spcBef>
              <a:spcAft>
                <a:spcPts val="0"/>
              </a:spcAft>
              <a:buNone/>
            </a:pPr>
            <a:r>
              <a:rPr lang="tr"/>
              <a:t>It also helps to maintain the integrity of the data and prevent malicious actors from accessing sensitive information. </a:t>
            </a:r>
            <a:endParaRPr/>
          </a:p>
          <a:p>
            <a:pPr indent="0" lvl="0" marL="0" rtl="0" algn="just">
              <a:spcBef>
                <a:spcPts val="1200"/>
              </a:spcBef>
              <a:spcAft>
                <a:spcPts val="1200"/>
              </a:spcAft>
              <a:buNone/>
            </a:pPr>
            <a:r>
              <a:rPr lang="tr"/>
              <a:t>Ultimately, data anonymization helps to provide a secure environment for data analysis, while protecting the privacy of individuals.</a:t>
            </a:r>
            <a:endParaRPr/>
          </a:p>
        </p:txBody>
      </p:sp>
      <p:sp>
        <p:nvSpPr>
          <p:cNvPr id="78" name="Google Shape;78;p16"/>
          <p:cNvSpPr txBox="1"/>
          <p:nvPr/>
        </p:nvSpPr>
        <p:spPr>
          <a:xfrm>
            <a:off x="217725" y="4650500"/>
            <a:ext cx="88323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tr" sz="1300">
                <a:solidFill>
                  <a:schemeClr val="dk1"/>
                </a:solidFill>
              </a:rPr>
              <a:t>8th International Scientific Conference “Telecommunications, Informatics, Energy and Management” – TIEM 2023</a:t>
            </a:r>
            <a:endParaRPr i="1" sz="1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Why Differential Privacy ?</a:t>
            </a:r>
            <a:endParaRPr/>
          </a:p>
        </p:txBody>
      </p:sp>
      <p:pic>
        <p:nvPicPr>
          <p:cNvPr id="84" name="Google Shape;84;p17"/>
          <p:cNvPicPr preferRelativeResize="0"/>
          <p:nvPr/>
        </p:nvPicPr>
        <p:blipFill>
          <a:blip r:embed="rId3">
            <a:alphaModFix/>
          </a:blip>
          <a:stretch>
            <a:fillRect/>
          </a:stretch>
        </p:blipFill>
        <p:spPr>
          <a:xfrm>
            <a:off x="708775" y="1506475"/>
            <a:ext cx="7630400" cy="2708400"/>
          </a:xfrm>
          <a:prstGeom prst="rect">
            <a:avLst/>
          </a:prstGeom>
          <a:noFill/>
          <a:ln>
            <a:noFill/>
          </a:ln>
        </p:spPr>
      </p:pic>
      <p:sp>
        <p:nvSpPr>
          <p:cNvPr id="85" name="Google Shape;85;p17"/>
          <p:cNvSpPr txBox="1"/>
          <p:nvPr/>
        </p:nvSpPr>
        <p:spPr>
          <a:xfrm>
            <a:off x="217725" y="4650500"/>
            <a:ext cx="88323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tr" sz="1300">
                <a:solidFill>
                  <a:schemeClr val="dk1"/>
                </a:solidFill>
              </a:rPr>
              <a:t>8th International Scientific Conference “Telecommunications, Informatics, Energy and Management” – TIEM 2023</a:t>
            </a:r>
            <a:endParaRPr i="1" sz="13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Machine Learning</a:t>
            </a:r>
            <a:endParaRPr/>
          </a:p>
        </p:txBody>
      </p:sp>
      <p:pic>
        <p:nvPicPr>
          <p:cNvPr id="91" name="Google Shape;91;p18"/>
          <p:cNvPicPr preferRelativeResize="0"/>
          <p:nvPr/>
        </p:nvPicPr>
        <p:blipFill>
          <a:blip r:embed="rId3">
            <a:alphaModFix/>
          </a:blip>
          <a:stretch>
            <a:fillRect/>
          </a:stretch>
        </p:blipFill>
        <p:spPr>
          <a:xfrm>
            <a:off x="784000" y="1661675"/>
            <a:ext cx="2781300" cy="2085975"/>
          </a:xfrm>
          <a:prstGeom prst="rect">
            <a:avLst/>
          </a:prstGeom>
          <a:noFill/>
          <a:ln>
            <a:noFill/>
          </a:ln>
        </p:spPr>
      </p:pic>
      <p:pic>
        <p:nvPicPr>
          <p:cNvPr id="92" name="Google Shape;92;p18"/>
          <p:cNvPicPr preferRelativeResize="0"/>
          <p:nvPr/>
        </p:nvPicPr>
        <p:blipFill>
          <a:blip r:embed="rId4">
            <a:alphaModFix/>
          </a:blip>
          <a:stretch>
            <a:fillRect/>
          </a:stretch>
        </p:blipFill>
        <p:spPr>
          <a:xfrm>
            <a:off x="4629000" y="1661675"/>
            <a:ext cx="4091720" cy="2085975"/>
          </a:xfrm>
          <a:prstGeom prst="rect">
            <a:avLst/>
          </a:prstGeom>
          <a:noFill/>
          <a:ln>
            <a:noFill/>
          </a:ln>
        </p:spPr>
      </p:pic>
      <p:sp>
        <p:nvSpPr>
          <p:cNvPr id="93" name="Google Shape;93;p18"/>
          <p:cNvSpPr txBox="1"/>
          <p:nvPr/>
        </p:nvSpPr>
        <p:spPr>
          <a:xfrm>
            <a:off x="217725" y="4650500"/>
            <a:ext cx="88323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tr" sz="1300">
                <a:solidFill>
                  <a:schemeClr val="dk1"/>
                </a:solidFill>
              </a:rPr>
              <a:t>8th International Scientific Conference “Telecommunications, Informatics, Energy and Management” – TIEM 2023</a:t>
            </a:r>
            <a:endParaRPr i="1" sz="13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Motivation and Method</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tr"/>
              <a:t>This research investigates the impact of adding noise within the concept of Differential Privacy on machine learning datasets. </a:t>
            </a:r>
            <a:endParaRPr/>
          </a:p>
          <a:p>
            <a:pPr indent="0" lvl="0" marL="0" rtl="0" algn="just">
              <a:spcBef>
                <a:spcPts val="1200"/>
              </a:spcBef>
              <a:spcAft>
                <a:spcPts val="0"/>
              </a:spcAft>
              <a:buNone/>
            </a:pPr>
            <a:r>
              <a:rPr lang="tr"/>
              <a:t>The objective of this study is to analyze the effects of Differential Privacy on common machine learning methods.</a:t>
            </a:r>
            <a:endParaRPr/>
          </a:p>
          <a:p>
            <a:pPr indent="0" lvl="0" marL="0" rtl="0" algn="just">
              <a:spcBef>
                <a:spcPts val="1200"/>
              </a:spcBef>
              <a:spcAft>
                <a:spcPts val="1200"/>
              </a:spcAft>
              <a:buNone/>
            </a:pPr>
            <a:r>
              <a:rPr b="1" lang="tr">
                <a:solidFill>
                  <a:schemeClr val="dk1"/>
                </a:solidFill>
              </a:rPr>
              <a:t>Laplace Mechanism:</a:t>
            </a:r>
            <a:r>
              <a:rPr lang="tr"/>
              <a:t> It adds random noise from a Laplace distribution to the output of a query to protect individual privacy. The sensitivity of the query and the privacy parameter (ϵ) determine the amount of noise added. Decreasing ϵ provides stronger privacy protection.</a:t>
            </a:r>
            <a:endParaRPr/>
          </a:p>
        </p:txBody>
      </p:sp>
      <p:sp>
        <p:nvSpPr>
          <p:cNvPr id="100" name="Google Shape;100;p19"/>
          <p:cNvSpPr txBox="1"/>
          <p:nvPr/>
        </p:nvSpPr>
        <p:spPr>
          <a:xfrm>
            <a:off x="217725" y="4650500"/>
            <a:ext cx="88323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tr" sz="1300">
                <a:solidFill>
                  <a:schemeClr val="dk1"/>
                </a:solidFill>
              </a:rPr>
              <a:t>8th International Scientific Conference “Telecommunications, Informatics, Energy and Management” – TIEM 2023</a:t>
            </a:r>
            <a:endParaRPr i="1" sz="13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Motivation and Method</a:t>
            </a:r>
            <a:endParaRPr/>
          </a:p>
          <a:p>
            <a:pPr indent="0" lvl="0" marL="0" rtl="0" algn="l">
              <a:spcBef>
                <a:spcPts val="0"/>
              </a:spcBef>
              <a:spcAft>
                <a:spcPts val="0"/>
              </a:spcAft>
              <a:buNone/>
            </a:pPr>
            <a:r>
              <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solidFill>
                  <a:schemeClr val="dk1"/>
                </a:solidFill>
              </a:rPr>
              <a:t>Gaussian Naive Bayes (GNB):</a:t>
            </a:r>
            <a:r>
              <a:rPr lang="tr"/>
              <a:t> Naive Bayes is a classification algorithm that utilizes probability and is based on Bayes’ theorem. Gaussian Naive Bayes is a particular version of Naive Bayes that assumes the features in the dataset conform to a normal (Gaussian) distribution.</a:t>
            </a:r>
            <a:endParaRPr/>
          </a:p>
          <a:p>
            <a:pPr indent="0" lvl="0" marL="0" rtl="0" algn="l">
              <a:spcBef>
                <a:spcPts val="1200"/>
              </a:spcBef>
              <a:spcAft>
                <a:spcPts val="0"/>
              </a:spcAft>
              <a:buNone/>
            </a:pPr>
            <a:r>
              <a:rPr b="1" lang="tr">
                <a:solidFill>
                  <a:schemeClr val="dk1"/>
                </a:solidFill>
              </a:rPr>
              <a:t>Random Forest (RF):</a:t>
            </a:r>
            <a:r>
              <a:rPr lang="tr"/>
              <a:t> A decision tree is a model for predicting outcomes in data mining and machine learning for both regression and classification tasks. </a:t>
            </a:r>
            <a:endParaRPr/>
          </a:p>
          <a:p>
            <a:pPr indent="0" lvl="0" marL="0" rtl="0" algn="l">
              <a:spcBef>
                <a:spcPts val="1200"/>
              </a:spcBef>
              <a:spcAft>
                <a:spcPts val="1200"/>
              </a:spcAft>
              <a:buNone/>
            </a:pPr>
            <a:r>
              <a:rPr b="1" lang="tr">
                <a:solidFill>
                  <a:schemeClr val="dk1"/>
                </a:solidFill>
              </a:rPr>
              <a:t>Logistic Regression (LG</a:t>
            </a:r>
            <a:r>
              <a:rPr b="1" lang="tr">
                <a:solidFill>
                  <a:schemeClr val="dk1"/>
                </a:solidFill>
              </a:rPr>
              <a:t>):</a:t>
            </a:r>
            <a:r>
              <a:rPr lang="tr"/>
              <a:t> Logistic regression is a statistical method utilized for binary classification to assess the probability of an outcome. </a:t>
            </a:r>
            <a:endParaRPr/>
          </a:p>
        </p:txBody>
      </p:sp>
      <p:sp>
        <p:nvSpPr>
          <p:cNvPr id="107" name="Google Shape;107;p20"/>
          <p:cNvSpPr txBox="1"/>
          <p:nvPr/>
        </p:nvSpPr>
        <p:spPr>
          <a:xfrm>
            <a:off x="217725" y="4650500"/>
            <a:ext cx="88323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tr" sz="1300">
                <a:solidFill>
                  <a:schemeClr val="dk1"/>
                </a:solidFill>
              </a:rPr>
              <a:t>8th International Scientific Conference “Telecommunications, Informatics, Energy and Management” – TIEM 2023</a:t>
            </a:r>
            <a:endParaRPr i="1" sz="13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Data sets</a:t>
            </a:r>
            <a:endParaRPr/>
          </a:p>
        </p:txBody>
      </p:sp>
      <p:pic>
        <p:nvPicPr>
          <p:cNvPr id="113" name="Google Shape;113;p21"/>
          <p:cNvPicPr preferRelativeResize="0"/>
          <p:nvPr/>
        </p:nvPicPr>
        <p:blipFill>
          <a:blip r:embed="rId3">
            <a:alphaModFix/>
          </a:blip>
          <a:stretch>
            <a:fillRect/>
          </a:stretch>
        </p:blipFill>
        <p:spPr>
          <a:xfrm>
            <a:off x="2286180" y="445025"/>
            <a:ext cx="5787234" cy="4125775"/>
          </a:xfrm>
          <a:prstGeom prst="rect">
            <a:avLst/>
          </a:prstGeom>
          <a:noFill/>
          <a:ln>
            <a:noFill/>
          </a:ln>
        </p:spPr>
      </p:pic>
      <p:sp>
        <p:nvSpPr>
          <p:cNvPr id="114" name="Google Shape;114;p21"/>
          <p:cNvSpPr txBox="1"/>
          <p:nvPr/>
        </p:nvSpPr>
        <p:spPr>
          <a:xfrm>
            <a:off x="217725" y="4650500"/>
            <a:ext cx="88323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tr" sz="1300">
                <a:solidFill>
                  <a:schemeClr val="dk1"/>
                </a:solidFill>
              </a:rPr>
              <a:t>8th International Scientific Conference “Telecommunications, Informatics, Energy and Management” – TIEM 2023</a:t>
            </a:r>
            <a:endParaRPr i="1" sz="13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