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0" r:id="rId6"/>
    <p:sldId id="263" r:id="rId7"/>
    <p:sldId id="264"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594" autoAdjust="0"/>
    <p:restoredTop sz="94660"/>
  </p:normalViewPr>
  <p:slideViewPr>
    <p:cSldViewPr snapToGrid="0">
      <p:cViewPr>
        <p:scale>
          <a:sx n="80" d="100"/>
          <a:sy n="80" d="100"/>
        </p:scale>
        <p:origin x="-1464" y="-8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F59AFDE-E914-4798-87D8-F0A314A6BF72}" type="datetimeFigureOut">
              <a:rPr lang="en-US" smtClean="0"/>
              <a:t>17-05-28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C955A4-6B90-4DB7-806C-161237D04A82}" type="slidenum">
              <a:rPr lang="en-US" smtClean="0"/>
              <a:t>‹#›</a:t>
            </a:fld>
            <a:endParaRPr lang="en-US"/>
          </a:p>
        </p:txBody>
      </p:sp>
    </p:spTree>
    <p:extLst>
      <p:ext uri="{BB962C8B-B14F-4D97-AF65-F5344CB8AC3E}">
        <p14:creationId xmlns:p14="http://schemas.microsoft.com/office/powerpoint/2010/main" val="1076774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59AFDE-E914-4798-87D8-F0A314A6BF72}" type="datetimeFigureOut">
              <a:rPr lang="en-US" smtClean="0"/>
              <a:t>17-05-28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C955A4-6B90-4DB7-806C-161237D04A82}" type="slidenum">
              <a:rPr lang="en-US" smtClean="0"/>
              <a:t>‹#›</a:t>
            </a:fld>
            <a:endParaRPr lang="en-US"/>
          </a:p>
        </p:txBody>
      </p:sp>
    </p:spTree>
    <p:extLst>
      <p:ext uri="{BB962C8B-B14F-4D97-AF65-F5344CB8AC3E}">
        <p14:creationId xmlns:p14="http://schemas.microsoft.com/office/powerpoint/2010/main" val="2933149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59AFDE-E914-4798-87D8-F0A314A6BF72}" type="datetimeFigureOut">
              <a:rPr lang="en-US" smtClean="0"/>
              <a:t>17-05-28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C955A4-6B90-4DB7-806C-161237D04A82}" type="slidenum">
              <a:rPr lang="en-US" smtClean="0"/>
              <a:t>‹#›</a:t>
            </a:fld>
            <a:endParaRPr lang="en-US"/>
          </a:p>
        </p:txBody>
      </p:sp>
    </p:spTree>
    <p:extLst>
      <p:ext uri="{BB962C8B-B14F-4D97-AF65-F5344CB8AC3E}">
        <p14:creationId xmlns:p14="http://schemas.microsoft.com/office/powerpoint/2010/main" val="3929174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59AFDE-E914-4798-87D8-F0A314A6BF72}" type="datetimeFigureOut">
              <a:rPr lang="en-US" smtClean="0"/>
              <a:t>17-05-28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C955A4-6B90-4DB7-806C-161237D04A82}" type="slidenum">
              <a:rPr lang="en-US" smtClean="0"/>
              <a:t>‹#›</a:t>
            </a:fld>
            <a:endParaRPr lang="en-US"/>
          </a:p>
        </p:txBody>
      </p:sp>
    </p:spTree>
    <p:extLst>
      <p:ext uri="{BB962C8B-B14F-4D97-AF65-F5344CB8AC3E}">
        <p14:creationId xmlns:p14="http://schemas.microsoft.com/office/powerpoint/2010/main" val="2027524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F59AFDE-E914-4798-87D8-F0A314A6BF72}" type="datetimeFigureOut">
              <a:rPr lang="en-US" smtClean="0"/>
              <a:t>17-05-28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C955A4-6B90-4DB7-806C-161237D04A82}" type="slidenum">
              <a:rPr lang="en-US" smtClean="0"/>
              <a:t>‹#›</a:t>
            </a:fld>
            <a:endParaRPr lang="en-US"/>
          </a:p>
        </p:txBody>
      </p:sp>
    </p:spTree>
    <p:extLst>
      <p:ext uri="{BB962C8B-B14F-4D97-AF65-F5344CB8AC3E}">
        <p14:creationId xmlns:p14="http://schemas.microsoft.com/office/powerpoint/2010/main" val="1512318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F59AFDE-E914-4798-87D8-F0A314A6BF72}" type="datetimeFigureOut">
              <a:rPr lang="en-US" smtClean="0"/>
              <a:t>17-05-28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C955A4-6B90-4DB7-806C-161237D04A82}" type="slidenum">
              <a:rPr lang="en-US" smtClean="0"/>
              <a:t>‹#›</a:t>
            </a:fld>
            <a:endParaRPr lang="en-US"/>
          </a:p>
        </p:txBody>
      </p:sp>
    </p:spTree>
    <p:extLst>
      <p:ext uri="{BB962C8B-B14F-4D97-AF65-F5344CB8AC3E}">
        <p14:creationId xmlns:p14="http://schemas.microsoft.com/office/powerpoint/2010/main" val="257860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F59AFDE-E914-4798-87D8-F0A314A6BF72}" type="datetimeFigureOut">
              <a:rPr lang="en-US" smtClean="0"/>
              <a:t>17-05-28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C955A4-6B90-4DB7-806C-161237D04A82}" type="slidenum">
              <a:rPr lang="en-US" smtClean="0"/>
              <a:t>‹#›</a:t>
            </a:fld>
            <a:endParaRPr lang="en-US"/>
          </a:p>
        </p:txBody>
      </p:sp>
    </p:spTree>
    <p:extLst>
      <p:ext uri="{BB962C8B-B14F-4D97-AF65-F5344CB8AC3E}">
        <p14:creationId xmlns:p14="http://schemas.microsoft.com/office/powerpoint/2010/main" val="3596060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59AFDE-E914-4798-87D8-F0A314A6BF72}" type="datetimeFigureOut">
              <a:rPr lang="en-US" smtClean="0"/>
              <a:t>17-05-28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C955A4-6B90-4DB7-806C-161237D04A82}" type="slidenum">
              <a:rPr lang="en-US" smtClean="0"/>
              <a:t>‹#›</a:t>
            </a:fld>
            <a:endParaRPr lang="en-US"/>
          </a:p>
        </p:txBody>
      </p:sp>
    </p:spTree>
    <p:extLst>
      <p:ext uri="{BB962C8B-B14F-4D97-AF65-F5344CB8AC3E}">
        <p14:creationId xmlns:p14="http://schemas.microsoft.com/office/powerpoint/2010/main" val="2292652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59AFDE-E914-4798-87D8-F0A314A6BF72}" type="datetimeFigureOut">
              <a:rPr lang="en-US" smtClean="0"/>
              <a:t>17-05-28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C955A4-6B90-4DB7-806C-161237D04A82}" type="slidenum">
              <a:rPr lang="en-US" smtClean="0"/>
              <a:t>‹#›</a:t>
            </a:fld>
            <a:endParaRPr lang="en-US"/>
          </a:p>
        </p:txBody>
      </p:sp>
    </p:spTree>
    <p:extLst>
      <p:ext uri="{BB962C8B-B14F-4D97-AF65-F5344CB8AC3E}">
        <p14:creationId xmlns:p14="http://schemas.microsoft.com/office/powerpoint/2010/main" val="3919844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F59AFDE-E914-4798-87D8-F0A314A6BF72}" type="datetimeFigureOut">
              <a:rPr lang="en-US" smtClean="0"/>
              <a:t>17-05-28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C955A4-6B90-4DB7-806C-161237D04A82}" type="slidenum">
              <a:rPr lang="en-US" smtClean="0"/>
              <a:t>‹#›</a:t>
            </a:fld>
            <a:endParaRPr lang="en-US"/>
          </a:p>
        </p:txBody>
      </p:sp>
    </p:spTree>
    <p:extLst>
      <p:ext uri="{BB962C8B-B14F-4D97-AF65-F5344CB8AC3E}">
        <p14:creationId xmlns:p14="http://schemas.microsoft.com/office/powerpoint/2010/main" val="2502122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F59AFDE-E914-4798-87D8-F0A314A6BF72}" type="datetimeFigureOut">
              <a:rPr lang="en-US" smtClean="0"/>
              <a:t>17-05-28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C955A4-6B90-4DB7-806C-161237D04A82}" type="slidenum">
              <a:rPr lang="en-US" smtClean="0"/>
              <a:t>‹#›</a:t>
            </a:fld>
            <a:endParaRPr lang="en-US"/>
          </a:p>
        </p:txBody>
      </p:sp>
    </p:spTree>
    <p:extLst>
      <p:ext uri="{BB962C8B-B14F-4D97-AF65-F5344CB8AC3E}">
        <p14:creationId xmlns:p14="http://schemas.microsoft.com/office/powerpoint/2010/main" val="341000610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59AFDE-E914-4798-87D8-F0A314A6BF72}" type="datetimeFigureOut">
              <a:rPr lang="en-US" smtClean="0"/>
              <a:t>17-05-28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C955A4-6B90-4DB7-806C-161237D04A82}" type="slidenum">
              <a:rPr lang="en-US" smtClean="0"/>
              <a:t>‹#›</a:t>
            </a:fld>
            <a:endParaRPr lang="en-US"/>
          </a:p>
        </p:txBody>
      </p:sp>
    </p:spTree>
    <p:extLst>
      <p:ext uri="{BB962C8B-B14F-4D97-AF65-F5344CB8AC3E}">
        <p14:creationId xmlns:p14="http://schemas.microsoft.com/office/powerpoint/2010/main" val="29759994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50592" y="1962912"/>
            <a:ext cx="7461504" cy="1984760"/>
          </a:xfrm>
          <a:prstGeom prst="rect">
            <a:avLst/>
          </a:prstGeom>
        </p:spPr>
      </p:pic>
      <p:sp>
        <p:nvSpPr>
          <p:cNvPr id="5" name="TextBox 4"/>
          <p:cNvSpPr txBox="1"/>
          <p:nvPr/>
        </p:nvSpPr>
        <p:spPr>
          <a:xfrm>
            <a:off x="9656064" y="5321808"/>
            <a:ext cx="1883664" cy="369332"/>
          </a:xfrm>
          <a:prstGeom prst="rect">
            <a:avLst/>
          </a:prstGeom>
          <a:noFill/>
        </p:spPr>
        <p:txBody>
          <a:bodyPr wrap="square" rtlCol="0">
            <a:spAutoFit/>
          </a:bodyPr>
          <a:lstStyle/>
          <a:p>
            <a:r>
              <a:rPr lang="en-US" dirty="0" smtClean="0"/>
              <a:t>CAN PESKERSOY</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56064" y="5827271"/>
            <a:ext cx="1542288" cy="466542"/>
          </a:xfrm>
          <a:prstGeom prst="rect">
            <a:avLst/>
          </a:prstGeom>
        </p:spPr>
      </p:pic>
    </p:spTree>
    <p:extLst>
      <p:ext uri="{BB962C8B-B14F-4D97-AF65-F5344CB8AC3E}">
        <p14:creationId xmlns:p14="http://schemas.microsoft.com/office/powerpoint/2010/main" val="1431686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lnSpc>
                <a:spcPct val="130000"/>
              </a:lnSpc>
            </a:pPr>
            <a:r>
              <a:rPr lang="en-US" dirty="0" smtClean="0"/>
              <a:t>Background</a:t>
            </a:r>
          </a:p>
          <a:p>
            <a:pPr>
              <a:lnSpc>
                <a:spcPct val="130000"/>
              </a:lnSpc>
            </a:pPr>
            <a:r>
              <a:rPr lang="en-US" dirty="0" smtClean="0"/>
              <a:t>Simple Page Applications (SPAs)</a:t>
            </a:r>
          </a:p>
          <a:p>
            <a:pPr>
              <a:lnSpc>
                <a:spcPct val="130000"/>
              </a:lnSpc>
            </a:pPr>
            <a:r>
              <a:rPr lang="en-US" dirty="0" smtClean="0"/>
              <a:t>Model </a:t>
            </a:r>
            <a:r>
              <a:rPr lang="en-US" dirty="0" smtClean="0"/>
              <a:t>View Whatever (MVW or MV*)</a:t>
            </a:r>
          </a:p>
          <a:p>
            <a:pPr>
              <a:lnSpc>
                <a:spcPct val="130000"/>
              </a:lnSpc>
            </a:pPr>
            <a:r>
              <a:rPr lang="en-US" dirty="0" smtClean="0"/>
              <a:t>Framework Features</a:t>
            </a:r>
          </a:p>
          <a:p>
            <a:endParaRPr lang="en-US" dirty="0" smtClean="0"/>
          </a:p>
          <a:p>
            <a:endParaRPr lang="en-US" dirty="0" smtClean="0"/>
          </a:p>
          <a:p>
            <a:endParaRPr lang="en-US" dirty="0"/>
          </a:p>
        </p:txBody>
      </p:sp>
    </p:spTree>
    <p:extLst>
      <p:ext uri="{BB962C8B-B14F-4D97-AF65-F5344CB8AC3E}">
        <p14:creationId xmlns:p14="http://schemas.microsoft.com/office/powerpoint/2010/main" val="465109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pPr>
              <a:lnSpc>
                <a:spcPct val="130000"/>
              </a:lnSpc>
            </a:pPr>
            <a:r>
              <a:rPr lang="en-US" dirty="0" smtClean="0"/>
              <a:t>JavaScript-based open-source front-end web application framework.</a:t>
            </a:r>
          </a:p>
          <a:p>
            <a:pPr>
              <a:lnSpc>
                <a:spcPct val="130000"/>
              </a:lnSpc>
            </a:pPr>
            <a:r>
              <a:rPr lang="en-US" dirty="0" smtClean="0"/>
              <a:t>Developed in 2009 by </a:t>
            </a:r>
            <a:r>
              <a:rPr lang="en-US" dirty="0" err="1" smtClean="0"/>
              <a:t>Miško</a:t>
            </a:r>
            <a:r>
              <a:rPr lang="en-US" dirty="0" smtClean="0"/>
              <a:t> </a:t>
            </a:r>
            <a:r>
              <a:rPr lang="en-US" dirty="0" err="1" smtClean="0"/>
              <a:t>Hevery</a:t>
            </a:r>
            <a:r>
              <a:rPr lang="en-US" dirty="0" smtClean="0"/>
              <a:t> and now maintain by Google.</a:t>
            </a:r>
          </a:p>
          <a:p>
            <a:pPr>
              <a:lnSpc>
                <a:spcPct val="130000"/>
              </a:lnSpc>
            </a:pPr>
            <a:r>
              <a:rPr lang="en-US" dirty="0" smtClean="0">
                <a:effectLst/>
              </a:rPr>
              <a:t>Extends HTML with new attributes.</a:t>
            </a:r>
          </a:p>
          <a:p>
            <a:pPr>
              <a:lnSpc>
                <a:spcPct val="130000"/>
              </a:lnSpc>
            </a:pPr>
            <a:r>
              <a:rPr lang="en-US" dirty="0" smtClean="0"/>
              <a:t>Perfect for Single Page Applications (SPAs).</a:t>
            </a:r>
          </a:p>
          <a:p>
            <a:pPr>
              <a:lnSpc>
                <a:spcPct val="130000"/>
              </a:lnSpc>
            </a:pPr>
            <a:r>
              <a:rPr lang="en-US" dirty="0" smtClean="0"/>
              <a:t>Used for developing cross-platform mobile apps</a:t>
            </a:r>
            <a:endParaRPr lang="en-US" dirty="0"/>
          </a:p>
        </p:txBody>
      </p:sp>
    </p:spTree>
    <p:extLst>
      <p:ext uri="{BB962C8B-B14F-4D97-AF65-F5344CB8AC3E}">
        <p14:creationId xmlns:p14="http://schemas.microsoft.com/office/powerpoint/2010/main" val="3282869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PAGE APPLICATIONS</a:t>
            </a:r>
            <a:endParaRPr lang="en-US" dirty="0"/>
          </a:p>
        </p:txBody>
      </p:sp>
      <p:sp>
        <p:nvSpPr>
          <p:cNvPr id="3" name="Content Placeholder 2"/>
          <p:cNvSpPr>
            <a:spLocks noGrp="1"/>
          </p:cNvSpPr>
          <p:nvPr>
            <p:ph idx="1"/>
          </p:nvPr>
        </p:nvSpPr>
        <p:spPr/>
        <p:txBody>
          <a:bodyPr/>
          <a:lstStyle/>
          <a:p>
            <a:r>
              <a:rPr lang="en-US" b="1" dirty="0" smtClean="0"/>
              <a:t>WHAT?</a:t>
            </a:r>
          </a:p>
          <a:p>
            <a:pPr lvl="1">
              <a:buFont typeface="Wingdings" charset="2"/>
              <a:buChar char="§"/>
            </a:pPr>
            <a:r>
              <a:rPr lang="en-US" dirty="0" smtClean="0"/>
              <a:t>Web application/site that fits on a single web page.</a:t>
            </a:r>
          </a:p>
          <a:p>
            <a:pPr lvl="1">
              <a:buFont typeface="Wingdings" charset="2"/>
              <a:buChar char="§"/>
            </a:pPr>
            <a:endParaRPr lang="en-US" dirty="0"/>
          </a:p>
          <a:p>
            <a:pPr>
              <a:buFont typeface="Arial"/>
              <a:buChar char="•"/>
            </a:pPr>
            <a:r>
              <a:rPr lang="en-US" b="1" dirty="0" smtClean="0"/>
              <a:t>WHY?</a:t>
            </a:r>
          </a:p>
          <a:p>
            <a:pPr lvl="1">
              <a:buFont typeface="Wingdings" charset="2"/>
              <a:buChar char="§"/>
            </a:pPr>
            <a:r>
              <a:rPr lang="en-US" dirty="0" smtClean="0"/>
              <a:t>To provide a user experience similar to that of a desktop application.</a:t>
            </a:r>
          </a:p>
          <a:p>
            <a:pPr lvl="1">
              <a:buFont typeface="Wingdings" charset="2"/>
              <a:buChar char="§"/>
            </a:pPr>
            <a:endParaRPr lang="en-US" dirty="0" smtClean="0"/>
          </a:p>
          <a:p>
            <a:pPr>
              <a:buFont typeface="Arial"/>
              <a:buChar char="•"/>
            </a:pPr>
            <a:r>
              <a:rPr lang="en-US" b="1" dirty="0" smtClean="0"/>
              <a:t>HOW?</a:t>
            </a:r>
          </a:p>
          <a:p>
            <a:pPr lvl="1">
              <a:buFont typeface="Wingdings" charset="2"/>
              <a:buChar char="§"/>
            </a:pPr>
            <a:r>
              <a:rPr lang="en-US" dirty="0" smtClean="0"/>
              <a:t>Retrieve all necessary codes (HTML, JavaScript, CSS) with a single page load.</a:t>
            </a:r>
          </a:p>
          <a:p>
            <a:pPr lvl="1">
              <a:buFont typeface="Wingdings" charset="2"/>
              <a:buChar char="§"/>
            </a:pPr>
            <a:r>
              <a:rPr lang="en-US" dirty="0" smtClean="0"/>
              <a:t>Load/Add appropriate resources dynamically to the page.</a:t>
            </a:r>
            <a:endParaRPr lang="en-US" dirty="0"/>
          </a:p>
        </p:txBody>
      </p:sp>
    </p:spTree>
    <p:extLst>
      <p:ext uri="{BB962C8B-B14F-4D97-AF65-F5344CB8AC3E}">
        <p14:creationId xmlns:p14="http://schemas.microsoft.com/office/powerpoint/2010/main" val="1936783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8505" y="1525333"/>
            <a:ext cx="4337066" cy="4802315"/>
          </a:xfrm>
          <a:prstGeom prst="rect">
            <a:avLst/>
          </a:prstGeom>
        </p:spPr>
      </p:pic>
      <p:sp>
        <p:nvSpPr>
          <p:cNvPr id="8" name="Line Callout 1 7"/>
          <p:cNvSpPr/>
          <p:nvPr/>
        </p:nvSpPr>
        <p:spPr>
          <a:xfrm>
            <a:off x="3913372" y="4156975"/>
            <a:ext cx="2617833" cy="1150049"/>
          </a:xfrm>
          <a:prstGeom prst="borderCallout1">
            <a:avLst>
              <a:gd name="adj1" fmla="val 35160"/>
              <a:gd name="adj2" fmla="val 99949"/>
              <a:gd name="adj3" fmla="val 87741"/>
              <a:gd name="adj4" fmla="val 13771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pPr algn="ctr"/>
            <a:r>
              <a:rPr lang="en-US" dirty="0" smtClean="0"/>
              <a:t>SPA </a:t>
            </a:r>
            <a:r>
              <a:rPr lang="en-US" dirty="0" err="1" smtClean="0"/>
              <a:t>vs</a:t>
            </a:r>
            <a:r>
              <a:rPr lang="en-US" dirty="0" smtClean="0"/>
              <a:t> Traditional</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20910" y="4173494"/>
            <a:ext cx="2617832" cy="1124005"/>
          </a:xfrm>
          <a:prstGeom prst="rect">
            <a:avLst/>
          </a:prstGeom>
          <a:ln>
            <a:noFill/>
          </a:ln>
          <a:effectLst>
            <a:outerShdw blurRad="190500" algn="tl" rotWithShape="0">
              <a:srgbClr val="000000">
                <a:alpha val="70000"/>
              </a:srgbClr>
            </a:outerShdw>
          </a:effectLst>
        </p:spPr>
      </p:pic>
      <p:sp>
        <p:nvSpPr>
          <p:cNvPr id="7" name="Line Callout 1 6"/>
          <p:cNvSpPr/>
          <p:nvPr/>
        </p:nvSpPr>
        <p:spPr>
          <a:xfrm>
            <a:off x="3920529" y="2001404"/>
            <a:ext cx="2617833" cy="1170176"/>
          </a:xfrm>
          <a:prstGeom prst="borderCallout1">
            <a:avLst>
              <a:gd name="adj1" fmla="val 35160"/>
              <a:gd name="adj2" fmla="val 99949"/>
              <a:gd name="adj3" fmla="val 66396"/>
              <a:gd name="adj4" fmla="val 13631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13372" y="2002792"/>
            <a:ext cx="2624989" cy="1170176"/>
          </a:xfrm>
          <a:prstGeom prst="rect">
            <a:avLst/>
          </a:prstGeom>
          <a:ln>
            <a:noFill/>
          </a:ln>
          <a:effectLst>
            <a:outerShdw blurRad="190500" algn="tl" rotWithShape="0">
              <a:srgbClr val="000000">
                <a:alpha val="70000"/>
              </a:srgbClr>
            </a:outerShdw>
          </a:effectLst>
        </p:spPr>
      </p:pic>
      <p:sp>
        <p:nvSpPr>
          <p:cNvPr id="9" name="TextBox 8"/>
          <p:cNvSpPr txBox="1"/>
          <p:nvPr/>
        </p:nvSpPr>
        <p:spPr>
          <a:xfrm>
            <a:off x="281922" y="1769364"/>
            <a:ext cx="3352800"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In a traditional Web app, every time the app calls the server, the server renders a new HTML page. This triggers a page refresh in the browser. </a:t>
            </a:r>
            <a:endParaRPr lang="en-US" dirty="0"/>
          </a:p>
        </p:txBody>
      </p:sp>
      <p:sp>
        <p:nvSpPr>
          <p:cNvPr id="10" name="TextBox 9"/>
          <p:cNvSpPr txBox="1"/>
          <p:nvPr/>
        </p:nvSpPr>
        <p:spPr>
          <a:xfrm>
            <a:off x="281922" y="3926490"/>
            <a:ext cx="3352800"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In an SPA, after the first page loads, all interaction with the server happens through AJAX calls. These AJAX calls return data—not markup—usually in JSON format. The app uses the JSON data to update the page dynamically, without reloading the page.</a:t>
            </a:r>
            <a:endParaRPr lang="en-US" dirty="0"/>
          </a:p>
        </p:txBody>
      </p:sp>
    </p:spTree>
    <p:extLst>
      <p:ext uri="{BB962C8B-B14F-4D97-AF65-F5344CB8AC3E}">
        <p14:creationId xmlns:p14="http://schemas.microsoft.com/office/powerpoint/2010/main" val="4079298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30000"/>
              </a:lnSpc>
            </a:pPr>
            <a:r>
              <a:rPr lang="en-US" sz="4900" dirty="0" smtClean="0"/>
              <a:t>SPA is good BUT?</a:t>
            </a:r>
            <a:endParaRPr lang="en-US" sz="2400" dirty="0"/>
          </a:p>
        </p:txBody>
      </p:sp>
      <p:sp>
        <p:nvSpPr>
          <p:cNvPr id="3" name="Content Placeholder 2"/>
          <p:cNvSpPr>
            <a:spLocks noGrp="1"/>
          </p:cNvSpPr>
          <p:nvPr>
            <p:ph idx="1"/>
          </p:nvPr>
        </p:nvSpPr>
        <p:spPr>
          <a:xfrm>
            <a:off x="838199" y="1825624"/>
            <a:ext cx="10766425" cy="4810125"/>
          </a:xfrm>
        </p:spPr>
        <p:txBody>
          <a:bodyPr numCol="1">
            <a:normAutofit/>
          </a:bodyPr>
          <a:lstStyle/>
          <a:p>
            <a:r>
              <a:rPr lang="en-US" sz="3200" dirty="0" smtClean="0"/>
              <a:t>How we are going to deal with client side complexity and all those manual works?</a:t>
            </a:r>
          </a:p>
          <a:p>
            <a:r>
              <a:rPr lang="en-US" sz="3200" dirty="0" smtClean="0"/>
              <a:t>Example from QBIS:</a:t>
            </a:r>
          </a:p>
          <a:p>
            <a:endParaRPr lang="en-US" sz="3200" dirty="0" smtClean="0"/>
          </a:p>
        </p:txBody>
      </p:sp>
    </p:spTree>
    <p:extLst>
      <p:ext uri="{BB962C8B-B14F-4D97-AF65-F5344CB8AC3E}">
        <p14:creationId xmlns:p14="http://schemas.microsoft.com/office/powerpoint/2010/main" val="2685332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ct val="130000"/>
              </a:lnSpc>
            </a:pPr>
            <a:r>
              <a:rPr lang="en-US" sz="4900" dirty="0"/>
              <a:t>Model View Whatever (MVW or MV*</a:t>
            </a:r>
            <a:r>
              <a:rPr lang="en-US" sz="4900" dirty="0" smtClean="0"/>
              <a:t>)</a:t>
            </a:r>
            <a:r>
              <a:rPr lang="en-US" dirty="0" smtClean="0"/>
              <a:t/>
            </a:r>
            <a:br>
              <a:rPr lang="en-US" dirty="0" smtClean="0"/>
            </a:br>
            <a:r>
              <a:rPr lang="en-US" sz="2400" dirty="0" smtClean="0"/>
              <a:t>“whatever works for you” </a:t>
            </a:r>
            <a:endParaRPr lang="en-US" sz="2400" dirty="0"/>
          </a:p>
        </p:txBody>
      </p:sp>
      <p:sp>
        <p:nvSpPr>
          <p:cNvPr id="3" name="Content Placeholder 2"/>
          <p:cNvSpPr>
            <a:spLocks noGrp="1"/>
          </p:cNvSpPr>
          <p:nvPr>
            <p:ph idx="1"/>
          </p:nvPr>
        </p:nvSpPr>
        <p:spPr>
          <a:xfrm>
            <a:off x="838199" y="1825624"/>
            <a:ext cx="10766425" cy="4810125"/>
          </a:xfrm>
        </p:spPr>
        <p:txBody>
          <a:bodyPr numCol="1">
            <a:normAutofit/>
          </a:bodyPr>
          <a:lstStyle/>
          <a:p>
            <a:r>
              <a:rPr lang="en-US" b="1" dirty="0" smtClean="0"/>
              <a:t>WHY</a:t>
            </a:r>
            <a:r>
              <a:rPr lang="en-US" b="1" dirty="0"/>
              <a:t>? </a:t>
            </a:r>
          </a:p>
          <a:p>
            <a:pPr lvl="1">
              <a:buFont typeface="Wingdings" charset="2"/>
              <a:buChar char="§"/>
            </a:pPr>
            <a:r>
              <a:rPr lang="en-US" sz="2800" dirty="0"/>
              <a:t>Complexity of managing DOM (HTML) and all of the logic, the data on the background.</a:t>
            </a:r>
          </a:p>
          <a:p>
            <a:pPr lvl="1">
              <a:buFont typeface="Wingdings" charset="2"/>
              <a:buChar char="§"/>
            </a:pPr>
            <a:r>
              <a:rPr lang="en-US" sz="2800" dirty="0" smtClean="0"/>
              <a:t>Could it better if we update one side (model or view) and then the other is updated automatically.</a:t>
            </a:r>
          </a:p>
          <a:p>
            <a:pPr>
              <a:buFont typeface="Wingdings" charset="2"/>
              <a:buChar char="§"/>
            </a:pPr>
            <a:r>
              <a:rPr lang="en-US" b="1" dirty="0"/>
              <a:t>SO?!</a:t>
            </a:r>
            <a:r>
              <a:rPr lang="en-US" b="1" dirty="0" smtClean="0"/>
              <a:t>?</a:t>
            </a:r>
          </a:p>
          <a:p>
            <a:pPr lvl="1">
              <a:buFont typeface="Wingdings" charset="2"/>
              <a:buChar char="§"/>
            </a:pPr>
            <a:r>
              <a:rPr lang="en-US" sz="2800" dirty="0" smtClean="0"/>
              <a:t>Capability of </a:t>
            </a:r>
            <a:r>
              <a:rPr lang="en-US" sz="2800" dirty="0" err="1" smtClean="0"/>
              <a:t>AngularJS</a:t>
            </a:r>
            <a:r>
              <a:rPr lang="en-US" sz="2800" dirty="0" smtClean="0"/>
              <a:t> framework eliminates the this complexity and manual modifications with simple attribute directives.</a:t>
            </a:r>
            <a:endParaRPr lang="en-US" sz="2800" dirty="0"/>
          </a:p>
          <a:p>
            <a:pPr>
              <a:buFont typeface="Wingdings" charset="2"/>
              <a:buChar char="§"/>
            </a:pPr>
            <a:endParaRPr lang="en-US" sz="3200" dirty="0" smtClean="0"/>
          </a:p>
        </p:txBody>
      </p:sp>
    </p:spTree>
    <p:extLst>
      <p:ext uri="{BB962C8B-B14F-4D97-AF65-F5344CB8AC3E}">
        <p14:creationId xmlns:p14="http://schemas.microsoft.com/office/powerpoint/2010/main" val="1847555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Data Attributes (data-*)</a:t>
            </a:r>
            <a:endParaRPr lang="en-US" dirty="0"/>
          </a:p>
        </p:txBody>
      </p:sp>
      <p:sp>
        <p:nvSpPr>
          <p:cNvPr id="3" name="Content Placeholder 2"/>
          <p:cNvSpPr>
            <a:spLocks noGrp="1"/>
          </p:cNvSpPr>
          <p:nvPr>
            <p:ph idx="1"/>
          </p:nvPr>
        </p:nvSpPr>
        <p:spPr>
          <a:xfrm>
            <a:off x="838199" y="1825624"/>
            <a:ext cx="10766425" cy="4810125"/>
          </a:xfrm>
        </p:spPr>
        <p:txBody>
          <a:bodyPr numCol="1">
            <a:normAutofit fontScale="92500" lnSpcReduction="10000"/>
          </a:bodyPr>
          <a:lstStyle/>
          <a:p>
            <a:r>
              <a:rPr lang="en-US" b="1" dirty="0" smtClean="0"/>
              <a:t>WHY? </a:t>
            </a:r>
          </a:p>
          <a:p>
            <a:pPr lvl="1">
              <a:buFont typeface="Wingdings" charset="2"/>
              <a:buChar char="§"/>
            </a:pPr>
            <a:r>
              <a:rPr lang="en-US" sz="2800" dirty="0" smtClean="0"/>
              <a:t>Store information associated with different DOM elements.</a:t>
            </a:r>
          </a:p>
          <a:p>
            <a:pPr lvl="1">
              <a:buFont typeface="Wingdings" charset="2"/>
              <a:buChar char="§"/>
            </a:pPr>
            <a:endParaRPr lang="en-US" sz="2800" dirty="0" smtClean="0"/>
          </a:p>
          <a:p>
            <a:r>
              <a:rPr lang="en-US" b="1" dirty="0" smtClean="0"/>
              <a:t>BUT WHY </a:t>
            </a:r>
            <a:r>
              <a:rPr lang="en-US" b="1" dirty="0" smtClean="0"/>
              <a:t>NOT “class</a:t>
            </a:r>
            <a:r>
              <a:rPr lang="en-US" b="1" dirty="0" smtClean="0"/>
              <a:t>” THEN? </a:t>
            </a:r>
            <a:endParaRPr lang="en-US" b="1" dirty="0" smtClean="0"/>
          </a:p>
          <a:p>
            <a:pPr lvl="1">
              <a:buFont typeface="Wingdings" charset="2"/>
              <a:buChar char="§"/>
            </a:pPr>
            <a:r>
              <a:rPr lang="en-US" sz="2800" dirty="0" smtClean="0"/>
              <a:t>Not to meant to store data, only style information</a:t>
            </a:r>
          </a:p>
          <a:p>
            <a:pPr lvl="1">
              <a:buFont typeface="Wingdings" charset="2"/>
              <a:buChar char="§"/>
            </a:pPr>
            <a:r>
              <a:rPr lang="en-US" sz="2800" dirty="0" smtClean="0"/>
              <a:t>Each additional piece of information requires us to add new class (harder to parse later)</a:t>
            </a:r>
          </a:p>
          <a:p>
            <a:pPr>
              <a:buFont typeface="Arial"/>
              <a:buChar char="•"/>
            </a:pPr>
            <a:r>
              <a:rPr lang="en-US" b="1" dirty="0" smtClean="0"/>
              <a:t>SO?!?</a:t>
            </a:r>
          </a:p>
          <a:p>
            <a:pPr lvl="1">
              <a:buFont typeface="Wingdings" charset="2"/>
              <a:buChar char="§"/>
            </a:pPr>
            <a:r>
              <a:rPr lang="en-US" sz="2800" dirty="0" smtClean="0"/>
              <a:t>Use </a:t>
            </a:r>
            <a:r>
              <a:rPr lang="en-US" sz="2800" b="1" dirty="0" smtClean="0"/>
              <a:t>Custom </a:t>
            </a:r>
            <a:r>
              <a:rPr lang="en-US" sz="2800" b="1" dirty="0"/>
              <a:t>D</a:t>
            </a:r>
            <a:r>
              <a:rPr lang="en-US" sz="2800" b="1" dirty="0" smtClean="0"/>
              <a:t>ata Attributes </a:t>
            </a:r>
            <a:r>
              <a:rPr lang="en-US" sz="2800" dirty="0" smtClean="0"/>
              <a:t>to store information in better way.</a:t>
            </a:r>
          </a:p>
          <a:p>
            <a:pPr lvl="1">
              <a:buFont typeface="Wingdings" charset="2"/>
              <a:buChar char="§"/>
            </a:pPr>
            <a:r>
              <a:rPr lang="en-US" sz="2800" dirty="0" smtClean="0"/>
              <a:t>“data-” prefix with letters, numbers, hyphen (-), dot (.), color (:), underscore (_) </a:t>
            </a:r>
          </a:p>
          <a:p>
            <a:pPr lvl="1">
              <a:buFont typeface="Wingdings" charset="2"/>
              <a:buChar char="§"/>
            </a:pPr>
            <a:r>
              <a:rPr lang="en-US" sz="2800" dirty="0" smtClean="0"/>
              <a:t>No capital letters!!!</a:t>
            </a:r>
            <a:endParaRPr lang="en-US" sz="2800" dirty="0"/>
          </a:p>
          <a:p>
            <a:pPr>
              <a:buFont typeface="Wingdings" charset="2"/>
              <a:buChar char="§"/>
            </a:pPr>
            <a:endParaRPr lang="en-US" dirty="0" smtClean="0"/>
          </a:p>
        </p:txBody>
      </p:sp>
    </p:spTree>
    <p:extLst>
      <p:ext uri="{BB962C8B-B14F-4D97-AF65-F5344CB8AC3E}">
        <p14:creationId xmlns:p14="http://schemas.microsoft.com/office/powerpoint/2010/main" val="1929873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Directives (</a:t>
            </a:r>
            <a:r>
              <a:rPr lang="en-US" dirty="0" err="1" smtClean="0"/>
              <a:t>ng</a:t>
            </a:r>
            <a:r>
              <a:rPr lang="en-US" dirty="0" smtClean="0"/>
              <a:t>-*)</a:t>
            </a:r>
            <a:endParaRPr lang="en-US" dirty="0"/>
          </a:p>
        </p:txBody>
      </p:sp>
      <p:sp>
        <p:nvSpPr>
          <p:cNvPr id="3" name="Content Placeholder 2"/>
          <p:cNvSpPr>
            <a:spLocks noGrp="1"/>
          </p:cNvSpPr>
          <p:nvPr>
            <p:ph idx="1"/>
          </p:nvPr>
        </p:nvSpPr>
        <p:spPr>
          <a:xfrm>
            <a:off x="838199" y="1825624"/>
            <a:ext cx="10766425" cy="4810125"/>
          </a:xfrm>
        </p:spPr>
        <p:txBody>
          <a:bodyPr numCol="1">
            <a:normAutofit/>
          </a:bodyPr>
          <a:lstStyle/>
          <a:p>
            <a:pPr>
              <a:buFont typeface="Arial"/>
              <a:buChar char="•"/>
            </a:pPr>
            <a:endParaRPr lang="en-US" dirty="0" smtClean="0"/>
          </a:p>
        </p:txBody>
      </p:sp>
    </p:spTree>
    <p:extLst>
      <p:ext uri="{BB962C8B-B14F-4D97-AF65-F5344CB8AC3E}">
        <p14:creationId xmlns:p14="http://schemas.microsoft.com/office/powerpoint/2010/main" val="22493603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519</TotalTime>
  <Words>422</Words>
  <Application>Microsoft Macintosh PowerPoint</Application>
  <PresentationFormat>Custom</PresentationFormat>
  <Paragraphs>47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AGENDA</vt:lpstr>
      <vt:lpstr>BACKGROUND</vt:lpstr>
      <vt:lpstr>SINGLE PAGE APPLICATIONS</vt:lpstr>
      <vt:lpstr>SPA vs Traditional</vt:lpstr>
      <vt:lpstr>SPA is good BUT?</vt:lpstr>
      <vt:lpstr>Model View Whatever (MVW or MV*) “whatever works for you” </vt:lpstr>
      <vt:lpstr>Custom Data Attributes (data-*)</vt:lpstr>
      <vt:lpstr>Attribute Directives (ng-*)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 Peskersoy</dc:creator>
  <cp:lastModifiedBy>Can Peskersoy</cp:lastModifiedBy>
  <cp:revision>24</cp:revision>
  <dcterms:created xsi:type="dcterms:W3CDTF">2016-12-02T12:42:15Z</dcterms:created>
  <dcterms:modified xsi:type="dcterms:W3CDTF">2017-05-28T22:18:47Z</dcterms:modified>
</cp:coreProperties>
</file>