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3" r:id="rId7"/>
    <p:sldId id="264" r:id="rId8"/>
    <p:sldId id="262" r:id="rId9"/>
    <p:sldId id="261"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4" autoAdjust="0"/>
    <p:restoredTop sz="94660"/>
  </p:normalViewPr>
  <p:slideViewPr>
    <p:cSldViewPr snapToGrid="0">
      <p:cViewPr>
        <p:scale>
          <a:sx n="54" d="100"/>
          <a:sy n="54" d="100"/>
        </p:scale>
        <p:origin x="-504" y="-13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59AFDE-E914-4798-87D8-F0A314A6BF72}" type="datetimeFigureOut">
              <a:rPr lang="en-US" smtClean="0"/>
              <a:t>17-06-01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107677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9AFDE-E914-4798-87D8-F0A314A6BF72}" type="datetimeFigureOut">
              <a:rPr lang="en-US" smtClean="0"/>
              <a:t>17-06-01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93314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9AFDE-E914-4798-87D8-F0A314A6BF72}" type="datetimeFigureOut">
              <a:rPr lang="en-US" smtClean="0"/>
              <a:t>17-06-01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392917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9AFDE-E914-4798-87D8-F0A314A6BF72}" type="datetimeFigureOut">
              <a:rPr lang="en-US" smtClean="0"/>
              <a:t>17-06-01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02752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59AFDE-E914-4798-87D8-F0A314A6BF72}" type="datetimeFigureOut">
              <a:rPr lang="en-US" smtClean="0"/>
              <a:t>17-06-01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151231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59AFDE-E914-4798-87D8-F0A314A6BF72}" type="datetimeFigureOut">
              <a:rPr lang="en-US" smtClean="0"/>
              <a:t>17-06-01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5786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59AFDE-E914-4798-87D8-F0A314A6BF72}" type="datetimeFigureOut">
              <a:rPr lang="en-US" smtClean="0"/>
              <a:t>17-06-01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359606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59AFDE-E914-4798-87D8-F0A314A6BF72}" type="datetimeFigureOut">
              <a:rPr lang="en-US" smtClean="0"/>
              <a:t>17-06-01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29265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9AFDE-E914-4798-87D8-F0A314A6BF72}" type="datetimeFigureOut">
              <a:rPr lang="en-US" smtClean="0"/>
              <a:t>17-06-01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391984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59AFDE-E914-4798-87D8-F0A314A6BF72}" type="datetimeFigureOut">
              <a:rPr lang="en-US" smtClean="0"/>
              <a:t>17-06-01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250212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59AFDE-E914-4798-87D8-F0A314A6BF72}" type="datetimeFigureOut">
              <a:rPr lang="en-US" smtClean="0"/>
              <a:t>17-06-01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955A4-6B90-4DB7-806C-161237D04A82}" type="slidenum">
              <a:rPr lang="en-US" smtClean="0"/>
              <a:t>‹#›</a:t>
            </a:fld>
            <a:endParaRPr lang="en-US"/>
          </a:p>
        </p:txBody>
      </p:sp>
    </p:spTree>
    <p:extLst>
      <p:ext uri="{BB962C8B-B14F-4D97-AF65-F5344CB8AC3E}">
        <p14:creationId xmlns:p14="http://schemas.microsoft.com/office/powerpoint/2010/main" val="34100061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9AFDE-E914-4798-87D8-F0A314A6BF72}" type="datetimeFigureOut">
              <a:rPr lang="en-US" smtClean="0"/>
              <a:t>17-06-01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955A4-6B90-4DB7-806C-161237D04A82}" type="slidenum">
              <a:rPr lang="en-US" smtClean="0"/>
              <a:t>‹#›</a:t>
            </a:fld>
            <a:endParaRPr lang="en-US"/>
          </a:p>
        </p:txBody>
      </p:sp>
    </p:spTree>
    <p:extLst>
      <p:ext uri="{BB962C8B-B14F-4D97-AF65-F5344CB8AC3E}">
        <p14:creationId xmlns:p14="http://schemas.microsoft.com/office/powerpoint/2010/main" val="297599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0592" y="1962912"/>
            <a:ext cx="7461504" cy="1984760"/>
          </a:xfrm>
          <a:prstGeom prst="rect">
            <a:avLst/>
          </a:prstGeom>
        </p:spPr>
      </p:pic>
      <p:sp>
        <p:nvSpPr>
          <p:cNvPr id="5" name="TextBox 4"/>
          <p:cNvSpPr txBox="1"/>
          <p:nvPr/>
        </p:nvSpPr>
        <p:spPr>
          <a:xfrm>
            <a:off x="9656064" y="5321808"/>
            <a:ext cx="1883664" cy="369332"/>
          </a:xfrm>
          <a:prstGeom prst="rect">
            <a:avLst/>
          </a:prstGeom>
          <a:noFill/>
        </p:spPr>
        <p:txBody>
          <a:bodyPr wrap="square" rtlCol="0">
            <a:spAutoFit/>
          </a:bodyPr>
          <a:lstStyle/>
          <a:p>
            <a:r>
              <a:rPr lang="en-US" dirty="0" smtClean="0"/>
              <a:t>CAN PESKERSOY</a:t>
            </a:r>
            <a:endParaRPr lang="en-US" dirty="0"/>
          </a:p>
        </p:txBody>
      </p:sp>
      <p:pic>
        <p:nvPicPr>
          <p:cNvPr id="3" name="Picture 2" descr="QBIS.Logo_.Vector.qbis_.blue_.retin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8721" y="5811995"/>
            <a:ext cx="1406647" cy="601342"/>
          </a:xfrm>
          <a:prstGeom prst="rect">
            <a:avLst/>
          </a:prstGeom>
        </p:spPr>
      </p:pic>
    </p:spTree>
    <p:extLst>
      <p:ext uri="{BB962C8B-B14F-4D97-AF65-F5344CB8AC3E}">
        <p14:creationId xmlns:p14="http://schemas.microsoft.com/office/powerpoint/2010/main" val="1431686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Features</a:t>
            </a:r>
            <a:endParaRPr lang="en-US" dirty="0"/>
          </a:p>
        </p:txBody>
      </p:sp>
      <p:sp>
        <p:nvSpPr>
          <p:cNvPr id="3" name="Content Placeholder 2"/>
          <p:cNvSpPr>
            <a:spLocks noGrp="1"/>
          </p:cNvSpPr>
          <p:nvPr>
            <p:ph idx="1"/>
          </p:nvPr>
        </p:nvSpPr>
        <p:spPr>
          <a:xfrm>
            <a:off x="838199" y="1825624"/>
            <a:ext cx="10766425" cy="4810125"/>
          </a:xfrm>
        </p:spPr>
        <p:txBody>
          <a:bodyPr numCol="1">
            <a:normAutofit/>
          </a:bodyPr>
          <a:lstStyle/>
          <a:p>
            <a:pPr marL="0" indent="0">
              <a:buNone/>
            </a:pPr>
            <a:r>
              <a:rPr lang="en-US" b="1" dirty="0"/>
              <a:t>Expressions</a:t>
            </a:r>
          </a:p>
          <a:p>
            <a:r>
              <a:rPr lang="en-US" dirty="0" err="1"/>
              <a:t>AngularJS</a:t>
            </a:r>
            <a:r>
              <a:rPr lang="en-US" dirty="0"/>
              <a:t> expression can be written inside double braces: {{ </a:t>
            </a:r>
            <a:r>
              <a:rPr lang="en-US" i="1" dirty="0"/>
              <a:t>expression</a:t>
            </a:r>
            <a:r>
              <a:rPr lang="en-US" dirty="0"/>
              <a:t> }}</a:t>
            </a:r>
          </a:p>
          <a:p>
            <a:r>
              <a:rPr lang="en-US" dirty="0" err="1"/>
              <a:t>AngularJS</a:t>
            </a:r>
            <a:r>
              <a:rPr lang="en-US" dirty="0"/>
              <a:t> expressions can also be written inside a directive: </a:t>
            </a:r>
            <a:r>
              <a:rPr lang="en-US" dirty="0" smtClean="0"/>
              <a:t/>
            </a:r>
            <a:br>
              <a:rPr lang="en-US" dirty="0" smtClean="0"/>
            </a:br>
            <a:r>
              <a:rPr lang="en-US" dirty="0" err="1" smtClean="0"/>
              <a:t>ng</a:t>
            </a:r>
            <a:r>
              <a:rPr lang="en-US" dirty="0"/>
              <a:t>-bind=“expression</a:t>
            </a:r>
            <a:r>
              <a:rPr lang="en-US" dirty="0" smtClean="0"/>
              <a:t>”</a:t>
            </a:r>
          </a:p>
          <a:p>
            <a:r>
              <a:rPr lang="en-US" dirty="0" err="1" smtClean="0"/>
              <a:t>AngularJS</a:t>
            </a:r>
            <a:r>
              <a:rPr lang="en-US" dirty="0" smtClean="0"/>
              <a:t> expression are much like JavaScript expression: They can contain literals, operators and variables.</a:t>
            </a:r>
          </a:p>
          <a:p>
            <a:pPr marL="0" indent="0">
              <a:buNone/>
            </a:pPr>
            <a:endParaRPr lang="en-US" dirty="0" smtClean="0"/>
          </a:p>
          <a:p>
            <a:endParaRPr lang="en-US" dirty="0"/>
          </a:p>
        </p:txBody>
      </p:sp>
    </p:spTree>
    <p:extLst>
      <p:ext uri="{BB962C8B-B14F-4D97-AF65-F5344CB8AC3E}">
        <p14:creationId xmlns:p14="http://schemas.microsoft.com/office/powerpoint/2010/main" val="335322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Features</a:t>
            </a:r>
            <a:endParaRPr lang="en-US" dirty="0"/>
          </a:p>
        </p:txBody>
      </p:sp>
      <p:sp>
        <p:nvSpPr>
          <p:cNvPr id="3" name="Content Placeholder 2"/>
          <p:cNvSpPr>
            <a:spLocks noGrp="1"/>
          </p:cNvSpPr>
          <p:nvPr>
            <p:ph idx="1"/>
          </p:nvPr>
        </p:nvSpPr>
        <p:spPr>
          <a:xfrm>
            <a:off x="838199" y="1825624"/>
            <a:ext cx="10766425" cy="4810125"/>
          </a:xfrm>
        </p:spPr>
        <p:txBody>
          <a:bodyPr numCol="1">
            <a:normAutofit/>
          </a:bodyPr>
          <a:lstStyle/>
          <a:p>
            <a:pPr marL="0" indent="0">
              <a:buNone/>
            </a:pPr>
            <a:r>
              <a:rPr lang="en-US" b="1" dirty="0" smtClean="0"/>
              <a:t>Expressions (JavaScript </a:t>
            </a:r>
            <a:r>
              <a:rPr lang="en-US" b="1" dirty="0" err="1" smtClean="0"/>
              <a:t>vs</a:t>
            </a:r>
            <a:r>
              <a:rPr lang="en-US" b="1" dirty="0" smtClean="0"/>
              <a:t> </a:t>
            </a:r>
            <a:r>
              <a:rPr lang="en-US" b="1" dirty="0" err="1" smtClean="0"/>
              <a:t>AngularJS</a:t>
            </a:r>
            <a:r>
              <a:rPr lang="en-US" b="1" dirty="0" smtClean="0"/>
              <a:t>)</a:t>
            </a:r>
          </a:p>
          <a:p>
            <a:pPr marL="0" indent="0">
              <a:buNone/>
            </a:pPr>
            <a:endParaRPr lang="en-US" dirty="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825795148"/>
              </p:ext>
            </p:extLst>
          </p:nvPr>
        </p:nvGraphicFramePr>
        <p:xfrm>
          <a:off x="989550" y="2563301"/>
          <a:ext cx="10535080" cy="3724946"/>
        </p:xfrm>
        <a:graphic>
          <a:graphicData uri="http://schemas.openxmlformats.org/drawingml/2006/table">
            <a:tbl>
              <a:tblPr firstRow="1" bandRow="1">
                <a:tableStyleId>{BC89EF96-8CEA-46FF-86C4-4CE0E7609802}</a:tableStyleId>
              </a:tblPr>
              <a:tblGrid>
                <a:gridCol w="2282816"/>
                <a:gridCol w="3978780"/>
                <a:gridCol w="4273484"/>
              </a:tblGrid>
              <a:tr h="372402">
                <a:tc>
                  <a:txBody>
                    <a:bodyPr/>
                    <a:lstStyle/>
                    <a:p>
                      <a:endParaRPr lang="en-US" dirty="0"/>
                    </a:p>
                  </a:txBody>
                  <a:tcPr/>
                </a:tc>
                <a:tc>
                  <a:txBody>
                    <a:bodyPr/>
                    <a:lstStyle/>
                    <a:p>
                      <a:r>
                        <a:rPr lang="en-US" dirty="0" smtClean="0"/>
                        <a:t>JavaScript</a:t>
                      </a:r>
                      <a:endParaRPr lang="en-US" dirty="0"/>
                    </a:p>
                  </a:txBody>
                  <a:tcPr/>
                </a:tc>
                <a:tc>
                  <a:txBody>
                    <a:bodyPr/>
                    <a:lstStyle/>
                    <a:p>
                      <a:r>
                        <a:rPr lang="en-US" dirty="0" err="1" smtClean="0"/>
                        <a:t>AngularJS</a:t>
                      </a:r>
                      <a:endParaRPr lang="en-US" dirty="0"/>
                    </a:p>
                  </a:txBody>
                  <a:tcPr/>
                </a:tc>
              </a:tr>
              <a:tr h="372402">
                <a:tc>
                  <a:txBody>
                    <a:bodyPr/>
                    <a:lstStyle/>
                    <a:p>
                      <a:r>
                        <a:rPr lang="en-US" b="1" dirty="0" smtClean="0"/>
                        <a:t>Context</a:t>
                      </a:r>
                      <a:endParaRPr lang="en-US" b="1" dirty="0"/>
                    </a:p>
                  </a:txBody>
                  <a:tcPr/>
                </a:tc>
                <a:tc>
                  <a:txBody>
                    <a:bodyPr/>
                    <a:lstStyle/>
                    <a:p>
                      <a:r>
                        <a:rPr lang="en-US" dirty="0" smtClean="0"/>
                        <a:t>are evaluated</a:t>
                      </a:r>
                      <a:r>
                        <a:rPr lang="en-US" baseline="0" dirty="0" smtClean="0"/>
                        <a:t> against global </a:t>
                      </a:r>
                      <a:r>
                        <a:rPr lang="en-US" b="1" baseline="0" dirty="0" smtClean="0"/>
                        <a:t>window</a:t>
                      </a:r>
                      <a:r>
                        <a:rPr lang="en-US" baseline="0" dirty="0" smtClean="0"/>
                        <a:t>.</a:t>
                      </a:r>
                      <a:endParaRPr lang="en-US" dirty="0"/>
                    </a:p>
                  </a:txBody>
                  <a:tcPr/>
                </a:tc>
                <a:tc>
                  <a:txBody>
                    <a:bodyPr/>
                    <a:lstStyle/>
                    <a:p>
                      <a:r>
                        <a:rPr lang="en-US" dirty="0" smtClean="0"/>
                        <a:t>are evaluated against a</a:t>
                      </a:r>
                      <a:r>
                        <a:rPr lang="en-US" baseline="0" dirty="0" smtClean="0"/>
                        <a:t> </a:t>
                      </a:r>
                      <a:r>
                        <a:rPr lang="en-US" b="1" baseline="0" dirty="0" smtClean="0"/>
                        <a:t>scope</a:t>
                      </a:r>
                      <a:r>
                        <a:rPr lang="en-US" baseline="0" dirty="0" smtClean="0"/>
                        <a:t> object.</a:t>
                      </a:r>
                      <a:endParaRPr lang="en-US" dirty="0"/>
                    </a:p>
                  </a:txBody>
                  <a:tcPr/>
                </a:tc>
              </a:tr>
              <a:tr h="478052">
                <a:tc>
                  <a:txBody>
                    <a:bodyPr/>
                    <a:lstStyle/>
                    <a:p>
                      <a:r>
                        <a:rPr lang="en-US" b="1" dirty="0" smtClean="0"/>
                        <a:t>Error Handle</a:t>
                      </a:r>
                      <a:endParaRPr lang="en-US" b="1" dirty="0"/>
                    </a:p>
                  </a:txBody>
                  <a:tcPr/>
                </a:tc>
                <a:tc>
                  <a:txBody>
                    <a:bodyPr/>
                    <a:lstStyle/>
                    <a:p>
                      <a:r>
                        <a:rPr lang="en-US" dirty="0" smtClean="0"/>
                        <a:t>generates </a:t>
                      </a:r>
                      <a:r>
                        <a:rPr lang="en-US" b="1" dirty="0" err="1" smtClean="0"/>
                        <a:t>ReferenceError</a:t>
                      </a:r>
                      <a:r>
                        <a:rPr lang="en-US" baseline="0" dirty="0" smtClean="0"/>
                        <a:t> or </a:t>
                      </a:r>
                      <a:r>
                        <a:rPr lang="en-US" b="1" baseline="0" dirty="0" err="1" smtClean="0"/>
                        <a:t>TypeError</a:t>
                      </a:r>
                      <a:endParaRPr lang="en-US" b="1" dirty="0"/>
                    </a:p>
                  </a:txBody>
                  <a:tcPr/>
                </a:tc>
                <a:tc>
                  <a:txBody>
                    <a:bodyPr/>
                    <a:lstStyle/>
                    <a:p>
                      <a:r>
                        <a:rPr lang="en-US" dirty="0" smtClean="0"/>
                        <a:t>generates </a:t>
                      </a:r>
                      <a:r>
                        <a:rPr lang="en-US" b="1" dirty="0" smtClean="0"/>
                        <a:t>undefined</a:t>
                      </a:r>
                      <a:r>
                        <a:rPr lang="en-US" dirty="0" smtClean="0"/>
                        <a:t> and </a:t>
                      </a:r>
                      <a:r>
                        <a:rPr lang="en-US" b="1" dirty="0" smtClean="0"/>
                        <a:t>null</a:t>
                      </a:r>
                      <a:r>
                        <a:rPr lang="en-US" dirty="0" smtClean="0"/>
                        <a:t>.</a:t>
                      </a:r>
                      <a:endParaRPr lang="en-US" dirty="0"/>
                    </a:p>
                  </a:txBody>
                  <a:tcPr/>
                </a:tc>
              </a:tr>
              <a:tr h="372402">
                <a:tc>
                  <a:txBody>
                    <a:bodyPr/>
                    <a:lstStyle/>
                    <a:p>
                      <a:r>
                        <a:rPr lang="en-US" b="1" dirty="0" smtClean="0"/>
                        <a:t>Filter</a:t>
                      </a:r>
                      <a:endParaRPr lang="en-US" b="1" dirty="0"/>
                    </a:p>
                  </a:txBody>
                  <a:tcPr/>
                </a:tc>
                <a:tc>
                  <a:txBody>
                    <a:bodyPr/>
                    <a:lstStyle/>
                    <a:p>
                      <a:r>
                        <a:rPr lang="en-US" dirty="0" smtClean="0"/>
                        <a:t>NAN</a:t>
                      </a:r>
                      <a:endParaRPr lang="en-US" dirty="0"/>
                    </a:p>
                  </a:txBody>
                  <a:tcPr/>
                </a:tc>
                <a:tc>
                  <a:txBody>
                    <a:bodyPr/>
                    <a:lstStyle/>
                    <a:p>
                      <a:r>
                        <a:rPr lang="en-US" dirty="0" smtClean="0"/>
                        <a:t>can use filters within</a:t>
                      </a:r>
                      <a:r>
                        <a:rPr lang="en-US" baseline="0" dirty="0" smtClean="0"/>
                        <a:t> expression to format.</a:t>
                      </a:r>
                      <a:endParaRPr lang="en-US" dirty="0"/>
                    </a:p>
                  </a:txBody>
                  <a:tcPr/>
                </a:tc>
              </a:tr>
              <a:tr h="372402">
                <a:tc>
                  <a:txBody>
                    <a:bodyPr/>
                    <a:lstStyle/>
                    <a:p>
                      <a:r>
                        <a:rPr lang="en-US" b="1" dirty="0" smtClean="0"/>
                        <a:t>Control</a:t>
                      </a:r>
                      <a:r>
                        <a:rPr lang="en-US" b="1" baseline="0" dirty="0" smtClean="0"/>
                        <a:t> Statements</a:t>
                      </a:r>
                      <a:endParaRPr lang="en-US" b="1" dirty="0"/>
                    </a:p>
                  </a:txBody>
                  <a:tcPr/>
                </a:tc>
                <a:tc>
                  <a:txBody>
                    <a:bodyPr/>
                    <a:lstStyle/>
                    <a:p>
                      <a:r>
                        <a:rPr lang="en-US" dirty="0" smtClean="0"/>
                        <a:t>Possible</a:t>
                      </a:r>
                      <a:r>
                        <a:rPr lang="en-US" baseline="0" dirty="0" smtClean="0"/>
                        <a:t> to use</a:t>
                      </a:r>
                      <a:endParaRPr lang="en-US" dirty="0"/>
                    </a:p>
                  </a:txBody>
                  <a:tcPr/>
                </a:tc>
                <a:tc>
                  <a:txBody>
                    <a:bodyPr/>
                    <a:lstStyle/>
                    <a:p>
                      <a:r>
                        <a:rPr lang="en-US" dirty="0" smtClean="0"/>
                        <a:t>cannot</a:t>
                      </a:r>
                      <a:r>
                        <a:rPr lang="en-US" baseline="0" dirty="0" smtClean="0"/>
                        <a:t> use conditionals, loops, exceptions.</a:t>
                      </a:r>
                      <a:endParaRPr lang="en-US" dirty="0"/>
                    </a:p>
                  </a:txBody>
                  <a:tcPr/>
                </a:tc>
              </a:tr>
              <a:tr h="372402">
                <a:tc>
                  <a:txBody>
                    <a:bodyPr/>
                    <a:lstStyle/>
                    <a:p>
                      <a:r>
                        <a:rPr lang="en-US" b="1" dirty="0" smtClean="0"/>
                        <a:t>Function Declaration</a:t>
                      </a:r>
                      <a:endParaRPr lang="en-US" b="1" dirty="0"/>
                    </a:p>
                  </a:txBody>
                  <a:tcPr/>
                </a:tc>
                <a:tc>
                  <a:txBody>
                    <a:bodyPr/>
                    <a:lstStyle/>
                    <a:p>
                      <a:r>
                        <a:rPr lang="en-US" dirty="0" smtClean="0"/>
                        <a:t>Possible to</a:t>
                      </a:r>
                      <a:r>
                        <a:rPr lang="en-US" baseline="0" dirty="0" smtClean="0"/>
                        <a:t> declare</a:t>
                      </a:r>
                      <a:endParaRPr lang="en-US" dirty="0"/>
                    </a:p>
                  </a:txBody>
                  <a:tcPr/>
                </a:tc>
                <a:tc>
                  <a:txBody>
                    <a:bodyPr/>
                    <a:lstStyle/>
                    <a:p>
                      <a:r>
                        <a:rPr lang="en-US" dirty="0" smtClean="0"/>
                        <a:t>cannot declare functions,</a:t>
                      </a:r>
                      <a:r>
                        <a:rPr lang="en-US" baseline="0" dirty="0" smtClean="0"/>
                        <a:t> even inside </a:t>
                      </a:r>
                      <a:br>
                        <a:rPr lang="en-US" baseline="0" dirty="0" smtClean="0"/>
                      </a:br>
                      <a:r>
                        <a:rPr lang="en-US" b="1" baseline="0" dirty="0" err="1" smtClean="0"/>
                        <a:t>ng-init</a:t>
                      </a:r>
                      <a:r>
                        <a:rPr lang="en-US" baseline="0" dirty="0" smtClean="0"/>
                        <a:t>.</a:t>
                      </a:r>
                      <a:endParaRPr lang="en-US" dirty="0"/>
                    </a:p>
                  </a:txBody>
                  <a:tcPr/>
                </a:tc>
              </a:tr>
              <a:tr h="372402">
                <a:tc>
                  <a:txBody>
                    <a:bodyPr/>
                    <a:lstStyle/>
                    <a:p>
                      <a:r>
                        <a:rPr lang="en-US" b="1" dirty="0" smtClean="0"/>
                        <a:t>Regular</a:t>
                      </a:r>
                      <a:r>
                        <a:rPr lang="en-US" b="1" baseline="0" dirty="0" smtClean="0"/>
                        <a:t> Expression</a:t>
                      </a:r>
                      <a:endParaRPr lang="en-US" b="1" dirty="0"/>
                    </a:p>
                  </a:txBody>
                  <a:tcPr/>
                </a:tc>
                <a:tc>
                  <a:txBody>
                    <a:bodyPr/>
                    <a:lstStyle/>
                    <a:p>
                      <a:r>
                        <a:rPr lang="en-US" dirty="0" smtClean="0"/>
                        <a:t>Possible</a:t>
                      </a:r>
                      <a:r>
                        <a:rPr lang="en-US" baseline="0" dirty="0" smtClean="0"/>
                        <a:t> to create</a:t>
                      </a:r>
                      <a:endParaRPr lang="en-US" dirty="0"/>
                    </a:p>
                  </a:txBody>
                  <a:tcPr/>
                </a:tc>
                <a:tc>
                  <a:txBody>
                    <a:bodyPr/>
                    <a:lstStyle/>
                    <a:p>
                      <a:r>
                        <a:rPr lang="en-US" dirty="0" smtClean="0"/>
                        <a:t>cannot create regular expressions.</a:t>
                      </a:r>
                      <a:endParaRPr lang="en-US" dirty="0"/>
                    </a:p>
                  </a:txBody>
                  <a:tcPr/>
                </a:tc>
              </a:tr>
              <a:tr h="372402">
                <a:tc>
                  <a:txBody>
                    <a:bodyPr/>
                    <a:lstStyle/>
                    <a:p>
                      <a:r>
                        <a:rPr lang="en-US" b="1" dirty="0" smtClean="0"/>
                        <a:t>Object Creation</a:t>
                      </a:r>
                      <a:endParaRPr lang="en-US" b="1" dirty="0"/>
                    </a:p>
                  </a:txBody>
                  <a:tcPr/>
                </a:tc>
                <a:tc>
                  <a:txBody>
                    <a:bodyPr/>
                    <a:lstStyle/>
                    <a:p>
                      <a:r>
                        <a:rPr lang="en-US" dirty="0" smtClean="0"/>
                        <a:t>Possible</a:t>
                      </a:r>
                      <a:r>
                        <a:rPr lang="en-US" baseline="0" dirty="0" smtClean="0"/>
                        <a:t> to create</a:t>
                      </a:r>
                      <a:endParaRPr lang="en-US" dirty="0"/>
                    </a:p>
                  </a:txBody>
                  <a:tcPr/>
                </a:tc>
                <a:tc>
                  <a:txBody>
                    <a:bodyPr/>
                    <a:lstStyle/>
                    <a:p>
                      <a:r>
                        <a:rPr lang="en-US" dirty="0" smtClean="0"/>
                        <a:t>cannot use </a:t>
                      </a:r>
                      <a:r>
                        <a:rPr lang="en-US" b="1" dirty="0" smtClean="0"/>
                        <a:t>new</a:t>
                      </a:r>
                      <a:r>
                        <a:rPr lang="en-US" dirty="0" smtClean="0"/>
                        <a:t> operator</a:t>
                      </a:r>
                      <a:r>
                        <a:rPr lang="en-US" baseline="0" dirty="0" smtClean="0"/>
                        <a:t>.</a:t>
                      </a:r>
                      <a:endParaRPr lang="en-US" dirty="0"/>
                    </a:p>
                  </a:txBody>
                  <a:tcPr/>
                </a:tc>
              </a:tr>
              <a:tr h="372402">
                <a:tc>
                  <a:txBody>
                    <a:bodyPr/>
                    <a:lstStyle/>
                    <a:p>
                      <a:r>
                        <a:rPr lang="en-US" b="1" dirty="0" smtClean="0"/>
                        <a:t>Bitwise, Comma,</a:t>
                      </a:r>
                      <a:r>
                        <a:rPr lang="en-US" b="1" baseline="0" dirty="0" smtClean="0"/>
                        <a:t> Void</a:t>
                      </a:r>
                      <a:endParaRPr lang="en-US" b="1" dirty="0"/>
                    </a:p>
                  </a:txBody>
                  <a:tcPr/>
                </a:tc>
                <a:tc>
                  <a:txBody>
                    <a:bodyPr/>
                    <a:lstStyle/>
                    <a:p>
                      <a:r>
                        <a:rPr lang="en-US" dirty="0" smtClean="0"/>
                        <a:t>Possible to use</a:t>
                      </a:r>
                      <a:endParaRPr lang="en-US" dirty="0"/>
                    </a:p>
                  </a:txBody>
                  <a:tcPr/>
                </a:tc>
                <a:tc>
                  <a:txBody>
                    <a:bodyPr/>
                    <a:lstStyle/>
                    <a:p>
                      <a:r>
                        <a:rPr lang="en-US" dirty="0" smtClean="0"/>
                        <a:t>cannot use </a:t>
                      </a:r>
                      <a:r>
                        <a:rPr lang="en-US" b="1" dirty="0" smtClean="0"/>
                        <a:t>Bitwise</a:t>
                      </a:r>
                      <a:r>
                        <a:rPr lang="en-US" dirty="0" smtClean="0"/>
                        <a:t>, </a:t>
                      </a:r>
                      <a:r>
                        <a:rPr lang="en-US" b="1" dirty="0" smtClean="0"/>
                        <a:t>comma</a:t>
                      </a:r>
                      <a:r>
                        <a:rPr lang="en-US" dirty="0" smtClean="0"/>
                        <a:t>, </a:t>
                      </a:r>
                      <a:r>
                        <a:rPr lang="en-US" b="1" dirty="0" smtClean="0"/>
                        <a:t>void</a:t>
                      </a:r>
                      <a:endParaRPr lang="en-US" b="1" dirty="0"/>
                    </a:p>
                  </a:txBody>
                  <a:tcPr/>
                </a:tc>
              </a:tr>
            </a:tbl>
          </a:graphicData>
        </a:graphic>
      </p:graphicFrame>
    </p:spTree>
    <p:extLst>
      <p:ext uri="{BB962C8B-B14F-4D97-AF65-F5344CB8AC3E}">
        <p14:creationId xmlns:p14="http://schemas.microsoft.com/office/powerpoint/2010/main" val="375900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Features</a:t>
            </a:r>
            <a:endParaRPr lang="en-US" dirty="0"/>
          </a:p>
        </p:txBody>
      </p:sp>
      <p:sp>
        <p:nvSpPr>
          <p:cNvPr id="3" name="Content Placeholder 2"/>
          <p:cNvSpPr>
            <a:spLocks noGrp="1"/>
          </p:cNvSpPr>
          <p:nvPr>
            <p:ph idx="1"/>
          </p:nvPr>
        </p:nvSpPr>
        <p:spPr>
          <a:xfrm>
            <a:off x="838199" y="1825624"/>
            <a:ext cx="10766425" cy="4810125"/>
          </a:xfrm>
        </p:spPr>
        <p:txBody>
          <a:bodyPr numCol="1">
            <a:normAutofit/>
          </a:bodyPr>
          <a:lstStyle/>
          <a:p>
            <a:pPr marL="0" indent="0">
              <a:buNone/>
            </a:pPr>
            <a:r>
              <a:rPr lang="en-US" b="1" dirty="0" smtClean="0"/>
              <a:t>More Directives</a:t>
            </a:r>
          </a:p>
          <a:p>
            <a:pPr>
              <a:buFont typeface="Arial"/>
              <a:buChar char="•"/>
            </a:pPr>
            <a:r>
              <a:rPr lang="en-US" b="1" dirty="0" err="1" smtClean="0"/>
              <a:t>ng</a:t>
            </a:r>
            <a:r>
              <a:rPr lang="en-US" b="1" dirty="0" smtClean="0"/>
              <a:t>-repeat: </a:t>
            </a:r>
            <a:r>
              <a:rPr lang="en-US" dirty="0" smtClean="0"/>
              <a:t>clones an HTML elements once for each item in a collection.</a:t>
            </a:r>
          </a:p>
          <a:p>
            <a:pPr marL="0" indent="0">
              <a:buNone/>
            </a:pPr>
            <a:r>
              <a:rPr lang="en-US" dirty="0" smtClean="0"/>
              <a:t>They are used on an array of objects.</a:t>
            </a:r>
            <a:endParaRPr lang="en-US" dirty="0" smtClean="0"/>
          </a:p>
          <a:p>
            <a:pPr marL="0" indent="0">
              <a:buNone/>
            </a:pPr>
            <a:r>
              <a:rPr lang="en-US" dirty="0"/>
              <a:t>DEMO: </a:t>
            </a:r>
            <a:r>
              <a:rPr lang="en-US" i="1" dirty="0"/>
              <a:t>example</a:t>
            </a:r>
            <a:r>
              <a:rPr lang="en-US" i="1" dirty="0" smtClean="0"/>
              <a:t>-2</a:t>
            </a:r>
            <a:endParaRPr lang="en-US" b="1" i="1" dirty="0"/>
          </a:p>
          <a:p>
            <a:pPr marL="0" indent="0">
              <a:buNone/>
            </a:pPr>
            <a:r>
              <a:rPr lang="en-US" b="1" dirty="0" smtClean="0"/>
              <a:t>Filters</a:t>
            </a:r>
          </a:p>
          <a:p>
            <a:r>
              <a:rPr lang="en-US" dirty="0" err="1" smtClean="0"/>
              <a:t>AngularJS</a:t>
            </a:r>
            <a:r>
              <a:rPr lang="en-US" dirty="0" smtClean="0"/>
              <a:t> provides filters to transform data.</a:t>
            </a:r>
          </a:p>
          <a:p>
            <a:r>
              <a:rPr lang="en-US" dirty="0" smtClean="0"/>
              <a:t>Filters can be added to expression by using pipe character “|”.</a:t>
            </a:r>
          </a:p>
          <a:p>
            <a:r>
              <a:rPr lang="en-US" dirty="0" smtClean="0"/>
              <a:t>Filters can be used within both </a:t>
            </a:r>
            <a:r>
              <a:rPr lang="en-US" b="1" dirty="0" smtClean="0"/>
              <a:t>Directives</a:t>
            </a:r>
            <a:r>
              <a:rPr lang="en-US" dirty="0" smtClean="0"/>
              <a:t> and </a:t>
            </a:r>
            <a:r>
              <a:rPr lang="en-US" b="1" dirty="0" smtClean="0"/>
              <a:t>Expressions</a:t>
            </a:r>
            <a:r>
              <a:rPr lang="en-US" dirty="0" smtClean="0"/>
              <a:t>. </a:t>
            </a:r>
            <a:endParaRPr lang="en-US" dirty="0"/>
          </a:p>
          <a:p>
            <a:pPr marL="0" indent="0">
              <a:buNone/>
            </a:pPr>
            <a:r>
              <a:rPr lang="en-US" dirty="0"/>
              <a:t>DEMO: </a:t>
            </a:r>
            <a:r>
              <a:rPr lang="en-US" i="1" dirty="0"/>
              <a:t>example</a:t>
            </a:r>
            <a:r>
              <a:rPr lang="en-US" i="1" dirty="0" smtClean="0"/>
              <a:t>-3</a:t>
            </a:r>
            <a:endParaRPr lang="en-US" b="1" i="1"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07132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Features</a:t>
            </a:r>
            <a:endParaRPr lang="en-US" dirty="0"/>
          </a:p>
        </p:txBody>
      </p:sp>
      <p:sp>
        <p:nvSpPr>
          <p:cNvPr id="3" name="Content Placeholder 2"/>
          <p:cNvSpPr>
            <a:spLocks noGrp="1"/>
          </p:cNvSpPr>
          <p:nvPr>
            <p:ph idx="1"/>
          </p:nvPr>
        </p:nvSpPr>
        <p:spPr>
          <a:xfrm>
            <a:off x="838199" y="1825624"/>
            <a:ext cx="10766425" cy="4810125"/>
          </a:xfrm>
        </p:spPr>
        <p:txBody>
          <a:bodyPr numCol="1">
            <a:normAutofit/>
          </a:bodyPr>
          <a:lstStyle/>
          <a:p>
            <a:pPr marL="0" indent="0">
              <a:buNone/>
            </a:pPr>
            <a:r>
              <a:rPr lang="en-US" b="1" dirty="0" smtClean="0"/>
              <a:t>Scope</a:t>
            </a:r>
          </a:p>
          <a:p>
            <a:r>
              <a:rPr lang="en-US" dirty="0" smtClean="0"/>
              <a:t>Binding part between HTML (view) and the JavaScript (Controller).</a:t>
            </a:r>
          </a:p>
          <a:p>
            <a:r>
              <a:rPr lang="en-US" dirty="0" smtClean="0"/>
              <a:t>It is an object with the available properties and methods.</a:t>
            </a:r>
          </a:p>
          <a:p>
            <a:r>
              <a:rPr lang="en-US" dirty="0" smtClean="0"/>
              <a:t>It is available for both the view and the controller.</a:t>
            </a:r>
          </a:p>
          <a:p>
            <a:pPr marL="0" indent="0">
              <a:buNone/>
            </a:pPr>
            <a:r>
              <a:rPr lang="en-US" b="1" dirty="0" smtClean="0"/>
              <a:t>Controller</a:t>
            </a:r>
          </a:p>
          <a:p>
            <a:r>
              <a:rPr lang="en-US" dirty="0" smtClean="0"/>
              <a:t>They </a:t>
            </a:r>
            <a:r>
              <a:rPr lang="en-US" dirty="0" smtClean="0"/>
              <a:t>control the data of the </a:t>
            </a:r>
            <a:r>
              <a:rPr lang="en-US" dirty="0" err="1" smtClean="0"/>
              <a:t>AngularJS</a:t>
            </a:r>
            <a:r>
              <a:rPr lang="en-US" dirty="0" smtClean="0"/>
              <a:t> applications.</a:t>
            </a:r>
          </a:p>
          <a:p>
            <a:r>
              <a:rPr lang="en-US" dirty="0" smtClean="0"/>
              <a:t>They are regular JavaScript objects.</a:t>
            </a:r>
          </a:p>
          <a:p>
            <a:r>
              <a:rPr lang="en-US" dirty="0" smtClean="0"/>
              <a:t>They are created by a standard JavaScript object constructor. </a:t>
            </a:r>
          </a:p>
          <a:p>
            <a:r>
              <a:rPr lang="en-US"/>
              <a:t>DEMO: </a:t>
            </a:r>
            <a:r>
              <a:rPr lang="en-US" i="1"/>
              <a:t>example</a:t>
            </a:r>
            <a:r>
              <a:rPr lang="en-US" i="1" smtClean="0"/>
              <a:t>-4</a:t>
            </a:r>
            <a:endParaRPr lang="en-US" b="1" i="1"/>
          </a:p>
          <a:p>
            <a:endParaRPr lang="en-US" dirty="0" smtClean="0"/>
          </a:p>
          <a:p>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3492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023897"/>
            <a:ext cx="10766425" cy="972840"/>
          </a:xfrm>
        </p:spPr>
        <p:txBody>
          <a:bodyPr numCol="1">
            <a:normAutofit/>
          </a:bodyPr>
          <a:lstStyle/>
          <a:p>
            <a:pPr marL="0" indent="0" algn="ctr">
              <a:buNone/>
            </a:pPr>
            <a:r>
              <a:rPr lang="en-US" sz="4400" b="1" dirty="0" err="1" smtClean="0"/>
              <a:t>github.com</a:t>
            </a:r>
            <a:r>
              <a:rPr lang="en-US" sz="4400" b="1" dirty="0"/>
              <a:t>/</a:t>
            </a:r>
            <a:r>
              <a:rPr lang="en-US" sz="4400" b="1" dirty="0" err="1"/>
              <a:t>canpe</a:t>
            </a:r>
            <a:r>
              <a:rPr lang="en-US" sz="4400" b="1" dirty="0"/>
              <a:t>/</a:t>
            </a:r>
            <a:r>
              <a:rPr lang="en-US" sz="4400" b="1" dirty="0" err="1"/>
              <a:t>AngularJS</a:t>
            </a:r>
            <a:r>
              <a:rPr lang="en-US" sz="4400" b="1" dirty="0"/>
              <a:t>-Examples</a:t>
            </a:r>
            <a:endParaRPr lang="en-US" sz="4400" b="1" dirty="0" smtClean="0"/>
          </a:p>
          <a:p>
            <a:pPr marL="0" indent="0" algn="ctr">
              <a:buNone/>
            </a:pPr>
            <a:endParaRPr lang="en-US" sz="4400" b="1" dirty="0" smtClean="0"/>
          </a:p>
          <a:p>
            <a:pPr marL="0" indent="0" algn="ctr">
              <a:buNone/>
            </a:pPr>
            <a:endParaRPr lang="en-US" sz="4400" dirty="0"/>
          </a:p>
          <a:p>
            <a:pPr marL="0" indent="0" algn="ctr">
              <a:buNone/>
            </a:pPr>
            <a:endParaRPr lang="en-US" sz="4400" dirty="0" smtClean="0"/>
          </a:p>
        </p:txBody>
      </p:sp>
      <p:pic>
        <p:nvPicPr>
          <p:cNvPr id="4" name="Picture 3" descr="githu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713" y="2908628"/>
            <a:ext cx="5715275" cy="2118462"/>
          </a:xfrm>
          <a:prstGeom prst="rect">
            <a:avLst/>
          </a:prstGeom>
        </p:spPr>
      </p:pic>
      <p:sp>
        <p:nvSpPr>
          <p:cNvPr id="5" name="Content Placeholder 2"/>
          <p:cNvSpPr txBox="1">
            <a:spLocks/>
          </p:cNvSpPr>
          <p:nvPr/>
        </p:nvSpPr>
        <p:spPr>
          <a:xfrm>
            <a:off x="849481" y="1013876"/>
            <a:ext cx="10766425" cy="972840"/>
          </a:xfrm>
          <a:prstGeom prst="rect">
            <a:avLst/>
          </a:prstGeom>
        </p:spPr>
        <p:txBody>
          <a:bodyPr vert="horz" lIns="91440" tIns="45720" rIns="91440" bIns="45720" numCol="1"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600" b="1" dirty="0" smtClean="0"/>
              <a:t>THANKS FOR LISTENING</a:t>
            </a:r>
          </a:p>
          <a:p>
            <a:pPr marL="0" indent="0" algn="ctr">
              <a:buFont typeface="Arial" panose="020B0604020202020204" pitchFamily="34" charset="0"/>
              <a:buNone/>
            </a:pPr>
            <a:endParaRPr lang="en-US" sz="4400" b="1" dirty="0" smtClean="0"/>
          </a:p>
          <a:p>
            <a:pPr marL="0" indent="0" algn="ctr">
              <a:buFont typeface="Arial" panose="020B0604020202020204" pitchFamily="34" charset="0"/>
              <a:buNone/>
            </a:pPr>
            <a:endParaRPr lang="en-US" sz="4400" dirty="0" smtClean="0"/>
          </a:p>
          <a:p>
            <a:pPr marL="0" indent="0" algn="ctr">
              <a:buFont typeface="Arial" panose="020B0604020202020204" pitchFamily="34" charset="0"/>
              <a:buNone/>
            </a:pPr>
            <a:endParaRPr lang="en-US" sz="4400" dirty="0" smtClean="0"/>
          </a:p>
        </p:txBody>
      </p:sp>
    </p:spTree>
    <p:extLst>
      <p:ext uri="{BB962C8B-B14F-4D97-AF65-F5344CB8AC3E}">
        <p14:creationId xmlns:p14="http://schemas.microsoft.com/office/powerpoint/2010/main" val="10112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30000"/>
              </a:lnSpc>
            </a:pPr>
            <a:r>
              <a:rPr lang="en-US" dirty="0" smtClean="0"/>
              <a:t>Background</a:t>
            </a:r>
          </a:p>
          <a:p>
            <a:pPr>
              <a:lnSpc>
                <a:spcPct val="130000"/>
              </a:lnSpc>
            </a:pPr>
            <a:r>
              <a:rPr lang="en-US" dirty="0" smtClean="0"/>
              <a:t>Simple Page Applications (SPAs)</a:t>
            </a:r>
          </a:p>
          <a:p>
            <a:pPr>
              <a:lnSpc>
                <a:spcPct val="130000"/>
              </a:lnSpc>
            </a:pPr>
            <a:r>
              <a:rPr lang="en-US" dirty="0" smtClean="0"/>
              <a:t>Model View Whatever (MVW or MV*)</a:t>
            </a:r>
          </a:p>
          <a:p>
            <a:pPr>
              <a:lnSpc>
                <a:spcPct val="130000"/>
              </a:lnSpc>
            </a:pPr>
            <a:r>
              <a:rPr lang="en-US" dirty="0" smtClean="0"/>
              <a:t>Framework </a:t>
            </a:r>
            <a:r>
              <a:rPr lang="en-US" dirty="0" smtClean="0"/>
              <a:t>Features</a:t>
            </a:r>
          </a:p>
          <a:p>
            <a:pPr lvl="1">
              <a:lnSpc>
                <a:spcPct val="130000"/>
              </a:lnSpc>
              <a:buFont typeface="Wingdings" charset="2"/>
              <a:buChar char="§"/>
            </a:pPr>
            <a:r>
              <a:rPr lang="en-US" dirty="0" smtClean="0"/>
              <a:t>Directives, Filters, Data Binding</a:t>
            </a:r>
          </a:p>
          <a:p>
            <a:pPr lvl="1">
              <a:lnSpc>
                <a:spcPct val="130000"/>
              </a:lnSpc>
              <a:buFont typeface="Wingdings" charset="2"/>
              <a:buChar char="§"/>
            </a:pPr>
            <a:r>
              <a:rPr lang="en-US" dirty="0" smtClean="0"/>
              <a:t>View, Controllers, Scope</a:t>
            </a:r>
          </a:p>
          <a:p>
            <a:pPr lvl="1">
              <a:lnSpc>
                <a:spcPct val="130000"/>
              </a:lnSpc>
              <a:buFont typeface="Wingdings" charset="2"/>
              <a:buChar char="§"/>
            </a:pPr>
            <a:r>
              <a:rPr lang="en-US" strike="sngStrike" dirty="0" smtClean="0"/>
              <a:t>Module, Routers, Factories</a:t>
            </a:r>
            <a:r>
              <a:rPr lang="en-US" dirty="0" smtClean="0"/>
              <a:t> </a:t>
            </a:r>
            <a:r>
              <a:rPr lang="en-US" i="1" dirty="0" smtClean="0">
                <a:solidFill>
                  <a:srgbClr val="FF0000"/>
                </a:solidFill>
              </a:rPr>
              <a:t>Next Time!</a:t>
            </a:r>
            <a:endParaRPr lang="en-US" i="1" dirty="0" smtClean="0">
              <a:solidFill>
                <a:srgbClr val="FF0000"/>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46510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lnSpc>
                <a:spcPct val="130000"/>
              </a:lnSpc>
            </a:pPr>
            <a:r>
              <a:rPr lang="en-US" dirty="0" smtClean="0"/>
              <a:t>JavaScript-based open-source front-end web application framework.</a:t>
            </a:r>
          </a:p>
          <a:p>
            <a:pPr>
              <a:lnSpc>
                <a:spcPct val="130000"/>
              </a:lnSpc>
            </a:pPr>
            <a:r>
              <a:rPr lang="en-US" dirty="0" smtClean="0"/>
              <a:t>Developed in 2009 by </a:t>
            </a:r>
            <a:r>
              <a:rPr lang="en-US" dirty="0" err="1" smtClean="0"/>
              <a:t>Miško</a:t>
            </a:r>
            <a:r>
              <a:rPr lang="en-US" dirty="0" smtClean="0"/>
              <a:t> </a:t>
            </a:r>
            <a:r>
              <a:rPr lang="en-US" dirty="0" err="1" smtClean="0"/>
              <a:t>Hevery</a:t>
            </a:r>
            <a:r>
              <a:rPr lang="en-US" dirty="0" smtClean="0"/>
              <a:t> and now maintain by Google.</a:t>
            </a:r>
          </a:p>
          <a:p>
            <a:pPr>
              <a:lnSpc>
                <a:spcPct val="130000"/>
              </a:lnSpc>
            </a:pPr>
            <a:r>
              <a:rPr lang="en-US" dirty="0" smtClean="0">
                <a:effectLst/>
              </a:rPr>
              <a:t>Extends HTML with new attributes.</a:t>
            </a:r>
          </a:p>
          <a:p>
            <a:pPr>
              <a:lnSpc>
                <a:spcPct val="130000"/>
              </a:lnSpc>
            </a:pPr>
            <a:r>
              <a:rPr lang="en-US" dirty="0" smtClean="0"/>
              <a:t>Perfect for Single Page Applications (SPAs).</a:t>
            </a:r>
          </a:p>
          <a:p>
            <a:pPr>
              <a:lnSpc>
                <a:spcPct val="130000"/>
              </a:lnSpc>
            </a:pPr>
            <a:r>
              <a:rPr lang="en-US" dirty="0" smtClean="0"/>
              <a:t>Used for developing cross-platform mobile apps</a:t>
            </a:r>
            <a:endParaRPr lang="en-US" dirty="0"/>
          </a:p>
        </p:txBody>
      </p:sp>
    </p:spTree>
    <p:extLst>
      <p:ext uri="{BB962C8B-B14F-4D97-AF65-F5344CB8AC3E}">
        <p14:creationId xmlns:p14="http://schemas.microsoft.com/office/powerpoint/2010/main" val="328286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APPLICATIONS</a:t>
            </a:r>
            <a:endParaRPr lang="en-US" dirty="0"/>
          </a:p>
        </p:txBody>
      </p:sp>
      <p:sp>
        <p:nvSpPr>
          <p:cNvPr id="3" name="Content Placeholder 2"/>
          <p:cNvSpPr>
            <a:spLocks noGrp="1"/>
          </p:cNvSpPr>
          <p:nvPr>
            <p:ph idx="1"/>
          </p:nvPr>
        </p:nvSpPr>
        <p:spPr/>
        <p:txBody>
          <a:bodyPr/>
          <a:lstStyle/>
          <a:p>
            <a:r>
              <a:rPr lang="en-US" b="1" dirty="0" smtClean="0"/>
              <a:t>WHAT?</a:t>
            </a:r>
          </a:p>
          <a:p>
            <a:pPr lvl="1">
              <a:buFont typeface="Wingdings" charset="2"/>
              <a:buChar char="§"/>
            </a:pPr>
            <a:r>
              <a:rPr lang="en-US" dirty="0" smtClean="0"/>
              <a:t>Web application/site that fits on a single web page.</a:t>
            </a:r>
          </a:p>
          <a:p>
            <a:pPr lvl="1">
              <a:buFont typeface="Wingdings" charset="2"/>
              <a:buChar char="§"/>
            </a:pPr>
            <a:endParaRPr lang="en-US" dirty="0"/>
          </a:p>
          <a:p>
            <a:pPr>
              <a:buFont typeface="Arial"/>
              <a:buChar char="•"/>
            </a:pPr>
            <a:r>
              <a:rPr lang="en-US" b="1" dirty="0" smtClean="0"/>
              <a:t>WHY?</a:t>
            </a:r>
          </a:p>
          <a:p>
            <a:pPr lvl="1">
              <a:buFont typeface="Wingdings" charset="2"/>
              <a:buChar char="§"/>
            </a:pPr>
            <a:r>
              <a:rPr lang="en-US" dirty="0" smtClean="0"/>
              <a:t>To provide a user experience similar to that of a desktop application.</a:t>
            </a:r>
          </a:p>
          <a:p>
            <a:pPr lvl="1">
              <a:buFont typeface="Wingdings" charset="2"/>
              <a:buChar char="§"/>
            </a:pPr>
            <a:endParaRPr lang="en-US" dirty="0" smtClean="0"/>
          </a:p>
          <a:p>
            <a:pPr>
              <a:buFont typeface="Arial"/>
              <a:buChar char="•"/>
            </a:pPr>
            <a:r>
              <a:rPr lang="en-US" b="1" dirty="0" smtClean="0"/>
              <a:t>HOW?</a:t>
            </a:r>
          </a:p>
          <a:p>
            <a:pPr lvl="1">
              <a:buFont typeface="Wingdings" charset="2"/>
              <a:buChar char="§"/>
            </a:pPr>
            <a:r>
              <a:rPr lang="en-US" dirty="0" smtClean="0"/>
              <a:t>Retrieve all necessary codes (HTML, JavaScript, CSS) with a single page load.</a:t>
            </a:r>
          </a:p>
          <a:p>
            <a:pPr lvl="1">
              <a:buFont typeface="Wingdings" charset="2"/>
              <a:buChar char="§"/>
            </a:pPr>
            <a:r>
              <a:rPr lang="en-US" dirty="0" smtClean="0"/>
              <a:t>Load/Add appropriate resources dynamically to the page.</a:t>
            </a:r>
            <a:endParaRPr lang="en-US" dirty="0"/>
          </a:p>
        </p:txBody>
      </p:sp>
    </p:spTree>
    <p:extLst>
      <p:ext uri="{BB962C8B-B14F-4D97-AF65-F5344CB8AC3E}">
        <p14:creationId xmlns:p14="http://schemas.microsoft.com/office/powerpoint/2010/main" val="193678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505" y="1525333"/>
            <a:ext cx="4337066" cy="4802315"/>
          </a:xfrm>
          <a:prstGeom prst="rect">
            <a:avLst/>
          </a:prstGeom>
        </p:spPr>
      </p:pic>
      <p:sp>
        <p:nvSpPr>
          <p:cNvPr id="8" name="Line Callout 1 7"/>
          <p:cNvSpPr/>
          <p:nvPr/>
        </p:nvSpPr>
        <p:spPr>
          <a:xfrm>
            <a:off x="3913372" y="4156975"/>
            <a:ext cx="2617833" cy="1150049"/>
          </a:xfrm>
          <a:prstGeom prst="borderCallout1">
            <a:avLst>
              <a:gd name="adj1" fmla="val 35160"/>
              <a:gd name="adj2" fmla="val 99949"/>
              <a:gd name="adj3" fmla="val 87741"/>
              <a:gd name="adj4" fmla="val 1377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dirty="0" smtClean="0"/>
              <a:t>SPA </a:t>
            </a:r>
            <a:r>
              <a:rPr lang="en-US" dirty="0" err="1" smtClean="0"/>
              <a:t>vs</a:t>
            </a:r>
            <a:r>
              <a:rPr lang="en-US" dirty="0" smtClean="0"/>
              <a:t> Traditional</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0910" y="4173494"/>
            <a:ext cx="2617832" cy="1124005"/>
          </a:xfrm>
          <a:prstGeom prst="rect">
            <a:avLst/>
          </a:prstGeom>
          <a:ln>
            <a:noFill/>
          </a:ln>
          <a:effectLst>
            <a:outerShdw blurRad="190500" algn="tl" rotWithShape="0">
              <a:srgbClr val="000000">
                <a:alpha val="70000"/>
              </a:srgbClr>
            </a:outerShdw>
          </a:effectLst>
        </p:spPr>
      </p:pic>
      <p:sp>
        <p:nvSpPr>
          <p:cNvPr id="7" name="Line Callout 1 6"/>
          <p:cNvSpPr/>
          <p:nvPr/>
        </p:nvSpPr>
        <p:spPr>
          <a:xfrm>
            <a:off x="3920529" y="2001404"/>
            <a:ext cx="2617833" cy="1170176"/>
          </a:xfrm>
          <a:prstGeom prst="borderCallout1">
            <a:avLst>
              <a:gd name="adj1" fmla="val 35160"/>
              <a:gd name="adj2" fmla="val 99949"/>
              <a:gd name="adj3" fmla="val 66396"/>
              <a:gd name="adj4" fmla="val 1363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3372" y="2002792"/>
            <a:ext cx="2624989" cy="1170176"/>
          </a:xfrm>
          <a:prstGeom prst="rect">
            <a:avLst/>
          </a:prstGeom>
          <a:ln>
            <a:noFill/>
          </a:ln>
          <a:effectLst>
            <a:outerShdw blurRad="190500" algn="tl" rotWithShape="0">
              <a:srgbClr val="000000">
                <a:alpha val="70000"/>
              </a:srgbClr>
            </a:outerShdw>
          </a:effectLst>
        </p:spPr>
      </p:pic>
      <p:sp>
        <p:nvSpPr>
          <p:cNvPr id="9" name="TextBox 8"/>
          <p:cNvSpPr txBox="1"/>
          <p:nvPr/>
        </p:nvSpPr>
        <p:spPr>
          <a:xfrm>
            <a:off x="281922" y="1769364"/>
            <a:ext cx="3352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a traditional Web app, every time the app calls the server, the server renders a new HTML page. This triggers a page refresh in the browser. </a:t>
            </a:r>
            <a:endParaRPr lang="en-US" dirty="0"/>
          </a:p>
        </p:txBody>
      </p:sp>
      <p:sp>
        <p:nvSpPr>
          <p:cNvPr id="10" name="TextBox 9"/>
          <p:cNvSpPr txBox="1"/>
          <p:nvPr/>
        </p:nvSpPr>
        <p:spPr>
          <a:xfrm>
            <a:off x="281922" y="3926490"/>
            <a:ext cx="3352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an SPA, after the first page loads, all interaction with the server happens through AJAX calls. These AJAX calls return data—not markup—usually in JSON format. The app uses the JSON data to update the page dynamically, without reloading the page.</a:t>
            </a:r>
            <a:endParaRPr lang="en-US" dirty="0"/>
          </a:p>
        </p:txBody>
      </p:sp>
    </p:spTree>
    <p:extLst>
      <p:ext uri="{BB962C8B-B14F-4D97-AF65-F5344CB8AC3E}">
        <p14:creationId xmlns:p14="http://schemas.microsoft.com/office/powerpoint/2010/main" val="407929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30000"/>
              </a:lnSpc>
            </a:pPr>
            <a:r>
              <a:rPr lang="en-US" sz="4900" dirty="0" smtClean="0"/>
              <a:t>SPA is good BUT?</a:t>
            </a:r>
            <a:endParaRPr lang="en-US" sz="2400" dirty="0"/>
          </a:p>
        </p:txBody>
      </p:sp>
      <p:sp>
        <p:nvSpPr>
          <p:cNvPr id="3" name="Content Placeholder 2"/>
          <p:cNvSpPr>
            <a:spLocks noGrp="1"/>
          </p:cNvSpPr>
          <p:nvPr>
            <p:ph idx="1"/>
          </p:nvPr>
        </p:nvSpPr>
        <p:spPr>
          <a:xfrm>
            <a:off x="838199" y="1825624"/>
            <a:ext cx="10766425" cy="4810125"/>
          </a:xfrm>
        </p:spPr>
        <p:txBody>
          <a:bodyPr numCol="1">
            <a:normAutofit/>
          </a:bodyPr>
          <a:lstStyle/>
          <a:p>
            <a:r>
              <a:rPr lang="en-US" sz="3200" dirty="0" smtClean="0"/>
              <a:t>How we are going to deal with client side complexity and all those manual works?</a:t>
            </a:r>
          </a:p>
          <a:p>
            <a:r>
              <a:rPr lang="en-US" sz="3200" dirty="0" smtClean="0"/>
              <a:t>Example from QBIS:</a:t>
            </a:r>
          </a:p>
          <a:p>
            <a:endParaRPr lang="en-US" sz="3200" dirty="0" smtClean="0"/>
          </a:p>
        </p:txBody>
      </p:sp>
    </p:spTree>
    <p:extLst>
      <p:ext uri="{BB962C8B-B14F-4D97-AF65-F5344CB8AC3E}">
        <p14:creationId xmlns:p14="http://schemas.microsoft.com/office/powerpoint/2010/main" val="268533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30000"/>
              </a:lnSpc>
            </a:pPr>
            <a:r>
              <a:rPr lang="en-US" sz="4900" dirty="0"/>
              <a:t>Model View Whatever (MVW or MV*</a:t>
            </a:r>
            <a:r>
              <a:rPr lang="en-US" sz="4900" dirty="0" smtClean="0"/>
              <a:t>)</a:t>
            </a:r>
            <a:r>
              <a:rPr lang="en-US" dirty="0" smtClean="0"/>
              <a:t/>
            </a:r>
            <a:br>
              <a:rPr lang="en-US" dirty="0" smtClean="0"/>
            </a:br>
            <a:r>
              <a:rPr lang="en-US" sz="2400" dirty="0" smtClean="0"/>
              <a:t>“whatever works for you” </a:t>
            </a:r>
            <a:endParaRPr lang="en-US" sz="2400" dirty="0"/>
          </a:p>
        </p:txBody>
      </p:sp>
      <p:sp>
        <p:nvSpPr>
          <p:cNvPr id="3" name="Content Placeholder 2"/>
          <p:cNvSpPr>
            <a:spLocks noGrp="1"/>
          </p:cNvSpPr>
          <p:nvPr>
            <p:ph idx="1"/>
          </p:nvPr>
        </p:nvSpPr>
        <p:spPr>
          <a:xfrm>
            <a:off x="838199" y="1825624"/>
            <a:ext cx="10766425" cy="4810125"/>
          </a:xfrm>
        </p:spPr>
        <p:txBody>
          <a:bodyPr numCol="1">
            <a:normAutofit/>
          </a:bodyPr>
          <a:lstStyle/>
          <a:p>
            <a:r>
              <a:rPr lang="en-US" b="1" dirty="0" smtClean="0"/>
              <a:t>WHY</a:t>
            </a:r>
            <a:r>
              <a:rPr lang="en-US" b="1" dirty="0"/>
              <a:t>? </a:t>
            </a:r>
          </a:p>
          <a:p>
            <a:pPr lvl="1">
              <a:buFont typeface="Wingdings" charset="2"/>
              <a:buChar char="§"/>
            </a:pPr>
            <a:r>
              <a:rPr lang="en-US" sz="2800" dirty="0"/>
              <a:t>Complexity of managing DOM (HTML) and all of the logic, the data on the background.</a:t>
            </a:r>
          </a:p>
          <a:p>
            <a:pPr lvl="1">
              <a:buFont typeface="Wingdings" charset="2"/>
              <a:buChar char="§"/>
            </a:pPr>
            <a:r>
              <a:rPr lang="en-US" sz="2800" dirty="0" smtClean="0"/>
              <a:t>Could it better if we update one side (model or view) and then the other is updated automatically.</a:t>
            </a:r>
          </a:p>
          <a:p>
            <a:pPr>
              <a:buFont typeface="Wingdings" charset="2"/>
              <a:buChar char="§"/>
            </a:pPr>
            <a:r>
              <a:rPr lang="en-US" b="1" dirty="0"/>
              <a:t>SO?!</a:t>
            </a:r>
            <a:r>
              <a:rPr lang="en-US" b="1" dirty="0" smtClean="0"/>
              <a:t>?</a:t>
            </a:r>
          </a:p>
          <a:p>
            <a:pPr lvl="1">
              <a:buFont typeface="Wingdings" charset="2"/>
              <a:buChar char="§"/>
            </a:pPr>
            <a:r>
              <a:rPr lang="en-US" sz="2800" dirty="0" smtClean="0"/>
              <a:t>Capability of </a:t>
            </a:r>
            <a:r>
              <a:rPr lang="en-US" sz="2800" dirty="0" err="1" smtClean="0"/>
              <a:t>AngularJS</a:t>
            </a:r>
            <a:r>
              <a:rPr lang="en-US" sz="2800" dirty="0" smtClean="0"/>
              <a:t> framework eliminates the this complexity and manual modifications with simple attribute directives.</a:t>
            </a:r>
            <a:endParaRPr lang="en-US" sz="2800" dirty="0"/>
          </a:p>
          <a:p>
            <a:pPr>
              <a:buFont typeface="Wingdings" charset="2"/>
              <a:buChar char="§"/>
            </a:pPr>
            <a:endParaRPr lang="en-US" sz="3200" dirty="0" smtClean="0"/>
          </a:p>
        </p:txBody>
      </p:sp>
    </p:spTree>
    <p:extLst>
      <p:ext uri="{BB962C8B-B14F-4D97-AF65-F5344CB8AC3E}">
        <p14:creationId xmlns:p14="http://schemas.microsoft.com/office/powerpoint/2010/main" val="184755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Features</a:t>
            </a:r>
            <a:endParaRPr lang="en-US" dirty="0"/>
          </a:p>
        </p:txBody>
      </p:sp>
      <p:sp>
        <p:nvSpPr>
          <p:cNvPr id="3" name="Content Placeholder 2"/>
          <p:cNvSpPr>
            <a:spLocks noGrp="1"/>
          </p:cNvSpPr>
          <p:nvPr>
            <p:ph idx="1"/>
          </p:nvPr>
        </p:nvSpPr>
        <p:spPr>
          <a:xfrm>
            <a:off x="838199" y="1825624"/>
            <a:ext cx="10766425" cy="4810125"/>
          </a:xfrm>
        </p:spPr>
        <p:txBody>
          <a:bodyPr numCol="1">
            <a:normAutofit lnSpcReduction="10000"/>
          </a:bodyPr>
          <a:lstStyle/>
          <a:p>
            <a:pPr marL="0" indent="0">
              <a:buNone/>
            </a:pPr>
            <a:r>
              <a:rPr lang="en-US" b="1" dirty="0" smtClean="0"/>
              <a:t>Directives</a:t>
            </a:r>
          </a:p>
          <a:p>
            <a:pPr>
              <a:buFont typeface="Arial"/>
              <a:buChar char="•"/>
            </a:pPr>
            <a:r>
              <a:rPr lang="en-US" b="1" dirty="0" err="1" smtClean="0"/>
              <a:t>ng</a:t>
            </a:r>
            <a:r>
              <a:rPr lang="en-US" b="1" dirty="0" smtClean="0"/>
              <a:t>-app:</a:t>
            </a:r>
            <a:r>
              <a:rPr lang="en-US" dirty="0" smtClean="0"/>
              <a:t> tells </a:t>
            </a:r>
            <a:r>
              <a:rPr lang="en-US" dirty="0" err="1" smtClean="0"/>
              <a:t>AngularJS</a:t>
            </a:r>
            <a:r>
              <a:rPr lang="en-US" dirty="0" smtClean="0"/>
              <a:t> that the DOM element is the “owner” of the an </a:t>
            </a:r>
            <a:r>
              <a:rPr lang="en-US" dirty="0" err="1" smtClean="0"/>
              <a:t>AngularJS</a:t>
            </a:r>
            <a:r>
              <a:rPr lang="en-US" dirty="0" smtClean="0"/>
              <a:t> application.</a:t>
            </a:r>
            <a:endParaRPr lang="en-US" b="1" dirty="0" smtClean="0"/>
          </a:p>
          <a:p>
            <a:pPr>
              <a:buFont typeface="Arial"/>
              <a:buChar char="•"/>
            </a:pPr>
            <a:r>
              <a:rPr lang="en-US" b="1" dirty="0" err="1" smtClean="0"/>
              <a:t>ng</a:t>
            </a:r>
            <a:r>
              <a:rPr lang="en-US" b="1" dirty="0" smtClean="0"/>
              <a:t>-model: </a:t>
            </a:r>
            <a:r>
              <a:rPr lang="en-US" dirty="0" smtClean="0"/>
              <a:t>binds the value of the input field to the application variable name.</a:t>
            </a:r>
          </a:p>
          <a:p>
            <a:pPr>
              <a:buFont typeface="Arial"/>
              <a:buChar char="•"/>
            </a:pPr>
            <a:r>
              <a:rPr lang="en-US" b="1" dirty="0" err="1"/>
              <a:t>n</a:t>
            </a:r>
            <a:r>
              <a:rPr lang="en-US" b="1" dirty="0" err="1" smtClean="0"/>
              <a:t>g-init</a:t>
            </a:r>
            <a:r>
              <a:rPr lang="en-US" b="1" dirty="0" smtClean="0"/>
              <a:t>: </a:t>
            </a:r>
            <a:r>
              <a:rPr lang="en-US" dirty="0" smtClean="0"/>
              <a:t>initialize </a:t>
            </a:r>
            <a:r>
              <a:rPr lang="en-US" dirty="0" err="1" smtClean="0"/>
              <a:t>AngularJS</a:t>
            </a:r>
            <a:r>
              <a:rPr lang="en-US" dirty="0" smtClean="0"/>
              <a:t> application variables.</a:t>
            </a:r>
          </a:p>
          <a:p>
            <a:pPr>
              <a:buFont typeface="Arial"/>
              <a:buChar char="•"/>
            </a:pPr>
            <a:r>
              <a:rPr lang="en-US" b="1" dirty="0" err="1" smtClean="0"/>
              <a:t>ng</a:t>
            </a:r>
            <a:r>
              <a:rPr lang="en-US" b="1" dirty="0" smtClean="0"/>
              <a:t>-bind: </a:t>
            </a:r>
            <a:r>
              <a:rPr lang="en-US" dirty="0" smtClean="0"/>
              <a:t>binds the </a:t>
            </a:r>
            <a:r>
              <a:rPr lang="en-US" dirty="0" err="1" smtClean="0"/>
              <a:t>innerHTML</a:t>
            </a:r>
            <a:r>
              <a:rPr lang="en-US" dirty="0" smtClean="0"/>
              <a:t> of the DOM element to the application variable name.</a:t>
            </a:r>
          </a:p>
          <a:p>
            <a:pPr marL="0" indent="0">
              <a:buNone/>
            </a:pPr>
            <a:r>
              <a:rPr lang="en-US" b="1" dirty="0"/>
              <a:t>Data Binding</a:t>
            </a:r>
          </a:p>
          <a:p>
            <a:r>
              <a:rPr lang="en-US" dirty="0"/>
              <a:t>Data Binding is the synchronization between the model and the view.</a:t>
            </a:r>
            <a:br>
              <a:rPr lang="en-US" dirty="0"/>
            </a:br>
            <a:endParaRPr lang="en-US" dirty="0" smtClean="0"/>
          </a:p>
        </p:txBody>
      </p:sp>
    </p:spTree>
    <p:extLst>
      <p:ext uri="{BB962C8B-B14F-4D97-AF65-F5344CB8AC3E}">
        <p14:creationId xmlns:p14="http://schemas.microsoft.com/office/powerpoint/2010/main" val="224936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Data Attributes (data-*)</a:t>
            </a:r>
            <a:endParaRPr lang="en-US" dirty="0"/>
          </a:p>
        </p:txBody>
      </p:sp>
      <p:sp>
        <p:nvSpPr>
          <p:cNvPr id="3" name="Content Placeholder 2"/>
          <p:cNvSpPr>
            <a:spLocks noGrp="1"/>
          </p:cNvSpPr>
          <p:nvPr>
            <p:ph idx="1"/>
          </p:nvPr>
        </p:nvSpPr>
        <p:spPr>
          <a:xfrm>
            <a:off x="838199" y="1825624"/>
            <a:ext cx="10766425" cy="4810125"/>
          </a:xfrm>
        </p:spPr>
        <p:txBody>
          <a:bodyPr numCol="1">
            <a:normAutofit fontScale="92500" lnSpcReduction="10000"/>
          </a:bodyPr>
          <a:lstStyle/>
          <a:p>
            <a:r>
              <a:rPr lang="en-US" b="1" dirty="0" smtClean="0"/>
              <a:t>WHY? </a:t>
            </a:r>
          </a:p>
          <a:p>
            <a:pPr lvl="1">
              <a:buFont typeface="Wingdings" charset="2"/>
              <a:buChar char="§"/>
            </a:pPr>
            <a:r>
              <a:rPr lang="en-US" sz="2800" dirty="0" smtClean="0"/>
              <a:t>Store information associated with different DOM elements.</a:t>
            </a:r>
          </a:p>
          <a:p>
            <a:pPr lvl="1">
              <a:buFont typeface="Wingdings" charset="2"/>
              <a:buChar char="§"/>
            </a:pPr>
            <a:endParaRPr lang="en-US" sz="2800" dirty="0" smtClean="0"/>
          </a:p>
          <a:p>
            <a:r>
              <a:rPr lang="en-US" b="1" dirty="0" smtClean="0"/>
              <a:t>BUT WHY NOT “class” THEN? </a:t>
            </a:r>
          </a:p>
          <a:p>
            <a:pPr lvl="1">
              <a:buFont typeface="Wingdings" charset="2"/>
              <a:buChar char="§"/>
            </a:pPr>
            <a:r>
              <a:rPr lang="en-US" sz="2800" dirty="0" smtClean="0"/>
              <a:t>Not to meant to store data, only style information</a:t>
            </a:r>
          </a:p>
          <a:p>
            <a:pPr lvl="1">
              <a:buFont typeface="Wingdings" charset="2"/>
              <a:buChar char="§"/>
            </a:pPr>
            <a:r>
              <a:rPr lang="en-US" sz="2800" dirty="0" smtClean="0"/>
              <a:t>Each additional piece of information requires us to add new class (harder to parse later)</a:t>
            </a:r>
          </a:p>
          <a:p>
            <a:pPr>
              <a:buFont typeface="Arial"/>
              <a:buChar char="•"/>
            </a:pPr>
            <a:r>
              <a:rPr lang="en-US" b="1" dirty="0" smtClean="0"/>
              <a:t>SO?!?</a:t>
            </a:r>
          </a:p>
          <a:p>
            <a:pPr lvl="1">
              <a:buFont typeface="Wingdings" charset="2"/>
              <a:buChar char="§"/>
            </a:pPr>
            <a:r>
              <a:rPr lang="en-US" sz="2800" dirty="0" smtClean="0"/>
              <a:t>Use </a:t>
            </a:r>
            <a:r>
              <a:rPr lang="en-US" sz="2800" b="1" dirty="0" smtClean="0"/>
              <a:t>Custom </a:t>
            </a:r>
            <a:r>
              <a:rPr lang="en-US" sz="2800" b="1" dirty="0"/>
              <a:t>D</a:t>
            </a:r>
            <a:r>
              <a:rPr lang="en-US" sz="2800" b="1" dirty="0" smtClean="0"/>
              <a:t>ata Attributes </a:t>
            </a:r>
            <a:r>
              <a:rPr lang="en-US" sz="2800" dirty="0" smtClean="0"/>
              <a:t>to store information in better way.</a:t>
            </a:r>
          </a:p>
          <a:p>
            <a:pPr lvl="1">
              <a:buFont typeface="Wingdings" charset="2"/>
              <a:buChar char="§"/>
            </a:pPr>
            <a:r>
              <a:rPr lang="en-US" sz="2800" dirty="0" smtClean="0"/>
              <a:t>“data-” prefix with letters, numbers, hyphen (-), dot (.), color (:), underscore (_) </a:t>
            </a:r>
          </a:p>
          <a:p>
            <a:pPr lvl="1">
              <a:buFont typeface="Wingdings" charset="2"/>
              <a:buChar char="§"/>
            </a:pPr>
            <a:r>
              <a:rPr lang="en-US" sz="2800" dirty="0" smtClean="0"/>
              <a:t>No capital letters!!!</a:t>
            </a:r>
            <a:endParaRPr lang="en-US" sz="2800" dirty="0"/>
          </a:p>
          <a:p>
            <a:pPr>
              <a:buFont typeface="Wingdings" charset="2"/>
              <a:buChar char="§"/>
            </a:pPr>
            <a:endParaRPr lang="en-US" dirty="0" smtClean="0"/>
          </a:p>
        </p:txBody>
      </p:sp>
    </p:spTree>
    <p:extLst>
      <p:ext uri="{BB962C8B-B14F-4D97-AF65-F5344CB8AC3E}">
        <p14:creationId xmlns:p14="http://schemas.microsoft.com/office/powerpoint/2010/main" val="1929873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797</Words>
  <Application>Microsoft Macintosh PowerPoint</Application>
  <PresentationFormat>Custom</PresentationFormat>
  <Paragraphs>116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AGENDA</vt:lpstr>
      <vt:lpstr>BACKGROUND</vt:lpstr>
      <vt:lpstr>SINGLE PAGE APPLICATIONS</vt:lpstr>
      <vt:lpstr>SPA vs Traditional</vt:lpstr>
      <vt:lpstr>SPA is good BUT?</vt:lpstr>
      <vt:lpstr>Model View Whatever (MVW or MV*) “whatever works for you” </vt:lpstr>
      <vt:lpstr>Framework Features</vt:lpstr>
      <vt:lpstr>Custom Data Attributes (data-*)</vt:lpstr>
      <vt:lpstr>Framework Features</vt:lpstr>
      <vt:lpstr>Framework Features</vt:lpstr>
      <vt:lpstr>Framework Features</vt:lpstr>
      <vt:lpstr>Framework Features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 Peskersoy</dc:creator>
  <cp:lastModifiedBy>Can Peskersoy</cp:lastModifiedBy>
  <cp:revision>58</cp:revision>
  <dcterms:created xsi:type="dcterms:W3CDTF">2016-12-02T12:42:15Z</dcterms:created>
  <dcterms:modified xsi:type="dcterms:W3CDTF">2017-06-01T23:54:40Z</dcterms:modified>
</cp:coreProperties>
</file>