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72" r:id="rId3"/>
    <p:sldId id="283" r:id="rId4"/>
    <p:sldId id="284" r:id="rId5"/>
    <p:sldId id="285" r:id="rId6"/>
    <p:sldId id="287" r:id="rId7"/>
    <p:sldId id="288" r:id="rId8"/>
    <p:sldId id="289" r:id="rId9"/>
    <p:sldId id="290" r:id="rId10"/>
    <p:sldId id="275" r:id="rId11"/>
    <p:sldId id="263" r:id="rId12"/>
    <p:sldId id="264" r:id="rId13"/>
    <p:sldId id="273" r:id="rId14"/>
    <p:sldId id="265" r:id="rId15"/>
    <p:sldId id="274" r:id="rId16"/>
    <p:sldId id="266" r:id="rId17"/>
    <p:sldId id="268" r:id="rId18"/>
    <p:sldId id="269" r:id="rId19"/>
    <p:sldId id="270" r:id="rId20"/>
    <p:sldId id="271" r:id="rId21"/>
    <p:sldId id="257" r:id="rId22"/>
    <p:sldId id="278" r:id="rId23"/>
    <p:sldId id="279" r:id="rId24"/>
    <p:sldId id="258" r:id="rId25"/>
    <p:sldId id="259" r:id="rId26"/>
    <p:sldId id="260" r:id="rId27"/>
    <p:sldId id="261" r:id="rId28"/>
    <p:sldId id="262" r:id="rId29"/>
    <p:sldId id="276" r:id="rId30"/>
    <p:sldId id="282" r:id="rId31"/>
    <p:sldId id="277" r:id="rId32"/>
    <p:sldId id="280"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16"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FC853-E70F-458C-B573-D790B47A6505}" type="datetimeFigureOut">
              <a:rPr lang="en-US" smtClean="0"/>
              <a:t>25/03/2019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BC1E3-D3ED-46EC-B5C6-365F92B60C11}" type="slidenum">
              <a:rPr lang="en-US" smtClean="0"/>
              <a:t>‹#›</a:t>
            </a:fld>
            <a:endParaRPr lang="en-US"/>
          </a:p>
        </p:txBody>
      </p:sp>
    </p:spTree>
    <p:extLst>
      <p:ext uri="{BB962C8B-B14F-4D97-AF65-F5344CB8AC3E}">
        <p14:creationId xmlns:p14="http://schemas.microsoft.com/office/powerpoint/2010/main" val="412338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Recurrent Neural Network (</a:t>
            </a:r>
            <a:r>
              <a:rPr lang="en-US" sz="1200" kern="1200" dirty="0" err="1">
                <a:solidFill>
                  <a:schemeClr val="tx1"/>
                </a:solidFill>
                <a:effectLst/>
                <a:latin typeface="+mn-lt"/>
                <a:ea typeface="+mn-ea"/>
                <a:cs typeface="+mn-cs"/>
              </a:rPr>
              <a:t>tạm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nơ-ron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lưới</a:t>
            </a:r>
            <a:r>
              <a:rPr lang="en-US" sz="1200" kern="1200" dirty="0">
                <a:solidFill>
                  <a:schemeClr val="tx1"/>
                </a:solidFill>
                <a:effectLst/>
                <a:latin typeface="+mn-lt"/>
                <a:ea typeface="+mn-ea"/>
                <a:cs typeface="+mn-cs"/>
              </a:rPr>
              <a:t> neuron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1986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David </a:t>
            </a:r>
            <a:r>
              <a:rPr lang="en-US" sz="1200" kern="1200" dirty="0" err="1">
                <a:solidFill>
                  <a:schemeClr val="tx1"/>
                </a:solidFill>
                <a:effectLst/>
                <a:latin typeface="+mn-lt"/>
                <a:ea typeface="+mn-ea"/>
                <a:cs typeface="+mn-cs"/>
              </a:rPr>
              <a:t>Rumelhart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góp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80,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sẻ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nữa</a:t>
            </a:r>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0B5BC1E3-D3ED-46EC-B5C6-365F92B60C11}" type="slidenum">
              <a:rPr lang="en-US" smtClean="0"/>
              <a:t>4</a:t>
            </a:fld>
            <a:endParaRPr lang="en-US"/>
          </a:p>
        </p:txBody>
      </p:sp>
    </p:spTree>
    <p:extLst>
      <p:ext uri="{BB962C8B-B14F-4D97-AF65-F5344CB8AC3E}">
        <p14:creationId xmlns:p14="http://schemas.microsoft.com/office/powerpoint/2010/main" val="156117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Nguyên nhân của việc này là do RNN chịu ảnh hưởng bởi việc gradient bị thấp dần trong quá trình học(vanishing gradient). Gradient lại là thành phần quan trọng bậc nhất trong việc huấn luyện các model. Vì thế khi giá trị của gradient được tạo bởi các thành phần phía đầu đoạn văn trở nên quá nhỏ, nó sẽ không đóng góp gì cho việc học của model. Vì thế, chúng ta gọi trường hợp này là model "quên" các thành phần đứng đầu đoạn văn</a:t>
            </a:r>
            <a:endParaRPr lang="en-US" dirty="0"/>
          </a:p>
        </p:txBody>
      </p:sp>
      <p:sp>
        <p:nvSpPr>
          <p:cNvPr id="4" name="Slide Number Placeholder 3"/>
          <p:cNvSpPr>
            <a:spLocks noGrp="1"/>
          </p:cNvSpPr>
          <p:nvPr>
            <p:ph type="sldNum" sz="quarter" idx="10"/>
          </p:nvPr>
        </p:nvSpPr>
        <p:spPr/>
        <p:txBody>
          <a:bodyPr/>
          <a:lstStyle/>
          <a:p>
            <a:fld id="{83606BFD-8C99-494D-8A44-E8C33008250F}" type="slidenum">
              <a:rPr lang="en-US" smtClean="0"/>
              <a:t>6</a:t>
            </a:fld>
            <a:endParaRPr lang="en-US"/>
          </a:p>
        </p:txBody>
      </p:sp>
    </p:spTree>
    <p:extLst>
      <p:ext uri="{BB962C8B-B14F-4D97-AF65-F5344CB8AC3E}">
        <p14:creationId xmlns:p14="http://schemas.microsoft.com/office/powerpoint/2010/main" val="413459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Đôi lúc ta chỉ cần xem lại thông tin vừa có thôi là đủ để biết được tình huống hiện tại. Ví dụ, ta có câu: “</a:t>
            </a:r>
            <a:r>
              <a:rPr lang="vi-VN" sz="1200" b="0" i="1" kern="1200" dirty="0">
                <a:solidFill>
                  <a:schemeClr val="tx1"/>
                </a:solidFill>
                <a:effectLst/>
                <a:latin typeface="+mn-lt"/>
                <a:ea typeface="+mn-ea"/>
                <a:cs typeface="+mn-cs"/>
              </a:rPr>
              <a:t>các đám may trên bầu trời</a:t>
            </a:r>
            <a:r>
              <a:rPr lang="vi-VN" sz="1200" b="0" i="0" kern="1200" dirty="0">
                <a:solidFill>
                  <a:schemeClr val="tx1"/>
                </a:solidFill>
                <a:effectLst/>
                <a:latin typeface="+mn-lt"/>
                <a:ea typeface="+mn-ea"/>
                <a:cs typeface="+mn-cs"/>
              </a:rPr>
              <a:t>” thì ta chỉ cần đọc tới “</a:t>
            </a:r>
            <a:r>
              <a:rPr lang="vi-VN" sz="1200" b="0" i="1" kern="1200" dirty="0">
                <a:solidFill>
                  <a:schemeClr val="tx1"/>
                </a:solidFill>
                <a:effectLst/>
                <a:latin typeface="+mn-lt"/>
                <a:ea typeface="+mn-ea"/>
                <a:cs typeface="+mn-cs"/>
              </a:rPr>
              <a:t>các đám may trên bầu</a:t>
            </a:r>
            <a:r>
              <a:rPr lang="vi-VN" sz="1200" b="0" i="0" kern="1200" dirty="0">
                <a:solidFill>
                  <a:schemeClr val="tx1"/>
                </a:solidFill>
                <a:effectLst/>
                <a:latin typeface="+mn-lt"/>
                <a:ea typeface="+mn-ea"/>
                <a:cs typeface="+mn-cs"/>
              </a:rPr>
              <a:t>” là đủ biết được chữ tiếp theo là “</a:t>
            </a:r>
            <a:r>
              <a:rPr lang="vi-VN" sz="1200" b="0" i="1" kern="1200" dirty="0">
                <a:solidFill>
                  <a:schemeClr val="tx1"/>
                </a:solidFill>
                <a:effectLst/>
                <a:latin typeface="+mn-lt"/>
                <a:ea typeface="+mn-ea"/>
                <a:cs typeface="+mn-cs"/>
              </a:rPr>
              <a:t>trời</a:t>
            </a:r>
            <a:r>
              <a:rPr lang="vi-VN" sz="1200" b="0" i="0" kern="1200" dirty="0">
                <a:solidFill>
                  <a:schemeClr val="tx1"/>
                </a:solidFill>
                <a:effectLst/>
                <a:latin typeface="+mn-lt"/>
                <a:ea typeface="+mn-ea"/>
                <a:cs typeface="+mn-cs"/>
              </a:rPr>
              <a:t>” rồi. Trong tình huống này, khoảng cách tới thông tin có được cần để dự đoán là nhỏ, nên RNN hoàn toàn có thể học được.</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Nhưng trong nhiều tình huống ta buộc phải sử dụng nhiều ngữ cảnh hơn để suy luận. Ví dụ, dự đoán chữ cuối cùng trong đoạn: “</a:t>
            </a:r>
            <a:r>
              <a:rPr lang="vi-VN" sz="1200" b="0" i="1" kern="1200" dirty="0">
                <a:solidFill>
                  <a:schemeClr val="tx1"/>
                </a:solidFill>
                <a:effectLst/>
                <a:latin typeface="+mn-lt"/>
                <a:ea typeface="+mn-ea"/>
                <a:cs typeface="+mn-cs"/>
              </a:rPr>
              <a:t>I grew up in France… I speak fluent French.</a:t>
            </a:r>
            <a:r>
              <a:rPr lang="vi-VN" sz="1200" b="0" i="0" kern="1200" dirty="0">
                <a:solidFill>
                  <a:schemeClr val="tx1"/>
                </a:solidFill>
                <a:effectLst/>
                <a:latin typeface="+mn-lt"/>
                <a:ea typeface="+mn-ea"/>
                <a:cs typeface="+mn-cs"/>
              </a:rPr>
              <a:t>”. Rõ ràng là các thông tin gần (”</a:t>
            </a:r>
            <a:r>
              <a:rPr lang="vi-VN" sz="1200" b="0" i="1" kern="1200" dirty="0">
                <a:solidFill>
                  <a:schemeClr val="tx1"/>
                </a:solidFill>
                <a:effectLst/>
                <a:latin typeface="+mn-lt"/>
                <a:ea typeface="+mn-ea"/>
                <a:cs typeface="+mn-cs"/>
              </a:rPr>
              <a:t>I speak fluent</a:t>
            </a:r>
            <a:r>
              <a:rPr lang="vi-VN" sz="1200" b="0" i="0" kern="1200" dirty="0">
                <a:solidFill>
                  <a:schemeClr val="tx1"/>
                </a:solidFill>
                <a:effectLst/>
                <a:latin typeface="+mn-lt"/>
                <a:ea typeface="+mn-ea"/>
                <a:cs typeface="+mn-cs"/>
              </a:rPr>
              <a:t>”) chỉ có phép ta biết được đằng sau nó sẽ là tên của một ngôn ngữ nào đó, còn không thể nào biết được đó là tiếng gì. </a:t>
            </a:r>
            <a:endParaRPr lang="en-US" dirty="0"/>
          </a:p>
        </p:txBody>
      </p:sp>
      <p:sp>
        <p:nvSpPr>
          <p:cNvPr id="4" name="Slide Number Placeholder 3"/>
          <p:cNvSpPr>
            <a:spLocks noGrp="1"/>
          </p:cNvSpPr>
          <p:nvPr>
            <p:ph type="sldNum" sz="quarter" idx="10"/>
          </p:nvPr>
        </p:nvSpPr>
        <p:spPr/>
        <p:txBody>
          <a:bodyPr/>
          <a:lstStyle/>
          <a:p>
            <a:fld id="{83606BFD-8C99-494D-8A44-E8C33008250F}" type="slidenum">
              <a:rPr lang="en-US" smtClean="0"/>
              <a:t>7</a:t>
            </a:fld>
            <a:endParaRPr lang="en-US"/>
          </a:p>
        </p:txBody>
      </p:sp>
    </p:spTree>
    <p:extLst>
      <p:ext uri="{BB962C8B-B14F-4D97-AF65-F5344CB8AC3E}">
        <p14:creationId xmlns:p14="http://schemas.microsoft.com/office/powerpoint/2010/main" val="388476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Về mặt lý thuyết, rõ ràng là RNN có khả năng xử lý các phụ thuộc xa (long-term dependencies). Chúng ta có thể xem xét và cài đặt các tham số sao cho khéo là có thể giải quyết được vấn đề này. Tuy nhiên, đáng tiếc trong thực tế RNN có vẻ không thể học được các tham số đó.</a:t>
            </a:r>
            <a:endParaRPr lang="en-US" dirty="0"/>
          </a:p>
        </p:txBody>
      </p:sp>
      <p:sp>
        <p:nvSpPr>
          <p:cNvPr id="4" name="Slide Number Placeholder 3"/>
          <p:cNvSpPr>
            <a:spLocks noGrp="1"/>
          </p:cNvSpPr>
          <p:nvPr>
            <p:ph type="sldNum" sz="quarter" idx="10"/>
          </p:nvPr>
        </p:nvSpPr>
        <p:spPr/>
        <p:txBody>
          <a:bodyPr/>
          <a:lstStyle/>
          <a:p>
            <a:fld id="{83606BFD-8C99-494D-8A44-E8C33008250F}" type="slidenum">
              <a:rPr lang="en-US" smtClean="0"/>
              <a:t>8</a:t>
            </a:fld>
            <a:endParaRPr lang="en-US"/>
          </a:p>
        </p:txBody>
      </p:sp>
    </p:spTree>
    <p:extLst>
      <p:ext uri="{BB962C8B-B14F-4D97-AF65-F5344CB8AC3E}">
        <p14:creationId xmlns:p14="http://schemas.microsoft.com/office/powerpoint/2010/main" val="314024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BC1E3-D3ED-46EC-B5C6-365F92B60C11}" type="slidenum">
              <a:rPr lang="en-US" smtClean="0"/>
              <a:t>11</a:t>
            </a:fld>
            <a:endParaRPr lang="en-US"/>
          </a:p>
        </p:txBody>
      </p:sp>
    </p:spTree>
    <p:extLst>
      <p:ext uri="{BB962C8B-B14F-4D97-AF65-F5344CB8AC3E}">
        <p14:creationId xmlns:p14="http://schemas.microsoft.com/office/powerpoint/2010/main" val="240667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Hình</a:t>
            </a:r>
            <a:r>
              <a:rPr lang="en-US" baseline="0" dirty="0"/>
              <a:t> 1: </a:t>
            </a:r>
            <a:r>
              <a:rPr lang="vi-VN" sz="1200" dirty="0" err="1">
                <a:latin typeface="Times New Roman" panose="02020603050405020304" pitchFamily="18" charset="0"/>
                <a:cs typeface="Times New Roman" panose="02020603050405020304" pitchFamily="18" charset="0"/>
              </a:rPr>
              <a:t>Mọi</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mạng</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hồi</a:t>
            </a:r>
            <a:r>
              <a:rPr lang="vi-VN" sz="1200" dirty="0">
                <a:latin typeface="Times New Roman" panose="02020603050405020304" pitchFamily="18" charset="0"/>
                <a:cs typeface="Times New Roman" panose="02020603050405020304" pitchFamily="18" charset="0"/>
              </a:rPr>
              <a:t> quy </a:t>
            </a:r>
            <a:r>
              <a:rPr lang="vi-VN" sz="1200" dirty="0" err="1">
                <a:latin typeface="Times New Roman" panose="02020603050405020304" pitchFamily="18" charset="0"/>
                <a:cs typeface="Times New Roman" panose="02020603050405020304" pitchFamily="18" charset="0"/>
              </a:rPr>
              <a:t>đều</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có</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dạng</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là</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một</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chuỗi</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các</a:t>
            </a:r>
            <a:r>
              <a:rPr lang="vi-VN" sz="1200" dirty="0">
                <a:latin typeface="Times New Roman" panose="02020603050405020304" pitchFamily="18" charset="0"/>
                <a:cs typeface="Times New Roman" panose="02020603050405020304" pitchFamily="18" charset="0"/>
              </a:rPr>
              <a:t> mô-đun </a:t>
            </a:r>
            <a:r>
              <a:rPr lang="vi-VN" sz="1200" dirty="0" err="1">
                <a:latin typeface="Times New Roman" panose="02020603050405020304" pitchFamily="18" charset="0"/>
                <a:cs typeface="Times New Roman" panose="02020603050405020304" pitchFamily="18" charset="0"/>
              </a:rPr>
              <a:t>lặp</a:t>
            </a:r>
            <a:r>
              <a:rPr lang="vi-VN" sz="1200" dirty="0">
                <a:latin typeface="Times New Roman" panose="02020603050405020304" pitchFamily="18" charset="0"/>
                <a:cs typeface="Times New Roman" panose="02020603050405020304" pitchFamily="18" charset="0"/>
              </a:rPr>
              <a:t> đi </a:t>
            </a:r>
            <a:r>
              <a:rPr lang="vi-VN" sz="1200" dirty="0" err="1">
                <a:latin typeface="Times New Roman" panose="02020603050405020304" pitchFamily="18" charset="0"/>
                <a:cs typeface="Times New Roman" panose="02020603050405020304" pitchFamily="18" charset="0"/>
              </a:rPr>
              <a:t>lặp</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lại</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của</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mạng</a:t>
            </a:r>
            <a:r>
              <a:rPr lang="vi-VN" sz="1200" dirty="0">
                <a:latin typeface="Times New Roman" panose="02020603050405020304" pitchFamily="18" charset="0"/>
                <a:cs typeface="Times New Roman" panose="02020603050405020304" pitchFamily="18" charset="0"/>
              </a:rPr>
              <a:t> nơ-</a:t>
            </a:r>
            <a:r>
              <a:rPr lang="vi-VN" sz="1200" dirty="0" err="1">
                <a:latin typeface="Times New Roman" panose="02020603050405020304" pitchFamily="18" charset="0"/>
                <a:cs typeface="Times New Roman" panose="02020603050405020304" pitchFamily="18" charset="0"/>
              </a:rPr>
              <a:t>ron</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Với</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mạng</a:t>
            </a:r>
            <a:r>
              <a:rPr lang="vi-VN" sz="1200" dirty="0">
                <a:latin typeface="Times New Roman" panose="02020603050405020304" pitchFamily="18" charset="0"/>
                <a:cs typeface="Times New Roman" panose="02020603050405020304" pitchFamily="18" charset="0"/>
              </a:rPr>
              <a:t> RNN </a:t>
            </a:r>
            <a:r>
              <a:rPr lang="vi-VN" sz="1200" dirty="0" err="1">
                <a:latin typeface="Times New Roman" panose="02020603050405020304" pitchFamily="18" charset="0"/>
                <a:cs typeface="Times New Roman" panose="02020603050405020304" pitchFamily="18" charset="0"/>
              </a:rPr>
              <a:t>chuẩn</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các</a:t>
            </a:r>
            <a:r>
              <a:rPr lang="vi-VN" sz="1200" dirty="0">
                <a:latin typeface="Times New Roman" panose="02020603050405020304" pitchFamily="18" charset="0"/>
                <a:cs typeface="Times New Roman" panose="02020603050405020304" pitchFamily="18" charset="0"/>
              </a:rPr>
              <a:t> mô-dun </a:t>
            </a:r>
            <a:r>
              <a:rPr lang="vi-VN" sz="1200" dirty="0" err="1">
                <a:latin typeface="Times New Roman" panose="02020603050405020304" pitchFamily="18" charset="0"/>
                <a:cs typeface="Times New Roman" panose="02020603050405020304" pitchFamily="18" charset="0"/>
              </a:rPr>
              <a:t>này</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có</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cấu</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trúc</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rất</a:t>
            </a:r>
            <a:r>
              <a:rPr lang="vi-VN" sz="1200" dirty="0">
                <a:latin typeface="Times New Roman" panose="02020603050405020304" pitchFamily="18" charset="0"/>
                <a:cs typeface="Times New Roman" panose="02020603050405020304" pitchFamily="18" charset="0"/>
              </a:rPr>
              <a:t> đơn </a:t>
            </a:r>
            <a:r>
              <a:rPr lang="vi-VN" sz="1200" dirty="0" err="1">
                <a:latin typeface="Times New Roman" panose="02020603050405020304" pitchFamily="18" charset="0"/>
                <a:cs typeface="Times New Roman" panose="02020603050405020304" pitchFamily="18" charset="0"/>
              </a:rPr>
              <a:t>giản</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thường</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là</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một</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tầng</a:t>
            </a:r>
            <a:r>
              <a:rPr lang="vi-VN" sz="1200" dirty="0">
                <a:latin typeface="Times New Roman" panose="02020603050405020304" pitchFamily="18" charset="0"/>
                <a:cs typeface="Times New Roman" panose="02020603050405020304" pitchFamily="18" charset="0"/>
              </a:rPr>
              <a:t> </a:t>
            </a:r>
            <a:r>
              <a:rPr lang="vi-VN" sz="1200" i="1" dirty="0">
                <a:latin typeface="Times New Roman" panose="02020603050405020304" pitchFamily="18" charset="0"/>
                <a:cs typeface="Times New Roman" panose="02020603050405020304" pitchFamily="18" charset="0"/>
              </a:rPr>
              <a:t>tanh</a:t>
            </a:r>
            <a:r>
              <a:rPr lang="vi-V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Hình</a:t>
            </a:r>
            <a:r>
              <a:rPr lang="en-US" sz="1200" baseline="0" dirty="0">
                <a:latin typeface="Times New Roman" panose="02020603050405020304" pitchFamily="18" charset="0"/>
                <a:cs typeface="Times New Roman" panose="02020603050405020304" pitchFamily="18" charset="0"/>
              </a:rPr>
              <a:t> 2: </a:t>
            </a:r>
            <a:r>
              <a:rPr lang="vi-VN" sz="1200" b="0" i="0" kern="1200" dirty="0">
                <a:solidFill>
                  <a:schemeClr val="tx1"/>
                </a:solidFill>
                <a:effectLst/>
                <a:latin typeface="+mn-lt"/>
                <a:ea typeface="+mn-ea"/>
                <a:cs typeface="+mn-cs"/>
              </a:rPr>
              <a:t>LSTM </a:t>
            </a:r>
            <a:r>
              <a:rPr lang="vi-VN" sz="1200" b="0" i="0" kern="1200" dirty="0" err="1">
                <a:solidFill>
                  <a:schemeClr val="tx1"/>
                </a:solidFill>
                <a:effectLst/>
                <a:latin typeface="+mn-lt"/>
                <a:ea typeface="+mn-ea"/>
                <a:cs typeface="+mn-cs"/>
              </a:rPr>
              <a:t>cũng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có</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kiến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trúc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dạng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chuỗi</a:t>
            </a:r>
            <a:r>
              <a:rPr lang="vi-VN" sz="1200" b="0" i="0" kern="1200" dirty="0">
                <a:solidFill>
                  <a:schemeClr val="tx1"/>
                </a:solidFill>
                <a:effectLst/>
                <a:latin typeface="+mn-lt"/>
                <a:ea typeface="+mn-ea"/>
                <a:cs typeface="+mn-cs"/>
              </a:rPr>
              <a:t> như </a:t>
            </a:r>
            <a:r>
              <a:rPr lang="vi-VN" sz="1200" b="0" i="0" kern="1200" dirty="0" err="1">
                <a:solidFill>
                  <a:schemeClr val="tx1"/>
                </a:solidFill>
                <a:effectLst/>
                <a:latin typeface="+mn-lt"/>
                <a:ea typeface="+mn-ea"/>
                <a:cs typeface="+mn-cs"/>
              </a:rPr>
              <a:t>vậy</a:t>
            </a:r>
            <a:r>
              <a:rPr lang="vi-VN" sz="1200" b="0" i="0" kern="1200" dirty="0">
                <a:solidFill>
                  <a:schemeClr val="tx1"/>
                </a:solidFill>
                <a:effectLst/>
                <a:latin typeface="+mn-lt"/>
                <a:ea typeface="+mn-ea"/>
                <a:cs typeface="+mn-cs"/>
              </a:rPr>
              <a:t>, nhưng </a:t>
            </a:r>
            <a:r>
              <a:rPr lang="vi-VN" sz="1200" b="0" i="0" kern="1200" dirty="0" err="1">
                <a:solidFill>
                  <a:schemeClr val="tx1"/>
                </a:solidFill>
                <a:effectLst/>
                <a:latin typeface="+mn-lt"/>
                <a:ea typeface="+mn-ea"/>
                <a:cs typeface="+mn-cs"/>
              </a:rPr>
              <a:t>các</a:t>
            </a:r>
            <a:r>
              <a:rPr lang="vi-VN" sz="1200" b="0" i="0" kern="1200" dirty="0">
                <a:solidFill>
                  <a:schemeClr val="tx1"/>
                </a:solidFill>
                <a:effectLst/>
                <a:latin typeface="+mn-lt"/>
                <a:ea typeface="+mn-ea"/>
                <a:cs typeface="+mn-cs"/>
              </a:rPr>
              <a:t> mô-đun trong </a:t>
            </a:r>
            <a:r>
              <a:rPr lang="vi-VN" sz="1200" b="0" i="0" kern="1200" dirty="0" err="1">
                <a:solidFill>
                  <a:schemeClr val="tx1"/>
                </a:solidFill>
                <a:effectLst/>
                <a:latin typeface="+mn-lt"/>
                <a:ea typeface="+mn-ea"/>
                <a:cs typeface="+mn-cs"/>
              </a:rPr>
              <a:t>nó</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có</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cấu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trúc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khác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với</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mạng</a:t>
            </a:r>
            <a:r>
              <a:rPr lang="vi-VN" sz="1200" b="0" i="0" kern="1200" dirty="0">
                <a:solidFill>
                  <a:schemeClr val="tx1"/>
                </a:solidFill>
                <a:effectLst/>
                <a:latin typeface="+mn-lt"/>
                <a:ea typeface="+mn-ea"/>
                <a:cs typeface="+mn-cs"/>
              </a:rPr>
              <a:t> RNN </a:t>
            </a:r>
            <a:r>
              <a:rPr lang="vi-VN" sz="1200" b="0" i="0" kern="1200" dirty="0" err="1">
                <a:solidFill>
                  <a:schemeClr val="tx1"/>
                </a:solidFill>
                <a:effectLst/>
                <a:latin typeface="+mn-lt"/>
                <a:ea typeface="+mn-ea"/>
                <a:cs typeface="+mn-cs"/>
              </a:rPr>
              <a:t>chuẩn</a:t>
            </a:r>
            <a:r>
              <a:rPr lang="vi-VN" sz="1200" b="0" i="0" kern="1200" dirty="0">
                <a:solidFill>
                  <a:schemeClr val="tx1"/>
                </a:solidFill>
                <a:effectLst/>
                <a:latin typeface="+mn-lt"/>
                <a:ea typeface="+mn-ea"/>
                <a:cs typeface="+mn-cs"/>
              </a:rPr>
              <a:t>. Thay </a:t>
            </a:r>
            <a:r>
              <a:rPr lang="vi-VN" sz="1200" b="0" i="0" kern="1200" dirty="0" err="1">
                <a:solidFill>
                  <a:schemeClr val="tx1"/>
                </a:solidFill>
                <a:effectLst/>
                <a:latin typeface="+mn-lt"/>
                <a:ea typeface="+mn-ea"/>
                <a:cs typeface="+mn-cs"/>
              </a:rPr>
              <a:t>vì</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chỉ</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có</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một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tầng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mạng</a:t>
            </a:r>
            <a:r>
              <a:rPr lang="vi-VN" sz="1200" b="0" i="0" kern="1200" dirty="0">
                <a:solidFill>
                  <a:schemeClr val="tx1"/>
                </a:solidFill>
                <a:effectLst/>
                <a:latin typeface="+mn-lt"/>
                <a:ea typeface="+mn-ea"/>
                <a:cs typeface="+mn-cs"/>
              </a:rPr>
              <a:t> nơ-</a:t>
            </a:r>
            <a:r>
              <a:rPr lang="vi-VN" sz="1200" b="0" i="0" kern="1200" dirty="0" err="1">
                <a:solidFill>
                  <a:schemeClr val="tx1"/>
                </a:solidFill>
                <a:effectLst/>
                <a:latin typeface="+mn-lt"/>
                <a:ea typeface="+mn-ea"/>
                <a:cs typeface="+mn-cs"/>
              </a:rPr>
              <a:t>ron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chúng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có</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tới</a:t>
            </a:r>
            <a:r>
              <a:rPr lang="vi-VN" sz="1200" b="0" i="0" kern="1200" dirty="0">
                <a:solidFill>
                  <a:schemeClr val="tx1"/>
                </a:solidFill>
                <a:effectLst/>
                <a:latin typeface="+mn-lt"/>
                <a:ea typeface="+mn-ea"/>
                <a:cs typeface="+mn-cs"/>
              </a:rPr>
              <a:t> 4 </a:t>
            </a:r>
            <a:r>
              <a:rPr lang="vi-VN" sz="1200" b="0" i="0" kern="1200" dirty="0" err="1">
                <a:solidFill>
                  <a:schemeClr val="tx1"/>
                </a:solidFill>
                <a:effectLst/>
                <a:latin typeface="+mn-lt"/>
                <a:ea typeface="+mn-ea"/>
                <a:cs typeface="+mn-cs"/>
              </a:rPr>
              <a:t>tầng</a:t>
            </a:r>
            <a:r>
              <a:rPr lang="vi-VN" sz="1200" b="0" i="0" kern="1200" dirty="0">
                <a:solidFill>
                  <a:schemeClr val="tx1"/>
                </a:solidFill>
                <a:effectLst/>
                <a:latin typeface="+mn-lt"/>
                <a:ea typeface="+mn-ea"/>
                <a:cs typeface="+mn-cs"/>
              </a:rPr>
              <a:t> tương </a:t>
            </a:r>
            <a:r>
              <a:rPr lang="vi-VN" sz="1200" b="0" i="0" kern="1200" dirty="0" err="1">
                <a:solidFill>
                  <a:schemeClr val="tx1"/>
                </a:solidFill>
                <a:effectLst/>
                <a:latin typeface="+mn-lt"/>
                <a:ea typeface="+mn-ea"/>
                <a:cs typeface="+mn-cs"/>
              </a:rPr>
              <a:t>tác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với</a:t>
            </a:r>
            <a:r>
              <a:rPr lang="vi-VN" sz="1200" b="0" i="0" kern="1200" dirty="0">
                <a:solidFill>
                  <a:schemeClr val="tx1"/>
                </a:solidFill>
                <a:effectLst/>
                <a:latin typeface="+mn-lt"/>
                <a:ea typeface="+mn-ea"/>
                <a:cs typeface="+mn-cs"/>
              </a:rPr>
              <a:t> nhau </a:t>
            </a:r>
            <a:r>
              <a:rPr lang="vi-VN" sz="1200" b="0" i="0" kern="1200" dirty="0" err="1">
                <a:solidFill>
                  <a:schemeClr val="tx1"/>
                </a:solidFill>
                <a:effectLst/>
                <a:latin typeface="+mn-lt"/>
                <a:ea typeface="+mn-ea"/>
                <a:cs typeface="+mn-cs"/>
              </a:rPr>
              <a:t>một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cách</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rất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đặc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biệt</a:t>
            </a:r>
            <a:r>
              <a:rPr lang="vi-VN" sz="1200" b="0" i="0" kern="1200" dirty="0">
                <a:solidFill>
                  <a:schemeClr val="tx1"/>
                </a:solidFill>
                <a:effectLst/>
                <a:latin typeface="+mn-lt"/>
                <a:ea typeface="+mn-ea"/>
                <a:cs typeface="+mn-cs"/>
              </a:rPr>
              <a:t>.</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B5BC1E3-D3ED-46EC-B5C6-365F92B60C11}" type="slidenum">
              <a:rPr lang="en-US" smtClean="0"/>
              <a:t>13</a:t>
            </a:fld>
            <a:endParaRPr lang="en-US"/>
          </a:p>
        </p:txBody>
      </p:sp>
    </p:spTree>
    <p:extLst>
      <p:ext uri="{BB962C8B-B14F-4D97-AF65-F5344CB8AC3E}">
        <p14:creationId xmlns:p14="http://schemas.microsoft.com/office/powerpoint/2010/main" val="140905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0: không </a:t>
                </a:r>
                <a:r>
                  <a:rPr lang="vi-VN" sz="1200" dirty="0" err="1">
                    <a:latin typeface="Times New Roman" panose="02020603050405020304" pitchFamily="18" charset="0"/>
                    <a:cs typeface="Times New Roman" panose="02020603050405020304" pitchFamily="18" charset="0"/>
                  </a:rPr>
                  <a:t>tính</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đến</a:t>
                </a:r>
                <a:r>
                  <a:rPr lang="vi-VN" sz="1200" dirty="0">
                    <a:latin typeface="Times New Roman" panose="02020603050405020304" pitchFamily="18" charset="0"/>
                    <a:cs typeface="Times New Roman" panose="02020603050405020304" pitchFamily="18" charset="0"/>
                  </a:rPr>
                  <a:t> thông tin </a:t>
                </a:r>
                <a:r>
                  <a:rPr lang="vi-VN" sz="1200" dirty="0" err="1">
                    <a:latin typeface="Times New Roman" panose="02020603050405020304" pitchFamily="18" charset="0"/>
                    <a:cs typeface="Times New Roman" panose="02020603050405020304" pitchFamily="18" charset="0"/>
                  </a:rPr>
                  <a:t>trước</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đó</a:t>
                </a:r>
                <a:r>
                  <a:rPr lang="vi-VN"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𝐶</m:t>
                        </m:r>
                      </m:e>
                      <m:sub>
                        <m:r>
                          <a:rPr lang="en-US" sz="1200" i="1">
                            <a:latin typeface="Cambria Math" panose="02040503050406030204" pitchFamily="18" charset="0"/>
                            <a:cs typeface="Times New Roman" panose="02020603050405020304" pitchFamily="18" charset="0"/>
                          </a:rPr>
                          <m:t>𝑡</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1: </a:t>
                </a:r>
                <a:r>
                  <a:rPr lang="vi-VN" sz="1200" dirty="0" err="1">
                    <a:latin typeface="Times New Roman" panose="02020603050405020304" pitchFamily="18" charset="0"/>
                    <a:cs typeface="Times New Roman" panose="02020603050405020304" pitchFamily="18" charset="0"/>
                  </a:rPr>
                  <a:t>có</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tính</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đến</a:t>
                </a:r>
                <a:r>
                  <a:rPr lang="vi-VN" sz="1200" dirty="0">
                    <a:latin typeface="Times New Roman" panose="02020603050405020304" pitchFamily="18" charset="0"/>
                    <a:cs typeface="Times New Roman" panose="02020603050405020304" pitchFamily="18" charset="0"/>
                  </a:rPr>
                  <a:t> thông tin </a:t>
                </a:r>
                <a:r>
                  <a:rPr lang="vi-VN" sz="1200" dirty="0" err="1">
                    <a:latin typeface="Times New Roman" panose="02020603050405020304" pitchFamily="18" charset="0"/>
                    <a:cs typeface="Times New Roman" panose="02020603050405020304" pitchFamily="18" charset="0"/>
                  </a:rPr>
                  <a:t>trước</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đó</a:t>
                </a:r>
                <a:r>
                  <a:rPr lang="vi-VN"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𝐶</m:t>
                        </m:r>
                      </m:e>
                      <m:sub>
                        <m:r>
                          <a:rPr lang="en-US" sz="1200" i="1">
                            <a:latin typeface="Cambria Math" panose="02040503050406030204" pitchFamily="18" charset="0"/>
                            <a:cs typeface="Times New Roman" panose="02020603050405020304" pitchFamily="18" charset="0"/>
                          </a:rPr>
                          <m:t>𝑡</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a:t>
                </a:r>
              </a:p>
              <a:p>
                <a:endParaRPr lang="en-US" dirty="0"/>
              </a:p>
            </p:txBody>
          </p:sp>
        </mc:Choice>
        <mc:Fallback xmlns="">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	</a:t>
                </a:r>
                <a:r>
                  <a:rPr lang="vi-VN" sz="1200" dirty="0" smtClean="0">
                    <a:latin typeface="Times New Roman" panose="02020603050405020304" pitchFamily="18" charset="0"/>
                    <a:cs typeface="Times New Roman" panose="02020603050405020304" pitchFamily="18" charset="0"/>
                  </a:rPr>
                  <a:t>0</a:t>
                </a:r>
                <a:r>
                  <a:rPr lang="vi-VN" sz="1200" dirty="0">
                    <a:latin typeface="Times New Roman" panose="02020603050405020304" pitchFamily="18" charset="0"/>
                    <a:cs typeface="Times New Roman" panose="02020603050405020304" pitchFamily="18" charset="0"/>
                  </a:rPr>
                  <a:t>: không </a:t>
                </a:r>
                <a:r>
                  <a:rPr lang="vi-VN" sz="1200" dirty="0" err="1">
                    <a:latin typeface="Times New Roman" panose="02020603050405020304" pitchFamily="18" charset="0"/>
                    <a:cs typeface="Times New Roman" panose="02020603050405020304" pitchFamily="18" charset="0"/>
                  </a:rPr>
                  <a:t>tính</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đến</a:t>
                </a:r>
                <a:r>
                  <a:rPr lang="vi-VN" sz="1200" dirty="0">
                    <a:latin typeface="Times New Roman" panose="02020603050405020304" pitchFamily="18" charset="0"/>
                    <a:cs typeface="Times New Roman" panose="02020603050405020304" pitchFamily="18" charset="0"/>
                  </a:rPr>
                  <a:t> thông tin </a:t>
                </a:r>
                <a:r>
                  <a:rPr lang="vi-VN" sz="1200" dirty="0" err="1">
                    <a:latin typeface="Times New Roman" panose="02020603050405020304" pitchFamily="18" charset="0"/>
                    <a:cs typeface="Times New Roman" panose="02020603050405020304" pitchFamily="18" charset="0"/>
                  </a:rPr>
                  <a:t>trước</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đó</a:t>
                </a:r>
                <a:r>
                  <a:rPr lang="vi-VN" sz="1200" dirty="0">
                    <a:latin typeface="Times New Roman" panose="02020603050405020304" pitchFamily="18" charset="0"/>
                    <a:cs typeface="Times New Roman" panose="02020603050405020304" pitchFamily="18" charset="0"/>
                  </a:rPr>
                  <a:t> </a:t>
                </a:r>
                <a:r>
                  <a:rPr lang="en-US" sz="1200" i="0">
                    <a:latin typeface="Cambria Math" panose="02040503050406030204" pitchFamily="18" charset="0"/>
                    <a:cs typeface="Times New Roman" panose="02020603050405020304" pitchFamily="18" charset="0"/>
                  </a:rPr>
                  <a:t>𝐶</a:t>
                </a:r>
                <a:r>
                  <a:rPr lang="vi-VN" sz="1200" i="0">
                    <a:latin typeface="Cambria Math" panose="02040503050406030204" pitchFamily="18" charset="0"/>
                    <a:cs typeface="Times New Roman" panose="02020603050405020304" pitchFamily="18" charset="0"/>
                  </a:rPr>
                  <a:t>_(</a:t>
                </a:r>
                <a:r>
                  <a:rPr lang="en-US" sz="1200" i="0">
                    <a:latin typeface="Cambria Math" panose="02040503050406030204" pitchFamily="18" charset="0"/>
                    <a:cs typeface="Times New Roman" panose="02020603050405020304" pitchFamily="18" charset="0"/>
                  </a:rPr>
                  <a:t>𝑡−1</a:t>
                </a:r>
                <a:r>
                  <a:rPr lang="vi-VN" sz="1200" i="0">
                    <a:latin typeface="Cambria Math" panose="020405030504060302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	</a:t>
                </a:r>
                <a:r>
                  <a:rPr lang="vi-VN" sz="1200" dirty="0" smtClean="0">
                    <a:latin typeface="Times New Roman" panose="02020603050405020304" pitchFamily="18" charset="0"/>
                    <a:cs typeface="Times New Roman" panose="02020603050405020304" pitchFamily="18" charset="0"/>
                  </a:rPr>
                  <a:t>1</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có</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tính</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đến</a:t>
                </a:r>
                <a:r>
                  <a:rPr lang="vi-VN" sz="1200" dirty="0">
                    <a:latin typeface="Times New Roman" panose="02020603050405020304" pitchFamily="18" charset="0"/>
                    <a:cs typeface="Times New Roman" panose="02020603050405020304" pitchFamily="18" charset="0"/>
                  </a:rPr>
                  <a:t> thông tin </a:t>
                </a:r>
                <a:r>
                  <a:rPr lang="vi-VN" sz="1200" dirty="0" err="1">
                    <a:latin typeface="Times New Roman" panose="02020603050405020304" pitchFamily="18" charset="0"/>
                    <a:cs typeface="Times New Roman" panose="02020603050405020304" pitchFamily="18" charset="0"/>
                  </a:rPr>
                  <a:t>trước</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đó</a:t>
                </a:r>
                <a:r>
                  <a:rPr lang="vi-VN" sz="1200" dirty="0">
                    <a:latin typeface="Times New Roman" panose="02020603050405020304" pitchFamily="18" charset="0"/>
                    <a:cs typeface="Times New Roman" panose="02020603050405020304" pitchFamily="18" charset="0"/>
                  </a:rPr>
                  <a:t> </a:t>
                </a:r>
                <a:r>
                  <a:rPr lang="en-US" sz="1200" i="0">
                    <a:latin typeface="Cambria Math" panose="02040503050406030204" pitchFamily="18" charset="0"/>
                    <a:cs typeface="Times New Roman" panose="02020603050405020304" pitchFamily="18" charset="0"/>
                  </a:rPr>
                  <a:t>𝐶</a:t>
                </a:r>
                <a:r>
                  <a:rPr lang="vi-VN" sz="1200" i="0">
                    <a:latin typeface="Cambria Math" panose="02040503050406030204" pitchFamily="18" charset="0"/>
                    <a:cs typeface="Times New Roman" panose="02020603050405020304" pitchFamily="18" charset="0"/>
                  </a:rPr>
                  <a:t>_(</a:t>
                </a:r>
                <a:r>
                  <a:rPr lang="en-US" sz="1200" i="0">
                    <a:latin typeface="Cambria Math" panose="02040503050406030204" pitchFamily="18" charset="0"/>
                    <a:cs typeface="Times New Roman" panose="02020603050405020304" pitchFamily="18" charset="0"/>
                  </a:rPr>
                  <a:t>𝑡−1</a:t>
                </a:r>
                <a:r>
                  <a:rPr lang="vi-VN" sz="1200" i="0">
                    <a:latin typeface="Cambria Math" panose="020405030504060302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0B5BC1E3-D3ED-46EC-B5C6-365F92B60C11}" type="slidenum">
              <a:rPr lang="en-US" smtClean="0"/>
              <a:t>17</a:t>
            </a:fld>
            <a:endParaRPr lang="en-US"/>
          </a:p>
        </p:txBody>
      </p:sp>
    </p:spTree>
    <p:extLst>
      <p:ext uri="{BB962C8B-B14F-4D97-AF65-F5344CB8AC3E}">
        <p14:creationId xmlns:p14="http://schemas.microsoft.com/office/powerpoint/2010/main" val="375753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eplearning.cs.cmu.edu/pdfs/Hochreiter97_lstm.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ftp://ftp.idsia.ch/pub/juergen/TimeCount-IJCNN2000.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8" Type="http://schemas.openxmlformats.org/officeDocument/2006/relationships/image" Target="../media/image25.jpeg"/><Relationship Id="rId7" Type="http://schemas.openxmlformats.org/officeDocument/2006/relationships/image" Target="../media/image9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80.png"/><Relationship Id="rId10" Type="http://schemas.openxmlformats.org/officeDocument/2006/relationships/image" Target="../media/image130.png"/><Relationship Id="rId9" Type="http://schemas.openxmlformats.org/officeDocument/2006/relationships/image" Target="../media/image120.png"/></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7.jpeg"/><Relationship Id="rId4" Type="http://schemas.openxmlformats.org/officeDocument/2006/relationships/image" Target="../media/image210.png"/></Relationships>
</file>

<file path=ppt/slides/_rels/slide2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viblo.asia/p/machine-learning-that-thu-vi-3-tim-kiem-anh-chua-chim-voi-cnn-vyDZOX1xlwj"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33398" y="235232"/>
            <a:ext cx="7096340" cy="911398"/>
          </a:xfrm>
        </p:spPr>
        <p:txBody>
          <a:bodyPr>
            <a:noAutofit/>
          </a:bodyPr>
          <a:lstStyle/>
          <a:p>
            <a:r>
              <a:rPr lang="en-US" sz="6000" b="1" dirty="0" err="1">
                <a:latin typeface="Arial Black" panose="020B0A04020102020204" pitchFamily="34" charset="0"/>
              </a:rPr>
              <a:t>DeepLearning</a:t>
            </a:r>
            <a:endParaRPr lang="en-US" sz="6000" b="1" dirty="0">
              <a:latin typeface="Arial Black" panose="020B0A04020102020204" pitchFamily="34" charset="0"/>
            </a:endParaRPr>
          </a:p>
        </p:txBody>
      </p:sp>
      <p:sp>
        <p:nvSpPr>
          <p:cNvPr id="3" name="Subtitle 2"/>
          <p:cNvSpPr>
            <a:spLocks noGrp="1"/>
          </p:cNvSpPr>
          <p:nvPr>
            <p:ph type="subTitle" idx="1"/>
          </p:nvPr>
        </p:nvSpPr>
        <p:spPr>
          <a:xfrm>
            <a:off x="1923891" y="4906244"/>
            <a:ext cx="4815208" cy="1564502"/>
          </a:xfrm>
        </p:spPr>
        <p:txBody>
          <a:bodyPr>
            <a:noAutofit/>
          </a:bodyPr>
          <a:lstStyle/>
          <a:p>
            <a:r>
              <a:rPr lang="en-US" sz="2000" b="1" dirty="0" err="1">
                <a:solidFill>
                  <a:srgbClr val="002060"/>
                </a:solidFill>
                <a:latin typeface="Bahnschrift" panose="020B0502040204020203" pitchFamily="34" charset="0"/>
              </a:rPr>
              <a:t>Phạm</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Hồng</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Cang</a:t>
            </a:r>
            <a:r>
              <a:rPr lang="en-US" sz="2000" b="1" dirty="0">
                <a:solidFill>
                  <a:srgbClr val="002060"/>
                </a:solidFill>
                <a:latin typeface="Bahnschrift" panose="020B0502040204020203" pitchFamily="34" charset="0"/>
              </a:rPr>
              <a:t>		–  	15110014</a:t>
            </a:r>
          </a:p>
          <a:p>
            <a:r>
              <a:rPr lang="en-US" sz="2000" b="1" dirty="0" err="1">
                <a:solidFill>
                  <a:srgbClr val="002060"/>
                </a:solidFill>
                <a:latin typeface="Bahnschrift" panose="020B0502040204020203" pitchFamily="34" charset="0"/>
              </a:rPr>
              <a:t>Lê</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Quang</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Sơn</a:t>
            </a:r>
            <a:r>
              <a:rPr lang="en-US" sz="2000" b="1" dirty="0">
                <a:solidFill>
                  <a:srgbClr val="002060"/>
                </a:solidFill>
                <a:latin typeface="Bahnschrift" panose="020B0502040204020203" pitchFamily="34" charset="0"/>
              </a:rPr>
              <a:t>			– 	15110118</a:t>
            </a:r>
          </a:p>
          <a:p>
            <a:r>
              <a:rPr lang="en-US" sz="2000" b="1" dirty="0" err="1">
                <a:solidFill>
                  <a:srgbClr val="002060"/>
                </a:solidFill>
                <a:latin typeface="Bahnschrift" panose="020B0502040204020203" pitchFamily="34" charset="0"/>
              </a:rPr>
              <a:t>Lê</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Hữu</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Hạnh</a:t>
            </a:r>
            <a:r>
              <a:rPr lang="en-US" sz="2000" b="1" dirty="0">
                <a:solidFill>
                  <a:srgbClr val="002060"/>
                </a:solidFill>
                <a:latin typeface="Bahnschrift" panose="020B0502040204020203" pitchFamily="34" charset="0"/>
              </a:rPr>
              <a:t>		 	–  	15110041</a:t>
            </a:r>
          </a:p>
          <a:p>
            <a:r>
              <a:rPr lang="en-US" sz="2000" b="1" dirty="0" err="1">
                <a:solidFill>
                  <a:srgbClr val="002060"/>
                </a:solidFill>
                <a:latin typeface="Bahnschrift" panose="020B0502040204020203" pitchFamily="34" charset="0"/>
              </a:rPr>
              <a:t>Trần</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Nguyên</a:t>
            </a:r>
            <a:r>
              <a:rPr lang="en-US" sz="2000" b="1" dirty="0">
                <a:solidFill>
                  <a:srgbClr val="002060"/>
                </a:solidFill>
                <a:latin typeface="Bahnschrift" panose="020B0502040204020203" pitchFamily="34" charset="0"/>
              </a:rPr>
              <a:t> </a:t>
            </a:r>
            <a:r>
              <a:rPr lang="en-US" sz="2000" b="1" dirty="0" err="1">
                <a:solidFill>
                  <a:srgbClr val="002060"/>
                </a:solidFill>
                <a:latin typeface="Bahnschrift" panose="020B0502040204020203" pitchFamily="34" charset="0"/>
              </a:rPr>
              <a:t>Quang</a:t>
            </a:r>
            <a:r>
              <a:rPr lang="en-US" sz="2000" b="1" dirty="0">
                <a:solidFill>
                  <a:srgbClr val="002060"/>
                </a:solidFill>
                <a:latin typeface="Bahnschrift" panose="020B0502040204020203" pitchFamily="34" charset="0"/>
              </a:rPr>
              <a:t>		–  	15110108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355" y="1358386"/>
            <a:ext cx="9202695" cy="26130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Rectangle 6"/>
          <p:cNvSpPr/>
          <p:nvPr/>
        </p:nvSpPr>
        <p:spPr>
          <a:xfrm rot="273591">
            <a:off x="2422944" y="3978368"/>
            <a:ext cx="8367514" cy="784830"/>
          </a:xfrm>
          <a:prstGeom prst="rect">
            <a:avLst/>
          </a:prstGeom>
        </p:spPr>
        <p:txBody>
          <a:bodyPr wrap="square">
            <a:spAutoFit/>
          </a:bodyPr>
          <a:lstStyle/>
          <a:p>
            <a:r>
              <a:rPr lang="en-US" sz="4500" dirty="0">
                <a:solidFill>
                  <a:srgbClr val="0070C0"/>
                </a:solidFill>
                <a:latin typeface="Arial Black" panose="020B0A04020102020204" pitchFamily="34" charset="0"/>
              </a:rPr>
              <a:t>Long Short Term Memory</a:t>
            </a:r>
            <a:endParaRPr lang="en-US" sz="4500" dirty="0">
              <a:solidFill>
                <a:srgbClr val="0070C0"/>
              </a:solidFill>
            </a:endParaRPr>
          </a:p>
        </p:txBody>
      </p:sp>
      <p:pic>
        <p:nvPicPr>
          <p:cNvPr id="1026"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02" y="209295"/>
            <a:ext cx="1123154" cy="112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26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63462" y="3244441"/>
            <a:ext cx="8169972" cy="3088043"/>
            <a:chOff x="-28575" y="1898650"/>
            <a:chExt cx="9956800" cy="4429126"/>
          </a:xfrm>
          <a:solidFill>
            <a:schemeClr val="tx1">
              <a:lumMod val="75000"/>
              <a:lumOff val="25000"/>
            </a:schemeClr>
          </a:solidFill>
        </p:grpSpPr>
        <p:sp>
          <p:nvSpPr>
            <p:cNvPr id="5" name="Freeform 4"/>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Freeform 5"/>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6"/>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7"/>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9" name="Group 8"/>
          <p:cNvGrpSpPr/>
          <p:nvPr/>
        </p:nvGrpSpPr>
        <p:grpSpPr>
          <a:xfrm>
            <a:off x="4388051" y="1027269"/>
            <a:ext cx="3183748" cy="2362279"/>
            <a:chOff x="6285507" y="4056652"/>
            <a:chExt cx="1361612" cy="1952296"/>
          </a:xfrm>
        </p:grpSpPr>
        <p:grpSp>
          <p:nvGrpSpPr>
            <p:cNvPr id="10" name="Group 9"/>
            <p:cNvGrpSpPr/>
            <p:nvPr/>
          </p:nvGrpSpPr>
          <p:grpSpPr>
            <a:xfrm>
              <a:off x="6285507" y="4056652"/>
              <a:ext cx="1361612" cy="1952296"/>
              <a:chOff x="5808789" y="2272281"/>
              <a:chExt cx="1993536" cy="2858355"/>
            </a:xfrm>
          </p:grpSpPr>
          <p:sp>
            <p:nvSpPr>
              <p:cNvPr id="12" name="Rectangle 11"/>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13" name="Group 12"/>
              <p:cNvGrpSpPr/>
              <p:nvPr/>
            </p:nvGrpSpPr>
            <p:grpSpPr>
              <a:xfrm>
                <a:off x="5808789" y="2272281"/>
                <a:ext cx="1993536" cy="1989348"/>
                <a:chOff x="8140701" y="1890712"/>
                <a:chExt cx="1511300" cy="1508125"/>
              </a:xfrm>
            </p:grpSpPr>
            <p:sp>
              <p:nvSpPr>
                <p:cNvPr id="14"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15"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11" name="TextBox 10"/>
            <p:cNvSpPr txBox="1"/>
            <p:nvPr/>
          </p:nvSpPr>
          <p:spPr>
            <a:xfrm>
              <a:off x="6414231" y="4592474"/>
              <a:ext cx="1102532" cy="330669"/>
            </a:xfrm>
            <a:prstGeom prst="rect">
              <a:avLst/>
            </a:prstGeom>
            <a:noFill/>
          </p:spPr>
          <p:txBody>
            <a:bodyPr wrap="square" rtlCol="0" anchor="ctr">
              <a:spAutoFit/>
            </a:bodyPr>
            <a:lstStyle/>
            <a:p>
              <a:pPr algn="ctr"/>
              <a:r>
                <a:rPr lang="en-US" sz="2000" b="1" dirty="0" err="1">
                  <a:solidFill>
                    <a:prstClr val="black"/>
                  </a:solidFill>
                  <a:effectLst>
                    <a:outerShdw blurRad="38100" dist="38100" dir="2700000" algn="tl">
                      <a:srgbClr val="000000">
                        <a:alpha val="43137"/>
                      </a:srgbClr>
                    </a:outerShdw>
                  </a:effectLst>
                </a:rPr>
                <a:t>Mạng</a:t>
              </a:r>
              <a:r>
                <a:rPr lang="en-US" sz="2000" b="1" dirty="0">
                  <a:solidFill>
                    <a:prstClr val="black"/>
                  </a:solidFill>
                  <a:effectLst>
                    <a:outerShdw blurRad="38100" dist="38100" dir="2700000" algn="tl">
                      <a:srgbClr val="000000">
                        <a:alpha val="43137"/>
                      </a:srgbClr>
                    </a:outerShdw>
                  </a:effectLst>
                </a:rPr>
                <a:t> LSTM</a:t>
              </a:r>
            </a:p>
          </p:txBody>
        </p:sp>
      </p:grpSp>
      <p:sp>
        <p:nvSpPr>
          <p:cNvPr id="16" name="TextBox 15"/>
          <p:cNvSpPr txBox="1"/>
          <p:nvPr/>
        </p:nvSpPr>
        <p:spPr>
          <a:xfrm>
            <a:off x="1697774" y="3631889"/>
            <a:ext cx="4480714" cy="1015663"/>
          </a:xfrm>
          <a:prstGeom prst="rect">
            <a:avLst/>
          </a:prstGeom>
          <a:noFill/>
        </p:spPr>
        <p:txBody>
          <a:bodyPr wrap="none" rtlCol="0">
            <a:spAutoFit/>
          </a:bodyPr>
          <a:lstStyle/>
          <a:p>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LSTM</a:t>
            </a:r>
          </a:p>
        </p:txBody>
      </p:sp>
      <p:grpSp>
        <p:nvGrpSpPr>
          <p:cNvPr id="30" name="Group 29"/>
          <p:cNvGrpSpPr/>
          <p:nvPr/>
        </p:nvGrpSpPr>
        <p:grpSpPr>
          <a:xfrm>
            <a:off x="2994740" y="1819711"/>
            <a:ext cx="1022999" cy="1466789"/>
            <a:chOff x="6285507" y="4056652"/>
            <a:chExt cx="1361612" cy="1952296"/>
          </a:xfrm>
        </p:grpSpPr>
        <p:grpSp>
          <p:nvGrpSpPr>
            <p:cNvPr id="31" name="Group 30"/>
            <p:cNvGrpSpPr/>
            <p:nvPr/>
          </p:nvGrpSpPr>
          <p:grpSpPr>
            <a:xfrm>
              <a:off x="6285507" y="4056652"/>
              <a:ext cx="1361612" cy="1952296"/>
              <a:chOff x="5808789" y="2272281"/>
              <a:chExt cx="1993536" cy="2858355"/>
            </a:xfrm>
          </p:grpSpPr>
          <p:sp>
            <p:nvSpPr>
              <p:cNvPr id="33" name="Rectangle 32"/>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34" name="Group 33"/>
              <p:cNvGrpSpPr/>
              <p:nvPr/>
            </p:nvGrpSpPr>
            <p:grpSpPr>
              <a:xfrm>
                <a:off x="5808789" y="2272281"/>
                <a:ext cx="1993536" cy="1989348"/>
                <a:chOff x="8140701" y="1890712"/>
                <a:chExt cx="1511300" cy="1508125"/>
              </a:xfrm>
            </p:grpSpPr>
            <p:sp>
              <p:nvSpPr>
                <p:cNvPr id="35"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36"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32" name="TextBox 31"/>
            <p:cNvSpPr txBox="1"/>
            <p:nvPr/>
          </p:nvSpPr>
          <p:spPr>
            <a:xfrm>
              <a:off x="6371735" y="4585647"/>
              <a:ext cx="1189156" cy="368686"/>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Khái</a:t>
              </a:r>
              <a:r>
                <a:rPr lang="en-US" sz="1200" kern="0" dirty="0">
                  <a:solidFill>
                    <a:prstClr val="black"/>
                  </a:solidFill>
                  <a:latin typeface="Arial" panose="020B0604020202020204" pitchFamily="34" charset="0"/>
                  <a:cs typeface="Arial" panose="020B0604020202020204" pitchFamily="34" charset="0"/>
                </a:rPr>
                <a:t> </a:t>
              </a:r>
              <a:r>
                <a:rPr lang="en-US" sz="1200" kern="0" dirty="0" err="1">
                  <a:solidFill>
                    <a:prstClr val="black"/>
                  </a:solidFill>
                  <a:latin typeface="Arial" panose="020B0604020202020204" pitchFamily="34" charset="0"/>
                  <a:cs typeface="Arial" panose="020B0604020202020204" pitchFamily="34" charset="0"/>
                </a:rPr>
                <a:t>Quát</a:t>
              </a:r>
              <a:endParaRPr lang="en-US" sz="1200" dirty="0">
                <a:solidFill>
                  <a:prstClr val="black"/>
                </a:solidFill>
              </a:endParaRPr>
            </a:p>
          </p:txBody>
        </p:sp>
      </p:grpSp>
    </p:spTree>
    <p:extLst>
      <p:ext uri="{BB962C8B-B14F-4D97-AF65-F5344CB8AC3E}">
        <p14:creationId xmlns:p14="http://schemas.microsoft.com/office/powerpoint/2010/main" val="3178522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C878-34CC-4B13-B139-D2D29B34B2E5}"/>
              </a:ext>
            </a:extLst>
          </p:cNvPr>
          <p:cNvSpPr>
            <a:spLocks noGrp="1"/>
          </p:cNvSpPr>
          <p:nvPr>
            <p:ph type="title"/>
          </p:nvPr>
        </p:nvSpPr>
        <p:spPr>
          <a:xfrm>
            <a:off x="1902941" y="624110"/>
            <a:ext cx="9601671" cy="1280890"/>
          </a:xfrm>
        </p:spPr>
        <p:txBody>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LSTM</a:t>
            </a:r>
          </a:p>
        </p:txBody>
      </p:sp>
      <p:sp>
        <p:nvSpPr>
          <p:cNvPr id="3" name="Content Placeholder 2">
            <a:extLst>
              <a:ext uri="{FF2B5EF4-FFF2-40B4-BE49-F238E27FC236}">
                <a16:creationId xmlns:a16="http://schemas.microsoft.com/office/drawing/2014/main" id="{E4AEA0FD-0217-4866-8D0C-D41174431450}"/>
              </a:ext>
            </a:extLst>
          </p:cNvPr>
          <p:cNvSpPr>
            <a:spLocks noGrp="1"/>
          </p:cNvSpPr>
          <p:nvPr>
            <p:ph idx="1"/>
          </p:nvPr>
        </p:nvSpPr>
        <p:spPr>
          <a:xfrm>
            <a:off x="1161535" y="1532238"/>
            <a:ext cx="10133012" cy="4848541"/>
          </a:xfrm>
        </p:spPr>
        <p:txBody>
          <a:bodyPr>
            <a:normAutofit/>
          </a:bodyPr>
          <a:lstStyle/>
          <a:p>
            <a:pPr>
              <a:lnSpc>
                <a:spcPct val="150000"/>
              </a:lnSpc>
            </a:pP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đặc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biệt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RNN.</a:t>
            </a:r>
          </a:p>
          <a:p>
            <a:pPr>
              <a:lnSpc>
                <a:spcPct val="150000"/>
              </a:lnSpc>
            </a:pPr>
            <a:r>
              <a:rPr lang="en-US" sz="2400" dirty="0" err="1">
                <a:solidFill>
                  <a:schemeClr val="tx1"/>
                </a:solidFill>
                <a:latin typeface="Times New Roman" panose="02020603050405020304" pitchFamily="18" charset="0"/>
                <a:cs typeface="Times New Roman" panose="02020603050405020304" pitchFamily="18" charset="0"/>
              </a:rPr>
              <a:t>Đây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a:t>
            </a:r>
            <a:r>
              <a:rPr lang="en-US" sz="2400" dirty="0">
                <a:solidFill>
                  <a:schemeClr val="tx1"/>
                </a:solidFill>
                <a:latin typeface="Times New Roman" panose="02020603050405020304" pitchFamily="18" charset="0"/>
                <a:cs typeface="Times New Roman" panose="02020603050405020304" pitchFamily="18" charset="0"/>
              </a:rPr>
              <a:t> RNN </a:t>
            </a:r>
            <a:r>
              <a:rPr lang="en-US" sz="2400" dirty="0" err="1">
                <a:solidFill>
                  <a:schemeClr val="tx1"/>
                </a:solidFill>
                <a:latin typeface="Times New Roman" panose="02020603050405020304" pitchFamily="18" charset="0"/>
                <a:cs typeface="Times New Roman" panose="02020603050405020304" pitchFamily="18" charset="0"/>
              </a:rPr>
              <a:t>để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tránh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vấn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phụ</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thuộc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lâu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dài</a:t>
            </a:r>
            <a:r>
              <a:rPr lang="en-US" sz="2400" dirty="0">
                <a:solidFill>
                  <a:schemeClr val="tx1"/>
                </a:solidFill>
                <a:latin typeface="Times New Roman" panose="02020603050405020304" pitchFamily="18" charset="0"/>
                <a:cs typeface="Times New Roman" panose="02020603050405020304" pitchFamily="18" charset="0"/>
              </a:rPr>
              <a:t> .</a:t>
            </a:r>
          </a:p>
          <a:p>
            <a:pPr>
              <a:lnSpc>
                <a:spcPct val="150000"/>
              </a:lnSpc>
            </a:pPr>
            <a:r>
              <a:rPr lang="vi-VN" sz="2400" dirty="0">
                <a:solidFill>
                  <a:schemeClr val="tx1"/>
                </a:solidFill>
                <a:latin typeface="Times New Roman" panose="02020603050405020304" pitchFamily="18" charset="0"/>
                <a:cs typeface="Times New Roman" panose="02020603050405020304" pitchFamily="18" charset="0"/>
              </a:rPr>
              <a:t>LSTM được giới thiệu bởi </a:t>
            </a:r>
            <a:r>
              <a:rPr lang="vi-VN" sz="2400" dirty="0">
                <a:solidFill>
                  <a:schemeClr val="tx1"/>
                </a:solidFill>
                <a:latin typeface="Times New Roman" panose="02020603050405020304" pitchFamily="18" charset="0"/>
                <a:cs typeface="Times New Roman" panose="02020603050405020304" pitchFamily="18" charset="0"/>
                <a:hlinkClick r:id="rId3"/>
              </a:rPr>
              <a:t>Hochreiter &amp; Schmidhuber (1997)</a:t>
            </a:r>
            <a:r>
              <a:rPr lang="vi-VN" sz="2400" dirty="0">
                <a:solidFill>
                  <a:schemeClr val="tx1"/>
                </a:solidFill>
                <a:latin typeface="Times New Roman" panose="02020603050405020304" pitchFamily="18" charset="0"/>
                <a:cs typeface="Times New Roman" panose="02020603050405020304" pitchFamily="18" charset="0"/>
              </a:rPr>
              <a:t>, và sau đó đã được cải tiến và phổ biến bởi rất nhiều người trong </a:t>
            </a:r>
            <a:r>
              <a:rPr lang="vi-VN" sz="2400" dirty="0" err="1">
                <a:solidFill>
                  <a:schemeClr val="tx1"/>
                </a:solidFill>
                <a:latin typeface="Times New Roman" panose="02020603050405020304" pitchFamily="18" charset="0"/>
                <a:cs typeface="Times New Roman" panose="02020603050405020304" pitchFamily="18" charset="0"/>
              </a:rPr>
              <a:t>ngành</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Chúng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hoạt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động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cực</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kì</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hiệu</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quả</a:t>
            </a:r>
            <a:r>
              <a:rPr lang="vi-VN" sz="2400" dirty="0">
                <a:solidFill>
                  <a:schemeClr val="tx1"/>
                </a:solidFill>
                <a:latin typeface="Times New Roman" panose="02020603050405020304" pitchFamily="18" charset="0"/>
                <a:cs typeface="Times New Roman" panose="02020603050405020304" pitchFamily="18" charset="0"/>
              </a:rPr>
              <a:t> trên </a:t>
            </a:r>
            <a:r>
              <a:rPr lang="vi-VN" sz="2400" dirty="0" err="1">
                <a:solidFill>
                  <a:schemeClr val="tx1"/>
                </a:solidFill>
                <a:latin typeface="Times New Roman" panose="02020603050405020304" pitchFamily="18" charset="0"/>
                <a:cs typeface="Times New Roman" panose="02020603050405020304" pitchFamily="18" charset="0"/>
              </a:rPr>
              <a:t>nhiều</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bài</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toán</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khác</a:t>
            </a:r>
            <a:r>
              <a:rPr lang="vi-VN" sz="2400" dirty="0">
                <a:solidFill>
                  <a:schemeClr val="tx1"/>
                </a:solidFill>
                <a:latin typeface="Times New Roman" panose="02020603050405020304" pitchFamily="18" charset="0"/>
                <a:cs typeface="Times New Roman" panose="02020603050405020304" pitchFamily="18" charset="0"/>
              </a:rPr>
              <a:t> nhau nên </a:t>
            </a:r>
            <a:r>
              <a:rPr lang="vi-VN" sz="2400" dirty="0" err="1">
                <a:solidFill>
                  <a:schemeClr val="tx1"/>
                </a:solidFill>
                <a:latin typeface="Times New Roman" panose="02020603050405020304" pitchFamily="18" charset="0"/>
                <a:cs typeface="Times New Roman" panose="02020603050405020304" pitchFamily="18" charset="0"/>
              </a:rPr>
              <a:t>dần</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đã</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trở</a:t>
            </a:r>
            <a:r>
              <a:rPr lang="vi-VN" sz="2400" dirty="0">
                <a:solidFill>
                  <a:schemeClr val="tx1"/>
                </a:solidFill>
                <a:latin typeface="Times New Roman" panose="02020603050405020304" pitchFamily="18" charset="0"/>
                <a:cs typeface="Times New Roman" panose="02020603050405020304" pitchFamily="18" charset="0"/>
              </a:rPr>
              <a:t> nên </a:t>
            </a:r>
            <a:r>
              <a:rPr lang="vi-VN" sz="2400" dirty="0" err="1">
                <a:solidFill>
                  <a:schemeClr val="tx1"/>
                </a:solidFill>
                <a:latin typeface="Times New Roman" panose="02020603050405020304" pitchFamily="18" charset="0"/>
                <a:cs typeface="Times New Roman" panose="02020603050405020304" pitchFamily="18" charset="0"/>
              </a:rPr>
              <a:t>phổ</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biến</a:t>
            </a:r>
            <a:r>
              <a:rPr lang="vi-VN" sz="2400" dirty="0">
                <a:solidFill>
                  <a:schemeClr val="tx1"/>
                </a:solidFill>
                <a:latin typeface="Times New Roman" panose="02020603050405020304" pitchFamily="18" charset="0"/>
                <a:cs typeface="Times New Roman" panose="02020603050405020304" pitchFamily="18" charset="0"/>
              </a:rPr>
              <a:t> như </a:t>
            </a:r>
            <a:r>
              <a:rPr lang="vi-VN" sz="2400" dirty="0" err="1">
                <a:solidFill>
                  <a:schemeClr val="tx1"/>
                </a:solidFill>
                <a:latin typeface="Times New Roman" panose="02020603050405020304" pitchFamily="18" charset="0"/>
                <a:cs typeface="Times New Roman" panose="02020603050405020304" pitchFamily="18" charset="0"/>
              </a:rPr>
              <a:t>hiện</a:t>
            </a:r>
            <a:r>
              <a:rPr lang="vi-VN" sz="2400" dirty="0">
                <a:solidFill>
                  <a:schemeClr val="tx1"/>
                </a:solidFill>
                <a:latin typeface="Times New Roman" panose="02020603050405020304" pitchFamily="18" charset="0"/>
                <a:cs typeface="Times New Roman" panose="02020603050405020304" pitchFamily="18" charset="0"/>
              </a:rPr>
              <a:t> nay.</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3736499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4EA1-01C7-4AE5-9BEE-23A8E16CE64D}"/>
              </a:ext>
            </a:extLst>
          </p:cNvPr>
          <p:cNvSpPr>
            <a:spLocks noGrp="1"/>
          </p:cNvSpPr>
          <p:nvPr>
            <p:ph type="title"/>
          </p:nvPr>
        </p:nvSpPr>
        <p:spPr>
          <a:xfrm>
            <a:off x="1927655" y="624110"/>
            <a:ext cx="9576958" cy="1280890"/>
          </a:xfrm>
        </p:spPr>
        <p:txBody>
          <a:bodyPr/>
          <a:lstStyle/>
          <a:p>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LSTM</a:t>
            </a:r>
          </a:p>
        </p:txBody>
      </p:sp>
      <p:sp>
        <p:nvSpPr>
          <p:cNvPr id="3" name="Content Placeholder 2">
            <a:extLst>
              <a:ext uri="{FF2B5EF4-FFF2-40B4-BE49-F238E27FC236}">
                <a16:creationId xmlns:a16="http://schemas.microsoft.com/office/drawing/2014/main" id="{38CB5463-4BDB-4DB2-B605-51243FBE5A46}"/>
              </a:ext>
            </a:extLst>
          </p:cNvPr>
          <p:cNvSpPr>
            <a:spLocks noGrp="1"/>
          </p:cNvSpPr>
          <p:nvPr>
            <p:ph idx="1"/>
          </p:nvPr>
        </p:nvSpPr>
        <p:spPr>
          <a:xfrm>
            <a:off x="1436913" y="1582057"/>
            <a:ext cx="9603241" cy="4666146"/>
          </a:xfrm>
        </p:spPr>
        <p:txBody>
          <a:bodyPr>
            <a:noAutofit/>
          </a:bodyPr>
          <a:lstStyle/>
          <a:p>
            <a:r>
              <a:rPr lang="vi-VN" sz="2400" dirty="0">
                <a:solidFill>
                  <a:schemeClr val="tx1"/>
                </a:solidFill>
                <a:latin typeface="Times New Roman" panose="02020603050405020304" pitchFamily="18" charset="0"/>
                <a:cs typeface="Times New Roman" panose="02020603050405020304" pitchFamily="18" charset="0"/>
              </a:rPr>
              <a:t>Kiến trúc Recurrent Neural Network (RNN) được sinh ra để giải quyết các bài toán có dữ liệu tuần tự. Tuy vậy, do kiến trúc của nó khá đơn giản nên khả năng liên kết các thành phần có khoảng cách xa trong câu không tốt. Vì thế, nếu bạn đang xử lý một đoạn văn dùng RNN, nó có thể bỏ qua những chi tiết ở đầu đoạn văn đó do bộ nhớ </a:t>
            </a:r>
            <a:r>
              <a:rPr lang="vi-VN" sz="2400" dirty="0" err="1">
                <a:solidFill>
                  <a:schemeClr val="tx1"/>
                </a:solidFill>
                <a:latin typeface="Times New Roman" panose="02020603050405020304" pitchFamily="18" charset="0"/>
                <a:cs typeface="Times New Roman" panose="02020603050405020304" pitchFamily="18" charset="0"/>
              </a:rPr>
              <a:t>có</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hạn</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vi-VN" sz="2400" dirty="0">
                <a:solidFill>
                  <a:schemeClr val="tx1"/>
                </a:solidFill>
                <a:latin typeface="Times New Roman" panose="02020603050405020304" pitchFamily="18" charset="0"/>
                <a:cs typeface="Times New Roman" panose="02020603050405020304" pitchFamily="18" charset="0"/>
              </a:rPr>
              <a:t>LSTM được thiết kế để tránh được vấn đề phụ thuộc xa (long-term dependency). Việc nhớ thông tin trong suốt thời gian dài là đặc tính mặc định của chúng, chứ ta không cần phải huấn luyện nó để có thể nhớ được. Tức là ngay nội tại của nó đã có thể ghi nhớ được mà không cần bất kì can thiệp nào.</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0254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olah.github.io/posts/2015-08-Understanding-LSTMs/img/LSTM3-SimpleR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387" y="458530"/>
            <a:ext cx="8409556" cy="29830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colah.github.io/posts/2015-08-Understanding-LSTMs/img/LSTM3-cha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387" y="3891008"/>
            <a:ext cx="8409556" cy="27746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33881" y="501164"/>
            <a:ext cx="982961" cy="461665"/>
          </a:xfrm>
          <a:prstGeom prst="rect">
            <a:avLst/>
          </a:prstGeom>
          <a:noFill/>
        </p:spPr>
        <p:txBody>
          <a:bodyPr wrap="none" rtlCol="0">
            <a:spAutoFit/>
          </a:bodyPr>
          <a:lstStyle/>
          <a:p>
            <a:r>
              <a:rPr lang="en-US" sz="2400" b="1" dirty="0"/>
              <a:t>RNN :</a:t>
            </a:r>
            <a:endParaRPr lang="en-US" b="1" dirty="0"/>
          </a:p>
        </p:txBody>
      </p:sp>
      <p:sp>
        <p:nvSpPr>
          <p:cNvPr id="7" name="TextBox 6"/>
          <p:cNvSpPr txBox="1"/>
          <p:nvPr/>
        </p:nvSpPr>
        <p:spPr>
          <a:xfrm>
            <a:off x="1633881" y="4139514"/>
            <a:ext cx="12362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LSTM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8814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A2C2-DBC0-470E-A9DB-E98C587BEA57}"/>
              </a:ext>
            </a:extLst>
          </p:cNvPr>
          <p:cNvSpPr>
            <a:spLocks noGrp="1"/>
          </p:cNvSpPr>
          <p:nvPr>
            <p:ph type="title"/>
          </p:nvPr>
        </p:nvSpPr>
        <p:spPr>
          <a:xfrm>
            <a:off x="1680520" y="624110"/>
            <a:ext cx="5869458" cy="648636"/>
          </a:xfrm>
        </p:spPr>
        <p:txBody>
          <a:bodyPr>
            <a:noAutofit/>
          </a:bodyPr>
          <a:lstStyle/>
          <a:p>
            <a:r>
              <a:rPr lang="en-US" dirty="0">
                <a:latin typeface="Times New Roman" panose="02020603050405020304" pitchFamily="18" charset="0"/>
                <a:cs typeface="Times New Roman" panose="02020603050405020304" pitchFamily="18" charset="0"/>
              </a:rPr>
              <a:t>Ý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LSTM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E699F-E610-47E2-BF19-DF48F8258462}"/>
                  </a:ext>
                </a:extLst>
              </p:cNvPr>
              <p:cNvSpPr>
                <a:spLocks noGrp="1"/>
              </p:cNvSpPr>
              <p:nvPr>
                <p:ph idx="1"/>
              </p:nvPr>
            </p:nvSpPr>
            <p:spPr>
              <a:xfrm>
                <a:off x="259491" y="1725827"/>
                <a:ext cx="5745893" cy="4588476"/>
              </a:xfrm>
            </p:spPr>
            <p:txBody>
              <a:bodyPr>
                <a:normAutofit lnSpcReduction="10000"/>
              </a:bodyPr>
              <a:lstStyle/>
              <a:p>
                <a:r>
                  <a:rPr lang="en-US" sz="2400" dirty="0">
                    <a:solidFill>
                      <a:schemeClr val="tx1"/>
                    </a:solidFill>
                    <a:latin typeface="Times New Roman" panose="02020603050405020304" pitchFamily="18" charset="0"/>
                    <a:cs typeface="Times New Roman" panose="02020603050405020304" pitchFamily="18" charset="0"/>
                  </a:rPr>
                  <a:t>Chìa </a:t>
                </a:r>
                <a:r>
                  <a:rPr lang="en-US" sz="2400" dirty="0" err="1">
                    <a:solidFill>
                      <a:schemeClr val="tx1"/>
                    </a:solidFill>
                    <a:latin typeface="Times New Roman" panose="02020603050405020304" pitchFamily="18" charset="0"/>
                    <a:cs typeface="Times New Roman" panose="02020603050405020304" pitchFamily="18" charset="0"/>
                  </a:rPr>
                  <a:t>khóa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LSTM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bào</a:t>
                </a:r>
                <a:r>
                  <a:rPr lang="en-US" sz="2400" dirty="0">
                    <a:solidFill>
                      <a:schemeClr val="tx1"/>
                    </a:solidFill>
                    <a:latin typeface="Times New Roman" panose="02020603050405020304" pitchFamily="18" charset="0"/>
                    <a:cs typeface="Times New Roman" panose="02020603050405020304" pitchFamily="18" charset="0"/>
                  </a:rPr>
                  <a:t> (cell state).</a:t>
                </a:r>
                <a:r>
                  <a:rPr lang="vi-VN"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a:t>
                </a:r>
                <a:r>
                  <a:rPr lang="vi-VN" sz="2400" dirty="0" err="1">
                    <a:solidFill>
                      <a:schemeClr val="tx1"/>
                    </a:solidFill>
                    <a:latin typeface="Times New Roman" panose="02020603050405020304" pitchFamily="18" charset="0"/>
                    <a:cs typeface="Times New Roman" panose="02020603050405020304" pitchFamily="18" charset="0"/>
                  </a:rPr>
                  <a:t>ường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nằm</a:t>
                </a:r>
                <a:r>
                  <a:rPr lang="vi-VN" sz="2400" dirty="0">
                    <a:solidFill>
                      <a:schemeClr val="tx1"/>
                    </a:solidFill>
                    <a:latin typeface="Times New Roman" panose="02020603050405020304" pitchFamily="18" charset="0"/>
                    <a:cs typeface="Times New Roman" panose="02020603050405020304" pitchFamily="18" charset="0"/>
                  </a:rPr>
                  <a:t> ngang </a:t>
                </a:r>
                <a14:m>
                  <m:oMath xmlns:m="http://schemas.openxmlformats.org/officeDocument/2006/math">
                    <m:sSub>
                      <m:sSubPr>
                        <m:ctrlPr>
                          <a:rPr lang="vi-VN" sz="240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𝐶</m:t>
                        </m:r>
                      </m:e>
                      <m:sub>
                        <m:r>
                          <a:rPr lang="en-US" sz="2400" b="0" i="1" smtClean="0">
                            <a:solidFill>
                              <a:schemeClr val="tx1"/>
                            </a:solidFill>
                            <a:latin typeface="Cambria Math" panose="02040503050406030204" pitchFamily="18" charset="0"/>
                            <a:cs typeface="Times New Roman" panose="02020603050405020304" pitchFamily="18" charset="0"/>
                          </a:rPr>
                          <m:t>𝑡</m:t>
                        </m:r>
                        <m:r>
                          <a:rPr lang="en-US" sz="2400" b="0" i="1" smtClean="0">
                            <a:solidFill>
                              <a:schemeClr val="tx1"/>
                            </a:solidFill>
                            <a:latin typeface="Cambria Math" panose="02040503050406030204" pitchFamily="18" charset="0"/>
                            <a:cs typeface="Times New Roman" panose="02020603050405020304" pitchFamily="18" charset="0"/>
                          </a:rPr>
                          <m:t>−1</m:t>
                        </m:r>
                      </m:sub>
                    </m:sSub>
                  </m:oMath>
                </a14:m>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đến</a:t>
                </a:r>
                <a:r>
                  <a:rPr lang="vi-V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smtClean="0">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𝐶</m:t>
                        </m:r>
                      </m:e>
                      <m:sub>
                        <m:r>
                          <a:rPr lang="en-US" sz="2400" i="1">
                            <a:solidFill>
                              <a:schemeClr val="tx1"/>
                            </a:solidFill>
                            <a:latin typeface="Cambria Math" panose="02040503050406030204" pitchFamily="18" charset="0"/>
                            <a:cs typeface="Times New Roman" panose="02020603050405020304" pitchFamily="18" charset="0"/>
                          </a:rPr>
                          <m:t>𝑡</m:t>
                        </m:r>
                      </m:sub>
                    </m:sSub>
                  </m:oMath>
                </a14:m>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nó</a:t>
                </a:r>
                <a:r>
                  <a:rPr lang="vi-VN" sz="2400" dirty="0">
                    <a:solidFill>
                      <a:schemeClr val="tx1"/>
                    </a:solidFill>
                    <a:latin typeface="Times New Roman" panose="02020603050405020304" pitchFamily="18" charset="0"/>
                    <a:cs typeface="Times New Roman" panose="02020603050405020304" pitchFamily="18" charset="0"/>
                  </a:rPr>
                  <a:t> như </a:t>
                </a:r>
                <a:r>
                  <a:rPr lang="vi-VN" sz="2400" dirty="0" err="1">
                    <a:solidFill>
                      <a:schemeClr val="tx1"/>
                    </a:solidFill>
                    <a:latin typeface="Times New Roman" panose="02020603050405020304" pitchFamily="18" charset="0"/>
                    <a:cs typeface="Times New Roman" panose="02020603050405020304" pitchFamily="18" charset="0"/>
                  </a:rPr>
                  <a:t>một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dạng</a:t>
                </a:r>
                <a:r>
                  <a:rPr lang="vi-VN" sz="2400" dirty="0">
                    <a:solidFill>
                      <a:schemeClr val="tx1"/>
                    </a:solidFill>
                    <a:latin typeface="Times New Roman" panose="02020603050405020304" pitchFamily="18" charset="0"/>
                    <a:cs typeface="Times New Roman" panose="02020603050405020304" pitchFamily="18" charset="0"/>
                  </a:rPr>
                  <a:t> băng </a:t>
                </a:r>
                <a:r>
                  <a:rPr lang="vi-VN" sz="2400" dirty="0" err="1">
                    <a:solidFill>
                      <a:schemeClr val="tx1"/>
                    </a:solidFill>
                    <a:latin typeface="Times New Roman" panose="02020603050405020304" pitchFamily="18" charset="0"/>
                    <a:cs typeface="Times New Roman" panose="02020603050405020304" pitchFamily="18" charset="0"/>
                  </a:rPr>
                  <a:t>truyền</a:t>
                </a:r>
                <a:r>
                  <a:rPr lang="vi-VN" sz="2400"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r>
                  <a:rPr lang="vi-VN" sz="2400" dirty="0">
                    <a:solidFill>
                      <a:schemeClr val="tx1"/>
                    </a:solidFill>
                    <a:latin typeface="Times New Roman" panose="02020603050405020304" pitchFamily="18" charset="0"/>
                    <a:cs typeface="Times New Roman" panose="02020603050405020304" pitchFamily="18" charset="0"/>
                  </a:rPr>
                  <a:t>Trạng thái tế bào là một dạng giống như băng truyền. Nó chạy xuyên suốt tất cả các mắt xích (các nút mạng). Vì vậy mà các thông tin có thể dễ dàng truyền đi thông suốt mà không sợ bị thay đổi.</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L</a:t>
                </a:r>
                <a:r>
                  <a:rPr lang="vi-VN" sz="2400" dirty="0">
                    <a:solidFill>
                      <a:schemeClr val="tx1"/>
                    </a:solidFill>
                    <a:latin typeface="Times New Roman" panose="02020603050405020304" pitchFamily="18" charset="0"/>
                    <a:cs typeface="Times New Roman" panose="02020603050405020304" pitchFamily="18" charset="0"/>
                  </a:rPr>
                  <a:t>STM có khả năng bỏ đi hoặc thêm vào các thông tin cần thiết cho trạng thái tế b</a:t>
                </a:r>
                <a:r>
                  <a:rPr lang="en-US" sz="2400" dirty="0">
                    <a:solidFill>
                      <a:schemeClr val="tx1"/>
                    </a:solidFill>
                    <a:latin typeface="Times New Roman" panose="02020603050405020304" pitchFamily="18" charset="0"/>
                    <a:cs typeface="Times New Roman" panose="02020603050405020304" pitchFamily="18" charset="0"/>
                  </a:rPr>
                  <a:t>à</a:t>
                </a:r>
                <a:r>
                  <a:rPr lang="vi-VN" sz="2400" dirty="0">
                    <a:solidFill>
                      <a:schemeClr val="tx1"/>
                    </a:solidFill>
                    <a:latin typeface="Times New Roman" panose="02020603050405020304" pitchFamily="18" charset="0"/>
                    <a:cs typeface="Times New Roman" panose="02020603050405020304" pitchFamily="18" charset="0"/>
                  </a:rPr>
                  <a:t>o, chúng được điều chỉnh cẩn thận bởi các nhóm được gọi là cổng (gate).</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35E699F-E610-47E2-BF19-DF48F8258462}"/>
                  </a:ext>
                </a:extLst>
              </p:cNvPr>
              <p:cNvSpPr>
                <a:spLocks noGrp="1" noRot="1" noChangeAspect="1" noMove="1" noResize="1" noEditPoints="1" noAdjustHandles="1" noChangeArrowheads="1" noChangeShapeType="1" noTextEdit="1"/>
              </p:cNvSpPr>
              <p:nvPr>
                <p:ph idx="1"/>
              </p:nvPr>
            </p:nvSpPr>
            <p:spPr>
              <a:xfrm>
                <a:off x="259491" y="1725827"/>
                <a:ext cx="5745893" cy="4588476"/>
              </a:xfrm>
              <a:blipFill>
                <a:blip r:embed="rId2"/>
                <a:stretch>
                  <a:fillRect l="-1486" t="-18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D7C2CCC-18FA-4F2A-A7CC-99FBCAE88471}"/>
              </a:ext>
            </a:extLst>
          </p:cNvPr>
          <p:cNvPicPr>
            <a:picLocks noChangeAspect="1"/>
          </p:cNvPicPr>
          <p:nvPr/>
        </p:nvPicPr>
        <p:blipFill>
          <a:blip r:embed="rId3"/>
          <a:stretch>
            <a:fillRect/>
          </a:stretch>
        </p:blipFill>
        <p:spPr>
          <a:xfrm>
            <a:off x="6005384" y="1618736"/>
            <a:ext cx="5980670" cy="4572000"/>
          </a:xfrm>
          <a:prstGeom prst="rect">
            <a:avLst/>
          </a:prstGeom>
        </p:spPr>
      </p:pic>
    </p:spTree>
    <p:extLst>
      <p:ext uri="{BB962C8B-B14F-4D97-AF65-F5344CB8AC3E}">
        <p14:creationId xmlns:p14="http://schemas.microsoft.com/office/powerpoint/2010/main" val="2384072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olah.github.io/posts/2015-08-Understanding-LSTMs/img/LSTM3-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725" y="1940011"/>
            <a:ext cx="2294987" cy="2804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27639" y="1407748"/>
            <a:ext cx="7506761" cy="4154984"/>
          </a:xfrm>
          <a:prstGeom prst="rect">
            <a:avLst/>
          </a:prstGeom>
          <a:noFill/>
        </p:spPr>
        <p:txBody>
          <a:bodyPr wrap="square" rtlCol="0">
            <a:spAutoFit/>
          </a:bodyPr>
          <a:lstStyle/>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nơi </a:t>
            </a:r>
            <a:r>
              <a:rPr lang="vi-VN" sz="2400" dirty="0" err="1">
                <a:latin typeface="Times New Roman" panose="02020603050405020304" pitchFamily="18" charset="0"/>
                <a:cs typeface="Times New Roman" panose="02020603050405020304" pitchFamily="18" charset="0"/>
              </a:rPr>
              <a:t>sàng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lọc</a:t>
            </a:r>
            <a:r>
              <a:rPr lang="vi-VN" sz="2400" dirty="0">
                <a:latin typeface="Times New Roman" panose="02020603050405020304" pitchFamily="18" charset="0"/>
                <a:cs typeface="Times New Roman" panose="02020603050405020304" pitchFamily="18" charset="0"/>
              </a:rPr>
              <a:t> thông tin đi qua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chúng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hợp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bởi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tầng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sigmoid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nhân.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Tầng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sigmoid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cho </a:t>
            </a:r>
            <a:r>
              <a:rPr lang="vi-VN" sz="2400" dirty="0" err="1">
                <a:latin typeface="Times New Roman" panose="02020603050405020304" pitchFamily="18" charset="0"/>
                <a:cs typeface="Times New Roman" panose="02020603050405020304" pitchFamily="18" charset="0"/>
              </a:rPr>
              <a:t>đầu</a:t>
            </a:r>
            <a:r>
              <a:rPr lang="vi-VN" sz="2400" dirty="0">
                <a:latin typeface="Times New Roman" panose="02020603050405020304" pitchFamily="18" charset="0"/>
                <a:cs typeface="Times New Roman" panose="02020603050405020304" pitchFamily="18" charset="0"/>
              </a:rPr>
              <a:t> ra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trong </a:t>
            </a:r>
            <a:r>
              <a:rPr lang="vi-VN" sz="2400" dirty="0" err="1">
                <a:latin typeface="Times New Roman" panose="02020603050405020304" pitchFamily="18" charset="0"/>
                <a:cs typeface="Times New Roman" panose="02020603050405020304" pitchFamily="18" charset="0"/>
              </a:rPr>
              <a:t>khoản</a:t>
            </a:r>
            <a:r>
              <a:rPr lang="vi-VN" sz="2400" dirty="0">
                <a:latin typeface="Times New Roman" panose="02020603050405020304" pitchFamily="18" charset="0"/>
                <a:cs typeface="Times New Roman" panose="02020603050405020304" pitchFamily="18" charset="0"/>
              </a:rPr>
              <a:t> [0, 1]</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mô </a:t>
            </a:r>
            <a:r>
              <a:rPr lang="vi-VN" sz="2400" dirty="0" err="1">
                <a:latin typeface="Times New Roman" panose="02020603050405020304" pitchFamily="18" charset="0"/>
                <a:cs typeface="Times New Roman" panose="02020603050405020304" pitchFamily="18" charset="0"/>
              </a:rPr>
              <a:t>tả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bao nhiêu thông tin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thông qua. Khi </a:t>
            </a:r>
            <a:r>
              <a:rPr lang="vi-VN" sz="2400" dirty="0" err="1">
                <a:latin typeface="Times New Roman" panose="02020603050405020304" pitchFamily="18" charset="0"/>
                <a:cs typeface="Times New Roman" panose="02020603050405020304" pitchFamily="18" charset="0"/>
              </a:rPr>
              <a:t>đầu</a:t>
            </a:r>
            <a:r>
              <a:rPr lang="vi-VN" sz="2400" dirty="0">
                <a:latin typeface="Times New Roman" panose="02020603050405020304" pitchFamily="18" charset="0"/>
                <a:cs typeface="Times New Roman" panose="02020603050405020304" pitchFamily="18" charset="0"/>
              </a:rPr>
              <a:t> ra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0 </a:t>
            </a:r>
            <a:r>
              <a:rPr lang="vi-VN" sz="2400" dirty="0" err="1">
                <a:latin typeface="Times New Roman" panose="02020603050405020304" pitchFamily="18" charset="0"/>
                <a:cs typeface="Times New Roman" panose="02020603050405020304" pitchFamily="18" charset="0"/>
              </a:rPr>
              <a:t>thì</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nghĩa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không cho thông tin </a:t>
            </a:r>
            <a:r>
              <a:rPr lang="vi-VN" sz="2400" dirty="0" err="1">
                <a:latin typeface="Times New Roman" panose="02020603050405020304" pitchFamily="18" charset="0"/>
                <a:cs typeface="Times New Roman" panose="02020603050405020304" pitchFamily="18" charset="0"/>
              </a:rPr>
              <a:t>nào</a:t>
            </a:r>
            <a:r>
              <a:rPr lang="vi-VN" sz="2400" dirty="0">
                <a:latin typeface="Times New Roman" panose="02020603050405020304" pitchFamily="18" charset="0"/>
                <a:cs typeface="Times New Roman" panose="02020603050405020304" pitchFamily="18" charset="0"/>
              </a:rPr>
              <a:t> qua </a:t>
            </a:r>
            <a:r>
              <a:rPr lang="vi-VN" sz="2400" dirty="0" err="1">
                <a:latin typeface="Times New Roman" panose="02020603050405020304" pitchFamily="18" charset="0"/>
                <a:cs typeface="Times New Roman" panose="02020603050405020304" pitchFamily="18" charset="0"/>
              </a:rPr>
              <a:t>cả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còn</a:t>
            </a:r>
            <a:r>
              <a:rPr lang="vi-VN" sz="2400" dirty="0">
                <a:latin typeface="Times New Roman" panose="02020603050405020304" pitchFamily="18" charset="0"/>
                <a:cs typeface="Times New Roman" panose="02020603050405020304" pitchFamily="18" charset="0"/>
              </a:rPr>
              <a:t> khi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1 </a:t>
            </a:r>
            <a:r>
              <a:rPr lang="vi-VN" sz="2400" dirty="0" err="1">
                <a:latin typeface="Times New Roman" panose="02020603050405020304" pitchFamily="18" charset="0"/>
                <a:cs typeface="Times New Roman" panose="02020603050405020304" pitchFamily="18" charset="0"/>
              </a:rPr>
              <a:t>thì</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nghĩa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cho </a:t>
            </a:r>
            <a:r>
              <a:rPr lang="vi-VN" sz="2400" dirty="0" err="1">
                <a:latin typeface="Times New Roman" panose="02020603050405020304" pitchFamily="18" charset="0"/>
                <a:cs typeface="Times New Roman" panose="02020603050405020304" pitchFamily="18" charset="0"/>
              </a:rPr>
              <a:t>tất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thông tin đi qua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LSTM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3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như </a:t>
            </a:r>
            <a:r>
              <a:rPr lang="vi-VN" sz="2400" dirty="0" err="1">
                <a:latin typeface="Times New Roman" panose="02020603050405020304" pitchFamily="18" charset="0"/>
                <a:cs typeface="Times New Roman" panose="02020603050405020304" pitchFamily="18" charset="0"/>
              </a:rPr>
              <a:t>vậy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đểbảo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khiển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cell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state</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9096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4CA5-86C8-418E-B894-F08CDE87ACEE}"/>
              </a:ext>
            </a:extLst>
          </p:cNvPr>
          <p:cNvSpPr>
            <a:spLocks noGrp="1"/>
          </p:cNvSpPr>
          <p:nvPr>
            <p:ph type="title"/>
          </p:nvPr>
        </p:nvSpPr>
        <p:spPr>
          <a:xfrm>
            <a:off x="1692174" y="624110"/>
            <a:ext cx="6783086" cy="727019"/>
          </a:xfrm>
        </p:spPr>
        <p:txBody>
          <a:bodyPr>
            <a:normAutofit/>
          </a:bodyPr>
          <a:lstStyle/>
          <a:p>
            <a:r>
              <a:rPr lang="en-US" sz="4000" dirty="0" err="1">
                <a:latin typeface="Times New Roman" panose="02020603050405020304" pitchFamily="18" charset="0"/>
                <a:cs typeface="Times New Roman" panose="02020603050405020304" pitchFamily="18" charset="0"/>
              </a:rPr>
              <a:t>Cấu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trúc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LSTM</a:t>
            </a:r>
          </a:p>
        </p:txBody>
      </p:sp>
      <p:sp>
        <p:nvSpPr>
          <p:cNvPr id="3" name="Content Placeholder 2">
            <a:extLst>
              <a:ext uri="{FF2B5EF4-FFF2-40B4-BE49-F238E27FC236}">
                <a16:creationId xmlns:a16="http://schemas.microsoft.com/office/drawing/2014/main" id="{4C95DADA-5788-49AA-AE56-D90653F2BA2B}"/>
              </a:ext>
            </a:extLst>
          </p:cNvPr>
          <p:cNvSpPr>
            <a:spLocks noGrp="1"/>
          </p:cNvSpPr>
          <p:nvPr>
            <p:ph idx="1"/>
          </p:nvPr>
        </p:nvSpPr>
        <p:spPr>
          <a:xfrm>
            <a:off x="504967" y="1351129"/>
            <a:ext cx="11409529" cy="25111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Ở</a:t>
            </a:r>
            <a:r>
              <a:rPr lang="vi-VN" sz="2400" dirty="0">
                <a:latin typeface="Times New Roman" panose="02020603050405020304" pitchFamily="18" charset="0"/>
                <a:cs typeface="Times New Roman" panose="02020603050405020304" pitchFamily="18" charset="0"/>
              </a:rPr>
              <a:t> trong LTSM có các cổng giúp lọc thông tin. Trạng thái của cell có thể coi là trí nhớ của toàn hệ thống. </a:t>
            </a:r>
            <a:r>
              <a:rPr lang="vi-VN" sz="2400" dirty="0" err="1">
                <a:latin typeface="Times New Roman" panose="02020603050405020304" pitchFamily="18" charset="0"/>
                <a:cs typeface="Times New Roman" panose="02020603050405020304" pitchFamily="18" charset="0"/>
              </a:rPr>
              <a:t>Muốn</a:t>
            </a:r>
            <a:r>
              <a:rPr lang="vi-VN" sz="2400" dirty="0">
                <a:latin typeface="Times New Roman" panose="02020603050405020304" pitchFamily="18" charset="0"/>
                <a:cs typeface="Times New Roman" panose="02020603050405020304" pitchFamily="18" charset="0"/>
              </a:rPr>
              <a:t> được cập nhất vào hệ thống này, các thành phần thông tin phải đi qua các cổng. Vậy có thể thấy cơ chế này linh hoạt hơn khi mà các thành phần thông tin được chọn lọc mới có thể được đưa vào bộ nhớ, nhờ đó các thành phần có ích từ thời điểm rất lâu trong quá khứ vẫn có thể có tác dụng </a:t>
            </a:r>
            <a:r>
              <a:rPr lang="vi-VN" sz="2400" dirty="0" err="1">
                <a:latin typeface="Times New Roman" panose="02020603050405020304" pitchFamily="18" charset="0"/>
                <a:cs typeface="Times New Roman" panose="02020603050405020304" pitchFamily="18" charset="0"/>
              </a:rPr>
              <a:t>điều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7C81447-D4A7-42BF-B38F-45482BE23330}"/>
              </a:ext>
            </a:extLst>
          </p:cNvPr>
          <p:cNvPicPr>
            <a:picLocks noChangeAspect="1"/>
          </p:cNvPicPr>
          <p:nvPr/>
        </p:nvPicPr>
        <p:blipFill>
          <a:blip r:embed="rId2"/>
          <a:stretch>
            <a:fillRect/>
          </a:stretch>
        </p:blipFill>
        <p:spPr>
          <a:xfrm>
            <a:off x="1071145" y="3452885"/>
            <a:ext cx="10420270" cy="3261814"/>
          </a:xfrm>
          <a:prstGeom prst="rect">
            <a:avLst/>
          </a:prstGeom>
        </p:spPr>
      </p:pic>
    </p:spTree>
    <p:extLst>
      <p:ext uri="{BB962C8B-B14F-4D97-AF65-F5344CB8AC3E}">
        <p14:creationId xmlns:p14="http://schemas.microsoft.com/office/powerpoint/2010/main" val="1155507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2A86E-2455-4435-B47B-788B2DDE7674}"/>
                  </a:ext>
                </a:extLst>
              </p:cNvPr>
              <p:cNvSpPr>
                <a:spLocks noGrp="1"/>
              </p:cNvSpPr>
              <p:nvPr>
                <p:ph idx="1"/>
              </p:nvPr>
            </p:nvSpPr>
            <p:spPr>
              <a:xfrm>
                <a:off x="1698171" y="798287"/>
                <a:ext cx="9532206" cy="2336799"/>
              </a:xfrm>
            </p:spPr>
            <p:txBody>
              <a:bodyPr>
                <a:normAutofit fontScale="92500" lnSpcReduction="20000"/>
              </a:bodyPr>
              <a:lstStyle/>
              <a:p>
                <a:r>
                  <a:rPr lang="vi-VN" sz="2600" dirty="0">
                    <a:latin typeface="Times New Roman" panose="02020603050405020304" pitchFamily="18" charset="0"/>
                    <a:cs typeface="Times New Roman" panose="02020603050405020304" pitchFamily="18" charset="0"/>
                  </a:rPr>
                  <a:t>Cổng quên: Cổng này quyết định xem thông tin nào trong bộ nhớ hiện tại được giữ và thông tin nào bị bỏ lại. </a:t>
                </a:r>
                <a:endParaRPr lang="en-US" sz="2600" dirty="0">
                  <a:latin typeface="Times New Roman" panose="02020603050405020304" pitchFamily="18" charset="0"/>
                  <a:cs typeface="Times New Roman" panose="02020603050405020304" pitchFamily="18" charset="0"/>
                </a:endParaRPr>
              </a:p>
              <a:p>
                <a:r>
                  <a:rPr lang="vi-VN" sz="2600" dirty="0" err="1">
                    <a:latin typeface="Times New Roman" panose="02020603050405020304" pitchFamily="18" charset="0"/>
                    <a:cs typeface="Times New Roman" panose="02020603050405020304" pitchFamily="18" charset="0"/>
                  </a:rPr>
                  <a:t>Quyết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định</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này</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thực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hiện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bởi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lớp</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sigmoid</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với</a:t>
                </a:r>
                <a:r>
                  <a:rPr lang="vi-VN" sz="2600" dirty="0">
                    <a:latin typeface="Times New Roman" panose="02020603050405020304" pitchFamily="18" charset="0"/>
                    <a:cs typeface="Times New Roman" panose="02020603050405020304" pitchFamily="18" charset="0"/>
                  </a:rPr>
                  <a:t> hai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h</m:t>
                        </m:r>
                      </m:e>
                      <m:sub>
                        <m:r>
                          <a:rPr lang="en-US" sz="2600" b="0" i="1" smtClean="0">
                            <a:latin typeface="Cambria Math" panose="02040503050406030204" pitchFamily="18" charset="0"/>
                            <a:cs typeface="Times New Roman" panose="02020603050405020304" pitchFamily="18" charset="0"/>
                          </a:rPr>
                          <m:t>𝑡</m:t>
                        </m:r>
                        <m:r>
                          <a:rPr lang="en-US" sz="2600" b="0" i="1" smtClean="0">
                            <a:latin typeface="Cambria Math" panose="02040503050406030204" pitchFamily="18" charset="0"/>
                            <a:cs typeface="Times New Roman" panose="02020603050405020304" pitchFamily="18" charset="0"/>
                          </a:rPr>
                          <m:t>−1</m:t>
                        </m:r>
                      </m:sub>
                    </m:sSub>
                  </m:oMath>
                </a14:m>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𝑥</m:t>
                        </m:r>
                      </m:e>
                      <m:sub>
                        <m:r>
                          <a:rPr lang="en-US" sz="2600" b="0" i="1" smtClean="0">
                            <a:latin typeface="Cambria Math" panose="02040503050406030204" pitchFamily="18" charset="0"/>
                            <a:cs typeface="Times New Roman" panose="02020603050405020304" pitchFamily="18" charset="0"/>
                          </a:rPr>
                          <m:t>𝑡</m:t>
                        </m:r>
                      </m:sub>
                    </m:sSub>
                  </m:oMath>
                </a14:m>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cho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ra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0 </a:t>
                </a:r>
                <a:r>
                  <a:rPr lang="vi-VN" sz="2600" dirty="0" err="1">
                    <a:latin typeface="Times New Roman" panose="02020603050405020304" pitchFamily="18" charset="0"/>
                    <a:cs typeface="Times New Roman" panose="02020603050405020304" pitchFamily="18" charset="0"/>
                  </a:rPr>
                  <a:t>hoặc</a:t>
                </a:r>
                <a:r>
                  <a:rPr lang="vi-VN" sz="2600" dirty="0">
                    <a:latin typeface="Times New Roman" panose="02020603050405020304" pitchFamily="18" charset="0"/>
                    <a:cs typeface="Times New Roman" panose="02020603050405020304" pitchFamily="18" charset="0"/>
                  </a:rPr>
                  <a:t> 1 cho </a:t>
                </a:r>
                <a:r>
                  <a:rPr lang="vi-VN" sz="2600" dirty="0" err="1">
                    <a:latin typeface="Times New Roman" panose="02020603050405020304" pitchFamily="18" charset="0"/>
                    <a:cs typeface="Times New Roman" panose="02020603050405020304" pitchFamily="18" charset="0"/>
                  </a:rPr>
                  <a:t>mỗi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𝐶</m:t>
                        </m:r>
                      </m:e>
                      <m:sub>
                        <m:r>
                          <a:rPr lang="en-US" sz="2600" b="0" i="1" smtClean="0">
                            <a:latin typeface="Cambria Math" panose="02040503050406030204" pitchFamily="18" charset="0"/>
                            <a:cs typeface="Times New Roman" panose="02020603050405020304" pitchFamily="18" charset="0"/>
                          </a:rPr>
                          <m:t>𝑡</m:t>
                        </m:r>
                        <m:r>
                          <a:rPr lang="en-US" sz="2600" b="0" i="1" smtClean="0">
                            <a:latin typeface="Cambria Math" panose="02040503050406030204" pitchFamily="18" charset="0"/>
                            <a:cs typeface="Times New Roman" panose="02020603050405020304" pitchFamily="18" charset="0"/>
                          </a:rPr>
                          <m:t>−1</m:t>
                        </m:r>
                      </m:sub>
                    </m:sSub>
                    <m:r>
                      <a:rPr lang="en-US" sz="2600" b="0" i="0" smtClean="0">
                        <a:latin typeface="Cambria Math" panose="02040503050406030204" pitchFamily="18" charset="0"/>
                        <a:cs typeface="Times New Roman" panose="02020603050405020304" pitchFamily="18" charset="0"/>
                      </a:rPr>
                      <m:t>.</m:t>
                    </m:r>
                  </m:oMath>
                </a14:m>
                <a:endParaRPr lang="en-US" sz="2600" b="0" dirty="0">
                  <a:latin typeface="Times New Roman" panose="02020603050405020304" pitchFamily="18" charset="0"/>
                  <a:cs typeface="Times New Roman" panose="02020603050405020304" pitchFamily="18" charset="0"/>
                </a:endParaRPr>
              </a:p>
              <a:p>
                <a:pPr marL="0" indent="0">
                  <a:buNone/>
                </a:pPr>
                <a:endParaRPr lang="en-US" sz="26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cs typeface="Times New Roman" panose="02020603050405020304" pitchFamily="18" charset="0"/>
                            </a:rPr>
                          </m:ctrlPr>
                        </m:sSubPr>
                        <m:e>
                          <m:r>
                            <a:rPr lang="en-US" sz="3200" b="1" i="1" smtClean="0">
                              <a:latin typeface="Cambria Math" panose="02040503050406030204" pitchFamily="18" charset="0"/>
                              <a:cs typeface="Times New Roman" panose="02020603050405020304" pitchFamily="18" charset="0"/>
                            </a:rPr>
                            <m:t>𝒇</m:t>
                          </m:r>
                        </m:e>
                        <m:sub>
                          <m:r>
                            <a:rPr lang="en-US" sz="3200" b="1" i="1" smtClean="0">
                              <a:latin typeface="Cambria Math" panose="02040503050406030204" pitchFamily="18" charset="0"/>
                              <a:cs typeface="Times New Roman" panose="02020603050405020304" pitchFamily="18" charset="0"/>
                            </a:rPr>
                            <m:t>𝒕</m:t>
                          </m:r>
                        </m:sub>
                      </m:sSub>
                      <m:r>
                        <a:rPr lang="en-US" sz="3200" b="1" i="1" smtClean="0">
                          <a:latin typeface="Cambria Math" panose="02040503050406030204" pitchFamily="18" charset="0"/>
                          <a:cs typeface="Times New Roman" panose="02020603050405020304" pitchFamily="18" charset="0"/>
                        </a:rPr>
                        <m:t>= </m:t>
                      </m:r>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𝝈</m:t>
                      </m:r>
                      <m:r>
                        <a:rPr lang="en-US" sz="32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𝑾</m:t>
                          </m:r>
                        </m:e>
                        <m: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𝒇</m:t>
                          </m:r>
                        </m:sub>
                      </m:s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32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32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𝒉</m:t>
                              </m:r>
                            </m:e>
                            <m: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32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𝟏</m:t>
                              </m:r>
                            </m:sub>
                          </m:sSub>
                        </m:e>
                      </m:d>
                      <m:r>
                        <a:rPr lang="en-US" sz="32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𝒙</m:t>
                          </m:r>
                        </m:e>
                        <m: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𝒕</m:t>
                          </m:r>
                        </m:sub>
                      </m:s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32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𝒇</m:t>
                          </m:r>
                        </m:sub>
                      </m:sSub>
                      <m:r>
                        <a:rPr lang="en-US" sz="3200"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3200" b="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362A86E-2455-4435-B47B-788B2DDE7674}"/>
                  </a:ext>
                </a:extLst>
              </p:cNvPr>
              <p:cNvSpPr>
                <a:spLocks noGrp="1" noRot="1" noChangeAspect="1" noMove="1" noResize="1" noEditPoints="1" noAdjustHandles="1" noChangeArrowheads="1" noChangeShapeType="1" noTextEdit="1"/>
              </p:cNvSpPr>
              <p:nvPr>
                <p:ph idx="1"/>
              </p:nvPr>
            </p:nvSpPr>
            <p:spPr>
              <a:xfrm>
                <a:off x="1698171" y="798287"/>
                <a:ext cx="9532206" cy="2336799"/>
              </a:xfrm>
              <a:blipFill>
                <a:blip r:embed="rId3"/>
                <a:stretch>
                  <a:fillRect l="-896" t="-5222" r="-108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DACBE1E-4690-46E2-9A14-A57B84307C51}"/>
              </a:ext>
            </a:extLst>
          </p:cNvPr>
          <p:cNvPicPr>
            <a:picLocks noChangeAspect="1"/>
          </p:cNvPicPr>
          <p:nvPr/>
        </p:nvPicPr>
        <p:blipFill>
          <a:blip r:embed="rId4"/>
          <a:stretch>
            <a:fillRect/>
          </a:stretch>
        </p:blipFill>
        <p:spPr>
          <a:xfrm>
            <a:off x="1383855" y="3352800"/>
            <a:ext cx="9846522" cy="3259443"/>
          </a:xfrm>
          <a:prstGeom prst="rect">
            <a:avLst/>
          </a:prstGeom>
        </p:spPr>
      </p:pic>
    </p:spTree>
    <p:extLst>
      <p:ext uri="{BB962C8B-B14F-4D97-AF65-F5344CB8AC3E}">
        <p14:creationId xmlns:p14="http://schemas.microsoft.com/office/powerpoint/2010/main" val="13506137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43D13-2535-40FB-9A80-FA46EC3C6739}"/>
              </a:ext>
            </a:extLst>
          </p:cNvPr>
          <p:cNvSpPr>
            <a:spLocks noGrp="1"/>
          </p:cNvSpPr>
          <p:nvPr>
            <p:ph idx="1"/>
          </p:nvPr>
        </p:nvSpPr>
        <p:spPr>
          <a:xfrm>
            <a:off x="1687633" y="787665"/>
            <a:ext cx="10039910" cy="2090284"/>
          </a:xfrm>
        </p:spPr>
        <p:txBody>
          <a:bodyPr>
            <a:normAutofit/>
          </a:bodyPr>
          <a:lstStyle/>
          <a:p>
            <a:r>
              <a:rPr lang="vi-VN" sz="2400" dirty="0">
                <a:solidFill>
                  <a:schemeClr val="tx1"/>
                </a:solidFill>
                <a:latin typeface="Times New Roman" panose="02020603050405020304" pitchFamily="18" charset="0"/>
                <a:cs typeface="Times New Roman" panose="02020603050405020304" pitchFamily="18" charset="0"/>
              </a:rPr>
              <a:t>Cổng </a:t>
            </a:r>
            <a:r>
              <a:rPr lang="vi-VN" sz="2400" dirty="0" err="1">
                <a:solidFill>
                  <a:schemeClr val="tx1"/>
                </a:solidFill>
                <a:latin typeface="Times New Roman" panose="02020603050405020304" pitchFamily="18" charset="0"/>
                <a:cs typeface="Times New Roman" panose="02020603050405020304" pitchFamily="18" charset="0"/>
              </a:rPr>
              <a:t>vào</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Cổng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này</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dùng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để</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cập</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nhật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bộ</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nhớ</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với</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các</a:t>
            </a:r>
            <a:r>
              <a:rPr lang="vi-VN" sz="2400" dirty="0">
                <a:solidFill>
                  <a:schemeClr val="tx1"/>
                </a:solidFill>
                <a:latin typeface="Times New Roman" panose="02020603050405020304" pitchFamily="18" charset="0"/>
                <a:cs typeface="Times New Roman" panose="02020603050405020304" pitchFamily="18" charset="0"/>
              </a:rPr>
              <a:t> thông tin </a:t>
            </a:r>
            <a:r>
              <a:rPr lang="vi-VN" sz="2400" dirty="0" err="1">
                <a:solidFill>
                  <a:schemeClr val="tx1"/>
                </a:solidFill>
                <a:latin typeface="Times New Roman" panose="02020603050405020304" pitchFamily="18" charset="0"/>
                <a:cs typeface="Times New Roman" panose="02020603050405020304" pitchFamily="18" charset="0"/>
              </a:rPr>
              <a:t>mới</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Output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từ</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hàm</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sigmoid</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sẽ</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có</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tác</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dụng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lọc</a:t>
            </a:r>
            <a:r>
              <a:rPr lang="vi-VN" sz="2400" dirty="0">
                <a:solidFill>
                  <a:schemeClr val="tx1"/>
                </a:solidFill>
                <a:latin typeface="Times New Roman" panose="02020603050405020304" pitchFamily="18" charset="0"/>
                <a:cs typeface="Times New Roman" panose="02020603050405020304" pitchFamily="18" charset="0"/>
              </a:rPr>
              <a:t> thông tin </a:t>
            </a:r>
            <a:r>
              <a:rPr lang="vi-VN" sz="2400" dirty="0" err="1">
                <a:solidFill>
                  <a:schemeClr val="tx1"/>
                </a:solidFill>
                <a:latin typeface="Times New Roman" panose="02020603050405020304" pitchFamily="18" charset="0"/>
                <a:cs typeface="Times New Roman" panose="02020603050405020304" pitchFamily="18" charset="0"/>
              </a:rPr>
              <a:t>đã</a:t>
            </a:r>
            <a:r>
              <a:rPr lang="vi-VN" sz="2400" dirty="0">
                <a:solidFill>
                  <a:schemeClr val="tx1"/>
                </a:solidFill>
                <a:latin typeface="Times New Roman" panose="02020603050405020304" pitchFamily="18" charset="0"/>
                <a:cs typeface="Times New Roman" panose="02020603050405020304" pitchFamily="18" charset="0"/>
              </a:rPr>
              <a:t> qua </a:t>
            </a:r>
            <a:r>
              <a:rPr lang="vi-VN" sz="2400" dirty="0" err="1">
                <a:solidFill>
                  <a:schemeClr val="tx1"/>
                </a:solidFill>
                <a:latin typeface="Times New Roman" panose="02020603050405020304" pitchFamily="18" charset="0"/>
                <a:cs typeface="Times New Roman" panose="02020603050405020304" pitchFamily="18" charset="0"/>
              </a:rPr>
              <a:t>xử</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lý</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từ</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output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hàm</a:t>
            </a:r>
            <a:r>
              <a:rPr lang="vi-VN" sz="2400" dirty="0">
                <a:solidFill>
                  <a:schemeClr val="tx1"/>
                </a:solidFill>
                <a:latin typeface="Times New Roman" panose="02020603050405020304" pitchFamily="18" charset="0"/>
                <a:cs typeface="Times New Roman" panose="02020603050405020304" pitchFamily="18" charset="0"/>
              </a:rPr>
              <a:t> tanh.</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err="1">
                <a:solidFill>
                  <a:schemeClr val="tx1"/>
                </a:solidFill>
                <a:latin typeface="Times New Roman" panose="02020603050405020304" pitchFamily="18" charset="0"/>
                <a:cs typeface="Times New Roman" panose="02020603050405020304" pitchFamily="18" charset="0"/>
              </a:rPr>
              <a:t>Hàm</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sigmoid</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layer</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gọi</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là</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input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gate</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layer</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quyết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định</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giá</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trị</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nào</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cần</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update</a:t>
            </a:r>
            <a:r>
              <a:rPr lang="en-US" sz="2400" dirty="0">
                <a:solidFill>
                  <a:schemeClr val="tx1"/>
                </a:solidFill>
                <a:latin typeface="Times New Roman" panose="02020603050405020304" pitchFamily="18" charset="0"/>
                <a:cs typeface="Times New Roman" panose="02020603050405020304" pitchFamily="18" charset="0"/>
              </a:rPr>
              <a:t>.</a:t>
            </a:r>
          </a:p>
          <a:p>
            <a:r>
              <a:rPr lang="en-US" sz="2400" dirty="0" err="1">
                <a:solidFill>
                  <a:schemeClr val="tx1"/>
                </a:solidFill>
                <a:latin typeface="Times New Roman" panose="02020603050405020304" pitchFamily="18" charset="0"/>
                <a:cs typeface="Times New Roman" panose="02020603050405020304" pitchFamily="18" charset="0"/>
              </a:rPr>
              <a:t>Hàm</a:t>
            </a:r>
            <a:r>
              <a:rPr lang="vi-VN" sz="2400" dirty="0">
                <a:solidFill>
                  <a:schemeClr val="tx1"/>
                </a:solidFill>
                <a:latin typeface="Times New Roman" panose="02020603050405020304" pitchFamily="18" charset="0"/>
                <a:cs typeface="Times New Roman" panose="02020603050405020304" pitchFamily="18" charset="0"/>
              </a:rPr>
              <a:t> tanh </a:t>
            </a:r>
            <a:r>
              <a:rPr lang="vi-VN" sz="2400" dirty="0" err="1">
                <a:solidFill>
                  <a:schemeClr val="tx1"/>
                </a:solidFill>
                <a:latin typeface="Times New Roman" panose="02020603050405020304" pitchFamily="18" charset="0"/>
                <a:cs typeface="Times New Roman" panose="02020603050405020304" pitchFamily="18" charset="0"/>
              </a:rPr>
              <a:t>layer</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tạo</a:t>
            </a:r>
            <a:r>
              <a:rPr lang="vi-VN" sz="2400" dirty="0">
                <a:solidFill>
                  <a:schemeClr val="tx1"/>
                </a:solidFill>
                <a:latin typeface="Times New Roman" panose="02020603050405020304" pitchFamily="18" charset="0"/>
                <a:cs typeface="Times New Roman" panose="02020603050405020304" pitchFamily="18" charset="0"/>
              </a:rPr>
              <a:t> ra </a:t>
            </a:r>
            <a:r>
              <a:rPr lang="vi-VN" sz="2400" dirty="0" err="1">
                <a:solidFill>
                  <a:schemeClr val="tx1"/>
                </a:solidFill>
                <a:latin typeface="Times New Roman" panose="02020603050405020304" pitchFamily="18" charset="0"/>
                <a:cs typeface="Times New Roman" panose="02020603050405020304" pitchFamily="18" charset="0"/>
              </a:rPr>
              <a:t>vector</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với</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các</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giá</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trị</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mới</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có</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thể</a:t>
            </a:r>
            <a:r>
              <a:rPr lang="vi-VN" sz="2400" dirty="0">
                <a:solidFill>
                  <a:schemeClr val="tx1"/>
                </a:solidFill>
                <a:latin typeface="Times New Roman" panose="02020603050405020304" pitchFamily="18" charset="0"/>
                <a:cs typeface="Times New Roman" panose="02020603050405020304" pitchFamily="18" charset="0"/>
              </a:rPr>
              <a:t> đưa </a:t>
            </a:r>
            <a:r>
              <a:rPr lang="vi-VN" sz="2400" dirty="0" err="1">
                <a:solidFill>
                  <a:schemeClr val="tx1"/>
                </a:solidFill>
                <a:latin typeface="Times New Roman" panose="02020603050405020304" pitchFamily="18" charset="0"/>
                <a:cs typeface="Times New Roman" panose="02020603050405020304" pitchFamily="18" charset="0"/>
              </a:rPr>
              <a:t>vào</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cell</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state</a:t>
            </a:r>
            <a:r>
              <a:rPr lang="vi-VN" sz="2400" dirty="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AutoShape 2" descr="https://cdn-images-1.medium.com/max/1000/1*TTmYy7Sy8uUXxUXfzmoKbA.gif">
            <a:extLst>
              <a:ext uri="{FF2B5EF4-FFF2-40B4-BE49-F238E27FC236}">
                <a16:creationId xmlns:a16="http://schemas.microsoft.com/office/drawing/2014/main" id="{FB701AE3-9FBA-4407-9411-2B929A6D6477}"/>
              </a:ext>
            </a:extLst>
          </p:cNvPr>
          <p:cNvSpPr>
            <a:spLocks noChangeAspect="1" noChangeArrowheads="1"/>
          </p:cNvSpPr>
          <p:nvPr/>
        </p:nvSpPr>
        <p:spPr bwMode="auto">
          <a:xfrm>
            <a:off x="7081935" y="2793621"/>
            <a:ext cx="304800" cy="1686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cdn-images-1.medium.com/max/1000/1*TTmYy7Sy8uUXxUXfzmoKbA.gif">
            <a:extLst>
              <a:ext uri="{FF2B5EF4-FFF2-40B4-BE49-F238E27FC236}">
                <a16:creationId xmlns:a16="http://schemas.microsoft.com/office/drawing/2014/main" id="{6F44DD97-2D14-4C0F-8174-466578EF54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22927" y="2877949"/>
            <a:ext cx="8467816" cy="37986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270622" y="4630057"/>
            <a:ext cx="4747208" cy="1538514"/>
          </a:xfrm>
          <a:prstGeom prst="rect">
            <a:avLst/>
          </a:prstGeom>
        </p:spPr>
      </p:pic>
    </p:spTree>
    <p:extLst>
      <p:ext uri="{BB962C8B-B14F-4D97-AF65-F5344CB8AC3E}">
        <p14:creationId xmlns:p14="http://schemas.microsoft.com/office/powerpoint/2010/main" val="260575184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481C8-B7C8-42F3-A844-5E516B653424}"/>
              </a:ext>
            </a:extLst>
          </p:cNvPr>
          <p:cNvSpPr>
            <a:spLocks noGrp="1"/>
          </p:cNvSpPr>
          <p:nvPr>
            <p:ph idx="1"/>
          </p:nvPr>
        </p:nvSpPr>
        <p:spPr>
          <a:xfrm>
            <a:off x="1770743" y="841829"/>
            <a:ext cx="10256418" cy="986971"/>
          </a:xfrm>
        </p:spPr>
        <p:txBody>
          <a:bodyPr/>
          <a:lstStyle/>
          <a:p>
            <a:r>
              <a:rPr lang="vi-VN" sz="2400" dirty="0">
                <a:latin typeface="Times New Roman" panose="02020603050405020304" pitchFamily="18" charset="0"/>
                <a:cs typeface="Times New Roman" panose="02020603050405020304" pitchFamily="18" charset="0"/>
              </a:rPr>
              <a:t>Nhờ 2 cổng trên, ta đã có thể tính toán được giá trị của trạng thái cell hiện tại, từ đó truyền đi cho các từ phía sau:</a:t>
            </a:r>
          </a:p>
          <a:p>
            <a:pPr marL="0" indent="0">
              <a:buNone/>
            </a:pPr>
            <a:endParaRPr lang="en-US" dirty="0"/>
          </a:p>
        </p:txBody>
      </p:sp>
      <p:sp>
        <p:nvSpPr>
          <p:cNvPr id="4" name="AutoShape 2" descr="https://cdn-images-1.medium.com/max/1000/1*S0rXIeO_VoUVOyrYHckUWg.gif">
            <a:extLst>
              <a:ext uri="{FF2B5EF4-FFF2-40B4-BE49-F238E27FC236}">
                <a16:creationId xmlns:a16="http://schemas.microsoft.com/office/drawing/2014/main" id="{95508961-8B98-437D-8136-D82AEDDB9796}"/>
              </a:ext>
            </a:extLst>
          </p:cNvPr>
          <p:cNvSpPr>
            <a:spLocks noChangeAspect="1" noChangeArrowheads="1"/>
          </p:cNvSpPr>
          <p:nvPr/>
        </p:nvSpPr>
        <p:spPr bwMode="auto">
          <a:xfrm>
            <a:off x="5636613" y="2978943"/>
            <a:ext cx="322538" cy="3225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s://cdn-images-1.medium.com/max/1000/1*S0rXIeO_VoUVOyrYHckUWg.gif">
            <a:extLst>
              <a:ext uri="{FF2B5EF4-FFF2-40B4-BE49-F238E27FC236}">
                <a16:creationId xmlns:a16="http://schemas.microsoft.com/office/drawing/2014/main" id="{0E847596-EDDD-4742-B12E-26E023831FB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9551" y="1828800"/>
            <a:ext cx="11173071" cy="42962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670924" y="4900385"/>
            <a:ext cx="3231698" cy="1224644"/>
          </a:xfrm>
          <a:prstGeom prst="rect">
            <a:avLst/>
          </a:prstGeom>
        </p:spPr>
      </p:pic>
    </p:spTree>
    <p:extLst>
      <p:ext uri="{BB962C8B-B14F-4D97-AF65-F5344CB8AC3E}">
        <p14:creationId xmlns:p14="http://schemas.microsoft.com/office/powerpoint/2010/main" val="271967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4322423" y="4949741"/>
            <a:ext cx="2934080" cy="688770"/>
          </a:xfrm>
          <a:prstGeom prst="homePlate">
            <a:avLst>
              <a:gd name="adj" fmla="val 43808"/>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err="1">
                <a:solidFill>
                  <a:schemeClr val="bg1"/>
                </a:solidFill>
                <a:latin typeface="Book Antiqua" panose="02040602050305030304" pitchFamily="18" charset="0"/>
                <a:cs typeface="Arial" panose="020B0604020202020204" pitchFamily="34" charset="0"/>
              </a:rPr>
              <a:t>Khái</a:t>
            </a:r>
            <a:r>
              <a:rPr lang="en-US" sz="2800" b="1" dirty="0">
                <a:solidFill>
                  <a:schemeClr val="bg1"/>
                </a:solidFill>
                <a:latin typeface="Book Antiqua" panose="02040602050305030304" pitchFamily="18" charset="0"/>
                <a:cs typeface="Arial" panose="020B0604020202020204" pitchFamily="34" charset="0"/>
              </a:rPr>
              <a:t> </a:t>
            </a:r>
            <a:r>
              <a:rPr lang="en-US" sz="2800" b="1" dirty="0" err="1">
                <a:solidFill>
                  <a:schemeClr val="bg1"/>
                </a:solidFill>
                <a:latin typeface="Book Antiqua" panose="02040602050305030304" pitchFamily="18" charset="0"/>
                <a:cs typeface="Arial" panose="020B0604020202020204" pitchFamily="34" charset="0"/>
              </a:rPr>
              <a:t>Quát</a:t>
            </a:r>
            <a:endParaRPr lang="en-US" sz="2800" b="1" dirty="0">
              <a:solidFill>
                <a:schemeClr val="bg1"/>
              </a:solidFill>
              <a:latin typeface="Book Antiqua" panose="02040602050305030304" pitchFamily="18" charset="0"/>
              <a:cs typeface="Arial" panose="020B0604020202020204" pitchFamily="34" charset="0"/>
            </a:endParaRPr>
          </a:p>
        </p:txBody>
      </p:sp>
      <p:sp>
        <p:nvSpPr>
          <p:cNvPr id="6" name="Pentagon 5"/>
          <p:cNvSpPr/>
          <p:nvPr/>
        </p:nvSpPr>
        <p:spPr>
          <a:xfrm>
            <a:off x="5791952" y="3801819"/>
            <a:ext cx="2915656" cy="688770"/>
          </a:xfrm>
          <a:prstGeom prst="homePlate">
            <a:avLst>
              <a:gd name="adj" fmla="val 43808"/>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err="1">
                <a:solidFill>
                  <a:schemeClr val="bg1"/>
                </a:solidFill>
                <a:latin typeface="Book Antiqua" panose="02040602050305030304" pitchFamily="18" charset="0"/>
                <a:cs typeface="Arial" panose="020B0604020202020204" pitchFamily="34" charset="0"/>
              </a:rPr>
              <a:t>Mạng</a:t>
            </a:r>
            <a:r>
              <a:rPr lang="en-US" sz="2800" b="1" dirty="0">
                <a:solidFill>
                  <a:schemeClr val="bg1"/>
                </a:solidFill>
                <a:latin typeface="Book Antiqua" panose="02040602050305030304" pitchFamily="18" charset="0"/>
                <a:cs typeface="Arial" panose="020B0604020202020204" pitchFamily="34" charset="0"/>
              </a:rPr>
              <a:t> LSTM</a:t>
            </a:r>
          </a:p>
        </p:txBody>
      </p:sp>
      <p:sp>
        <p:nvSpPr>
          <p:cNvPr id="7" name="Pentagon 6"/>
          <p:cNvSpPr/>
          <p:nvPr/>
        </p:nvSpPr>
        <p:spPr>
          <a:xfrm>
            <a:off x="7249779" y="2651955"/>
            <a:ext cx="3244049" cy="688770"/>
          </a:xfrm>
          <a:prstGeom prst="homePlate">
            <a:avLst>
              <a:gd name="adj" fmla="val 43808"/>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err="1">
                <a:solidFill>
                  <a:schemeClr val="bg1"/>
                </a:solidFill>
                <a:latin typeface="Book Antiqua" panose="02040602050305030304" pitchFamily="18" charset="0"/>
                <a:cs typeface="Arial" panose="020B0604020202020204" pitchFamily="34" charset="0"/>
              </a:rPr>
              <a:t>Biến</a:t>
            </a:r>
            <a:r>
              <a:rPr lang="en-US" sz="2800" b="1" dirty="0">
                <a:solidFill>
                  <a:schemeClr val="bg1"/>
                </a:solidFill>
                <a:latin typeface="Book Antiqua" panose="02040602050305030304" pitchFamily="18" charset="0"/>
                <a:cs typeface="Arial" panose="020B0604020202020204" pitchFamily="34" charset="0"/>
              </a:rPr>
              <a:t> </a:t>
            </a:r>
            <a:r>
              <a:rPr lang="en-US" sz="2800" b="1" dirty="0" err="1">
                <a:solidFill>
                  <a:schemeClr val="bg1"/>
                </a:solidFill>
                <a:latin typeface="Book Antiqua" panose="02040602050305030304" pitchFamily="18" charset="0"/>
                <a:cs typeface="Arial" panose="020B0604020202020204" pitchFamily="34" charset="0"/>
              </a:rPr>
              <a:t>Thể</a:t>
            </a:r>
            <a:r>
              <a:rPr lang="en-US" sz="2800" b="1" dirty="0">
                <a:solidFill>
                  <a:schemeClr val="bg1"/>
                </a:solidFill>
                <a:latin typeface="Book Antiqua" panose="02040602050305030304" pitchFamily="18" charset="0"/>
                <a:cs typeface="Arial" panose="020B0604020202020204" pitchFamily="34" charset="0"/>
              </a:rPr>
              <a:t> LSTM</a:t>
            </a:r>
          </a:p>
        </p:txBody>
      </p:sp>
      <p:sp>
        <p:nvSpPr>
          <p:cNvPr id="8" name="Pentagon 7"/>
          <p:cNvSpPr/>
          <p:nvPr/>
        </p:nvSpPr>
        <p:spPr>
          <a:xfrm>
            <a:off x="8579032" y="1567590"/>
            <a:ext cx="3290028" cy="682470"/>
          </a:xfrm>
          <a:prstGeom prst="homePlate">
            <a:avLst>
              <a:gd name="adj" fmla="val 43808"/>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err="1">
                <a:solidFill>
                  <a:schemeClr val="bg1"/>
                </a:solidFill>
                <a:latin typeface="Book Antiqua" panose="02040602050305030304" pitchFamily="18" charset="0"/>
                <a:cs typeface="Arial" panose="020B0604020202020204" pitchFamily="34" charset="0"/>
              </a:rPr>
              <a:t>Ứng</a:t>
            </a:r>
            <a:r>
              <a:rPr lang="en-US" sz="2800" b="1" dirty="0">
                <a:solidFill>
                  <a:schemeClr val="bg1"/>
                </a:solidFill>
                <a:latin typeface="Book Antiqua" panose="02040602050305030304" pitchFamily="18" charset="0"/>
                <a:cs typeface="Arial" panose="020B0604020202020204" pitchFamily="34" charset="0"/>
              </a:rPr>
              <a:t> </a:t>
            </a:r>
            <a:r>
              <a:rPr lang="en-US" sz="2800" b="1" dirty="0" err="1">
                <a:solidFill>
                  <a:schemeClr val="bg1"/>
                </a:solidFill>
                <a:latin typeface="Book Antiqua" panose="02040602050305030304" pitchFamily="18" charset="0"/>
                <a:cs typeface="Arial" panose="020B0604020202020204" pitchFamily="34" charset="0"/>
              </a:rPr>
              <a:t>dụng</a:t>
            </a:r>
            <a:r>
              <a:rPr lang="en-US" sz="2800" b="1" dirty="0">
                <a:solidFill>
                  <a:schemeClr val="bg1"/>
                </a:solidFill>
                <a:latin typeface="Book Antiqua" panose="02040602050305030304" pitchFamily="18" charset="0"/>
                <a:cs typeface="Arial" panose="020B0604020202020204" pitchFamily="34" charset="0"/>
              </a:rPr>
              <a:t> - Demo</a:t>
            </a:r>
          </a:p>
        </p:txBody>
      </p:sp>
      <p:grpSp>
        <p:nvGrpSpPr>
          <p:cNvPr id="9" name="Group 8"/>
          <p:cNvGrpSpPr/>
          <p:nvPr/>
        </p:nvGrpSpPr>
        <p:grpSpPr>
          <a:xfrm>
            <a:off x="3194375" y="2863868"/>
            <a:ext cx="6847374" cy="2717386"/>
            <a:chOff x="3072710" y="2993259"/>
            <a:chExt cx="6847374" cy="2717386"/>
          </a:xfrm>
        </p:grpSpPr>
        <p:sp>
          <p:nvSpPr>
            <p:cNvPr id="10" name="Right Arrow 9"/>
            <p:cNvSpPr/>
            <p:nvPr/>
          </p:nvSpPr>
          <p:spPr>
            <a:xfrm rot="19297116">
              <a:off x="3072710" y="2993259"/>
              <a:ext cx="6847374" cy="563366"/>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lumMod val="40000"/>
                    <a:lumOff val="60000"/>
                  </a:schemeClr>
                </a:solidFill>
              </a:endParaRPr>
            </a:p>
          </p:txBody>
        </p:sp>
        <p:sp>
          <p:nvSpPr>
            <p:cNvPr id="11" name="Rectangle 10"/>
            <p:cNvSpPr/>
            <p:nvPr/>
          </p:nvSpPr>
          <p:spPr>
            <a:xfrm rot="2957220">
              <a:off x="3028162" y="5097618"/>
              <a:ext cx="940306" cy="28574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lumMod val="40000"/>
                    <a:lumOff val="60000"/>
                  </a:schemeClr>
                </a:solidFill>
              </a:endParaRPr>
            </a:p>
          </p:txBody>
        </p:sp>
      </p:grpSp>
      <p:sp>
        <p:nvSpPr>
          <p:cNvPr id="12" name="Oval 11"/>
          <p:cNvSpPr/>
          <p:nvPr/>
        </p:nvSpPr>
        <p:spPr>
          <a:xfrm>
            <a:off x="237646" y="3070513"/>
            <a:ext cx="4114158" cy="215138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b="1" dirty="0" err="1">
                <a:solidFill>
                  <a:schemeClr val="bg1"/>
                </a:solidFill>
                <a:effectLst>
                  <a:outerShdw blurRad="38100" dist="38100" dir="2700000" algn="tl">
                    <a:srgbClr val="000000">
                      <a:alpha val="43137"/>
                    </a:srgbClr>
                  </a:outerShdw>
                </a:effectLst>
                <a:latin typeface="Gabriola" panose="04040605051002020D02" pitchFamily="82" charset="0"/>
                <a:cs typeface="Arial" panose="020B0604020202020204" pitchFamily="34" charset="0"/>
              </a:rPr>
              <a:t>Nội</a:t>
            </a:r>
            <a:r>
              <a:rPr lang="en-US" sz="6600" b="1" dirty="0">
                <a:solidFill>
                  <a:schemeClr val="bg1"/>
                </a:solidFill>
                <a:effectLst>
                  <a:outerShdw blurRad="38100" dist="38100" dir="2700000" algn="tl">
                    <a:srgbClr val="000000">
                      <a:alpha val="43137"/>
                    </a:srgbClr>
                  </a:outerShdw>
                </a:effectLst>
                <a:latin typeface="Gabriola" panose="04040605051002020D02" pitchFamily="82" charset="0"/>
                <a:cs typeface="Arial" panose="020B0604020202020204" pitchFamily="34" charset="0"/>
              </a:rPr>
              <a:t> dung</a:t>
            </a:r>
          </a:p>
        </p:txBody>
      </p:sp>
      <p:pic>
        <p:nvPicPr>
          <p:cNvPr id="13" name="Picture 10"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064" y="-125757"/>
            <a:ext cx="3855018" cy="2857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6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964E8-DA75-4AC7-8AE5-504DB836885E}"/>
              </a:ext>
            </a:extLst>
          </p:cNvPr>
          <p:cNvSpPr>
            <a:spLocks noGrp="1"/>
          </p:cNvSpPr>
          <p:nvPr>
            <p:ph idx="1"/>
          </p:nvPr>
        </p:nvSpPr>
        <p:spPr>
          <a:xfrm>
            <a:off x="1491931" y="390849"/>
            <a:ext cx="10134012" cy="1742751"/>
          </a:xfrm>
        </p:spPr>
        <p:txBody>
          <a:bodyPr>
            <a:normAutofit/>
          </a:bodyPr>
          <a:lstStyle/>
          <a:p>
            <a:r>
              <a:rPr lang="vi-VN" sz="2600" dirty="0">
                <a:latin typeface="Times New Roman" panose="02020603050405020304" pitchFamily="18" charset="0"/>
                <a:cs typeface="Times New Roman" panose="02020603050405020304" pitchFamily="18" charset="0"/>
              </a:rPr>
              <a:t>Cổng ra: cổng này quyết định output của từ hiện tại là gì. Nó được lấy thông tin từ 2 nguồn: trạng thái cell và input hiện tại. Trạng thái cell sau khi chỉnh sửa sẽ đi qua hàm tanh và input hiện tại thì được đi qua hàm sigmoid. Từ đây ta kết hợp 2 kết quả trên để có được kết quả đầu ra. </a:t>
            </a:r>
            <a:endParaRPr lang="en-US" sz="2600" dirty="0">
              <a:latin typeface="Times New Roman" panose="02020603050405020304" pitchFamily="18" charset="0"/>
              <a:cs typeface="Times New Roman" panose="02020603050405020304" pitchFamily="18" charset="0"/>
            </a:endParaRPr>
          </a:p>
        </p:txBody>
      </p:sp>
      <p:pic>
        <p:nvPicPr>
          <p:cNvPr id="3074" name="Picture 2" descr="https://cdn-images-1.medium.com/max/1000/1*VOXRGhOShoWWks6ouoDN3Q.gif">
            <a:extLst>
              <a:ext uri="{FF2B5EF4-FFF2-40B4-BE49-F238E27FC236}">
                <a16:creationId xmlns:a16="http://schemas.microsoft.com/office/drawing/2014/main" id="{3AE47180-BF32-4A16-9D5E-EA15952F47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8399" y="2648855"/>
            <a:ext cx="11983601" cy="42091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630057" y="2133600"/>
            <a:ext cx="3526971" cy="1108273"/>
          </a:xfrm>
          <a:prstGeom prst="rect">
            <a:avLst/>
          </a:prstGeom>
        </p:spPr>
      </p:pic>
    </p:spTree>
    <p:extLst>
      <p:ext uri="{BB962C8B-B14F-4D97-AF65-F5344CB8AC3E}">
        <p14:creationId xmlns:p14="http://schemas.microsoft.com/office/powerpoint/2010/main" val="205423417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40000" y="1517337"/>
            <a:ext cx="9056914" cy="4383314"/>
            <a:chOff x="-28575" y="1898650"/>
            <a:chExt cx="9956800" cy="4429126"/>
          </a:xfrm>
          <a:solidFill>
            <a:schemeClr val="tx1">
              <a:lumMod val="75000"/>
              <a:lumOff val="25000"/>
            </a:schemeClr>
          </a:solidFill>
        </p:grpSpPr>
        <p:sp>
          <p:nvSpPr>
            <p:cNvPr id="5" name="Freeform 4"/>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Freeform 5"/>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6"/>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7"/>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6" name="TextBox 15"/>
          <p:cNvSpPr txBox="1"/>
          <p:nvPr/>
        </p:nvSpPr>
        <p:spPr>
          <a:xfrm>
            <a:off x="727111" y="3282402"/>
            <a:ext cx="4410946" cy="1938992"/>
          </a:xfrm>
          <a:prstGeom prst="rect">
            <a:avLst/>
          </a:prstGeom>
          <a:noFill/>
        </p:spPr>
        <p:txBody>
          <a:bodyPr wrap="square" rtlCol="0">
            <a:spAutoFit/>
          </a:bodyPr>
          <a:lstStyle/>
          <a:p>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Biến</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thể</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LSTM</a:t>
            </a:r>
          </a:p>
        </p:txBody>
      </p:sp>
      <p:grpSp>
        <p:nvGrpSpPr>
          <p:cNvPr id="17" name="Group 16"/>
          <p:cNvGrpSpPr/>
          <p:nvPr/>
        </p:nvGrpSpPr>
        <p:grpSpPr>
          <a:xfrm>
            <a:off x="2773528" y="73287"/>
            <a:ext cx="1288585" cy="1466788"/>
            <a:chOff x="6285507" y="4056652"/>
            <a:chExt cx="1361612" cy="1952296"/>
          </a:xfrm>
        </p:grpSpPr>
        <p:grpSp>
          <p:nvGrpSpPr>
            <p:cNvPr id="18" name="Group 17"/>
            <p:cNvGrpSpPr/>
            <p:nvPr/>
          </p:nvGrpSpPr>
          <p:grpSpPr>
            <a:xfrm>
              <a:off x="6285507" y="4056652"/>
              <a:ext cx="1361612" cy="1952296"/>
              <a:chOff x="5808789" y="2272281"/>
              <a:chExt cx="1993536" cy="2858355"/>
            </a:xfrm>
          </p:grpSpPr>
          <p:sp>
            <p:nvSpPr>
              <p:cNvPr id="20" name="Rectangle 19"/>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21" name="Group 20"/>
              <p:cNvGrpSpPr/>
              <p:nvPr/>
            </p:nvGrpSpPr>
            <p:grpSpPr>
              <a:xfrm>
                <a:off x="5808789" y="2272281"/>
                <a:ext cx="1993536" cy="1989348"/>
                <a:chOff x="8140701" y="1890712"/>
                <a:chExt cx="1511300" cy="1508125"/>
              </a:xfrm>
            </p:grpSpPr>
            <p:sp>
              <p:nvSpPr>
                <p:cNvPr id="22"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23"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19" name="TextBox 18"/>
            <p:cNvSpPr txBox="1"/>
            <p:nvPr/>
          </p:nvSpPr>
          <p:spPr>
            <a:xfrm>
              <a:off x="6371735" y="4585647"/>
              <a:ext cx="1189156" cy="368686"/>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Khái</a:t>
              </a:r>
              <a:r>
                <a:rPr lang="en-US" sz="1200" kern="0" dirty="0">
                  <a:solidFill>
                    <a:prstClr val="black"/>
                  </a:solidFill>
                  <a:latin typeface="Arial" panose="020B0604020202020204" pitchFamily="34" charset="0"/>
                  <a:cs typeface="Arial" panose="020B0604020202020204" pitchFamily="34" charset="0"/>
                </a:rPr>
                <a:t> </a:t>
              </a:r>
              <a:r>
                <a:rPr lang="en-US" sz="1200" kern="0" dirty="0" err="1">
                  <a:solidFill>
                    <a:prstClr val="black"/>
                  </a:solidFill>
                  <a:latin typeface="Arial" panose="020B0604020202020204" pitchFamily="34" charset="0"/>
                  <a:cs typeface="Arial" panose="020B0604020202020204" pitchFamily="34" charset="0"/>
                </a:rPr>
                <a:t>Quát</a:t>
              </a:r>
              <a:endParaRPr lang="en-US" sz="1200" dirty="0">
                <a:solidFill>
                  <a:prstClr val="black"/>
                </a:solidFill>
              </a:endParaRPr>
            </a:p>
          </p:txBody>
        </p:sp>
      </p:grpSp>
      <p:grpSp>
        <p:nvGrpSpPr>
          <p:cNvPr id="31" name="Group 30"/>
          <p:cNvGrpSpPr/>
          <p:nvPr/>
        </p:nvGrpSpPr>
        <p:grpSpPr>
          <a:xfrm>
            <a:off x="5757331" y="307665"/>
            <a:ext cx="1424366" cy="1563502"/>
            <a:chOff x="6235463" y="4056652"/>
            <a:chExt cx="1461697" cy="1952296"/>
          </a:xfrm>
        </p:grpSpPr>
        <p:grpSp>
          <p:nvGrpSpPr>
            <p:cNvPr id="32" name="Group 31"/>
            <p:cNvGrpSpPr/>
            <p:nvPr/>
          </p:nvGrpSpPr>
          <p:grpSpPr>
            <a:xfrm>
              <a:off x="6285507" y="4056652"/>
              <a:ext cx="1361612" cy="1952296"/>
              <a:chOff x="5808789" y="2272281"/>
              <a:chExt cx="1993536" cy="2858355"/>
            </a:xfrm>
          </p:grpSpPr>
          <p:sp>
            <p:nvSpPr>
              <p:cNvPr id="34" name="Rectangle 33"/>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35" name="Group 34"/>
              <p:cNvGrpSpPr/>
              <p:nvPr/>
            </p:nvGrpSpPr>
            <p:grpSpPr>
              <a:xfrm>
                <a:off x="5808789" y="2272281"/>
                <a:ext cx="1993536" cy="1989348"/>
                <a:chOff x="8140701" y="1890712"/>
                <a:chExt cx="1511300" cy="1508125"/>
              </a:xfrm>
            </p:grpSpPr>
            <p:sp>
              <p:nvSpPr>
                <p:cNvPr id="36"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37"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33" name="TextBox 32"/>
            <p:cNvSpPr txBox="1"/>
            <p:nvPr/>
          </p:nvSpPr>
          <p:spPr>
            <a:xfrm>
              <a:off x="6235463" y="4564158"/>
              <a:ext cx="1461697" cy="368686"/>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Mạng</a:t>
              </a:r>
              <a:r>
                <a:rPr lang="en-US" sz="1200" kern="0" dirty="0">
                  <a:solidFill>
                    <a:prstClr val="black"/>
                  </a:solidFill>
                  <a:latin typeface="Arial" panose="020B0604020202020204" pitchFamily="34" charset="0"/>
                  <a:cs typeface="Arial" panose="020B0604020202020204" pitchFamily="34" charset="0"/>
                </a:rPr>
                <a:t> LSTM</a:t>
              </a:r>
              <a:endParaRPr lang="en-US" sz="1200" dirty="0">
                <a:solidFill>
                  <a:prstClr val="black"/>
                </a:solidFill>
              </a:endParaRPr>
            </a:p>
          </p:txBody>
        </p:sp>
      </p:grpSp>
      <p:grpSp>
        <p:nvGrpSpPr>
          <p:cNvPr id="38" name="Group 37"/>
          <p:cNvGrpSpPr/>
          <p:nvPr/>
        </p:nvGrpSpPr>
        <p:grpSpPr>
          <a:xfrm>
            <a:off x="4053588" y="1931035"/>
            <a:ext cx="3183748" cy="2362279"/>
            <a:chOff x="6285507" y="4056652"/>
            <a:chExt cx="1361612" cy="1952296"/>
          </a:xfrm>
        </p:grpSpPr>
        <p:grpSp>
          <p:nvGrpSpPr>
            <p:cNvPr id="39" name="Group 38"/>
            <p:cNvGrpSpPr/>
            <p:nvPr/>
          </p:nvGrpSpPr>
          <p:grpSpPr>
            <a:xfrm>
              <a:off x="6285507" y="4056652"/>
              <a:ext cx="1361612" cy="1952296"/>
              <a:chOff x="5808789" y="2272281"/>
              <a:chExt cx="1993536" cy="2858355"/>
            </a:xfrm>
          </p:grpSpPr>
          <p:sp>
            <p:nvSpPr>
              <p:cNvPr id="41" name="Rectangle 40"/>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42" name="Group 41"/>
              <p:cNvGrpSpPr/>
              <p:nvPr/>
            </p:nvGrpSpPr>
            <p:grpSpPr>
              <a:xfrm>
                <a:off x="5808789" y="2272281"/>
                <a:ext cx="1993536" cy="1989348"/>
                <a:chOff x="8140701" y="1890712"/>
                <a:chExt cx="1511300" cy="1508125"/>
              </a:xfrm>
            </p:grpSpPr>
            <p:sp>
              <p:nvSpPr>
                <p:cNvPr id="43"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44"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40" name="TextBox 39"/>
            <p:cNvSpPr txBox="1"/>
            <p:nvPr/>
          </p:nvSpPr>
          <p:spPr>
            <a:xfrm>
              <a:off x="6414231" y="4592474"/>
              <a:ext cx="1102532" cy="330669"/>
            </a:xfrm>
            <a:prstGeom prst="rect">
              <a:avLst/>
            </a:prstGeom>
            <a:noFill/>
          </p:spPr>
          <p:txBody>
            <a:bodyPr wrap="square" rtlCol="0" anchor="ctr">
              <a:spAutoFit/>
            </a:bodyPr>
            <a:lstStyle/>
            <a:p>
              <a:pPr algn="ctr"/>
              <a:r>
                <a:rPr lang="en-US" sz="2000" b="1" dirty="0" err="1">
                  <a:solidFill>
                    <a:prstClr val="black"/>
                  </a:solidFill>
                  <a:effectLst>
                    <a:outerShdw blurRad="38100" dist="38100" dir="2700000" algn="tl">
                      <a:srgbClr val="000000">
                        <a:alpha val="43137"/>
                      </a:srgbClr>
                    </a:outerShdw>
                  </a:effectLst>
                </a:rPr>
                <a:t>Biến</a:t>
              </a:r>
              <a:r>
                <a:rPr lang="en-US" sz="2000" b="1" dirty="0">
                  <a:solidFill>
                    <a:prstClr val="black"/>
                  </a:solidFill>
                  <a:effectLst>
                    <a:outerShdw blurRad="38100" dist="38100" dir="2700000" algn="tl">
                      <a:srgbClr val="000000">
                        <a:alpha val="43137"/>
                      </a:srgbClr>
                    </a:outerShdw>
                  </a:effectLst>
                </a:rPr>
                <a:t> </a:t>
              </a:r>
              <a:r>
                <a:rPr lang="en-US" sz="2000" b="1" dirty="0" err="1">
                  <a:solidFill>
                    <a:prstClr val="black"/>
                  </a:solidFill>
                  <a:effectLst>
                    <a:outerShdw blurRad="38100" dist="38100" dir="2700000" algn="tl">
                      <a:srgbClr val="000000">
                        <a:alpha val="43137"/>
                      </a:srgbClr>
                    </a:outerShdw>
                  </a:effectLst>
                </a:rPr>
                <a:t>thể</a:t>
              </a:r>
              <a:r>
                <a:rPr lang="en-US" sz="2000" b="1" dirty="0">
                  <a:solidFill>
                    <a:prstClr val="black"/>
                  </a:solidFill>
                  <a:effectLst>
                    <a:outerShdw blurRad="38100" dist="38100" dir="2700000" algn="tl">
                      <a:srgbClr val="000000">
                        <a:alpha val="43137"/>
                      </a:srgbClr>
                    </a:outerShdw>
                  </a:effectLst>
                </a:rPr>
                <a:t> </a:t>
              </a:r>
              <a:r>
                <a:rPr lang="en-US" sz="2000" b="1" dirty="0" err="1">
                  <a:solidFill>
                    <a:prstClr val="black"/>
                  </a:solidFill>
                  <a:effectLst>
                    <a:outerShdw blurRad="38100" dist="38100" dir="2700000" algn="tl">
                      <a:srgbClr val="000000">
                        <a:alpha val="43137"/>
                      </a:srgbClr>
                    </a:outerShdw>
                  </a:effectLst>
                </a:rPr>
                <a:t>của</a:t>
              </a:r>
              <a:r>
                <a:rPr lang="en-US" sz="2000" b="1" dirty="0">
                  <a:solidFill>
                    <a:prstClr val="black"/>
                  </a:solidFill>
                  <a:effectLst>
                    <a:outerShdw blurRad="38100" dist="38100" dir="2700000" algn="tl">
                      <a:srgbClr val="000000">
                        <a:alpha val="43137"/>
                      </a:srgbClr>
                    </a:outerShdw>
                  </a:effectLst>
                </a:rPr>
                <a:t> LSTM</a:t>
              </a:r>
            </a:p>
          </p:txBody>
        </p:sp>
      </p:grpSp>
    </p:spTree>
    <p:extLst>
      <p:ext uri="{BB962C8B-B14F-4D97-AF65-F5344CB8AC3E}">
        <p14:creationId xmlns:p14="http://schemas.microsoft.com/office/powerpoint/2010/main" val="3083447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ppt_w</p:attrName>
                                        </p:attrNameLst>
                                      </p:cBhvr>
                                      <p:tavLst>
                                        <p:tav tm="0">
                                          <p:val>
                                            <p:fltVal val="0"/>
                                          </p:val>
                                        </p:tav>
                                        <p:tav tm="100000">
                                          <p:val>
                                            <p:strVal val="#ppt_w"/>
                                          </p:val>
                                        </p:tav>
                                      </p:tavLst>
                                    </p:anim>
                                    <p:anim calcmode="lin" valueType="num">
                                      <p:cBhvr>
                                        <p:cTn id="15" dur="500" fill="hold"/>
                                        <p:tgtEl>
                                          <p:spTgt spid="38"/>
                                        </p:tgtEl>
                                        <p:attrNameLst>
                                          <p:attrName>ppt_h</p:attrName>
                                        </p:attrNameLst>
                                      </p:cBhvr>
                                      <p:tavLst>
                                        <p:tav tm="0">
                                          <p:val>
                                            <p:fltVal val="0"/>
                                          </p:val>
                                        </p:tav>
                                        <p:tav tm="100000">
                                          <p:val>
                                            <p:strVal val="#ppt_h"/>
                                          </p:val>
                                        </p:tav>
                                      </p:tavLst>
                                    </p:anim>
                                    <p:animEffect transition="in" filter="fade">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667" y="1393371"/>
            <a:ext cx="10866847" cy="1292662"/>
          </a:xfrm>
          <a:prstGeom prst="rect">
            <a:avLst/>
          </a:prstGeom>
          <a:noFill/>
        </p:spPr>
        <p:txBody>
          <a:bodyPr wrap="square" rtlCol="0">
            <a:spAutoFit/>
          </a:bodyPr>
          <a:lstStyle/>
          <a:p>
            <a:r>
              <a:rPr lang="vi-VN" sz="2600" dirty="0" err="1">
                <a:latin typeface="Times New Roman" panose="02020603050405020304" pitchFamily="18" charset="0"/>
                <a:cs typeface="Times New Roman" panose="02020603050405020304" pitchFamily="18" charset="0"/>
              </a:rPr>
              <a:t>Một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dạng</a:t>
            </a:r>
            <a:r>
              <a:rPr lang="vi-VN" sz="2600" dirty="0">
                <a:latin typeface="Times New Roman" panose="02020603050405020304" pitchFamily="18" charset="0"/>
                <a:cs typeface="Times New Roman" panose="02020603050405020304" pitchFamily="18" charset="0"/>
              </a:rPr>
              <a:t> LTSM </a:t>
            </a:r>
            <a:r>
              <a:rPr lang="vi-VN" sz="2600" dirty="0" err="1">
                <a:latin typeface="Times New Roman" panose="02020603050405020304" pitchFamily="18" charset="0"/>
                <a:cs typeface="Times New Roman" panose="02020603050405020304" pitchFamily="18" charset="0"/>
              </a:rPr>
              <a:t>phổ</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biến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giới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thiệu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bởi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hlinkClick r:id="rId2"/>
              </a:rPr>
              <a:t>Gers</a:t>
            </a:r>
            <a:r>
              <a:rPr lang="vi-VN" sz="2600" dirty="0">
                <a:latin typeface="Times New Roman" panose="02020603050405020304" pitchFamily="18" charset="0"/>
                <a:cs typeface="Times New Roman" panose="02020603050405020304" pitchFamily="18" charset="0"/>
                <a:hlinkClick r:id="rId2"/>
              </a:rPr>
              <a:t> &amp; </a:t>
            </a:r>
            <a:r>
              <a:rPr lang="vi-VN" sz="2600" dirty="0" err="1">
                <a:latin typeface="Times New Roman" panose="02020603050405020304" pitchFamily="18" charset="0"/>
                <a:cs typeface="Times New Roman" panose="02020603050405020304" pitchFamily="18" charset="0"/>
                <a:hlinkClick r:id="rId2"/>
              </a:rPr>
              <a:t>Schmidhuber</a:t>
            </a:r>
            <a:r>
              <a:rPr lang="vi-VN" sz="2600" dirty="0">
                <a:latin typeface="Times New Roman" panose="02020603050405020304" pitchFamily="18" charset="0"/>
                <a:cs typeface="Times New Roman" panose="02020603050405020304" pitchFamily="18" charset="0"/>
                <a:hlinkClick r:id="rId2"/>
              </a:rPr>
              <a:t> (2000)</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thêm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đường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kết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nối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peephole</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connections</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làm</a:t>
            </a:r>
            <a:r>
              <a:rPr lang="vi-VN" sz="2600" dirty="0">
                <a:latin typeface="Times New Roman" panose="02020603050405020304" pitchFamily="18" charset="0"/>
                <a:cs typeface="Times New Roman" panose="02020603050405020304" pitchFamily="18" charset="0"/>
              </a:rPr>
              <a:t> cho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tầng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cổng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nhận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giá</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trị</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trạng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thái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tế</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bào</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1026" name="Picture 2" descr="https://colah.github.io/posts/2015-08-Understanding-LSTMs/img/LSTM3-var-peepho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7" y="2968655"/>
            <a:ext cx="10474960" cy="323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575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657" y="1393371"/>
            <a:ext cx="11161486" cy="1692771"/>
          </a:xfrm>
          <a:prstGeom prst="rect">
            <a:avLst/>
          </a:prstGeom>
          <a:noFill/>
        </p:spPr>
        <p:txBody>
          <a:bodyPr wrap="square" rtlCol="0">
            <a:spAutoFit/>
          </a:bodyPr>
          <a:lstStyle/>
          <a:p>
            <a:r>
              <a:rPr lang="vi-VN" sz="2600" dirty="0" err="1">
                <a:latin typeface="Times New Roman" panose="02020603050405020304" pitchFamily="18" charset="0"/>
                <a:cs typeface="Times New Roman" panose="02020603050405020304" pitchFamily="18" charset="0"/>
              </a:rPr>
              <a:t>Một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biến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thể</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khác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nối</a:t>
            </a:r>
            <a:r>
              <a:rPr lang="vi-VN" sz="2600" dirty="0">
                <a:latin typeface="Times New Roman" panose="02020603050405020304" pitchFamily="18" charset="0"/>
                <a:cs typeface="Times New Roman" panose="02020603050405020304" pitchFamily="18" charset="0"/>
              </a:rPr>
              <a:t> 2 </a:t>
            </a:r>
            <a:r>
              <a:rPr lang="vi-VN" sz="2600" dirty="0" err="1">
                <a:latin typeface="Times New Roman" panose="02020603050405020304" pitchFamily="18" charset="0"/>
                <a:cs typeface="Times New Roman" panose="02020603050405020304" pitchFamily="18" charset="0"/>
              </a:rPr>
              <a:t>cổng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loại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trừ</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với</a:t>
            </a:r>
            <a:r>
              <a:rPr lang="vi-VN" sz="2600" dirty="0">
                <a:latin typeface="Times New Roman" panose="02020603050405020304" pitchFamily="18" charset="0"/>
                <a:cs typeface="Times New Roman" panose="02020603050405020304" pitchFamily="18" charset="0"/>
              </a:rPr>
              <a:t> nhau. Thay </a:t>
            </a:r>
            <a:r>
              <a:rPr lang="vi-VN" sz="2600" dirty="0" err="1">
                <a:latin typeface="Times New Roman" panose="02020603050405020304" pitchFamily="18" charset="0"/>
                <a:cs typeface="Times New Roman" panose="02020603050405020304" pitchFamily="18" charset="0"/>
              </a:rPr>
              <a:t>vì</a:t>
            </a:r>
            <a:r>
              <a:rPr lang="vi-VN" sz="2600" dirty="0">
                <a:latin typeface="Times New Roman" panose="02020603050405020304" pitchFamily="18" charset="0"/>
                <a:cs typeface="Times New Roman" panose="02020603050405020304" pitchFamily="18" charset="0"/>
              </a:rPr>
              <a:t> phân </a:t>
            </a:r>
            <a:r>
              <a:rPr lang="vi-VN" sz="2600" dirty="0" err="1">
                <a:latin typeface="Times New Roman" panose="02020603050405020304" pitchFamily="18" charset="0"/>
                <a:cs typeface="Times New Roman" panose="02020603050405020304" pitchFamily="18" charset="0"/>
              </a:rPr>
              <a:t>tách</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quyết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định</a:t>
            </a:r>
            <a:r>
              <a:rPr lang="vi-VN" sz="2600" dirty="0">
                <a:latin typeface="Times New Roman" panose="02020603050405020304" pitchFamily="18" charset="0"/>
                <a:cs typeface="Times New Roman" panose="02020603050405020304" pitchFamily="18" charset="0"/>
              </a:rPr>
              <a:t> thông tin </a:t>
            </a:r>
            <a:r>
              <a:rPr lang="vi-VN" sz="2600" dirty="0" err="1">
                <a:latin typeface="Times New Roman" panose="02020603050405020304" pitchFamily="18" charset="0"/>
                <a:cs typeface="Times New Roman" panose="02020603050405020304" pitchFamily="18" charset="0"/>
              </a:rPr>
              <a:t>loại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trừ</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thông tin </a:t>
            </a:r>
            <a:r>
              <a:rPr lang="vi-VN" sz="2600" dirty="0" err="1">
                <a:latin typeface="Times New Roman" panose="02020603050405020304" pitchFamily="18" charset="0"/>
                <a:cs typeface="Times New Roman" panose="02020603050405020304" pitchFamily="18" charset="0"/>
              </a:rPr>
              <a:t>mới</a:t>
            </a:r>
            <a:r>
              <a:rPr lang="vi-VN" sz="2600" dirty="0">
                <a:latin typeface="Times New Roman" panose="02020603050405020304" pitchFamily="18" charset="0"/>
                <a:cs typeface="Times New Roman" panose="02020603050405020304" pitchFamily="18" charset="0"/>
              </a:rPr>
              <a:t> thêm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ta </a:t>
            </a:r>
            <a:r>
              <a:rPr lang="vi-VN" sz="2600" dirty="0" err="1">
                <a:latin typeface="Times New Roman" panose="02020603050405020304" pitchFamily="18" charset="0"/>
                <a:cs typeface="Times New Roman" panose="02020603050405020304" pitchFamily="18" charset="0"/>
              </a:rPr>
              <a:t>sẽ</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quyết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định</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chúng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cùng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với</a:t>
            </a:r>
            <a:r>
              <a:rPr lang="vi-VN" sz="2600" dirty="0">
                <a:latin typeface="Times New Roman" panose="02020603050405020304" pitchFamily="18" charset="0"/>
                <a:cs typeface="Times New Roman" panose="02020603050405020304" pitchFamily="18" charset="0"/>
              </a:rPr>
              <a:t> nhau luôn. Ta </a:t>
            </a:r>
            <a:r>
              <a:rPr lang="vi-VN" sz="2600" dirty="0" err="1">
                <a:latin typeface="Times New Roman" panose="02020603050405020304" pitchFamily="18" charset="0"/>
                <a:cs typeface="Times New Roman" panose="02020603050405020304" pitchFamily="18" charset="0"/>
              </a:rPr>
              <a:t>chỉ</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bỏ</a:t>
            </a:r>
            <a:r>
              <a:rPr lang="vi-VN" sz="2600" dirty="0">
                <a:latin typeface="Times New Roman" panose="02020603050405020304" pitchFamily="18" charset="0"/>
                <a:cs typeface="Times New Roman" panose="02020603050405020304" pitchFamily="18" charset="0"/>
              </a:rPr>
              <a:t> đi thông tin khi </a:t>
            </a:r>
            <a:r>
              <a:rPr lang="vi-VN" sz="2600" dirty="0" err="1">
                <a:latin typeface="Times New Roman" panose="02020603050405020304" pitchFamily="18" charset="0"/>
                <a:cs typeface="Times New Roman" panose="02020603050405020304" pitchFamily="18" charset="0"/>
              </a:rPr>
              <a:t>mà</a:t>
            </a:r>
            <a:r>
              <a:rPr lang="vi-VN" sz="2600" dirty="0">
                <a:latin typeface="Times New Roman" panose="02020603050405020304" pitchFamily="18" charset="0"/>
                <a:cs typeface="Times New Roman" panose="02020603050405020304" pitchFamily="18" charset="0"/>
              </a:rPr>
              <a:t> ta thay </a:t>
            </a:r>
            <a:r>
              <a:rPr lang="vi-VN" sz="2600" dirty="0" err="1">
                <a:latin typeface="Times New Roman" panose="02020603050405020304" pitchFamily="18" charset="0"/>
                <a:cs typeface="Times New Roman" panose="02020603050405020304" pitchFamily="18" charset="0"/>
              </a:rPr>
              <a:t>thế</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nó</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bằng</a:t>
            </a:r>
            <a:r>
              <a:rPr lang="vi-VN" sz="2600" dirty="0">
                <a:latin typeface="Times New Roman" panose="02020603050405020304" pitchFamily="18" charset="0"/>
                <a:cs typeface="Times New Roman" panose="02020603050405020304" pitchFamily="18" charset="0"/>
              </a:rPr>
              <a:t> thông tin </a:t>
            </a:r>
            <a:r>
              <a:rPr lang="vi-VN" sz="2600" dirty="0" err="1">
                <a:latin typeface="Times New Roman" panose="02020603050405020304" pitchFamily="18" charset="0"/>
                <a:cs typeface="Times New Roman" panose="02020603050405020304" pitchFamily="18" charset="0"/>
              </a:rPr>
              <a:t>mới</a:t>
            </a:r>
            <a:r>
              <a:rPr lang="vi-VN" sz="2600" dirty="0">
                <a:latin typeface="Times New Roman" panose="02020603050405020304" pitchFamily="18" charset="0"/>
                <a:cs typeface="Times New Roman" panose="02020603050405020304" pitchFamily="18" charset="0"/>
              </a:rPr>
              <a:t> đưa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Ta </a:t>
            </a:r>
            <a:r>
              <a:rPr lang="vi-VN" sz="2600" dirty="0" err="1">
                <a:latin typeface="Times New Roman" panose="02020603050405020304" pitchFamily="18" charset="0"/>
                <a:cs typeface="Times New Roman" panose="02020603050405020304" pitchFamily="18" charset="0"/>
              </a:rPr>
              <a:t>chỉ</a:t>
            </a:r>
            <a:r>
              <a:rPr lang="vi-VN" sz="2600" dirty="0">
                <a:latin typeface="Times New Roman" panose="02020603050405020304" pitchFamily="18" charset="0"/>
                <a:cs typeface="Times New Roman" panose="02020603050405020304" pitchFamily="18" charset="0"/>
              </a:rPr>
              <a:t> đưa thông tin </a:t>
            </a:r>
            <a:r>
              <a:rPr lang="vi-VN" sz="2600" dirty="0" err="1">
                <a:latin typeface="Times New Roman" panose="02020603050405020304" pitchFamily="18" charset="0"/>
                <a:cs typeface="Times New Roman" panose="02020603050405020304" pitchFamily="18" charset="0"/>
              </a:rPr>
              <a:t>mới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 khi ta </a:t>
            </a:r>
            <a:r>
              <a:rPr lang="vi-VN" sz="2600" dirty="0" err="1">
                <a:latin typeface="Times New Roman" panose="02020603050405020304" pitchFamily="18" charset="0"/>
                <a:cs typeface="Times New Roman" panose="02020603050405020304" pitchFamily="18" charset="0"/>
              </a:rPr>
              <a:t>bỏ</a:t>
            </a:r>
            <a:r>
              <a:rPr lang="vi-VN" sz="2600" dirty="0">
                <a:latin typeface="Times New Roman" panose="02020603050405020304" pitchFamily="18" charset="0"/>
                <a:cs typeface="Times New Roman" panose="02020603050405020304" pitchFamily="18" charset="0"/>
              </a:rPr>
              <a:t> thông tin </a:t>
            </a:r>
            <a:r>
              <a:rPr lang="vi-VN" sz="2600" dirty="0" err="1">
                <a:latin typeface="Times New Roman" panose="02020603050405020304" pitchFamily="18" charset="0"/>
                <a:cs typeface="Times New Roman" panose="02020603050405020304" pitchFamily="18" charset="0"/>
              </a:rPr>
              <a:t>cũ</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nào</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đó</a:t>
            </a:r>
            <a:r>
              <a:rPr lang="vi-VN" sz="2600" dirty="0">
                <a:latin typeface="Times New Roman" panose="02020603050405020304" pitchFamily="18" charset="0"/>
                <a:cs typeface="Times New Roman" panose="02020603050405020304" pitchFamily="18" charset="0"/>
              </a:rPr>
              <a:t> đi.</a:t>
            </a:r>
            <a:endParaRPr lang="en-US" sz="2600" dirty="0">
              <a:latin typeface="Times New Roman" panose="02020603050405020304" pitchFamily="18" charset="0"/>
              <a:cs typeface="Times New Roman" panose="02020603050405020304" pitchFamily="18" charset="0"/>
            </a:endParaRPr>
          </a:p>
        </p:txBody>
      </p:sp>
      <p:pic>
        <p:nvPicPr>
          <p:cNvPr id="2050" name="Picture 2" descr="https://colah.github.io/posts/2015-08-Understanding-LSTMs/img/LSTM3-var-ti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82" y="3403650"/>
            <a:ext cx="9890035" cy="305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89895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725" y="568412"/>
            <a:ext cx="8760940" cy="691978"/>
          </a:xfrm>
        </p:spPr>
        <p:txBody>
          <a:bodyPr>
            <a:noAutofit/>
          </a:bodyPr>
          <a:lstStyle/>
          <a:p>
            <a:r>
              <a:rPr lang="en-US" sz="4000" b="1" dirty="0" err="1">
                <a:latin typeface="Times New Roman" panose="02020603050405020304" pitchFamily="18" charset="0"/>
                <a:cs typeface="Times New Roman" panose="02020603050405020304" pitchFamily="18" charset="0"/>
              </a:rPr>
              <a:t>Biến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thể</a:t>
            </a:r>
            <a:r>
              <a:rPr lang="en-US" sz="4000" b="1" dirty="0">
                <a:latin typeface="Times New Roman" panose="02020603050405020304" pitchFamily="18" charset="0"/>
                <a:cs typeface="Times New Roman" panose="02020603050405020304" pitchFamily="18" charset="0"/>
              </a:rPr>
              <a:t> GRU (Gated Recurrent Unit)</a:t>
            </a:r>
          </a:p>
        </p:txBody>
      </p:sp>
      <p:pic>
        <p:nvPicPr>
          <p:cNvPr id="2050" name="Picture 2" descr="https://cdn-images-1.medium.com/max/800/1*jhi5uOm9PvZfmxvfaCek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789" y="1561544"/>
            <a:ext cx="5131228" cy="44740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2487" y="1561544"/>
            <a:ext cx="6203092" cy="477053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GRU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RNN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GRU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cổng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cổng</a:t>
            </a:r>
            <a:r>
              <a:rPr lang="en-US" sz="2800" dirty="0">
                <a:latin typeface="Times New Roman" panose="02020603050405020304" pitchFamily="18" charset="0"/>
                <a:cs typeface="Times New Roman" panose="02020603050405020304" pitchFamily="18" charset="0"/>
              </a:rPr>
              <a:t> reset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cổng</a:t>
            </a:r>
            <a:r>
              <a:rPr lang="en-US" sz="2800" dirty="0">
                <a:latin typeface="Times New Roman" panose="02020603050405020304" pitchFamily="18" charset="0"/>
                <a:cs typeface="Times New Roman" panose="02020603050405020304" pitchFamily="18" charset="0"/>
              </a:rPr>
              <a:t> update.</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800" dirty="0" err="1">
                <a:latin typeface="Times New Roman" panose="02020603050405020304" pitchFamily="18" charset="0"/>
                <a:cs typeface="Times New Roman" panose="02020603050405020304" pitchFamily="18" charset="0"/>
              </a:rPr>
              <a:t>Nó</a:t>
            </a:r>
            <a:r>
              <a:rPr lang="vi-VN" sz="2800" dirty="0">
                <a:latin typeface="Times New Roman" panose="02020603050405020304" pitchFamily="18" charset="0"/>
                <a:cs typeface="Times New Roman" panose="02020603050405020304" pitchFamily="18" charset="0"/>
              </a:rPr>
              <a:t> không </a:t>
            </a:r>
            <a:r>
              <a:rPr lang="vi-VN" sz="2800" dirty="0" err="1">
                <a:latin typeface="Times New Roman" panose="02020603050405020304" pitchFamily="18" charset="0"/>
                <a:cs typeface="Times New Roman" panose="02020603050405020304" pitchFamily="18" charset="0"/>
              </a:rPr>
              <a:t>có</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trạng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thái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cell</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chỉ</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có</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đầu</a:t>
            </a:r>
            <a:r>
              <a:rPr lang="vi-VN" sz="2800" dirty="0">
                <a:latin typeface="Times New Roman" panose="02020603050405020304" pitchFamily="18" charset="0"/>
                <a:cs typeface="Times New Roman" panose="02020603050405020304" pitchFamily="18" charset="0"/>
              </a:rPr>
              <a:t> ra </a:t>
            </a:r>
            <a:r>
              <a:rPr lang="vi-VN" sz="2800" dirty="0" err="1">
                <a:latin typeface="Times New Roman" panose="02020603050405020304" pitchFamily="18" charset="0"/>
                <a:cs typeface="Times New Roman" panose="02020603050405020304" pitchFamily="18" charset="0"/>
              </a:rPr>
              <a:t>vừa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dùng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đưa ra </a:t>
            </a:r>
            <a:r>
              <a:rPr lang="vi-VN" sz="2800" dirty="0" err="1">
                <a:latin typeface="Times New Roman" panose="02020603050405020304" pitchFamily="18" charset="0"/>
                <a:cs typeface="Times New Roman" panose="02020603050405020304" pitchFamily="18" charset="0"/>
              </a:rPr>
              <a:t>quyết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định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vừa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dùng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thông tin cho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bước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tiếp</a:t>
            </a:r>
            <a:r>
              <a:rPr lang="vi-VN" sz="2800" dirty="0">
                <a:latin typeface="Times New Roman" panose="02020603050405020304" pitchFamily="18" charset="0"/>
                <a:cs typeface="Times New Roman" panose="02020603050405020304" pitchFamily="18" charset="0"/>
              </a:rPr>
              <a:t> theo</a:t>
            </a:r>
            <a:r>
              <a:rPr lang="en-US"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73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023" y="624110"/>
            <a:ext cx="2745193" cy="735133"/>
          </a:xfrm>
        </p:spPr>
        <p:txBody>
          <a:bodyPr>
            <a:normAutofit/>
          </a:bodyPr>
          <a:lstStyle/>
          <a:p>
            <a:r>
              <a:rPr lang="en-US" b="1" dirty="0">
                <a:latin typeface="Times New Roman" panose="02020603050405020304" pitchFamily="18" charset="0"/>
                <a:cs typeface="Times New Roman" panose="02020603050405020304" pitchFamily="18" charset="0"/>
              </a:rPr>
              <a:t>Update Gate </a:t>
            </a:r>
          </a:p>
        </p:txBody>
      </p:sp>
      <p:sp>
        <p:nvSpPr>
          <p:cNvPr id="4" name="TextBox 3"/>
          <p:cNvSpPr txBox="1"/>
          <p:nvPr/>
        </p:nvSpPr>
        <p:spPr>
          <a:xfrm>
            <a:off x="543698" y="807010"/>
            <a:ext cx="309700" cy="369332"/>
          </a:xfrm>
          <a:prstGeom prst="rect">
            <a:avLst/>
          </a:prstGeom>
          <a:noFill/>
        </p:spPr>
        <p:txBody>
          <a:bodyPr wrap="none" rtlCol="0">
            <a:spAutoFit/>
          </a:bodyPr>
          <a:lstStyle/>
          <a:p>
            <a:r>
              <a:rPr lang="en-US" b="1" dirty="0">
                <a:solidFill>
                  <a:schemeClr val="bg1"/>
                </a:solidFill>
              </a:rPr>
              <a:t>1</a:t>
            </a:r>
          </a:p>
        </p:txBody>
      </p:sp>
      <p:pic>
        <p:nvPicPr>
          <p:cNvPr id="6" name="Picture 5" descr="https://cdn.ereka.vn/2018/09/14/78765bac44b2777e24087125e844f3e8.jpg?w=600"/>
          <p:cNvPicPr/>
          <p:nvPr/>
        </p:nvPicPr>
        <p:blipFill>
          <a:blip r:embed="rId2">
            <a:extLst>
              <a:ext uri="{28A0092B-C50C-407E-A947-70E740481C1C}">
                <a14:useLocalDpi xmlns:a14="http://schemas.microsoft.com/office/drawing/2010/main" val="0"/>
              </a:ext>
            </a:extLst>
          </a:blip>
          <a:srcRect/>
          <a:stretch>
            <a:fillRect/>
          </a:stretch>
        </p:blipFill>
        <p:spPr bwMode="auto">
          <a:xfrm>
            <a:off x="6474940" y="213785"/>
            <a:ext cx="5593493" cy="4040659"/>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7" name="TextBox 6"/>
              <p:cNvSpPr txBox="1"/>
              <p:nvPr/>
            </p:nvSpPr>
            <p:spPr>
              <a:xfrm>
                <a:off x="6493200" y="4310004"/>
                <a:ext cx="5593493"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𝒛</m:t>
                          </m:r>
                        </m:e>
                        <m:sub>
                          <m:r>
                            <a:rPr lang="en-US" sz="3600" b="1" i="1" smtClean="0">
                              <a:latin typeface="Cambria Math" panose="02040503050406030204" pitchFamily="18" charset="0"/>
                            </a:rPr>
                            <m:t>𝒕</m:t>
                          </m:r>
                        </m:sub>
                      </m:sSub>
                      <m:r>
                        <a:rPr lang="en-US" sz="3600" b="1" i="1" smtClean="0">
                          <a:latin typeface="Cambria Math" panose="02040503050406030204" pitchFamily="18" charset="0"/>
                        </a:rPr>
                        <m:t>=</m:t>
                      </m:r>
                      <m:r>
                        <a:rPr lang="el-GR" sz="3600" b="1" i="1" smtClean="0">
                          <a:latin typeface="Cambria Math" panose="02040503050406030204" pitchFamily="18" charset="0"/>
                          <a:ea typeface="Cambria Math" panose="02040503050406030204" pitchFamily="18" charset="0"/>
                        </a:rPr>
                        <m:t>𝝈</m:t>
                      </m:r>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𝑾</m:t>
                          </m:r>
                        </m:e>
                        <m:sup>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𝒛</m:t>
                              </m:r>
                            </m:e>
                          </m:d>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𝒙</m:t>
                          </m:r>
                        </m:e>
                        <m:sub>
                          <m:r>
                            <a:rPr lang="en-US" sz="3600" b="1" i="1" smtClean="0">
                              <a:latin typeface="Cambria Math" panose="02040503050406030204" pitchFamily="18" charset="0"/>
                              <a:ea typeface="Cambria Math" panose="02040503050406030204" pitchFamily="18" charset="0"/>
                            </a:rPr>
                            <m:t>𝒕</m:t>
                          </m:r>
                        </m:sub>
                      </m:sSub>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𝑼</m:t>
                          </m:r>
                        </m:e>
                        <m:sup>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𝒛</m:t>
                          </m:r>
                          <m:r>
                            <a:rPr lang="en-US" sz="3600" b="1" i="1" smtClean="0">
                              <a:latin typeface="Cambria Math" panose="02040503050406030204" pitchFamily="18" charset="0"/>
                              <a:ea typeface="Cambria Math" panose="02040503050406030204" pitchFamily="18" charset="0"/>
                            </a:rPr>
                            <m:t>)</m:t>
                          </m:r>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𝒉</m:t>
                          </m:r>
                        </m:e>
                        <m:sub>
                          <m:r>
                            <a:rPr lang="en-US" sz="3600" b="1" i="1" smtClean="0">
                              <a:latin typeface="Cambria Math" panose="02040503050406030204" pitchFamily="18" charset="0"/>
                              <a:ea typeface="Cambria Math" panose="02040503050406030204" pitchFamily="18" charset="0"/>
                            </a:rPr>
                            <m:t>𝒕</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sub>
                      </m:sSub>
                      <m:r>
                        <a:rPr lang="en-US" sz="3600" b="1" i="1" smtClean="0">
                          <a:latin typeface="Cambria Math" panose="02040503050406030204" pitchFamily="18" charset="0"/>
                          <a:ea typeface="Cambria Math" panose="02040503050406030204" pitchFamily="18" charset="0"/>
                        </a:rPr>
                        <m:t>)</m:t>
                      </m:r>
                    </m:oMath>
                  </m:oMathPara>
                </a14:m>
                <a:endParaRPr lang="en-US" sz="3600" b="1"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93200" y="4310004"/>
                <a:ext cx="5593493" cy="5915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3698" y="1365672"/>
                <a:ext cx="50473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Cập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𝑧</m:t>
                        </m:r>
                      </m:e>
                      <m:sub>
                        <m:r>
                          <a:rPr lang="en-US" sz="2400" b="0" i="1" smtClean="0">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t:</a:t>
                </a:r>
              </a:p>
            </p:txBody>
          </p:sp>
        </mc:Choice>
        <mc:Fallback xmlns="">
          <p:sp>
            <p:nvSpPr>
              <p:cNvPr id="8" name="TextBox 7"/>
              <p:cNvSpPr txBox="1">
                <a:spLocks noRot="1" noChangeAspect="1" noMove="1" noResize="1" noEditPoints="1" noAdjustHandles="1" noChangeArrowheads="1" noChangeShapeType="1" noTextEdit="1"/>
              </p:cNvSpPr>
              <p:nvPr/>
            </p:nvSpPr>
            <p:spPr>
              <a:xfrm>
                <a:off x="543698" y="1365672"/>
                <a:ext cx="5047344" cy="461665"/>
              </a:xfrm>
              <a:prstGeom prst="rect">
                <a:avLst/>
              </a:prstGeom>
              <a:blipFill>
                <a:blip r:embed="rId4"/>
                <a:stretch>
                  <a:fillRect l="-181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0881" y="1928134"/>
                <a:ext cx="610217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Khi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ổng input)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W(z)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h</m:t>
                        </m:r>
                      </m:e>
                      <m:sub>
                        <m:r>
                          <a:rPr lang="en-US" sz="2400" i="1">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chứa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t-1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U(z).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sigmoid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[0,1].</a:t>
                </a:r>
              </a:p>
            </p:txBody>
          </p:sp>
        </mc:Choice>
        <mc:Fallback xmlns="">
          <p:sp>
            <p:nvSpPr>
              <p:cNvPr id="9" name="TextBox 8"/>
              <p:cNvSpPr txBox="1">
                <a:spLocks noRot="1" noChangeAspect="1" noMove="1" noResize="1" noEditPoints="1" noAdjustHandles="1" noChangeArrowheads="1" noChangeShapeType="1" noTextEdit="1"/>
              </p:cNvSpPr>
              <p:nvPr/>
            </p:nvSpPr>
            <p:spPr>
              <a:xfrm>
                <a:off x="250881" y="1928134"/>
                <a:ext cx="6102177" cy="2677656"/>
              </a:xfrm>
              <a:prstGeom prst="rect">
                <a:avLst/>
              </a:prstGeom>
              <a:blipFill>
                <a:blip r:embed="rId5"/>
                <a:stretch>
                  <a:fillRect l="-1299" t="-1818" r="-2697" b="-4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353058" y="622344"/>
                <a:ext cx="682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h</m:t>
                          </m:r>
                        </m:e>
                        <m:sub>
                          <m:r>
                            <a:rPr lang="en-US" i="1">
                              <a:solidFill>
                                <a:schemeClr val="bg1"/>
                              </a:solidFill>
                              <a:latin typeface="Cambria Math" panose="02040503050406030204" pitchFamily="18" charset="0"/>
                              <a:cs typeface="Times New Roman" panose="02020603050405020304" pitchFamily="18" charset="0"/>
                            </a:rPr>
                            <m:t>𝑡</m:t>
                          </m:r>
                          <m:r>
                            <a:rPr lang="en-US" i="1">
                              <a:solidFill>
                                <a:schemeClr val="bg1"/>
                              </a:solidFill>
                              <a:latin typeface="Cambria Math" panose="02040503050406030204" pitchFamily="18" charset="0"/>
                              <a:cs typeface="Times New Roman" panose="02020603050405020304" pitchFamily="18" charset="0"/>
                            </a:rPr>
                            <m:t>−1</m:t>
                          </m:r>
                        </m:sub>
                      </m:sSub>
                    </m:oMath>
                  </m:oMathPara>
                </a14:m>
                <a:endParaRPr lang="en-US"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353058" y="622344"/>
                <a:ext cx="682815" cy="369332"/>
              </a:xfrm>
              <a:prstGeom prst="rect">
                <a:avLst/>
              </a:prstGeom>
              <a:blipFill>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493200" y="3820559"/>
                <a:ext cx="70837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𝑥</m:t>
                          </m:r>
                        </m:e>
                        <m:sub>
                          <m:r>
                            <a:rPr lang="en-US" i="1">
                              <a:solidFill>
                                <a:schemeClr val="bg1"/>
                              </a:solidFill>
                              <a:latin typeface="Cambria Math" panose="02040503050406030204" pitchFamily="18" charset="0"/>
                              <a:cs typeface="Times New Roman" panose="02020603050405020304" pitchFamily="18" charset="0"/>
                            </a:rPr>
                            <m:t>𝑡</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493200" y="3820559"/>
                <a:ext cx="708371" cy="369332"/>
              </a:xfrm>
              <a:prstGeom prst="rect">
                <a:avLst/>
              </a:prstGeom>
              <a:blipFill>
                <a:blip r:embed="rId7"/>
                <a:stretch>
                  <a:fillRect b="-1667"/>
                </a:stretch>
              </a:blipFill>
            </p:spPr>
            <p:txBody>
              <a:bodyPr/>
              <a:lstStyle/>
              <a:p>
                <a:r>
                  <a:rPr lang="en-US">
                    <a:noFill/>
                  </a:rPr>
                  <a:t> </a:t>
                </a:r>
              </a:p>
            </p:txBody>
          </p:sp>
        </mc:Fallback>
      </mc:AlternateContent>
      <p:sp>
        <p:nvSpPr>
          <p:cNvPr id="13" name="TextBox 12"/>
          <p:cNvSpPr txBox="1"/>
          <p:nvPr/>
        </p:nvSpPr>
        <p:spPr>
          <a:xfrm>
            <a:off x="229913" y="5086242"/>
            <a:ext cx="11838520" cy="1477328"/>
          </a:xfrm>
          <a:prstGeom prst="rect">
            <a:avLst/>
          </a:prstGeom>
          <a:noFill/>
        </p:spPr>
        <p:txBody>
          <a:bodyPr wrap="square" rtlCol="0">
            <a:spAutoFit/>
          </a:bodyPr>
          <a:lstStyle/>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nhật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giúp</a:t>
            </a:r>
            <a:r>
              <a:rPr lang="vi-VN" sz="2400" dirty="0">
                <a:latin typeface="Times New Roman" panose="02020603050405020304" pitchFamily="18" charset="0"/>
                <a:cs typeface="Times New Roman" panose="02020603050405020304" pitchFamily="18" charset="0"/>
              </a:rPr>
              <a:t> mô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lượng</a:t>
            </a:r>
            <a:r>
              <a:rPr lang="vi-VN" sz="2400" dirty="0">
                <a:latin typeface="Times New Roman" panose="02020603050405020304" pitchFamily="18" charset="0"/>
                <a:cs typeface="Times New Roman" panose="02020603050405020304" pitchFamily="18" charset="0"/>
              </a:rPr>
              <a:t> thông tin trong </a:t>
            </a:r>
            <a:r>
              <a:rPr lang="vi-VN" sz="2400" dirty="0" err="1">
                <a:latin typeface="Times New Roman" panose="02020603050405020304" pitchFamily="18" charset="0"/>
                <a:cs typeface="Times New Roman" panose="02020603050405020304" pitchFamily="18" charset="0"/>
              </a:rPr>
              <a:t>quá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khứ</a:t>
            </a:r>
            <a:r>
              <a:rPr lang="vi-VN" sz="2400" dirty="0">
                <a:latin typeface="Times New Roman" panose="02020603050405020304" pitchFamily="18" charset="0"/>
                <a:cs typeface="Times New Roman" panose="02020603050405020304" pitchFamily="18" charset="0"/>
              </a:rPr>
              <a:t> (thông tin ở </a:t>
            </a:r>
            <a:r>
              <a:rPr lang="vi-VN" sz="2400" dirty="0" err="1">
                <a:latin typeface="Times New Roman" panose="02020603050405020304" pitchFamily="18" charset="0"/>
                <a:cs typeface="Times New Roman" panose="02020603050405020304" pitchFamily="18" charset="0"/>
              </a:rPr>
              <a:t>bước</a:t>
            </a:r>
            <a:r>
              <a:rPr lang="vi-VN" sz="2400" dirty="0">
                <a:latin typeface="Times New Roman" panose="02020603050405020304" pitchFamily="18" charset="0"/>
                <a:cs typeface="Times New Roman" panose="02020603050405020304" pitchFamily="18" charset="0"/>
              </a:rPr>
              <a:t> t-1) </a:t>
            </a:r>
            <a:r>
              <a:rPr lang="vi-VN"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chuyển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đến</a:t>
            </a:r>
            <a:r>
              <a:rPr lang="vi-VN" sz="2400" dirty="0">
                <a:latin typeface="Times New Roman" panose="02020603050405020304" pitchFamily="18" charset="0"/>
                <a:cs typeface="Times New Roman" panose="02020603050405020304" pitchFamily="18" charset="0"/>
              </a:rPr>
              <a:t> tương lai (</a:t>
            </a:r>
            <a:r>
              <a:rPr lang="vi-VN" sz="2400" dirty="0" err="1">
                <a:latin typeface="Times New Roman" panose="02020603050405020304" pitchFamily="18" charset="0"/>
                <a:cs typeface="Times New Roman" panose="02020603050405020304" pitchFamily="18" charset="0"/>
              </a:rPr>
              <a:t>bước</a:t>
            </a:r>
            <a:r>
              <a:rPr lang="vi-VN" sz="2400" dirty="0">
                <a:latin typeface="Times New Roman" panose="02020603050405020304" pitchFamily="18" charset="0"/>
                <a:cs typeface="Times New Roman" panose="02020603050405020304" pitchFamily="18" charset="0"/>
              </a:rPr>
              <a:t> t). </a:t>
            </a:r>
            <a:r>
              <a:rPr lang="vi-VN" sz="2400" dirty="0" err="1">
                <a:latin typeface="Times New Roman" panose="02020603050405020304" pitchFamily="18" charset="0"/>
                <a:cs typeface="Times New Roman" panose="02020603050405020304" pitchFamily="18" charset="0"/>
              </a:rPr>
              <a:t>Điều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hữu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ích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bởi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vì</a:t>
            </a:r>
            <a:r>
              <a:rPr lang="vi-VN" sz="2400" dirty="0">
                <a:latin typeface="Times New Roman" panose="02020603050405020304" pitchFamily="18" charset="0"/>
                <a:cs typeface="Times New Roman" panose="02020603050405020304" pitchFamily="18" charset="0"/>
              </a:rPr>
              <a:t> mô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quyết</a:t>
            </a:r>
            <a:r>
              <a:rPr lang="vi-VN" sz="2400" dirty="0">
                <a:latin typeface="Times New Roman" panose="02020603050405020304" pitchFamily="18" charset="0"/>
                <a:cs typeface="Times New Roman" panose="02020603050405020304" pitchFamily="18" charset="0"/>
              </a:rPr>
              <a:t> đ</a:t>
            </a:r>
            <a:r>
              <a:rPr lang="en-US" sz="2400" dirty="0">
                <a:latin typeface="Times New Roman" panose="02020603050405020304" pitchFamily="18" charset="0"/>
                <a:cs typeface="Times New Roman" panose="02020603050405020304" pitchFamily="18" charset="0"/>
              </a:rPr>
              <a:t>ị</a:t>
            </a:r>
            <a:r>
              <a:rPr lang="vi-VN" sz="2400" dirty="0" err="1">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copy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cả</a:t>
            </a:r>
            <a:r>
              <a:rPr lang="vi-VN" sz="2400" dirty="0">
                <a:latin typeface="Times New Roman" panose="02020603050405020304" pitchFamily="18" charset="0"/>
                <a:cs typeface="Times New Roman" panose="02020603050405020304" pitchFamily="18" charset="0"/>
              </a:rPr>
              <a:t> thông tin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khứ</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loại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bỏ</a:t>
            </a:r>
            <a:r>
              <a:rPr lang="vi-VN" sz="2400" dirty="0">
                <a:latin typeface="Times New Roman" panose="02020603050405020304" pitchFamily="18" charset="0"/>
                <a:cs typeface="Times New Roman" panose="02020603050405020304" pitchFamily="18" charset="0"/>
              </a:rPr>
              <a:t> nguy cơ </a:t>
            </a:r>
            <a:r>
              <a:rPr lang="vi-VN" sz="2400" dirty="0" err="1">
                <a:latin typeface="Times New Roman" panose="02020603050405020304" pitchFamily="18" charset="0"/>
                <a:cs typeface="Times New Roman" panose="02020603050405020304" pitchFamily="18" charset="0"/>
              </a:rPr>
              <a:t>mất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mát</a:t>
            </a:r>
            <a:r>
              <a:rPr lang="vi-V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t>
            </a:r>
            <a:r>
              <a:rPr lang="vi-VN" sz="2400" dirty="0" err="1">
                <a:latin typeface="Times New Roman" panose="02020603050405020304" pitchFamily="18" charset="0"/>
                <a:cs typeface="Times New Roman" panose="02020603050405020304" pitchFamily="18" charset="0"/>
              </a:rPr>
              <a:t>radient</a:t>
            </a:r>
            <a:r>
              <a:rPr lang="vi-VN" sz="24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9610629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023" y="624110"/>
            <a:ext cx="2745193" cy="735133"/>
          </a:xfrm>
        </p:spPr>
        <p:txBody>
          <a:bodyPr>
            <a:normAutofit/>
          </a:bodyPr>
          <a:lstStyle/>
          <a:p>
            <a:r>
              <a:rPr lang="en-US" b="1" dirty="0">
                <a:latin typeface="Times New Roman" panose="02020603050405020304" pitchFamily="18" charset="0"/>
                <a:cs typeface="Times New Roman" panose="02020603050405020304" pitchFamily="18" charset="0"/>
              </a:rPr>
              <a:t>Reset Gate </a:t>
            </a:r>
          </a:p>
        </p:txBody>
      </p:sp>
      <p:sp>
        <p:nvSpPr>
          <p:cNvPr id="4" name="TextBox 3"/>
          <p:cNvSpPr txBox="1"/>
          <p:nvPr/>
        </p:nvSpPr>
        <p:spPr>
          <a:xfrm>
            <a:off x="543698" y="807010"/>
            <a:ext cx="309700" cy="369332"/>
          </a:xfrm>
          <a:prstGeom prst="rect">
            <a:avLst/>
          </a:prstGeom>
          <a:noFill/>
        </p:spPr>
        <p:txBody>
          <a:bodyPr wrap="none" rtlCol="0">
            <a:spAutoFit/>
          </a:bodyPr>
          <a:lstStyle/>
          <a:p>
            <a:r>
              <a:rPr lang="en-US" b="1" dirty="0">
                <a:solidFill>
                  <a:schemeClr val="bg1"/>
                </a:solidFill>
              </a:rPr>
              <a:t>2</a:t>
            </a:r>
          </a:p>
        </p:txBody>
      </p:sp>
      <mc:AlternateContent xmlns:mc="http://schemas.openxmlformats.org/markup-compatibility/2006" xmlns:a14="http://schemas.microsoft.com/office/drawing/2010/main">
        <mc:Choice Requires="a14">
          <p:sp>
            <p:nvSpPr>
              <p:cNvPr id="7" name="TextBox 6"/>
              <p:cNvSpPr txBox="1"/>
              <p:nvPr/>
            </p:nvSpPr>
            <p:spPr>
              <a:xfrm>
                <a:off x="543698" y="3704501"/>
                <a:ext cx="5593493" cy="6014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𝒓</m:t>
                          </m:r>
                        </m:e>
                        <m:sub>
                          <m:r>
                            <a:rPr lang="en-US" sz="3600" b="1" i="1" smtClean="0">
                              <a:latin typeface="Cambria Math" panose="02040503050406030204" pitchFamily="18" charset="0"/>
                            </a:rPr>
                            <m:t>𝒕</m:t>
                          </m:r>
                        </m:sub>
                      </m:sSub>
                      <m:r>
                        <a:rPr lang="en-US" sz="3600" b="1" i="1" smtClean="0">
                          <a:latin typeface="Cambria Math" panose="02040503050406030204" pitchFamily="18" charset="0"/>
                        </a:rPr>
                        <m:t>=</m:t>
                      </m:r>
                      <m:r>
                        <a:rPr lang="el-GR" sz="3600" b="1" i="1" smtClean="0">
                          <a:latin typeface="Cambria Math" panose="02040503050406030204" pitchFamily="18" charset="0"/>
                          <a:ea typeface="Cambria Math" panose="02040503050406030204" pitchFamily="18" charset="0"/>
                        </a:rPr>
                        <m:t>𝝈</m:t>
                      </m:r>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𝑾</m:t>
                          </m:r>
                        </m:e>
                        <m:sup>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𝒓</m:t>
                              </m:r>
                            </m:e>
                          </m:d>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𝒙</m:t>
                          </m:r>
                        </m:e>
                        <m:sub>
                          <m:r>
                            <a:rPr lang="en-US" sz="3600" b="1" i="1" smtClean="0">
                              <a:latin typeface="Cambria Math" panose="02040503050406030204" pitchFamily="18" charset="0"/>
                              <a:ea typeface="Cambria Math" panose="02040503050406030204" pitchFamily="18" charset="0"/>
                            </a:rPr>
                            <m:t>𝒕</m:t>
                          </m:r>
                        </m:sub>
                      </m:sSub>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𝑼</m:t>
                          </m:r>
                        </m:e>
                        <m:sup>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𝒓</m:t>
                          </m:r>
                          <m:r>
                            <a:rPr lang="en-US" sz="3600" b="1" i="1" smtClean="0">
                              <a:latin typeface="Cambria Math" panose="02040503050406030204" pitchFamily="18" charset="0"/>
                              <a:ea typeface="Cambria Math" panose="02040503050406030204" pitchFamily="18" charset="0"/>
                            </a:rPr>
                            <m:t>)</m:t>
                          </m:r>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𝒉</m:t>
                          </m:r>
                        </m:e>
                        <m:sub>
                          <m:r>
                            <a:rPr lang="en-US" sz="3600" b="1" i="1" smtClean="0">
                              <a:latin typeface="Cambria Math" panose="02040503050406030204" pitchFamily="18" charset="0"/>
                              <a:ea typeface="Cambria Math" panose="02040503050406030204" pitchFamily="18" charset="0"/>
                            </a:rPr>
                            <m:t>𝒕</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sub>
                      </m:sSub>
                      <m:r>
                        <a:rPr lang="en-US" sz="3600" b="1" i="1" smtClean="0">
                          <a:latin typeface="Cambria Math" panose="02040503050406030204" pitchFamily="18" charset="0"/>
                          <a:ea typeface="Cambria Math" panose="02040503050406030204" pitchFamily="18" charset="0"/>
                        </a:rPr>
                        <m:t>)</m:t>
                      </m:r>
                    </m:oMath>
                  </m:oMathPara>
                </a14:m>
                <a:endParaRPr lang="en-US" sz="3600" b="1"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43698" y="3704501"/>
                <a:ext cx="5593493" cy="60144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250881" y="1928134"/>
            <a:ext cx="6102177" cy="1569660"/>
          </a:xfrm>
          <a:prstGeom prst="rect">
            <a:avLst/>
          </a:prstGeom>
          <a:noFill/>
        </p:spPr>
        <p:txBody>
          <a:bodyPr wrap="square" rtlCol="0">
            <a:spAutoFit/>
          </a:bodyPr>
          <a:lstStyle/>
          <a:p>
            <a:pPr marL="285750" indent="-28575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Về</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bản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mô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lượng</a:t>
            </a:r>
            <a:r>
              <a:rPr lang="vi-VN" sz="2400" dirty="0">
                <a:latin typeface="Times New Roman" panose="02020603050405020304" pitchFamily="18" charset="0"/>
                <a:cs typeface="Times New Roman" panose="02020603050405020304" pitchFamily="18" charset="0"/>
              </a:rPr>
              <a:t> thông tin trong </a:t>
            </a:r>
            <a:r>
              <a:rPr lang="vi-VN" sz="2400" dirty="0" err="1">
                <a:latin typeface="Times New Roman" panose="02020603050405020304" pitchFamily="18" charset="0"/>
                <a:cs typeface="Times New Roman" panose="02020603050405020304" pitchFamily="18" charset="0"/>
              </a:rPr>
              <a:t>quá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khứ</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bị</a:t>
            </a:r>
            <a:r>
              <a:rPr lang="vi-VN" sz="2400" dirty="0">
                <a:latin typeface="Times New Roman" panose="02020603050405020304" pitchFamily="18" charset="0"/>
                <a:cs typeface="Times New Roman" panose="02020603050405020304" pitchFamily="18" charset="0"/>
              </a:rPr>
              <a:t> quên đi.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tính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bởi</a:t>
            </a:r>
            <a:r>
              <a:rPr lang="vi-VN" sz="2400" dirty="0">
                <a:latin typeface="Times New Roman" panose="02020603050405020304" pitchFamily="18" charset="0"/>
                <a:cs typeface="Times New Roman" panose="02020603050405020304" pitchFamily="18" charset="0"/>
              </a:rPr>
              <a:t> công </a:t>
            </a:r>
            <a:r>
              <a:rPr lang="vi-VN" sz="2400" dirty="0" err="1">
                <a:latin typeface="Times New Roman" panose="02020603050405020304" pitchFamily="18" charset="0"/>
                <a:cs typeface="Times New Roman" panose="02020603050405020304" pitchFamily="18" charset="0"/>
              </a:rPr>
              <a:t>thức</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6353058" y="622344"/>
                <a:ext cx="682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h</m:t>
                          </m:r>
                        </m:e>
                        <m:sub>
                          <m:r>
                            <a:rPr lang="en-US" i="1">
                              <a:solidFill>
                                <a:schemeClr val="bg1"/>
                              </a:solidFill>
                              <a:latin typeface="Cambria Math" panose="02040503050406030204" pitchFamily="18" charset="0"/>
                              <a:cs typeface="Times New Roman" panose="02020603050405020304" pitchFamily="18" charset="0"/>
                            </a:rPr>
                            <m:t>𝑡</m:t>
                          </m:r>
                          <m:r>
                            <a:rPr lang="en-US" i="1">
                              <a:solidFill>
                                <a:schemeClr val="bg1"/>
                              </a:solidFill>
                              <a:latin typeface="Cambria Math" panose="02040503050406030204" pitchFamily="18" charset="0"/>
                              <a:cs typeface="Times New Roman" panose="02020603050405020304" pitchFamily="18" charset="0"/>
                            </a:rPr>
                            <m:t>−1</m:t>
                          </m:r>
                        </m:sub>
                      </m:sSub>
                    </m:oMath>
                  </m:oMathPara>
                </a14:m>
                <a:endParaRPr lang="en-US"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353058" y="622344"/>
                <a:ext cx="682815" cy="369332"/>
              </a:xfrm>
              <a:prstGeom prst="rect">
                <a:avLst/>
              </a:prstGeom>
              <a:blipFill>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493200" y="3820559"/>
                <a:ext cx="70837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𝑥</m:t>
                          </m:r>
                        </m:e>
                        <m:sub>
                          <m:r>
                            <a:rPr lang="en-US" i="1">
                              <a:solidFill>
                                <a:schemeClr val="bg1"/>
                              </a:solidFill>
                              <a:latin typeface="Cambria Math" panose="02040503050406030204" pitchFamily="18" charset="0"/>
                              <a:cs typeface="Times New Roman" panose="02020603050405020304" pitchFamily="18" charset="0"/>
                            </a:rPr>
                            <m:t>𝑡</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493200" y="3820559"/>
                <a:ext cx="708371" cy="369332"/>
              </a:xfrm>
              <a:prstGeom prst="rect">
                <a:avLst/>
              </a:prstGeom>
              <a:blipFill>
                <a:blip r:embed="rId7"/>
                <a:stretch>
                  <a:fillRect b="-1667"/>
                </a:stretch>
              </a:blipFill>
            </p:spPr>
            <p:txBody>
              <a:bodyPr/>
              <a:lstStyle/>
              <a:p>
                <a:r>
                  <a:rPr lang="en-US">
                    <a:noFill/>
                  </a:rPr>
                  <a:t> </a:t>
                </a:r>
              </a:p>
            </p:txBody>
          </p:sp>
        </mc:Fallback>
      </mc:AlternateContent>
      <p:sp>
        <p:nvSpPr>
          <p:cNvPr id="13" name="TextBox 12"/>
          <p:cNvSpPr txBox="1"/>
          <p:nvPr/>
        </p:nvSpPr>
        <p:spPr>
          <a:xfrm>
            <a:off x="1280236" y="5306608"/>
            <a:ext cx="9568995" cy="830997"/>
          </a:xfrm>
          <a:prstGeom prst="rect">
            <a:avLst/>
          </a:prstGeom>
          <a:noFill/>
        </p:spPr>
        <p:txBody>
          <a:bodyPr wrap="square" rtlCol="0">
            <a:spAutoFit/>
          </a:bodyPr>
          <a:lstStyle/>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Công </a:t>
            </a:r>
            <a:r>
              <a:rPr lang="vi-VN" sz="2400" dirty="0" err="1">
                <a:latin typeface="Times New Roman" panose="02020603050405020304" pitchFamily="18" charset="0"/>
                <a:cs typeface="Times New Roman" panose="02020603050405020304" pitchFamily="18" charset="0"/>
              </a:rPr>
              <a:t>thức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giống</a:t>
            </a:r>
            <a:r>
              <a:rPr lang="vi-VN" sz="2400" dirty="0">
                <a:latin typeface="Times New Roman" panose="02020603050405020304" pitchFamily="18" charset="0"/>
                <a:cs typeface="Times New Roman" panose="02020603050405020304" pitchFamily="18" charset="0"/>
              </a:rPr>
              <a:t> như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công </a:t>
            </a:r>
            <a:r>
              <a:rPr lang="vi-VN" sz="2400" dirty="0" err="1">
                <a:latin typeface="Times New Roman" panose="02020603050405020304" pitchFamily="18" charset="0"/>
                <a:cs typeface="Times New Roman" panose="02020603050405020304" pitchFamily="18" charset="0"/>
              </a:rPr>
              <a:t>thức</a:t>
            </a:r>
            <a:r>
              <a:rPr lang="vi-VN" sz="2400" dirty="0">
                <a:latin typeface="Times New Roman" panose="02020603050405020304" pitchFamily="18" charset="0"/>
                <a:cs typeface="Times New Roman" panose="02020603050405020304" pitchFamily="18" charset="0"/>
              </a:rPr>
              <a:t> ở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update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đã</a:t>
            </a:r>
            <a:r>
              <a:rPr lang="vi-VN" sz="2400" dirty="0">
                <a:latin typeface="Times New Roman" panose="02020603050405020304" pitchFamily="18" charset="0"/>
                <a:cs typeface="Times New Roman" panose="02020603050405020304" pitchFamily="18" charset="0"/>
              </a:rPr>
              <a:t> nêu trên.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biệt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ở </a:t>
            </a:r>
            <a:r>
              <a:rPr lang="vi-VN" sz="2400" dirty="0" err="1">
                <a:latin typeface="Times New Roman" panose="02020603050405020304" pitchFamily="18" charset="0"/>
                <a:cs typeface="Times New Roman" panose="02020603050405020304" pitchFamily="18" charset="0"/>
              </a:rPr>
              <a:t>trọng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lượng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endParaRPr lang="en-US" dirty="0"/>
          </a:p>
        </p:txBody>
      </p:sp>
      <p:pic>
        <p:nvPicPr>
          <p:cNvPr id="14" name="Picture 13" descr="https://cdn.ereka.vn/2018/09/14/75dd75794c00ea1e6c38cfbfba8a5938.jpg?w=600"/>
          <p:cNvPicPr/>
          <p:nvPr/>
        </p:nvPicPr>
        <p:blipFill>
          <a:blip r:embed="rId8">
            <a:extLst>
              <a:ext uri="{28A0092B-C50C-407E-A947-70E740481C1C}">
                <a14:useLocalDpi xmlns:a14="http://schemas.microsoft.com/office/drawing/2010/main" val="0"/>
              </a:ext>
            </a:extLst>
          </a:blip>
          <a:srcRect/>
          <a:stretch>
            <a:fillRect/>
          </a:stretch>
        </p:blipFill>
        <p:spPr bwMode="auto">
          <a:xfrm>
            <a:off x="6353058" y="612569"/>
            <a:ext cx="5633447" cy="4243636"/>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17" name="Rectangle 16"/>
              <p:cNvSpPr/>
              <p:nvPr/>
            </p:nvSpPr>
            <p:spPr>
              <a:xfrm>
                <a:off x="6272760" y="1009545"/>
                <a:ext cx="682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h</m:t>
                          </m:r>
                        </m:e>
                        <m:sub>
                          <m:r>
                            <a:rPr lang="en-US" i="1">
                              <a:solidFill>
                                <a:schemeClr val="bg1"/>
                              </a:solidFill>
                              <a:latin typeface="Cambria Math" panose="02040503050406030204" pitchFamily="18" charset="0"/>
                              <a:cs typeface="Times New Roman" panose="02020603050405020304" pitchFamily="18" charset="0"/>
                            </a:rPr>
                            <m:t>𝑡</m:t>
                          </m:r>
                          <m:r>
                            <a:rPr lang="en-US" i="1">
                              <a:solidFill>
                                <a:schemeClr val="bg1"/>
                              </a:solidFill>
                              <a:latin typeface="Cambria Math" panose="02040503050406030204" pitchFamily="18" charset="0"/>
                              <a:cs typeface="Times New Roman" panose="02020603050405020304" pitchFamily="18" charset="0"/>
                            </a:rPr>
                            <m:t>−1</m:t>
                          </m:r>
                        </m:sub>
                      </m:sSub>
                    </m:oMath>
                  </m:oMathPara>
                </a14:m>
                <a:endParaRPr lang="en-US" dirty="0">
                  <a:solidFill>
                    <a:schemeClr val="bg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272760" y="1009545"/>
                <a:ext cx="682815"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499424" y="4326009"/>
                <a:ext cx="4561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cs typeface="Times New Roman" panose="02020603050405020304" pitchFamily="18" charset="0"/>
                            </a:rPr>
                          </m:ctrlPr>
                        </m:sSubPr>
                        <m:e>
                          <m:r>
                            <a:rPr lang="en-US" b="0" i="1" smtClean="0">
                              <a:solidFill>
                                <a:schemeClr val="bg1"/>
                              </a:solidFill>
                              <a:latin typeface="Cambria Math" panose="02040503050406030204" pitchFamily="18" charset="0"/>
                              <a:cs typeface="Times New Roman" panose="02020603050405020304" pitchFamily="18" charset="0"/>
                            </a:rPr>
                            <m:t>𝑥</m:t>
                          </m:r>
                        </m:e>
                        <m:sub>
                          <m:r>
                            <a:rPr lang="en-US" i="1">
                              <a:solidFill>
                                <a:schemeClr val="bg1"/>
                              </a:solidFill>
                              <a:latin typeface="Cambria Math" panose="02040503050406030204" pitchFamily="18" charset="0"/>
                              <a:cs typeface="Times New Roman" panose="02020603050405020304" pitchFamily="18" charset="0"/>
                            </a:rPr>
                            <m:t>𝑡</m:t>
                          </m:r>
                        </m:sub>
                      </m:sSub>
                    </m:oMath>
                  </m:oMathPara>
                </a14:m>
                <a:endParaRPr lang="en-US" dirty="0">
                  <a:solidFill>
                    <a:schemeClr val="bg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499424" y="4326009"/>
                <a:ext cx="456151" cy="369332"/>
              </a:xfrm>
              <a:prstGeom prst="rect">
                <a:avLst/>
              </a:prstGeom>
              <a:blipFill>
                <a:blip r:embed="rId10"/>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3985777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023" y="624110"/>
            <a:ext cx="9220134" cy="735133"/>
          </a:xfrm>
        </p:spPr>
        <p:txBody>
          <a:bodyPr>
            <a:noAutofit/>
          </a:bodyPr>
          <a:lstStyle/>
          <a:p>
            <a:pPr lvl="0"/>
            <a:r>
              <a:rPr lang="en-US" sz="3200" b="1" dirty="0">
                <a:latin typeface="Times New Roman" panose="02020603050405020304" pitchFamily="18" charset="0"/>
                <a:cs typeface="Times New Roman" panose="02020603050405020304" pitchFamily="18" charset="0"/>
              </a:rPr>
              <a:t>Current memory content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Nội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nhớ</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543698" y="807010"/>
            <a:ext cx="309700" cy="369332"/>
          </a:xfrm>
          <a:prstGeom prst="rect">
            <a:avLst/>
          </a:prstGeom>
          <a:noFill/>
        </p:spPr>
        <p:txBody>
          <a:bodyPr wrap="none" rtlCol="0">
            <a:spAutoFit/>
          </a:bodyPr>
          <a:lstStyle/>
          <a:p>
            <a:r>
              <a:rPr lang="en-US" b="1" dirty="0">
                <a:solidFill>
                  <a:schemeClr val="bg1"/>
                </a:solidFill>
              </a:rPr>
              <a:t>3</a:t>
            </a:r>
          </a:p>
        </p:txBody>
      </p:sp>
      <mc:AlternateContent xmlns:mc="http://schemas.openxmlformats.org/markup-compatibility/2006" xmlns:a14="http://schemas.microsoft.com/office/drawing/2010/main">
        <mc:Choice Requires="a14">
          <p:sp>
            <p:nvSpPr>
              <p:cNvPr id="7" name="TextBox 6"/>
              <p:cNvSpPr txBox="1"/>
              <p:nvPr/>
            </p:nvSpPr>
            <p:spPr>
              <a:xfrm>
                <a:off x="6790037" y="2385999"/>
                <a:ext cx="531340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𝒉</m:t>
                          </m:r>
                          <m:r>
                            <a:rPr lang="en-US" sz="2800" b="1" i="1" smtClean="0">
                              <a:latin typeface="Cambria Math" panose="02040503050406030204" pitchFamily="18" charset="0"/>
                            </a:rPr>
                            <m:t>′</m:t>
                          </m:r>
                        </m:e>
                        <m:sub>
                          <m:r>
                            <a:rPr lang="en-US" sz="2800" b="1" i="1" smtClean="0">
                              <a:latin typeface="Cambria Math" panose="02040503050406030204" pitchFamily="18" charset="0"/>
                            </a:rPr>
                            <m:t>𝒕</m:t>
                          </m:r>
                        </m:sub>
                      </m:sSub>
                      <m:r>
                        <a:rPr lang="en-US" sz="2800" b="1" i="1" smtClean="0">
                          <a:latin typeface="Cambria Math" panose="02040503050406030204" pitchFamily="18" charset="0"/>
                        </a:rPr>
                        <m:t>=</m:t>
                      </m:r>
                      <m:r>
                        <a:rPr lang="en-US" sz="2800" b="1" i="1" smtClean="0">
                          <a:latin typeface="Cambria Math" panose="02040503050406030204" pitchFamily="18" charset="0"/>
                        </a:rPr>
                        <m:t>𝒕𝒂𝒏𝒉</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𝑾</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𝒕</m:t>
                          </m:r>
                        </m:sub>
                      </m:sSub>
                      <m:r>
                        <a:rPr lang="en-US" sz="2800" b="1"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𝒓</m:t>
                          </m:r>
                        </m:e>
                        <m:sub>
                          <m:r>
                            <a:rPr lang="en-US" sz="2800" b="1" i="1">
                              <a:latin typeface="Cambria Math" panose="02040503050406030204" pitchFamily="18" charset="0"/>
                              <a:ea typeface="Cambria Math" panose="02040503050406030204" pitchFamily="18" charset="0"/>
                            </a:rPr>
                            <m:t>𝒕</m:t>
                          </m:r>
                        </m:sub>
                      </m:sSub>
                      <m:r>
                        <a:rPr lang="en-US" sz="2800" b="1" i="1" smtClean="0">
                          <a:latin typeface="Cambria Math" panose="02040503050406030204" pitchFamily="18" charset="0"/>
                          <a:ea typeface="Cambria Math" panose="02040503050406030204" pitchFamily="18" charset="0"/>
                        </a:rPr>
                        <m:t> </m:t>
                      </m:r>
                      <m:r>
                        <a:rPr lang="en-US" sz="2800" b="0" i="0" smtClean="0">
                          <a:latin typeface="Cambria Math" panose="02040503050406030204" pitchFamily="18" charset="0"/>
                          <a:ea typeface="Cambria Math" panose="02040503050406030204" pitchFamily="18" charset="0"/>
                        </a:rPr>
                        <m:t>𝝝</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𝑼</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𝒉</m:t>
                          </m:r>
                        </m:e>
                        <m:sub>
                          <m:r>
                            <a:rPr lang="en-US" sz="2800" b="1" i="1" smtClean="0">
                              <a:latin typeface="Cambria Math" panose="02040503050406030204" pitchFamily="18" charset="0"/>
                              <a:ea typeface="Cambria Math" panose="02040503050406030204" pitchFamily="18" charset="0"/>
                            </a:rPr>
                            <m:t>𝒕</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oMath>
                  </m:oMathPara>
                </a14:m>
                <a:endParaRPr lang="en-US" sz="2800" b="1"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790037" y="2385999"/>
                <a:ext cx="5313405" cy="430887"/>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543697" y="1365672"/>
            <a:ext cx="11269361" cy="830997"/>
          </a:xfrm>
          <a:prstGeom prst="rect">
            <a:avLst/>
          </a:prstGeom>
          <a:noFill/>
        </p:spPr>
        <p:txBody>
          <a:bodyPr wrap="square" rtlCol="0">
            <a:spAutoFit/>
          </a:bodyPr>
          <a:lstStyle/>
          <a:p>
            <a:r>
              <a:rPr lang="vi-VN" sz="2400" dirty="0" err="1">
                <a:latin typeface="Times New Roman" panose="02020603050405020304" pitchFamily="18" charset="0"/>
                <a:cs typeface="Times New Roman" panose="02020603050405020304" pitchFamily="18" charset="0"/>
              </a:rPr>
              <a:t>Đầu</a:t>
            </a:r>
            <a:r>
              <a:rPr lang="vi-VN" sz="2400" dirty="0">
                <a:latin typeface="Times New Roman" panose="02020603050405020304" pitchFamily="18" charset="0"/>
                <a:cs typeface="Times New Roman" panose="02020603050405020304" pitchFamily="18" charset="0"/>
              </a:rPr>
              <a:t> tiên, </a:t>
            </a:r>
            <a:r>
              <a:rPr lang="vi-VN" sz="2400" dirty="0" err="1">
                <a:latin typeface="Times New Roman" panose="02020603050405020304" pitchFamily="18" charset="0"/>
                <a:cs typeface="Times New Roman" panose="02020603050405020304" pitchFamily="18" charset="0"/>
              </a:rPr>
              <a:t>sử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reset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Dưới</a:t>
            </a:r>
            <a:r>
              <a:rPr lang="vi-VN" sz="2400" dirty="0">
                <a:latin typeface="Times New Roman" panose="02020603050405020304" pitchFamily="18" charset="0"/>
                <a:cs typeface="Times New Roman" panose="02020603050405020304" pitchFamily="18" charset="0"/>
              </a:rPr>
              <a:t> đây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thông tin </a:t>
            </a:r>
            <a:r>
              <a:rPr lang="vi-VN" sz="2400" dirty="0" err="1">
                <a:latin typeface="Times New Roman" panose="02020603050405020304" pitchFamily="18" charset="0"/>
                <a:cs typeface="Times New Roman" panose="02020603050405020304" pitchFamily="18" charset="0"/>
              </a:rPr>
              <a:t>nội</a:t>
            </a:r>
            <a:r>
              <a:rPr lang="vi-VN" sz="2400" dirty="0">
                <a:latin typeface="Times New Roman" panose="02020603050405020304" pitchFamily="18" charset="0"/>
                <a:cs typeface="Times New Roman" panose="02020603050405020304" pitchFamily="18" charset="0"/>
              </a:rPr>
              <a:t> dung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bộ</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nhớ</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reset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lưu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thông tin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liên quan </a:t>
            </a:r>
            <a:r>
              <a:rPr lang="vi-VN" sz="2400" dirty="0" err="1">
                <a:latin typeface="Times New Roman" panose="02020603050405020304" pitchFamily="18" charset="0"/>
                <a:cs typeface="Times New Roman" panose="02020603050405020304" pitchFamily="18" charset="0"/>
              </a:rPr>
              <a:t>đến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khứ</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790037" y="2698273"/>
                <a:ext cx="5647038" cy="3744936"/>
              </a:xfrm>
              <a:prstGeom prst="rect">
                <a:avLst/>
              </a:prstGeom>
              <a:noFill/>
            </p:spPr>
            <p:txBody>
              <a:bodyPr wrap="square" rtlCol="0">
                <a:spAutoFit/>
              </a:bodyPr>
              <a:lstStyle/>
              <a:p>
                <a:endParaRPr lang="vi-V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t>
                </a:r>
                <a:r>
                  <a:rPr lang="vi-VN" sz="2400" dirty="0">
                    <a:latin typeface="Times New Roman" panose="02020603050405020304" pitchFamily="18" charset="0"/>
                    <a:cs typeface="Times New Roman" panose="02020603050405020304" pitchFamily="18" charset="0"/>
                  </a:rPr>
                  <a:t>hân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trọng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W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e>
                      <m:sub>
                        <m:r>
                          <a:rPr lang="en-US" sz="2400" b="1" i="1">
                            <a:latin typeface="Cambria Math" panose="02040503050406030204" pitchFamily="18" charset="0"/>
                            <a:ea typeface="Cambria Math" panose="02040503050406030204" pitchFamily="18" charset="0"/>
                          </a:rPr>
                          <m:t>𝒕</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trọng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U.</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t>
                </a:r>
                <a:r>
                  <a:rPr lang="vi-VN" sz="2400" dirty="0">
                    <a:latin typeface="Times New Roman" panose="02020603050405020304" pitchFamily="18" charset="0"/>
                    <a:cs typeface="Times New Roman" panose="02020603050405020304" pitchFamily="18" charset="0"/>
                  </a:rPr>
                  <a:t>hân </a:t>
                </a:r>
                <a:r>
                  <a:rPr lang="vi-VN" sz="2400" dirty="0" err="1">
                    <a:latin typeface="Times New Roman" panose="02020603050405020304" pitchFamily="18" charset="0"/>
                    <a:cs typeface="Times New Roman" panose="02020603050405020304" pitchFamily="18" charset="0"/>
                  </a:rPr>
                  <a:t>chập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giữa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reset</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𝒓</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𝑼</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e>
                      <m:sub>
                        <m:r>
                          <a:rPr lang="en-US" sz="2400" b="1" i="1">
                            <a:latin typeface="Cambria Math" panose="02040503050406030204" pitchFamily="18" charset="0"/>
                            <a:ea typeface="Cambria Math" panose="02040503050406030204" pitchFamily="18" charset="0"/>
                          </a:rPr>
                          <m:t>𝒕</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nhân </a:t>
                </a:r>
                <a:r>
                  <a:rPr lang="vi-VN" sz="2400" dirty="0" err="1">
                    <a:latin typeface="Times New Roman" panose="02020603050405020304" pitchFamily="18" charset="0"/>
                    <a:cs typeface="Times New Roman" panose="02020603050405020304" pitchFamily="18" charset="0"/>
                  </a:rPr>
                  <a:t>chập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xem </a:t>
                </a:r>
                <a:r>
                  <a:rPr lang="vi-VN" sz="2400" dirty="0" err="1">
                    <a:latin typeface="Times New Roman" panose="02020603050405020304" pitchFamily="18" charset="0"/>
                    <a:cs typeface="Times New Roman" panose="02020603050405020304" pitchFamily="18" charset="0"/>
                  </a:rPr>
                  <a:t>những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gì</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xóa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khỏi</a:t>
                </a:r>
                <a:r>
                  <a:rPr lang="vi-VN" sz="2400" dirty="0">
                    <a:latin typeface="Times New Roman" panose="02020603050405020304" pitchFamily="18" charset="0"/>
                    <a:cs typeface="Times New Roman" panose="02020603050405020304" pitchFamily="18" charset="0"/>
                  </a:rPr>
                  <a:t> ở </a:t>
                </a:r>
                <a:r>
                  <a:rPr lang="vi-VN" sz="2400" dirty="0" err="1">
                    <a:latin typeface="Times New Roman" panose="02020603050405020304" pitchFamily="18" charset="0"/>
                    <a:cs typeface="Times New Roman" panose="02020603050405020304" pitchFamily="18" charset="0"/>
                  </a:rPr>
                  <a:t>thời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điểm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trước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đó</a:t>
                </a:r>
                <a:r>
                  <a:rPr lang="vi-VN"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Cộng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a:t>
                </a:r>
                <a:r>
                  <a:rPr lang="vi-VN" sz="2400" dirty="0">
                    <a:latin typeface="Times New Roman" panose="02020603050405020304" pitchFamily="18" charset="0"/>
                    <a:cs typeface="Times New Roman" panose="02020603050405020304" pitchFamily="18" charset="0"/>
                  </a:rPr>
                  <a:t> ở </a:t>
                </a:r>
                <a:r>
                  <a:rPr lang="vi-VN" sz="2400" dirty="0" err="1">
                    <a:latin typeface="Times New Roman" panose="02020603050405020304" pitchFamily="18" charset="0"/>
                    <a:cs typeface="Times New Roman" panose="02020603050405020304" pitchFamily="18" charset="0"/>
                  </a:rPr>
                  <a:t>bước</a:t>
                </a:r>
                <a:r>
                  <a:rPr lang="vi-VN" sz="2400" dirty="0">
                    <a:latin typeface="Times New Roman" panose="02020603050405020304" pitchFamily="18" charset="0"/>
                    <a:cs typeface="Times New Roman" panose="02020603050405020304" pitchFamily="18" charset="0"/>
                  </a:rPr>
                  <a:t> 1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Sử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hàm</a:t>
                </a:r>
                <a:r>
                  <a:rPr lang="vi-VN" sz="2400" dirty="0">
                    <a:latin typeface="Times New Roman" panose="02020603050405020304" pitchFamily="18" charset="0"/>
                    <a:cs typeface="Times New Roman" panose="02020603050405020304" pitchFamily="18" charset="0"/>
                  </a:rPr>
                  <a:t> tanh.</a:t>
                </a: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790037" y="2698273"/>
                <a:ext cx="5647038" cy="3744936"/>
              </a:xfrm>
              <a:prstGeom prst="rect">
                <a:avLst/>
              </a:prstGeom>
              <a:blipFill>
                <a:blip r:embed="rId3"/>
                <a:stretch>
                  <a:fillRect l="-1512"/>
                </a:stretch>
              </a:blipFill>
            </p:spPr>
            <p:txBody>
              <a:bodyPr/>
              <a:lstStyle/>
              <a:p>
                <a:r>
                  <a:rPr lang="en-US">
                    <a:noFill/>
                  </a:rPr>
                  <a:t> </a:t>
                </a:r>
              </a:p>
            </p:txBody>
          </p:sp>
        </mc:Fallback>
      </mc:AlternateContent>
      <p:pic>
        <p:nvPicPr>
          <p:cNvPr id="15" name="Picture 14" descr="https://cdn.ereka.vn/2018/09/14/1fb654abe09755efdb63c3c4b1b2d6cf.jpg?w=600"/>
          <p:cNvPicPr/>
          <p:nvPr/>
        </p:nvPicPr>
        <p:blipFill>
          <a:blip r:embed="rId4">
            <a:extLst>
              <a:ext uri="{28A0092B-C50C-407E-A947-70E740481C1C}">
                <a14:useLocalDpi xmlns:a14="http://schemas.microsoft.com/office/drawing/2010/main" val="0"/>
              </a:ext>
            </a:extLst>
          </a:blip>
          <a:srcRect/>
          <a:stretch>
            <a:fillRect/>
          </a:stretch>
        </p:blipFill>
        <p:spPr bwMode="auto">
          <a:xfrm>
            <a:off x="543697" y="2294334"/>
            <a:ext cx="6246340" cy="4274468"/>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10" name="Rectangle 9"/>
              <p:cNvSpPr/>
              <p:nvPr/>
            </p:nvSpPr>
            <p:spPr>
              <a:xfrm>
                <a:off x="881305" y="6073877"/>
                <a:ext cx="4561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𝑥</m:t>
                          </m:r>
                        </m:e>
                        <m:sub>
                          <m:r>
                            <a:rPr lang="en-US" i="1">
                              <a:solidFill>
                                <a:schemeClr val="bg1"/>
                              </a:solidFill>
                              <a:latin typeface="Cambria Math" panose="02040503050406030204" pitchFamily="18" charset="0"/>
                              <a:cs typeface="Times New Roman" panose="02020603050405020304" pitchFamily="18" charset="0"/>
                            </a:rPr>
                            <m:t>𝑡</m:t>
                          </m:r>
                        </m:sub>
                      </m:sSub>
                    </m:oMath>
                  </m:oMathPara>
                </a14:m>
                <a:endParaRPr lang="en-US" dirty="0">
                  <a:solidFill>
                    <a:schemeClr val="bg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81305" y="6073877"/>
                <a:ext cx="456151" cy="369332"/>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43697" y="2816886"/>
                <a:ext cx="682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h</m:t>
                          </m:r>
                        </m:e>
                        <m:sub>
                          <m:r>
                            <a:rPr lang="en-US" i="1">
                              <a:solidFill>
                                <a:schemeClr val="bg1"/>
                              </a:solidFill>
                              <a:latin typeface="Cambria Math" panose="02040503050406030204" pitchFamily="18" charset="0"/>
                              <a:cs typeface="Times New Roman" panose="02020603050405020304" pitchFamily="18" charset="0"/>
                            </a:rPr>
                            <m:t>𝑡</m:t>
                          </m:r>
                          <m:r>
                            <a:rPr lang="en-US" i="1">
                              <a:solidFill>
                                <a:schemeClr val="bg1"/>
                              </a:solidFill>
                              <a:latin typeface="Cambria Math" panose="02040503050406030204" pitchFamily="18" charset="0"/>
                              <a:cs typeface="Times New Roman" panose="02020603050405020304" pitchFamily="18" charset="0"/>
                            </a:rPr>
                            <m:t>−1</m:t>
                          </m:r>
                        </m:sub>
                      </m:sSub>
                    </m:oMath>
                  </m:oMathPara>
                </a14:m>
                <a:endParaRPr lang="en-US" dirty="0">
                  <a:solidFill>
                    <a:schemeClr val="bg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543697" y="2816886"/>
                <a:ext cx="682815" cy="369332"/>
              </a:xfrm>
              <a:prstGeom prst="rect">
                <a:avLst/>
              </a:prstGeom>
              <a:blipFill>
                <a:blip r:embed="rId6"/>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19567431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977" y="715560"/>
            <a:ext cx="10146890" cy="552232"/>
          </a:xfrm>
        </p:spPr>
        <p:txBody>
          <a:bodyPr>
            <a:noAutofit/>
          </a:bodyPr>
          <a:lstStyle/>
          <a:p>
            <a:pPr lvl="0"/>
            <a:r>
              <a:rPr lang="en-US" sz="2800" b="1" dirty="0">
                <a:latin typeface="Times New Roman" panose="02020603050405020304" pitchFamily="18" charset="0"/>
                <a:cs typeface="Times New Roman" panose="02020603050405020304" pitchFamily="18" charset="0"/>
              </a:rPr>
              <a:t>Final memory at current time step (</a:t>
            </a:r>
            <a:r>
              <a:rPr lang="en-US" sz="2800" b="1" dirty="0" err="1">
                <a:latin typeface="Times New Roman" panose="02020603050405020304" pitchFamily="18" charset="0"/>
                <a:cs typeface="Times New Roman" panose="02020603050405020304" pitchFamily="18" charset="0"/>
              </a:rPr>
              <a:t>bộ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nhớ</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1341" y="807010"/>
            <a:ext cx="309700" cy="369332"/>
          </a:xfrm>
          <a:prstGeom prst="rect">
            <a:avLst/>
          </a:prstGeom>
          <a:noFill/>
        </p:spPr>
        <p:txBody>
          <a:bodyPr wrap="none" rtlCol="0">
            <a:spAutoFit/>
          </a:bodyPr>
          <a:lstStyle/>
          <a:p>
            <a:r>
              <a:rPr lang="en-US" b="1" dirty="0">
                <a:solidFill>
                  <a:schemeClr val="bg1"/>
                </a:solidFill>
              </a:rPr>
              <a:t>4</a:t>
            </a:r>
          </a:p>
        </p:txBody>
      </p:sp>
      <mc:AlternateContent xmlns:mc="http://schemas.openxmlformats.org/markup-compatibility/2006" xmlns:a14="http://schemas.microsoft.com/office/drawing/2010/main">
        <mc:Choice Requires="a14">
          <p:sp>
            <p:nvSpPr>
              <p:cNvPr id="7" name="TextBox 6"/>
              <p:cNvSpPr txBox="1"/>
              <p:nvPr/>
            </p:nvSpPr>
            <p:spPr>
              <a:xfrm>
                <a:off x="6810800" y="3662925"/>
                <a:ext cx="5313405"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𝒉</m:t>
                          </m:r>
                        </m:e>
                        <m:sub>
                          <m:r>
                            <a:rPr lang="en-US" sz="3000" b="1" i="1" smtClean="0">
                              <a:latin typeface="Cambria Math" panose="02040503050406030204" pitchFamily="18" charset="0"/>
                            </a:rPr>
                            <m:t>𝒕</m:t>
                          </m:r>
                        </m:sub>
                      </m:sSub>
                      <m:r>
                        <a:rPr lang="en-US" sz="3000" b="1" i="1" smtClean="0">
                          <a:latin typeface="Cambria Math" panose="02040503050406030204" pitchFamily="18" charset="0"/>
                        </a:rPr>
                        <m:t>=</m:t>
                      </m:r>
                      <m:sSub>
                        <m:sSubPr>
                          <m:ctrlPr>
                            <a:rPr lang="en-US" sz="3000" b="1" i="1" smtClean="0">
                              <a:latin typeface="Cambria Math" panose="02040503050406030204" pitchFamily="18" charset="0"/>
                              <a:ea typeface="Cambria Math" panose="02040503050406030204" pitchFamily="18" charset="0"/>
                            </a:rPr>
                          </m:ctrlPr>
                        </m:sSubPr>
                        <m:e>
                          <m:r>
                            <a:rPr lang="en-US" sz="3000" b="1" i="1" smtClean="0">
                              <a:latin typeface="Cambria Math" panose="02040503050406030204" pitchFamily="18" charset="0"/>
                              <a:ea typeface="Cambria Math" panose="02040503050406030204" pitchFamily="18" charset="0"/>
                            </a:rPr>
                            <m:t>𝒛</m:t>
                          </m:r>
                        </m:e>
                        <m:sub>
                          <m:r>
                            <a:rPr lang="en-US" sz="3000" b="1" i="1" smtClean="0">
                              <a:latin typeface="Cambria Math" panose="02040503050406030204" pitchFamily="18" charset="0"/>
                              <a:ea typeface="Cambria Math" panose="02040503050406030204" pitchFamily="18" charset="0"/>
                            </a:rPr>
                            <m:t>𝒕</m:t>
                          </m:r>
                        </m:sub>
                      </m:sSub>
                      <m:r>
                        <a:rPr lang="en-US" sz="3000" b="1" i="1" smtClean="0">
                          <a:latin typeface="Cambria Math" panose="02040503050406030204" pitchFamily="18" charset="0"/>
                          <a:ea typeface="Cambria Math" panose="02040503050406030204" pitchFamily="18" charset="0"/>
                        </a:rPr>
                        <m:t> </m:t>
                      </m:r>
                      <m:r>
                        <a:rPr lang="en-US" sz="3000" b="0" i="0" smtClean="0">
                          <a:latin typeface="Cambria Math" panose="02040503050406030204" pitchFamily="18" charset="0"/>
                          <a:ea typeface="Cambria Math" panose="02040503050406030204" pitchFamily="18" charset="0"/>
                        </a:rPr>
                        <m:t>𝝝</m:t>
                      </m:r>
                      <m:r>
                        <a:rPr lang="en-US" sz="3000" b="1" i="1" smtClean="0">
                          <a:latin typeface="Cambria Math" panose="02040503050406030204" pitchFamily="18" charset="0"/>
                          <a:ea typeface="Cambria Math" panose="02040503050406030204" pitchFamily="18" charset="0"/>
                        </a:rPr>
                        <m:t> </m:t>
                      </m:r>
                      <m:sSub>
                        <m:sSubPr>
                          <m:ctrlPr>
                            <a:rPr lang="en-US" sz="3000" b="1" i="1" smtClean="0">
                              <a:latin typeface="Cambria Math" panose="02040503050406030204" pitchFamily="18" charset="0"/>
                              <a:ea typeface="Cambria Math" panose="02040503050406030204" pitchFamily="18" charset="0"/>
                            </a:rPr>
                          </m:ctrlPr>
                        </m:sSubPr>
                        <m:e>
                          <m:r>
                            <a:rPr lang="en-US" sz="3000" b="1" i="1" smtClean="0">
                              <a:latin typeface="Cambria Math" panose="02040503050406030204" pitchFamily="18" charset="0"/>
                              <a:ea typeface="Cambria Math" panose="02040503050406030204" pitchFamily="18" charset="0"/>
                            </a:rPr>
                            <m:t>𝒉</m:t>
                          </m:r>
                        </m:e>
                        <m:sub>
                          <m:r>
                            <a:rPr lang="en-US" sz="3000" b="1" i="1" smtClean="0">
                              <a:latin typeface="Cambria Math" panose="02040503050406030204" pitchFamily="18" charset="0"/>
                              <a:ea typeface="Cambria Math" panose="02040503050406030204" pitchFamily="18" charset="0"/>
                            </a:rPr>
                            <m:t>𝒕</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𝟏</m:t>
                          </m:r>
                        </m:sub>
                      </m:sSub>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𝟏</m:t>
                      </m:r>
                      <m:r>
                        <a:rPr lang="en-US" sz="3000" b="1" i="1" smtClean="0">
                          <a:latin typeface="Cambria Math" panose="02040503050406030204" pitchFamily="18" charset="0"/>
                          <a:ea typeface="Cambria Math" panose="02040503050406030204" pitchFamily="18" charset="0"/>
                        </a:rPr>
                        <m:t>−</m:t>
                      </m:r>
                      <m:sSub>
                        <m:sSubPr>
                          <m:ctrlPr>
                            <a:rPr lang="en-US" sz="3000" b="1" i="1">
                              <a:latin typeface="Cambria Math" panose="02040503050406030204" pitchFamily="18" charset="0"/>
                              <a:ea typeface="Cambria Math" panose="02040503050406030204" pitchFamily="18" charset="0"/>
                            </a:rPr>
                          </m:ctrlPr>
                        </m:sSubPr>
                        <m:e>
                          <m:r>
                            <a:rPr lang="en-US" sz="3000" b="1" i="1">
                              <a:latin typeface="Cambria Math" panose="02040503050406030204" pitchFamily="18" charset="0"/>
                              <a:ea typeface="Cambria Math" panose="02040503050406030204" pitchFamily="18" charset="0"/>
                            </a:rPr>
                            <m:t>𝒛</m:t>
                          </m:r>
                        </m:e>
                        <m:sub>
                          <m:r>
                            <a:rPr lang="en-US" sz="3000" b="1" i="1">
                              <a:latin typeface="Cambria Math" panose="02040503050406030204" pitchFamily="18" charset="0"/>
                              <a:ea typeface="Cambria Math" panose="02040503050406030204" pitchFamily="18" charset="0"/>
                            </a:rPr>
                            <m:t>𝒕</m:t>
                          </m:r>
                        </m:sub>
                      </m:sSub>
                      <m:r>
                        <a:rPr lang="en-US" sz="3000" b="1" i="1" smtClean="0">
                          <a:latin typeface="Cambria Math" panose="02040503050406030204" pitchFamily="18" charset="0"/>
                          <a:ea typeface="Cambria Math" panose="02040503050406030204" pitchFamily="18" charset="0"/>
                        </a:rPr>
                        <m:t>)</m:t>
                      </m:r>
                      <m:r>
                        <a:rPr lang="en-US" sz="3000">
                          <a:latin typeface="Cambria Math" panose="02040503050406030204" pitchFamily="18" charset="0"/>
                          <a:ea typeface="Cambria Math" panose="02040503050406030204" pitchFamily="18" charset="0"/>
                        </a:rPr>
                        <m:t>𝝝</m:t>
                      </m:r>
                      <m:r>
                        <a:rPr lang="en-US" sz="3000" b="1" i="1" smtClean="0">
                          <a:latin typeface="Cambria Math" panose="02040503050406030204" pitchFamily="18" charset="0"/>
                          <a:ea typeface="Cambria Math" panose="02040503050406030204" pitchFamily="18" charset="0"/>
                        </a:rPr>
                        <m:t> </m:t>
                      </m:r>
                      <m:sSub>
                        <m:sSubPr>
                          <m:ctrlPr>
                            <a:rPr lang="en-US" sz="3000" b="1" i="1">
                              <a:latin typeface="Cambria Math" panose="02040503050406030204" pitchFamily="18" charset="0"/>
                              <a:ea typeface="Cambria Math" panose="02040503050406030204" pitchFamily="18" charset="0"/>
                            </a:rPr>
                          </m:ctrlPr>
                        </m:sSubPr>
                        <m:e>
                          <m:r>
                            <a:rPr lang="en-US" sz="3000" b="1" i="1">
                              <a:latin typeface="Cambria Math" panose="02040503050406030204" pitchFamily="18" charset="0"/>
                              <a:ea typeface="Cambria Math" panose="02040503050406030204" pitchFamily="18" charset="0"/>
                            </a:rPr>
                            <m:t>𝒉</m:t>
                          </m:r>
                          <m:r>
                            <a:rPr lang="en-US" sz="3000" b="1" i="1" smtClean="0">
                              <a:latin typeface="Cambria Math" panose="02040503050406030204" pitchFamily="18" charset="0"/>
                              <a:ea typeface="Cambria Math" panose="02040503050406030204" pitchFamily="18" charset="0"/>
                            </a:rPr>
                            <m:t>′</m:t>
                          </m:r>
                        </m:e>
                        <m:sub>
                          <m:r>
                            <a:rPr lang="en-US" sz="3000" b="1" i="1" smtClean="0">
                              <a:latin typeface="Cambria Math" panose="02040503050406030204" pitchFamily="18" charset="0"/>
                              <a:ea typeface="Cambria Math" panose="02040503050406030204" pitchFamily="18" charset="0"/>
                            </a:rPr>
                            <m:t>𝒕</m:t>
                          </m:r>
                        </m:sub>
                      </m:sSub>
                    </m:oMath>
                  </m:oMathPara>
                </a14:m>
                <a:endParaRPr lang="en-US" sz="3000" b="1"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10800" y="3662925"/>
                <a:ext cx="531340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8042" y="1324169"/>
                <a:ext cx="11961072"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ra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tính</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𝒉</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vector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chứa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toàn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bộ</a:t>
                </a:r>
                <a:r>
                  <a:rPr lang="vi-VN" sz="2400" dirty="0">
                    <a:latin typeface="Times New Roman" panose="02020603050405020304" pitchFamily="18" charset="0"/>
                    <a:cs typeface="Times New Roman" panose="02020603050405020304" pitchFamily="18" charset="0"/>
                  </a:rPr>
                  <a:t> thông tin ở </a:t>
                </a:r>
                <a:r>
                  <a:rPr lang="vi-VN" sz="2400" dirty="0" err="1">
                    <a:latin typeface="Times New Roman" panose="02020603050405020304" pitchFamily="18" charset="0"/>
                    <a:cs typeface="Times New Roman" panose="02020603050405020304" pitchFamily="18" charset="0"/>
                  </a:rPr>
                  <a:t>tại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thời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điểm</a:t>
                </a:r>
                <a:r>
                  <a:rPr lang="vi-VN" sz="2400" dirty="0">
                    <a:latin typeface="Times New Roman" panose="02020603050405020304" pitchFamily="18" charset="0"/>
                    <a:cs typeface="Times New Roman" panose="02020603050405020304" pitchFamily="18" charset="0"/>
                  </a:rPr>
                  <a:t> 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truyền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đi.</a:t>
                </a:r>
                <a:endParaRPr lang="en-US"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update</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8042" y="1324169"/>
                <a:ext cx="11961072" cy="830997"/>
              </a:xfrm>
              <a:prstGeom prst="rect">
                <a:avLst/>
              </a:prstGeom>
              <a:blipFill>
                <a:blip r:embed="rId3"/>
                <a:stretch>
                  <a:fillRect l="-815"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856276" y="4077587"/>
                <a:ext cx="5401963" cy="2267608"/>
              </a:xfrm>
              <a:prstGeom prst="rect">
                <a:avLst/>
              </a:prstGeom>
              <a:noFill/>
            </p:spPr>
            <p:txBody>
              <a:bodyPr wrap="square" rtlCol="0">
                <a:spAutoFit/>
              </a:bodyPr>
              <a:lstStyle/>
              <a:p>
                <a:endParaRPr lang="vi-V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Nhân </a:t>
                </a:r>
                <a:r>
                  <a:rPr lang="vi-VN" sz="2400" dirty="0" err="1">
                    <a:latin typeface="Times New Roman" panose="02020603050405020304" pitchFamily="18" charset="0"/>
                    <a:cs typeface="Times New Roman" panose="02020603050405020304" pitchFamily="18" charset="0"/>
                  </a:rPr>
                  <a:t>chập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update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𝒛</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e>
                      <m:sub>
                        <m:r>
                          <a:rPr lang="en-US" sz="2400" b="1" i="1">
                            <a:latin typeface="Cambria Math" panose="02040503050406030204" pitchFamily="18" charset="0"/>
                            <a:ea typeface="Cambria Math" panose="02040503050406030204" pitchFamily="18" charset="0"/>
                          </a:rPr>
                          <m:t>𝒕</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m:t>
                        </m:r>
                      </m:sub>
                    </m:sSub>
                  </m:oMath>
                </a14:m>
                <a:endParaRPr lang="vi-V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Nhân </a:t>
                </a:r>
                <a:r>
                  <a:rPr lang="vi-VN" sz="2400" dirty="0" err="1">
                    <a:latin typeface="Times New Roman" panose="02020603050405020304" pitchFamily="18" charset="0"/>
                    <a:cs typeface="Times New Roman" panose="02020603050405020304" pitchFamily="18" charset="0"/>
                  </a:rPr>
                  <a:t>chập</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𝟏</m:t>
                    </m:r>
                    <m:r>
                      <a:rPr lang="en-US" sz="2400" b="1" i="1">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𝒛</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r>
                          <a:rPr lang="en-US" sz="2400" b="1" i="1">
                            <a:latin typeface="Cambria Math" panose="02040503050406030204" pitchFamily="18" charset="0"/>
                            <a:ea typeface="Cambria Math" panose="02040503050406030204" pitchFamily="18" charset="0"/>
                          </a:rPr>
                          <m:t>′</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cộng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a:t>
                </a:r>
                <a:r>
                  <a:rPr lang="vi-VN" sz="2400" dirty="0">
                    <a:latin typeface="Times New Roman" panose="02020603050405020304" pitchFamily="18" charset="0"/>
                    <a:cs typeface="Times New Roman" panose="02020603050405020304" pitchFamily="18" charset="0"/>
                  </a:rPr>
                  <a:t> ở </a:t>
                </a:r>
                <a:r>
                  <a:rPr lang="vi-VN" sz="2400" dirty="0" err="1">
                    <a:latin typeface="Times New Roman" panose="02020603050405020304" pitchFamily="18" charset="0"/>
                    <a:cs typeface="Times New Roman" panose="02020603050405020304" pitchFamily="18" charset="0"/>
                  </a:rPr>
                  <a:t>bước</a:t>
                </a:r>
                <a:r>
                  <a:rPr lang="vi-VN" sz="2400" dirty="0">
                    <a:latin typeface="Times New Roman" panose="02020603050405020304" pitchFamily="18" charset="0"/>
                    <a:cs typeface="Times New Roman" panose="02020603050405020304" pitchFamily="18" charset="0"/>
                  </a:rPr>
                  <a:t> 1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2.</a:t>
                </a: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856276" y="4077587"/>
                <a:ext cx="5401963" cy="2267608"/>
              </a:xfrm>
              <a:prstGeom prst="rect">
                <a:avLst/>
              </a:prstGeom>
              <a:blipFill>
                <a:blip r:embed="rId4"/>
                <a:stretch>
                  <a:fillRect l="-1580"/>
                </a:stretch>
              </a:blipFill>
            </p:spPr>
            <p:txBody>
              <a:bodyPr/>
              <a:lstStyle/>
              <a:p>
                <a:r>
                  <a:rPr lang="en-US">
                    <a:noFill/>
                  </a:rPr>
                  <a:t> </a:t>
                </a:r>
              </a:p>
            </p:txBody>
          </p:sp>
        </mc:Fallback>
      </mc:AlternateContent>
      <p:pic>
        <p:nvPicPr>
          <p:cNvPr id="11" name="Picture 10" descr="https://cdn.ereka.vn/2018/09/14/5c98f6965fbe433d0e54fe73a3e4ca6d.jpg?w=600"/>
          <p:cNvPicPr/>
          <p:nvPr/>
        </p:nvPicPr>
        <p:blipFill>
          <a:blip r:embed="rId5">
            <a:extLst>
              <a:ext uri="{28A0092B-C50C-407E-A947-70E740481C1C}">
                <a14:useLocalDpi xmlns:a14="http://schemas.microsoft.com/office/drawing/2010/main" val="0"/>
              </a:ext>
            </a:extLst>
          </a:blip>
          <a:srcRect/>
          <a:stretch>
            <a:fillRect/>
          </a:stretch>
        </p:blipFill>
        <p:spPr bwMode="auto">
          <a:xfrm>
            <a:off x="531341" y="2385999"/>
            <a:ext cx="6135397" cy="4286650"/>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3" name="Rectangle 2"/>
              <p:cNvSpPr/>
              <p:nvPr/>
            </p:nvSpPr>
            <p:spPr>
              <a:xfrm>
                <a:off x="408042" y="2698273"/>
                <a:ext cx="682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h</m:t>
                          </m:r>
                        </m:e>
                        <m:sub>
                          <m:r>
                            <a:rPr lang="en-US" i="1">
                              <a:solidFill>
                                <a:schemeClr val="bg1"/>
                              </a:solidFill>
                              <a:latin typeface="Cambria Math" panose="02040503050406030204" pitchFamily="18" charset="0"/>
                              <a:cs typeface="Times New Roman" panose="02020603050405020304" pitchFamily="18" charset="0"/>
                            </a:rPr>
                            <m:t>𝑡</m:t>
                          </m:r>
                          <m:r>
                            <a:rPr lang="en-US" i="1">
                              <a:solidFill>
                                <a:schemeClr val="bg1"/>
                              </a:solidFill>
                              <a:latin typeface="Cambria Math" panose="02040503050406030204" pitchFamily="18" charset="0"/>
                              <a:cs typeface="Times New Roman" panose="02020603050405020304" pitchFamily="18" charset="0"/>
                            </a:rPr>
                            <m:t>−1</m:t>
                          </m:r>
                        </m:sub>
                      </m:sSub>
                    </m:oMath>
                  </m:oMathPara>
                </a14:m>
                <a:endParaRPr lang="en-US" dirty="0">
                  <a:solidFill>
                    <a:schemeClr val="bg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408042" y="2698273"/>
                <a:ext cx="682815" cy="369332"/>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86191" y="6160529"/>
                <a:ext cx="4561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cs typeface="Times New Roman" panose="02020603050405020304" pitchFamily="18" charset="0"/>
                            </a:rPr>
                          </m:ctrlPr>
                        </m:sSubPr>
                        <m:e>
                          <m:r>
                            <a:rPr lang="en-US" i="1">
                              <a:solidFill>
                                <a:schemeClr val="bg1"/>
                              </a:solidFill>
                              <a:latin typeface="Cambria Math" panose="02040503050406030204" pitchFamily="18" charset="0"/>
                              <a:cs typeface="Times New Roman" panose="02020603050405020304" pitchFamily="18" charset="0"/>
                            </a:rPr>
                            <m:t>𝑥</m:t>
                          </m:r>
                        </m:e>
                        <m:sub>
                          <m:r>
                            <a:rPr lang="en-US" i="1">
                              <a:solidFill>
                                <a:schemeClr val="bg1"/>
                              </a:solidFill>
                              <a:latin typeface="Cambria Math" panose="02040503050406030204" pitchFamily="18" charset="0"/>
                              <a:cs typeface="Times New Roman" panose="02020603050405020304" pitchFamily="18" charset="0"/>
                            </a:rPr>
                            <m:t>𝑡</m:t>
                          </m:r>
                        </m:sub>
                      </m:sSub>
                    </m:oMath>
                  </m:oMathPara>
                </a14:m>
                <a:endParaRPr lang="en-US" dirty="0">
                  <a:solidFill>
                    <a:schemeClr val="bg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86191" y="6160529"/>
                <a:ext cx="456151" cy="369332"/>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54049" y="2285798"/>
                <a:ext cx="5515065" cy="1477328"/>
              </a:xfrm>
              <a:prstGeom prst="rect">
                <a:avLst/>
              </a:prstGeom>
              <a:noFill/>
            </p:spPr>
            <p:txBody>
              <a:bodyPr wrap="square" rtlCol="0">
                <a:spAutoFit/>
              </a:bodyPr>
              <a:lstStyle/>
              <a:p>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nội</a:t>
                </a:r>
                <a:r>
                  <a:rPr lang="vi-VN" sz="2400" dirty="0">
                    <a:latin typeface="Times New Roman" panose="02020603050405020304" pitchFamily="18" charset="0"/>
                    <a:cs typeface="Times New Roman" panose="02020603050405020304" pitchFamily="18" charset="0"/>
                  </a:rPr>
                  <a:t> dung thu </a:t>
                </a:r>
                <a:r>
                  <a:rPr lang="vi-VN" sz="2400" dirty="0" err="1">
                    <a:latin typeface="Times New Roman" panose="02020603050405020304" pitchFamily="18" charset="0"/>
                    <a:cs typeface="Times New Roman" panose="02020603050405020304" pitchFamily="18" charset="0"/>
                  </a:rPr>
                  <a:t>thập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bộ</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nhớ</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tại</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r>
                          <a:rPr lang="en-US" sz="2400" b="1" i="1">
                            <a:latin typeface="Cambria Math" panose="02040503050406030204" pitchFamily="18" charset="0"/>
                            <a:ea typeface="Cambria Math" panose="02040503050406030204" pitchFamily="18" charset="0"/>
                          </a:rPr>
                          <m:t>′</m:t>
                        </m:r>
                      </m:e>
                      <m:sub>
                        <m:r>
                          <a:rPr lang="en-US" sz="2400" b="1" i="1">
                            <a:latin typeface="Cambria Math" panose="02040503050406030204" pitchFamily="18" charset="0"/>
                            <a:ea typeface="Cambria Math" panose="02040503050406030204" pitchFamily="18" charset="0"/>
                          </a:rPr>
                          <m:t>𝒕</m:t>
                        </m:r>
                      </m:sub>
                    </m:sSub>
                  </m:oMath>
                </a14:m>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những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gì</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bước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trước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đó</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𝒉</m:t>
                        </m:r>
                      </m:e>
                      <m:sub>
                        <m:r>
                          <a:rPr lang="en-US" sz="2400" b="1" i="1">
                            <a:latin typeface="Cambria Math" panose="02040503050406030204" pitchFamily="18" charset="0"/>
                            <a:ea typeface="Cambria Math" panose="02040503050406030204" pitchFamily="18" charset="0"/>
                          </a:rPr>
                          <m:t>𝒕</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m:t>
                        </m:r>
                      </m:sub>
                    </m:sSub>
                  </m:oMath>
                </a14:m>
                <a:r>
                  <a:rPr lang="vi-VN"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54049" y="2285798"/>
                <a:ext cx="5515065" cy="1477328"/>
              </a:xfrm>
              <a:prstGeom prst="rect">
                <a:avLst/>
              </a:prstGeom>
              <a:blipFill>
                <a:blip r:embed="rId8"/>
                <a:stretch>
                  <a:fillRect l="-1657" t="-3306"/>
                </a:stretch>
              </a:blipFill>
            </p:spPr>
            <p:txBody>
              <a:bodyPr/>
              <a:lstStyle/>
              <a:p>
                <a:r>
                  <a:rPr lang="en-US">
                    <a:noFill/>
                  </a:rPr>
                  <a:t> </a:t>
                </a:r>
              </a:p>
            </p:txBody>
          </p:sp>
        </mc:Fallback>
      </mc:AlternateContent>
    </p:spTree>
    <p:extLst>
      <p:ext uri="{BB962C8B-B14F-4D97-AF65-F5344CB8AC3E}">
        <p14:creationId xmlns:p14="http://schemas.microsoft.com/office/powerpoint/2010/main" val="22903751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384" y="609595"/>
            <a:ext cx="3749818" cy="986976"/>
          </a:xfrm>
        </p:spPr>
        <p:txBody>
          <a:bodyPr>
            <a:normAutofit/>
          </a:bodyPr>
          <a:lstStyle/>
          <a:p>
            <a:r>
              <a:rPr lang="en-US" sz="4000" b="1" dirty="0" err="1">
                <a:latin typeface="Times New Roman" panose="02020603050405020304" pitchFamily="18" charset="0"/>
                <a:cs typeface="Times New Roman" panose="02020603050405020304" pitchFamily="18" charset="0"/>
              </a:rPr>
              <a:t>Mô</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hình</a:t>
            </a:r>
            <a:r>
              <a:rPr lang="en-US" sz="4000" b="1" dirty="0">
                <a:latin typeface="Times New Roman" panose="02020603050405020304" pitchFamily="18" charset="0"/>
                <a:cs typeface="Times New Roman" panose="02020603050405020304" pitchFamily="18" charset="0"/>
              </a:rPr>
              <a:t> LSTM</a:t>
            </a:r>
          </a:p>
        </p:txBody>
      </p:sp>
      <mc:AlternateContent xmlns:mc="http://schemas.openxmlformats.org/markup-compatibility/2006" xmlns:a14="http://schemas.microsoft.com/office/drawing/2010/main">
        <mc:Choice Requires="a14">
          <p:sp>
            <p:nvSpPr>
              <p:cNvPr id="4" name="TextBox 3"/>
              <p:cNvSpPr txBox="1"/>
              <p:nvPr/>
            </p:nvSpPr>
            <p:spPr>
              <a:xfrm>
                <a:off x="1407887" y="1973943"/>
                <a:ext cx="9823994" cy="2985433"/>
              </a:xfrm>
              <a:prstGeom prst="rect">
                <a:avLst/>
              </a:prstGeom>
              <a:noFill/>
            </p:spPr>
            <p:txBody>
              <a:bodyPr wrap="square" rtlCol="0">
                <a:spAutoFit/>
              </a:bodyPr>
              <a:lstStyle/>
              <a:p>
                <a:pPr marL="285750" indent="-28575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Có </a:t>
                </a:r>
                <a:r>
                  <a:rPr lang="vi-VN" sz="2600" dirty="0" err="1">
                    <a:latin typeface="Times New Roman" panose="02020603050405020304" pitchFamily="18" charset="0"/>
                    <a:cs typeface="Times New Roman" panose="02020603050405020304" pitchFamily="18" charset="0"/>
                  </a:rPr>
                  <a:t>thể</a:t>
                </a:r>
                <a:r>
                  <a:rPr lang="vi-VN" sz="2600" dirty="0">
                    <a:latin typeface="Times New Roman" panose="02020603050405020304" pitchFamily="18" charset="0"/>
                    <a:cs typeface="Times New Roman" panose="02020603050405020304" pitchFamily="18" charset="0"/>
                  </a:rPr>
                  <a:t> coi </a:t>
                </a:r>
                <a:r>
                  <a:rPr lang="vi-VN" sz="2600" dirty="0" err="1">
                    <a:latin typeface="Times New Roman" panose="02020603050405020304" pitchFamily="18" charset="0"/>
                    <a:cs typeface="Times New Roman" panose="02020603050405020304" pitchFamily="18" charset="0"/>
                  </a:rPr>
                  <a:t>hidden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state</a:t>
                </a:r>
                <a:r>
                  <a:rPr lang="vi-VN" sz="2600" dirty="0">
                    <a:latin typeface="Times New Roman" panose="02020603050405020304" pitchFamily="18" charset="0"/>
                    <a:cs typeface="Times New Roman" panose="02020603050405020304" pitchFamily="18" charset="0"/>
                  </a:rPr>
                  <a:t> như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bộ</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nhớ</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của</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mạng</a:t>
                </a:r>
                <a:r>
                  <a:rPr lang="vi-VN"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𝑆</m:t>
                        </m:r>
                      </m:e>
                      <m:sub>
                        <m:r>
                          <a:rPr lang="en-US" sz="2600" i="1">
                            <a:latin typeface="Cambria Math" panose="02040503050406030204" pitchFamily="18" charset="0"/>
                            <a:cs typeface="Times New Roman" panose="02020603050405020304" pitchFamily="18" charset="0"/>
                          </a:rPr>
                          <m:t>𝑡</m:t>
                        </m:r>
                      </m:sub>
                    </m:sSub>
                  </m:oMath>
                </a14:m>
                <a:r>
                  <a:rPr lang="vi-VN" sz="2600" dirty="0">
                    <a:latin typeface="Times New Roman" panose="02020603050405020304" pitchFamily="18" charset="0"/>
                    <a:cs typeface="Times New Roman" panose="02020603050405020304" pitchFamily="18" charset="0"/>
                  </a:rPr>
                  <a:t> lưu thông tin </a:t>
                </a:r>
                <a:r>
                  <a:rPr lang="vi-VN" sz="2600" dirty="0" err="1">
                    <a:latin typeface="Times New Roman" panose="02020603050405020304" pitchFamily="18" charset="0"/>
                    <a:cs typeface="Times New Roman" panose="02020603050405020304" pitchFamily="18" charset="0"/>
                  </a:rPr>
                  <a:t>của</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xảy</a:t>
                </a:r>
                <a:r>
                  <a:rPr lang="vi-VN" sz="2600" dirty="0">
                    <a:latin typeface="Times New Roman" panose="02020603050405020304" pitchFamily="18" charset="0"/>
                    <a:cs typeface="Times New Roman" panose="02020603050405020304" pitchFamily="18" charset="0"/>
                  </a:rPr>
                  <a:t> ra ở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bước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trước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đó</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Tất</a:t>
                </a:r>
                <a:r>
                  <a:rPr lang="vi-VN" sz="2600" dirty="0">
                    <a:latin typeface="Times New Roman" panose="02020603050405020304" pitchFamily="18" charset="0"/>
                    <a:cs typeface="Times New Roman" panose="02020603050405020304" pitchFamily="18" charset="0"/>
                  </a:rPr>
                  <a:t> nhiên </a:t>
                </a:r>
                <a14:m>
                  <m:oMath xmlns:m="http://schemas.openxmlformats.org/officeDocument/2006/math">
                    <m:sSub>
                      <m:sSubPr>
                        <m:ctrlPr>
                          <a:rPr lang="vi-VN"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𝑆</m:t>
                        </m:r>
                      </m:e>
                      <m:sub>
                        <m:r>
                          <a:rPr lang="en-US" sz="2600" b="0" i="1" smtClean="0">
                            <a:latin typeface="Cambria Math" panose="02040503050406030204" pitchFamily="18" charset="0"/>
                            <a:cs typeface="Times New Roman" panose="02020603050405020304" pitchFamily="18" charset="0"/>
                          </a:rPr>
                          <m:t>𝑡</m:t>
                        </m:r>
                      </m:sub>
                    </m:sSub>
                  </m:oMath>
                </a14:m>
                <a:r>
                  <a:rPr lang="vi-VN" sz="2600" dirty="0">
                    <a:latin typeface="Times New Roman" panose="02020603050405020304" pitchFamily="18" charset="0"/>
                    <a:cs typeface="Times New Roman" panose="02020603050405020304" pitchFamily="18" charset="0"/>
                  </a:rPr>
                  <a:t> không </a:t>
                </a:r>
                <a:r>
                  <a:rPr lang="vi-VN" sz="2600" dirty="0" err="1">
                    <a:latin typeface="Times New Roman" panose="02020603050405020304" pitchFamily="18" charset="0"/>
                    <a:cs typeface="Times New Roman" panose="02020603050405020304" pitchFamily="18" charset="0"/>
                  </a:rPr>
                  <a:t>thể</a:t>
                </a:r>
                <a:r>
                  <a:rPr lang="vi-VN" sz="2600" dirty="0">
                    <a:latin typeface="Times New Roman" panose="02020603050405020304" pitchFamily="18" charset="0"/>
                    <a:cs typeface="Times New Roman" panose="02020603050405020304" pitchFamily="18" charset="0"/>
                  </a:rPr>
                  <a:t> lưu thông tin </a:t>
                </a:r>
                <a:r>
                  <a:rPr lang="vi-VN" sz="2600" dirty="0" err="1">
                    <a:latin typeface="Times New Roman" panose="02020603050405020304" pitchFamily="18" charset="0"/>
                    <a:cs typeface="Times New Roman" panose="02020603050405020304" pitchFamily="18" charset="0"/>
                  </a:rPr>
                  <a:t>của</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rất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nhiều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trước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đó</a:t>
                </a: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Không </a:t>
                </a:r>
                <a:r>
                  <a:rPr lang="vi-VN" sz="2800" dirty="0" err="1">
                    <a:latin typeface="Times New Roman" panose="02020603050405020304" pitchFamily="18" charset="0"/>
                    <a:cs typeface="Times New Roman" panose="02020603050405020304" pitchFamily="18" charset="0"/>
                  </a:rPr>
                  <a:t>giống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mạng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neuron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truyền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thống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tham </a:t>
                </a:r>
                <a:r>
                  <a:rPr lang="vi-VN" sz="2800" dirty="0" err="1">
                    <a:latin typeface="Times New Roman" panose="02020603050405020304" pitchFamily="18" charset="0"/>
                    <a:cs typeface="Times New Roman" panose="02020603050405020304" pitchFamily="18" charset="0"/>
                  </a:rPr>
                  <a:t>số</a:t>
                </a:r>
                <a:r>
                  <a:rPr lang="vi-VN" sz="2800" dirty="0">
                    <a:latin typeface="Times New Roman" panose="02020603050405020304" pitchFamily="18" charset="0"/>
                    <a:cs typeface="Times New Roman" panose="02020603050405020304" pitchFamily="18" charset="0"/>
                  </a:rPr>
                  <a:t> ở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layer</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khác</a:t>
                </a:r>
                <a:r>
                  <a:rPr lang="vi-VN" sz="2800" dirty="0">
                    <a:latin typeface="Times New Roman" panose="02020603050405020304" pitchFamily="18" charset="0"/>
                    <a:cs typeface="Times New Roman" panose="02020603050405020304" pitchFamily="18" charset="0"/>
                  </a:rPr>
                  <a:t> nhau </a:t>
                </a:r>
                <a:r>
                  <a:rPr lang="vi-VN" sz="2800" dirty="0" err="1">
                    <a:latin typeface="Times New Roman" panose="02020603050405020304" pitchFamily="18" charset="0"/>
                    <a:cs typeface="Times New Roman" panose="02020603050405020304" pitchFamily="18" charset="0"/>
                  </a:rPr>
                  <a:t>thì</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khác</a:t>
                </a:r>
                <a:r>
                  <a:rPr lang="vi-VN" sz="2800" dirty="0">
                    <a:latin typeface="Times New Roman" panose="02020603050405020304" pitchFamily="18" charset="0"/>
                    <a:cs typeface="Times New Roman" panose="02020603050405020304" pitchFamily="18" charset="0"/>
                  </a:rPr>
                  <a:t> nhau, ở RNN,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tham </a:t>
                </a:r>
                <a:r>
                  <a:rPr lang="vi-VN" sz="2800" dirty="0" err="1">
                    <a:latin typeface="Times New Roman" panose="02020603050405020304" pitchFamily="18" charset="0"/>
                    <a:cs typeface="Times New Roman" panose="02020603050405020304" pitchFamily="18" charset="0"/>
                  </a:rPr>
                  <a:t>số</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giống</a:t>
                </a:r>
                <a:r>
                  <a:rPr lang="vi-VN" sz="2800" dirty="0">
                    <a:latin typeface="Times New Roman" panose="02020603050405020304" pitchFamily="18" charset="0"/>
                    <a:cs typeface="Times New Roman" panose="02020603050405020304" pitchFamily="18" charset="0"/>
                  </a:rPr>
                  <a:t> nhau </a:t>
                </a:r>
                <a:r>
                  <a:rPr lang="vi-VN" sz="2800" dirty="0" err="1">
                    <a:latin typeface="Times New Roman" panose="02020603050405020304" pitchFamily="18" charset="0"/>
                    <a:cs typeface="Times New Roman" panose="02020603050405020304" pitchFamily="18" charset="0"/>
                  </a:rPr>
                  <a:t>vì</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thế</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số</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lượng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parameters</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mạng</a:t>
                </a:r>
                <a:r>
                  <a:rPr lang="vi-VN" sz="2800" dirty="0">
                    <a:latin typeface="Times New Roman" panose="02020603050405020304" pitchFamily="18" charset="0"/>
                    <a:cs typeface="Times New Roman" panose="02020603050405020304" pitchFamily="18" charset="0"/>
                  </a:rPr>
                  <a:t> RNN </a:t>
                </a:r>
                <a:r>
                  <a:rPr lang="vi-VN" sz="2800" dirty="0" err="1">
                    <a:latin typeface="Times New Roman" panose="02020603050405020304" pitchFamily="18" charset="0"/>
                    <a:cs typeface="Times New Roman" panose="02020603050405020304" pitchFamily="18" charset="0"/>
                  </a:rPr>
                  <a:t>giảm</a:t>
                </a:r>
                <a:r>
                  <a:rPr lang="vi-VN" sz="2800" dirty="0">
                    <a:latin typeface="Times New Roman" panose="02020603050405020304" pitchFamily="18" charset="0"/>
                    <a:cs typeface="Times New Roman" panose="02020603050405020304" pitchFamily="18" charset="0"/>
                  </a:rPr>
                  <a:t> đi</a:t>
                </a:r>
                <a:endParaRPr lang="en-US" sz="26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407887" y="1973943"/>
                <a:ext cx="9823994" cy="2985433"/>
              </a:xfrm>
              <a:prstGeom prst="rect">
                <a:avLst/>
              </a:prstGeom>
              <a:blipFill>
                <a:blip r:embed="rId2"/>
                <a:stretch>
                  <a:fillRect l="-1117" t="-1837" b="-4694"/>
                </a:stretch>
              </a:blipFill>
            </p:spPr>
            <p:txBody>
              <a:bodyPr/>
              <a:lstStyle/>
              <a:p>
                <a:r>
                  <a:rPr lang="en-US">
                    <a:noFill/>
                  </a:rPr>
                  <a:t> </a:t>
                </a:r>
              </a:p>
            </p:txBody>
          </p:sp>
        </mc:Fallback>
      </mc:AlternateContent>
    </p:spTree>
    <p:extLst>
      <p:ext uri="{BB962C8B-B14F-4D97-AF65-F5344CB8AC3E}">
        <p14:creationId xmlns:p14="http://schemas.microsoft.com/office/powerpoint/2010/main" val="27205069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63462" y="3244441"/>
            <a:ext cx="8169972" cy="3088043"/>
            <a:chOff x="-28575" y="1898650"/>
            <a:chExt cx="9956800" cy="4429126"/>
          </a:xfrm>
          <a:solidFill>
            <a:schemeClr val="tx1">
              <a:lumMod val="75000"/>
              <a:lumOff val="25000"/>
            </a:schemeClr>
          </a:solidFill>
        </p:grpSpPr>
        <p:sp>
          <p:nvSpPr>
            <p:cNvPr id="5" name="Freeform 4"/>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Freeform 5"/>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6"/>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7"/>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9" name="Group 8"/>
          <p:cNvGrpSpPr/>
          <p:nvPr/>
        </p:nvGrpSpPr>
        <p:grpSpPr>
          <a:xfrm>
            <a:off x="2608081" y="912600"/>
            <a:ext cx="3183748" cy="2362279"/>
            <a:chOff x="6285507" y="4056652"/>
            <a:chExt cx="1361612" cy="1952296"/>
          </a:xfrm>
        </p:grpSpPr>
        <p:grpSp>
          <p:nvGrpSpPr>
            <p:cNvPr id="10" name="Group 9"/>
            <p:cNvGrpSpPr/>
            <p:nvPr/>
          </p:nvGrpSpPr>
          <p:grpSpPr>
            <a:xfrm>
              <a:off x="6285507" y="4056652"/>
              <a:ext cx="1361612" cy="1952296"/>
              <a:chOff x="5808789" y="2272281"/>
              <a:chExt cx="1993536" cy="2858355"/>
            </a:xfrm>
          </p:grpSpPr>
          <p:sp>
            <p:nvSpPr>
              <p:cNvPr id="12" name="Rectangle 11"/>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13" name="Group 12"/>
              <p:cNvGrpSpPr/>
              <p:nvPr/>
            </p:nvGrpSpPr>
            <p:grpSpPr>
              <a:xfrm>
                <a:off x="5808789" y="2272281"/>
                <a:ext cx="1993536" cy="1989348"/>
                <a:chOff x="8140701" y="1890712"/>
                <a:chExt cx="1511300" cy="1508125"/>
              </a:xfrm>
            </p:grpSpPr>
            <p:sp>
              <p:nvSpPr>
                <p:cNvPr id="14"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15"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11" name="TextBox 10"/>
            <p:cNvSpPr txBox="1"/>
            <p:nvPr/>
          </p:nvSpPr>
          <p:spPr>
            <a:xfrm>
              <a:off x="6414231" y="4592474"/>
              <a:ext cx="1102532" cy="330669"/>
            </a:xfrm>
            <a:prstGeom prst="rect">
              <a:avLst/>
            </a:prstGeom>
            <a:noFill/>
          </p:spPr>
          <p:txBody>
            <a:bodyPr wrap="square" rtlCol="0" anchor="ctr">
              <a:spAutoFit/>
            </a:bodyPr>
            <a:lstStyle/>
            <a:p>
              <a:pPr algn="ctr"/>
              <a:r>
                <a:rPr lang="en-US" sz="2000" b="1" dirty="0" err="1">
                  <a:solidFill>
                    <a:prstClr val="black"/>
                  </a:solidFill>
                  <a:effectLst>
                    <a:outerShdw blurRad="38100" dist="38100" dir="2700000" algn="tl">
                      <a:srgbClr val="000000">
                        <a:alpha val="43137"/>
                      </a:srgbClr>
                    </a:outerShdw>
                  </a:effectLst>
                </a:rPr>
                <a:t>Khái</a:t>
              </a:r>
              <a:r>
                <a:rPr lang="en-US" sz="2000" b="1" dirty="0">
                  <a:solidFill>
                    <a:prstClr val="black"/>
                  </a:solidFill>
                  <a:effectLst>
                    <a:outerShdw blurRad="38100" dist="38100" dir="2700000" algn="tl">
                      <a:srgbClr val="000000">
                        <a:alpha val="43137"/>
                      </a:srgbClr>
                    </a:outerShdw>
                  </a:effectLst>
                </a:rPr>
                <a:t> </a:t>
              </a:r>
              <a:r>
                <a:rPr lang="en-US" sz="2000" b="1" dirty="0" err="1">
                  <a:solidFill>
                    <a:prstClr val="black"/>
                  </a:solidFill>
                  <a:effectLst>
                    <a:outerShdw blurRad="38100" dist="38100" dir="2700000" algn="tl">
                      <a:srgbClr val="000000">
                        <a:alpha val="43137"/>
                      </a:srgbClr>
                    </a:outerShdw>
                  </a:effectLst>
                </a:rPr>
                <a:t>Quát</a:t>
              </a:r>
              <a:endParaRPr lang="en-US" sz="2000" b="1" dirty="0">
                <a:solidFill>
                  <a:prstClr val="black"/>
                </a:solidFill>
                <a:effectLst>
                  <a:outerShdw blurRad="38100" dist="38100" dir="2700000" algn="tl">
                    <a:srgbClr val="000000">
                      <a:alpha val="43137"/>
                    </a:srgbClr>
                  </a:outerShdw>
                </a:effectLst>
              </a:endParaRPr>
            </a:p>
          </p:txBody>
        </p:sp>
      </p:grpSp>
      <p:sp>
        <p:nvSpPr>
          <p:cNvPr id="16" name="TextBox 15"/>
          <p:cNvSpPr txBox="1"/>
          <p:nvPr/>
        </p:nvSpPr>
        <p:spPr>
          <a:xfrm>
            <a:off x="1697774" y="3631889"/>
            <a:ext cx="3667992" cy="1015663"/>
          </a:xfrm>
          <a:prstGeom prst="rect">
            <a:avLst/>
          </a:prstGeom>
          <a:noFill/>
        </p:spPr>
        <p:txBody>
          <a:bodyPr wrap="none" rtlCol="0">
            <a:spAutoFit/>
          </a:bodyPr>
          <a:lstStyle/>
          <a:p>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Quát</a:t>
            </a:r>
            <a:endPar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1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93257" y="1702613"/>
            <a:ext cx="9303657" cy="4198038"/>
            <a:chOff x="-28575" y="1898650"/>
            <a:chExt cx="9956800" cy="4429126"/>
          </a:xfrm>
          <a:solidFill>
            <a:schemeClr val="tx1">
              <a:lumMod val="75000"/>
              <a:lumOff val="25000"/>
            </a:schemeClr>
          </a:solidFill>
        </p:grpSpPr>
        <p:sp>
          <p:nvSpPr>
            <p:cNvPr id="5" name="Freeform 4"/>
            <p:cNvSpPr>
              <a:spLocks/>
            </p:cNvSpPr>
            <p:nvPr/>
          </p:nvSpPr>
          <p:spPr bwMode="auto">
            <a:xfrm>
              <a:off x="3052763" y="2152650"/>
              <a:ext cx="3460750" cy="3467100"/>
            </a:xfrm>
            <a:custGeom>
              <a:avLst/>
              <a:gdLst>
                <a:gd name="T0" fmla="*/ 522 w 1204"/>
                <a:gd name="T1" fmla="*/ 1077 h 1205"/>
                <a:gd name="T2" fmla="*/ 463 w 1204"/>
                <a:gd name="T3" fmla="*/ 602 h 1205"/>
                <a:gd name="T4" fmla="*/ 692 w 1204"/>
                <a:gd name="T5" fmla="*/ 106 h 1205"/>
                <a:gd name="T6" fmla="*/ 268 w 1204"/>
                <a:gd name="T7" fmla="*/ 0 h 1205"/>
                <a:gd name="T8" fmla="*/ 237 w 1204"/>
                <a:gd name="T9" fmla="*/ 28 h 1205"/>
                <a:gd name="T10" fmla="*/ 616 w 1204"/>
                <a:gd name="T11" fmla="*/ 123 h 1205"/>
                <a:gd name="T12" fmla="*/ 718 w 1204"/>
                <a:gd name="T13" fmla="*/ 427 h 1205"/>
                <a:gd name="T14" fmla="*/ 26 w 1204"/>
                <a:gd name="T15" fmla="*/ 845 h 1205"/>
                <a:gd name="T16" fmla="*/ 475 w 1204"/>
                <a:gd name="T17" fmla="*/ 1205 h 1205"/>
                <a:gd name="T18" fmla="*/ 662 w 1204"/>
                <a:gd name="T19" fmla="*/ 1119 h 1205"/>
                <a:gd name="T20" fmla="*/ 522 w 1204"/>
                <a:gd name="T21" fmla="*/ 107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1205">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Freeform 5"/>
            <p:cNvSpPr>
              <a:spLocks/>
            </p:cNvSpPr>
            <p:nvPr/>
          </p:nvSpPr>
          <p:spPr bwMode="auto">
            <a:xfrm>
              <a:off x="-28575" y="1898650"/>
              <a:ext cx="1481138" cy="87313"/>
            </a:xfrm>
            <a:custGeom>
              <a:avLst/>
              <a:gdLst>
                <a:gd name="T0" fmla="*/ 0 w 515"/>
                <a:gd name="T1" fmla="*/ 2 h 30"/>
                <a:gd name="T2" fmla="*/ 0 w 515"/>
                <a:gd name="T3" fmla="*/ 23 h 30"/>
                <a:gd name="T4" fmla="*/ 504 w 515"/>
                <a:gd name="T5" fmla="*/ 30 h 30"/>
                <a:gd name="T6" fmla="*/ 515 w 515"/>
                <a:gd name="T7" fmla="*/ 18 h 30"/>
                <a:gd name="T8" fmla="*/ 0 w 515"/>
                <a:gd name="T9" fmla="*/ 2 h 30"/>
              </a:gdLst>
              <a:ahLst/>
              <a:cxnLst>
                <a:cxn ang="0">
                  <a:pos x="T0" y="T1"/>
                </a:cxn>
                <a:cxn ang="0">
                  <a:pos x="T2" y="T3"/>
                </a:cxn>
                <a:cxn ang="0">
                  <a:pos x="T4" y="T5"/>
                </a:cxn>
                <a:cxn ang="0">
                  <a:pos x="T6" y="T7"/>
                </a:cxn>
                <a:cxn ang="0">
                  <a:pos x="T8" y="T9"/>
                </a:cxn>
              </a:cxnLst>
              <a:rect l="0" t="0" r="r" b="b"/>
              <a:pathLst>
                <a:path w="515" h="30">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6"/>
            <p:cNvSpPr>
              <a:spLocks/>
            </p:cNvSpPr>
            <p:nvPr/>
          </p:nvSpPr>
          <p:spPr bwMode="auto">
            <a:xfrm>
              <a:off x="1581150" y="1958975"/>
              <a:ext cx="2084388" cy="247650"/>
            </a:xfrm>
            <a:custGeom>
              <a:avLst/>
              <a:gdLst>
                <a:gd name="T0" fmla="*/ 595 w 725"/>
                <a:gd name="T1" fmla="*/ 43 h 86"/>
                <a:gd name="T2" fmla="*/ 13 w 725"/>
                <a:gd name="T3" fmla="*/ 0 h 86"/>
                <a:gd name="T4" fmla="*/ 0 w 725"/>
                <a:gd name="T5" fmla="*/ 12 h 86"/>
                <a:gd name="T6" fmla="*/ 298 w 725"/>
                <a:gd name="T7" fmla="*/ 36 h 86"/>
                <a:gd name="T8" fmla="*/ 695 w 725"/>
                <a:gd name="T9" fmla="*/ 86 h 86"/>
                <a:gd name="T10" fmla="*/ 725 w 725"/>
                <a:gd name="T11" fmla="*/ 58 h 86"/>
                <a:gd name="T12" fmla="*/ 595 w 725"/>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725" h="86">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7"/>
            <p:cNvSpPr>
              <a:spLocks/>
            </p:cNvSpPr>
            <p:nvPr/>
          </p:nvSpPr>
          <p:spPr bwMode="auto">
            <a:xfrm>
              <a:off x="4826000" y="5472113"/>
              <a:ext cx="5102225" cy="855663"/>
            </a:xfrm>
            <a:custGeom>
              <a:avLst/>
              <a:gdLst>
                <a:gd name="T0" fmla="*/ 1775 w 1775"/>
                <a:gd name="T1" fmla="*/ 213 h 297"/>
                <a:gd name="T2" fmla="*/ 1443 w 1775"/>
                <a:gd name="T3" fmla="*/ 57 h 297"/>
                <a:gd name="T4" fmla="*/ 1397 w 1775"/>
                <a:gd name="T5" fmla="*/ 95 h 297"/>
                <a:gd name="T6" fmla="*/ 205 w 1775"/>
                <a:gd name="T7" fmla="*/ 0 h 297"/>
                <a:gd name="T8" fmla="*/ 0 w 1775"/>
                <a:gd name="T9" fmla="*/ 93 h 297"/>
                <a:gd name="T10" fmla="*/ 309 w 1775"/>
                <a:gd name="T11" fmla="*/ 153 h 297"/>
                <a:gd name="T12" fmla="*/ 1225 w 1775"/>
                <a:gd name="T13" fmla="*/ 235 h 297"/>
                <a:gd name="T14" fmla="*/ 1153 w 1775"/>
                <a:gd name="T15" fmla="*/ 297 h 297"/>
                <a:gd name="T16" fmla="*/ 1775 w 1775"/>
                <a:gd name="T17" fmla="*/ 21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5" h="297">
                  <a:moveTo>
                    <a:pt x="1775" y="213"/>
                  </a:moveTo>
                  <a:cubicBezTo>
                    <a:pt x="1443" y="57"/>
                    <a:pt x="1443" y="57"/>
                    <a:pt x="1443" y="57"/>
                  </a:cubicBezTo>
                  <a:cubicBezTo>
                    <a:pt x="1397" y="95"/>
                    <a:pt x="1397" y="95"/>
                    <a:pt x="1397" y="95"/>
                  </a:cubicBezTo>
                  <a:cubicBezTo>
                    <a:pt x="1397" y="95"/>
                    <a:pt x="730" y="100"/>
                    <a:pt x="205" y="0"/>
                  </a:cubicBezTo>
                  <a:cubicBezTo>
                    <a:pt x="0" y="93"/>
                    <a:pt x="0" y="93"/>
                    <a:pt x="0" y="93"/>
                  </a:cubicBezTo>
                  <a:cubicBezTo>
                    <a:pt x="95" y="117"/>
                    <a:pt x="198" y="138"/>
                    <a:pt x="309" y="153"/>
                  </a:cubicBezTo>
                  <a:cubicBezTo>
                    <a:pt x="859" y="229"/>
                    <a:pt x="1225" y="235"/>
                    <a:pt x="1225" y="235"/>
                  </a:cubicBezTo>
                  <a:cubicBezTo>
                    <a:pt x="1153" y="297"/>
                    <a:pt x="1153" y="297"/>
                    <a:pt x="1153" y="297"/>
                  </a:cubicBezTo>
                  <a:lnTo>
                    <a:pt x="177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9" name="TextBox 8"/>
          <p:cNvSpPr txBox="1"/>
          <p:nvPr/>
        </p:nvSpPr>
        <p:spPr>
          <a:xfrm>
            <a:off x="1156326" y="4140480"/>
            <a:ext cx="4410946" cy="1938992"/>
          </a:xfrm>
          <a:prstGeom prst="rect">
            <a:avLst/>
          </a:prstGeom>
          <a:noFill/>
        </p:spPr>
        <p:txBody>
          <a:bodyPr wrap="square" rtlCol="0">
            <a:spAutoFit/>
          </a:bodyPr>
          <a:lstStyle/>
          <a:p>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dirty="0" err="1">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en-US" sz="6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p>
        </p:txBody>
      </p:sp>
      <p:grpSp>
        <p:nvGrpSpPr>
          <p:cNvPr id="10" name="Group 9"/>
          <p:cNvGrpSpPr/>
          <p:nvPr/>
        </p:nvGrpSpPr>
        <p:grpSpPr>
          <a:xfrm>
            <a:off x="2546206" y="277203"/>
            <a:ext cx="1288585" cy="1466788"/>
            <a:chOff x="6285507" y="4056652"/>
            <a:chExt cx="1361612" cy="1952296"/>
          </a:xfrm>
        </p:grpSpPr>
        <p:grpSp>
          <p:nvGrpSpPr>
            <p:cNvPr id="11" name="Group 10"/>
            <p:cNvGrpSpPr/>
            <p:nvPr/>
          </p:nvGrpSpPr>
          <p:grpSpPr>
            <a:xfrm>
              <a:off x="6285507" y="4056652"/>
              <a:ext cx="1361612" cy="1952296"/>
              <a:chOff x="5808789" y="2272281"/>
              <a:chExt cx="1993536" cy="2858355"/>
            </a:xfrm>
          </p:grpSpPr>
          <p:sp>
            <p:nvSpPr>
              <p:cNvPr id="13" name="Rectangle 12"/>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14" name="Group 13"/>
              <p:cNvGrpSpPr/>
              <p:nvPr/>
            </p:nvGrpSpPr>
            <p:grpSpPr>
              <a:xfrm>
                <a:off x="5808789" y="2272281"/>
                <a:ext cx="1993536" cy="1989348"/>
                <a:chOff x="8140701" y="1890712"/>
                <a:chExt cx="1511300" cy="1508125"/>
              </a:xfrm>
            </p:grpSpPr>
            <p:sp>
              <p:nvSpPr>
                <p:cNvPr id="15"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16"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12" name="TextBox 11"/>
            <p:cNvSpPr txBox="1"/>
            <p:nvPr/>
          </p:nvSpPr>
          <p:spPr>
            <a:xfrm>
              <a:off x="6371735" y="4585647"/>
              <a:ext cx="1189156" cy="368686"/>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Khái</a:t>
              </a:r>
              <a:r>
                <a:rPr lang="en-US" sz="1200" kern="0" dirty="0">
                  <a:solidFill>
                    <a:prstClr val="black"/>
                  </a:solidFill>
                  <a:latin typeface="Arial" panose="020B0604020202020204" pitchFamily="34" charset="0"/>
                  <a:cs typeface="Arial" panose="020B0604020202020204" pitchFamily="34" charset="0"/>
                </a:rPr>
                <a:t> </a:t>
              </a:r>
              <a:r>
                <a:rPr lang="en-US" sz="1200" kern="0" dirty="0" err="1">
                  <a:solidFill>
                    <a:prstClr val="black"/>
                  </a:solidFill>
                  <a:latin typeface="Arial" panose="020B0604020202020204" pitchFamily="34" charset="0"/>
                  <a:cs typeface="Arial" panose="020B0604020202020204" pitchFamily="34" charset="0"/>
                </a:rPr>
                <a:t>Quát</a:t>
              </a:r>
              <a:endParaRPr lang="en-US" sz="1200" dirty="0">
                <a:solidFill>
                  <a:prstClr val="black"/>
                </a:solidFill>
              </a:endParaRPr>
            </a:p>
          </p:txBody>
        </p:sp>
      </p:grpSp>
      <p:grpSp>
        <p:nvGrpSpPr>
          <p:cNvPr id="17" name="Group 16"/>
          <p:cNvGrpSpPr/>
          <p:nvPr/>
        </p:nvGrpSpPr>
        <p:grpSpPr>
          <a:xfrm>
            <a:off x="5497089" y="298075"/>
            <a:ext cx="1789082" cy="1716683"/>
            <a:chOff x="6235463" y="4056652"/>
            <a:chExt cx="1461697" cy="1952296"/>
          </a:xfrm>
        </p:grpSpPr>
        <p:grpSp>
          <p:nvGrpSpPr>
            <p:cNvPr id="18" name="Group 17"/>
            <p:cNvGrpSpPr/>
            <p:nvPr/>
          </p:nvGrpSpPr>
          <p:grpSpPr>
            <a:xfrm>
              <a:off x="6285507" y="4056652"/>
              <a:ext cx="1361612" cy="1952296"/>
              <a:chOff x="5808789" y="2272281"/>
              <a:chExt cx="1993536" cy="2858355"/>
            </a:xfrm>
          </p:grpSpPr>
          <p:sp>
            <p:nvSpPr>
              <p:cNvPr id="20" name="Rectangle 19"/>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21" name="Group 20"/>
              <p:cNvGrpSpPr/>
              <p:nvPr/>
            </p:nvGrpSpPr>
            <p:grpSpPr>
              <a:xfrm>
                <a:off x="5808789" y="2272281"/>
                <a:ext cx="1993536" cy="1989348"/>
                <a:chOff x="8140701" y="1890712"/>
                <a:chExt cx="1511300" cy="1508125"/>
              </a:xfrm>
            </p:grpSpPr>
            <p:sp>
              <p:nvSpPr>
                <p:cNvPr id="22"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23"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19" name="TextBox 18"/>
            <p:cNvSpPr txBox="1"/>
            <p:nvPr/>
          </p:nvSpPr>
          <p:spPr>
            <a:xfrm>
              <a:off x="6235463" y="4564158"/>
              <a:ext cx="1461697" cy="368686"/>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Mạng</a:t>
              </a:r>
              <a:r>
                <a:rPr lang="en-US" sz="1200" kern="0" dirty="0">
                  <a:solidFill>
                    <a:prstClr val="black"/>
                  </a:solidFill>
                  <a:latin typeface="Arial" panose="020B0604020202020204" pitchFamily="34" charset="0"/>
                  <a:cs typeface="Arial" panose="020B0604020202020204" pitchFamily="34" charset="0"/>
                </a:rPr>
                <a:t> LSTM</a:t>
              </a:r>
              <a:endParaRPr lang="en-US" sz="1200" dirty="0">
                <a:solidFill>
                  <a:prstClr val="black"/>
                </a:solidFill>
              </a:endParaRPr>
            </a:p>
          </p:txBody>
        </p:sp>
      </p:grpSp>
      <p:grpSp>
        <p:nvGrpSpPr>
          <p:cNvPr id="24" name="Group 23"/>
          <p:cNvGrpSpPr/>
          <p:nvPr/>
        </p:nvGrpSpPr>
        <p:grpSpPr>
          <a:xfrm>
            <a:off x="7505967" y="2525487"/>
            <a:ext cx="3597461" cy="2951758"/>
            <a:chOff x="6285507" y="4056652"/>
            <a:chExt cx="1361612" cy="1952296"/>
          </a:xfrm>
        </p:grpSpPr>
        <p:grpSp>
          <p:nvGrpSpPr>
            <p:cNvPr id="25" name="Group 24"/>
            <p:cNvGrpSpPr/>
            <p:nvPr/>
          </p:nvGrpSpPr>
          <p:grpSpPr>
            <a:xfrm>
              <a:off x="6285507" y="4056652"/>
              <a:ext cx="1361612" cy="1952296"/>
              <a:chOff x="5808789" y="2272281"/>
              <a:chExt cx="1993536" cy="2858355"/>
            </a:xfrm>
          </p:grpSpPr>
          <p:sp>
            <p:nvSpPr>
              <p:cNvPr id="27" name="Rectangle 26"/>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28" name="Group 27"/>
              <p:cNvGrpSpPr/>
              <p:nvPr/>
            </p:nvGrpSpPr>
            <p:grpSpPr>
              <a:xfrm>
                <a:off x="5808789" y="2272281"/>
                <a:ext cx="1993536" cy="1989348"/>
                <a:chOff x="8140701" y="1890712"/>
                <a:chExt cx="1511300" cy="1508125"/>
              </a:xfrm>
            </p:grpSpPr>
            <p:sp>
              <p:nvSpPr>
                <p:cNvPr id="29"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30"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26" name="TextBox 25"/>
            <p:cNvSpPr txBox="1"/>
            <p:nvPr/>
          </p:nvSpPr>
          <p:spPr>
            <a:xfrm>
              <a:off x="6414231" y="4592474"/>
              <a:ext cx="1102532" cy="330669"/>
            </a:xfrm>
            <a:prstGeom prst="rect">
              <a:avLst/>
            </a:prstGeom>
            <a:noFill/>
          </p:spPr>
          <p:txBody>
            <a:bodyPr wrap="square" rtlCol="0" anchor="ctr">
              <a:spAutoFit/>
            </a:bodyPr>
            <a:lstStyle/>
            <a:p>
              <a:pPr algn="ctr"/>
              <a:r>
                <a:rPr lang="en-US" sz="2000" b="1" dirty="0" err="1">
                  <a:solidFill>
                    <a:prstClr val="black"/>
                  </a:solidFill>
                  <a:effectLst>
                    <a:outerShdw blurRad="38100" dist="38100" dir="2700000" algn="tl">
                      <a:srgbClr val="000000">
                        <a:alpha val="43137"/>
                      </a:srgbClr>
                    </a:outerShdw>
                  </a:effectLst>
                </a:rPr>
                <a:t>Ứng</a:t>
              </a:r>
              <a:r>
                <a:rPr lang="en-US" sz="2000" b="1" dirty="0">
                  <a:solidFill>
                    <a:prstClr val="black"/>
                  </a:solidFill>
                  <a:effectLst>
                    <a:outerShdw blurRad="38100" dist="38100" dir="2700000" algn="tl">
                      <a:srgbClr val="000000">
                        <a:alpha val="43137"/>
                      </a:srgbClr>
                    </a:outerShdw>
                  </a:effectLst>
                </a:rPr>
                <a:t> </a:t>
              </a:r>
              <a:r>
                <a:rPr lang="en-US" sz="2000" b="1" dirty="0" err="1">
                  <a:solidFill>
                    <a:prstClr val="black"/>
                  </a:solidFill>
                  <a:effectLst>
                    <a:outerShdw blurRad="38100" dist="38100" dir="2700000" algn="tl">
                      <a:srgbClr val="000000">
                        <a:alpha val="43137"/>
                      </a:srgbClr>
                    </a:outerShdw>
                  </a:effectLst>
                </a:rPr>
                <a:t>Dụng</a:t>
              </a:r>
              <a:r>
                <a:rPr lang="en-US" sz="2000" b="1" dirty="0">
                  <a:solidFill>
                    <a:prstClr val="black"/>
                  </a:solidFill>
                  <a:effectLst>
                    <a:outerShdw blurRad="38100" dist="38100" dir="2700000" algn="tl">
                      <a:srgbClr val="000000">
                        <a:alpha val="43137"/>
                      </a:srgbClr>
                    </a:outerShdw>
                  </a:effectLst>
                </a:rPr>
                <a:t> - Demo</a:t>
              </a:r>
            </a:p>
          </p:txBody>
        </p:sp>
      </p:grpSp>
      <p:grpSp>
        <p:nvGrpSpPr>
          <p:cNvPr id="31" name="Group 30"/>
          <p:cNvGrpSpPr/>
          <p:nvPr/>
        </p:nvGrpSpPr>
        <p:grpSpPr>
          <a:xfrm>
            <a:off x="4865293" y="2305027"/>
            <a:ext cx="1784076" cy="1803098"/>
            <a:chOff x="6235463" y="4056652"/>
            <a:chExt cx="1461697" cy="1952296"/>
          </a:xfrm>
        </p:grpSpPr>
        <p:grpSp>
          <p:nvGrpSpPr>
            <p:cNvPr id="32" name="Group 31"/>
            <p:cNvGrpSpPr/>
            <p:nvPr/>
          </p:nvGrpSpPr>
          <p:grpSpPr>
            <a:xfrm>
              <a:off x="6285507" y="4056652"/>
              <a:ext cx="1361612" cy="1952296"/>
              <a:chOff x="5808789" y="2272281"/>
              <a:chExt cx="1993536" cy="2858355"/>
            </a:xfrm>
          </p:grpSpPr>
          <p:sp>
            <p:nvSpPr>
              <p:cNvPr id="34" name="Rectangle 33"/>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914400">
                  <a:defRPr/>
                </a:pPr>
                <a:endParaRPr lang="en-US" sz="1800" kern="0">
                  <a:solidFill>
                    <a:prstClr val="white"/>
                  </a:solidFill>
                </a:endParaRPr>
              </a:p>
            </p:txBody>
          </p:sp>
          <p:grpSp>
            <p:nvGrpSpPr>
              <p:cNvPr id="35" name="Group 34"/>
              <p:cNvGrpSpPr/>
              <p:nvPr/>
            </p:nvGrpSpPr>
            <p:grpSpPr>
              <a:xfrm>
                <a:off x="5808789" y="2272281"/>
                <a:ext cx="1993536" cy="1989348"/>
                <a:chOff x="8140701" y="1890712"/>
                <a:chExt cx="1511300" cy="1508125"/>
              </a:xfrm>
            </p:grpSpPr>
            <p:sp>
              <p:nvSpPr>
                <p:cNvPr id="36"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sp>
              <p:nvSpPr>
                <p:cNvPr id="37"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a:solidFill>
                      <a:prstClr val="black"/>
                    </a:solidFill>
                  </a:endParaRPr>
                </a:p>
              </p:txBody>
            </p:sp>
          </p:grpSp>
        </p:grpSp>
        <p:sp>
          <p:nvSpPr>
            <p:cNvPr id="33" name="TextBox 32"/>
            <p:cNvSpPr txBox="1"/>
            <p:nvPr/>
          </p:nvSpPr>
          <p:spPr>
            <a:xfrm>
              <a:off x="6235463" y="4575561"/>
              <a:ext cx="1461697" cy="345880"/>
            </a:xfrm>
            <a:prstGeom prst="rect">
              <a:avLst/>
            </a:prstGeom>
            <a:noFill/>
          </p:spPr>
          <p:txBody>
            <a:bodyPr wrap="square" rtlCol="0" anchor="ctr">
              <a:spAutoFit/>
            </a:bodyPr>
            <a:lstStyle/>
            <a:p>
              <a:pPr algn="ctr"/>
              <a:r>
                <a:rPr lang="en-US" sz="1200" kern="0" dirty="0" err="1">
                  <a:solidFill>
                    <a:prstClr val="black"/>
                  </a:solidFill>
                  <a:latin typeface="Arial" panose="020B0604020202020204" pitchFamily="34" charset="0"/>
                  <a:cs typeface="Arial" panose="020B0604020202020204" pitchFamily="34" charset="0"/>
                </a:rPr>
                <a:t>Biến</a:t>
              </a:r>
              <a:r>
                <a:rPr lang="en-US" sz="1200" kern="0" dirty="0">
                  <a:solidFill>
                    <a:prstClr val="black"/>
                  </a:solidFill>
                  <a:latin typeface="Arial" panose="020B0604020202020204" pitchFamily="34" charset="0"/>
                  <a:cs typeface="Arial" panose="020B0604020202020204" pitchFamily="34" charset="0"/>
                </a:rPr>
                <a:t> </a:t>
              </a:r>
              <a:r>
                <a:rPr lang="en-US" sz="1200" kern="0" dirty="0" err="1">
                  <a:solidFill>
                    <a:prstClr val="black"/>
                  </a:solidFill>
                  <a:latin typeface="Arial" panose="020B0604020202020204" pitchFamily="34" charset="0"/>
                  <a:cs typeface="Arial" panose="020B0604020202020204" pitchFamily="34" charset="0"/>
                </a:rPr>
                <a:t>Thể</a:t>
              </a:r>
              <a:endParaRPr lang="en-US" sz="1200" dirty="0">
                <a:solidFill>
                  <a:prstClr val="black"/>
                </a:solidFill>
              </a:endParaRPr>
            </a:p>
          </p:txBody>
        </p:sp>
      </p:grpSp>
    </p:spTree>
    <p:extLst>
      <p:ext uri="{BB962C8B-B14F-4D97-AF65-F5344CB8AC3E}">
        <p14:creationId xmlns:p14="http://schemas.microsoft.com/office/powerpoint/2010/main" val="250789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1" y="624110"/>
            <a:ext cx="2728686" cy="783776"/>
          </a:xfrm>
        </p:spPr>
        <p:txBody>
          <a:bodyPr/>
          <a:lstStyle/>
          <a:p>
            <a:r>
              <a:rPr lang="en-US" b="1" dirty="0" err="1">
                <a:latin typeface="Times New Roman" panose="02020603050405020304" pitchFamily="18" charset="0"/>
                <a:cs typeface="Times New Roman" panose="02020603050405020304" pitchFamily="18" charset="0"/>
              </a:rPr>
              <a:t>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a:t>
            </a:r>
          </a:p>
        </p:txBody>
      </p:sp>
      <p:sp>
        <p:nvSpPr>
          <p:cNvPr id="5" name="Rectangle 4"/>
          <p:cNvSpPr/>
          <p:nvPr/>
        </p:nvSpPr>
        <p:spPr>
          <a:xfrm>
            <a:off x="696684" y="1368036"/>
            <a:ext cx="11321145" cy="2092881"/>
          </a:xfrm>
          <a:prstGeom prst="rect">
            <a:avLst/>
          </a:prstGeom>
        </p:spPr>
        <p:txBody>
          <a:bodyPr wrap="square">
            <a:spAutoFit/>
          </a:bodyPr>
          <a:lstStyle/>
          <a:p>
            <a:r>
              <a:rPr lang="vi-VN" sz="2600" b="1"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t>
            </a:r>
            <a:r>
              <a:rPr lang="vi-VN" sz="2600" b="1" dirty="0" err="1">
                <a:latin typeface="Times New Roman" panose="02020603050405020304" pitchFamily="18" charset="0"/>
                <a:cs typeface="Times New Roman" panose="02020603050405020304" pitchFamily="18" charset="0"/>
              </a:rPr>
              <a:t>Dịch</a:t>
            </a:r>
            <a:r>
              <a:rPr lang="vi-VN" sz="2600" b="1" dirty="0">
                <a:latin typeface="Times New Roman" panose="02020603050405020304" pitchFamily="18" charset="0"/>
                <a:cs typeface="Times New Roman" panose="02020603050405020304" pitchFamily="18" charset="0"/>
              </a:rPr>
              <a:t> </a:t>
            </a:r>
            <a:r>
              <a:rPr lang="vi-VN" sz="2600" b="1" dirty="0" err="1">
                <a:latin typeface="Times New Roman" panose="02020603050405020304" pitchFamily="18" charset="0"/>
                <a:cs typeface="Times New Roman" panose="02020603050405020304" pitchFamily="18" charset="0"/>
              </a:rPr>
              <a:t>máy</a:t>
            </a:r>
            <a:endParaRPr lang="vi-VN" sz="2600" b="1" dirty="0">
              <a:latin typeface="Times New Roman" panose="02020603050405020304" pitchFamily="18" charset="0"/>
              <a:cs typeface="Times New Roman" panose="02020603050405020304" pitchFamily="18" charset="0"/>
            </a:endParaRPr>
          </a:p>
          <a:p>
            <a:r>
              <a:rPr lang="vi-VN" sz="2600" dirty="0" err="1">
                <a:latin typeface="Times New Roman" panose="02020603050405020304" pitchFamily="18" charset="0"/>
                <a:cs typeface="Times New Roman" panose="02020603050405020304" pitchFamily="18" charset="0"/>
              </a:rPr>
              <a:t>Vì</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một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từ</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có</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rất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nhiều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nghĩa</a:t>
            </a:r>
            <a:r>
              <a:rPr lang="vi-VN" sz="2600" dirty="0">
                <a:latin typeface="Times New Roman" panose="02020603050405020304" pitchFamily="18" charset="0"/>
                <a:cs typeface="Times New Roman" panose="02020603050405020304" pitchFamily="18" charset="0"/>
              </a:rPr>
              <a:t> trong </a:t>
            </a:r>
            <a:r>
              <a:rPr lang="vi-VN" sz="2600" dirty="0" err="1">
                <a:latin typeface="Times New Roman" panose="02020603050405020304" pitchFamily="18" charset="0"/>
                <a:cs typeface="Times New Roman" panose="02020603050405020304" pitchFamily="18" charset="0"/>
              </a:rPr>
              <a:t>từng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hoàn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cảnh</a:t>
            </a:r>
            <a:endParaRPr lang="en-US" sz="2600" dirty="0">
              <a:latin typeface="Times New Roman" panose="02020603050405020304" pitchFamily="18" charset="0"/>
              <a:cs typeface="Times New Roman" panose="02020603050405020304" pitchFamily="18" charset="0"/>
            </a:endParaRPr>
          </a:p>
          <a:p>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khác</a:t>
            </a:r>
            <a:r>
              <a:rPr lang="vi-VN" sz="2600" dirty="0">
                <a:latin typeface="Times New Roman" panose="02020603050405020304" pitchFamily="18" charset="0"/>
                <a:cs typeface="Times New Roman" panose="02020603050405020304" pitchFamily="18" charset="0"/>
              </a:rPr>
              <a:t> nhau, </a:t>
            </a:r>
            <a:r>
              <a:rPr lang="vi-VN" sz="2600" dirty="0" err="1">
                <a:latin typeface="Times New Roman" panose="02020603050405020304" pitchFamily="18" charset="0"/>
                <a:cs typeface="Times New Roman" panose="02020603050405020304" pitchFamily="18" charset="0"/>
              </a:rPr>
              <a:t>vậy</a:t>
            </a:r>
            <a:r>
              <a:rPr lang="vi-VN" sz="2600" dirty="0">
                <a:latin typeface="Times New Roman" panose="02020603050405020304" pitchFamily="18" charset="0"/>
                <a:cs typeface="Times New Roman" panose="02020603050405020304" pitchFamily="18" charset="0"/>
              </a:rPr>
              <a:t> nên </a:t>
            </a:r>
            <a:r>
              <a:rPr lang="vi-VN" sz="2600" dirty="0" err="1">
                <a:latin typeface="Times New Roman" panose="02020603050405020304" pitchFamily="18" charset="0"/>
                <a:cs typeface="Times New Roman" panose="02020603050405020304" pitchFamily="18" charset="0"/>
              </a:rPr>
              <a:t>đó</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lý</a:t>
            </a:r>
            <a:r>
              <a:rPr lang="vi-VN" sz="2600" dirty="0">
                <a:latin typeface="Times New Roman" panose="02020603050405020304" pitchFamily="18" charset="0"/>
                <a:cs typeface="Times New Roman" panose="02020603050405020304" pitchFamily="18" charset="0"/>
              </a:rPr>
              <a:t> do ta </a:t>
            </a:r>
            <a:r>
              <a:rPr lang="vi-VN" sz="2600" dirty="0" err="1">
                <a:latin typeface="Times New Roman" panose="02020603050405020304" pitchFamily="18" charset="0"/>
                <a:cs typeface="Times New Roman" panose="02020603050405020304" pitchFamily="18" charset="0"/>
              </a:rPr>
              <a:t>cần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dùng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đến</a:t>
            </a:r>
            <a:r>
              <a:rPr lang="vi-V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r>
              <a:rPr lang="vi-VN" sz="2600" dirty="0">
                <a:latin typeface="Times New Roman" panose="02020603050405020304" pitchFamily="18" charset="0"/>
                <a:cs typeface="Times New Roman" panose="02020603050405020304" pitchFamily="18" charset="0"/>
              </a:rPr>
              <a:t>RNN </a:t>
            </a:r>
            <a:r>
              <a:rPr lang="vi-VN" sz="2600" dirty="0" err="1">
                <a:latin typeface="Times New Roman" panose="02020603050405020304" pitchFamily="18" charset="0"/>
                <a:cs typeface="Times New Roman" panose="02020603050405020304" pitchFamily="18" charset="0"/>
              </a:rPr>
              <a:t>để</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tạo</a:t>
            </a:r>
            <a:r>
              <a:rPr lang="vi-VN" sz="2600" dirty="0">
                <a:latin typeface="Times New Roman" panose="02020603050405020304" pitchFamily="18" charset="0"/>
                <a:cs typeface="Times New Roman" panose="02020603050405020304" pitchFamily="18" charset="0"/>
              </a:rPr>
              <a:t> ra </a:t>
            </a:r>
            <a:r>
              <a:rPr lang="vi-VN" sz="2600" dirty="0" err="1">
                <a:latin typeface="Times New Roman" panose="02020603050405020304" pitchFamily="18" charset="0"/>
                <a:cs typeface="Times New Roman" panose="02020603050405020304" pitchFamily="18" charset="0"/>
              </a:rPr>
              <a:t>một</a:t>
            </a:r>
            <a:r>
              <a:rPr lang="vi-VN" sz="2600" dirty="0">
                <a:latin typeface="Times New Roman" panose="02020603050405020304" pitchFamily="18" charset="0"/>
                <a:cs typeface="Times New Roman" panose="02020603050405020304" pitchFamily="18" charset="0"/>
              </a:rPr>
              <a:t> câu </a:t>
            </a:r>
            <a:r>
              <a:rPr lang="vi-VN" sz="2600" dirty="0" err="1">
                <a:latin typeface="Times New Roman" panose="02020603050405020304" pitchFamily="18" charset="0"/>
                <a:cs typeface="Times New Roman" panose="02020603050405020304" pitchFamily="18" charset="0"/>
              </a:rPr>
              <a:t>dịch</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sát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cả</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về</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nghĩa</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văn </a:t>
            </a:r>
            <a:r>
              <a:rPr lang="vi-VN" sz="2600" dirty="0" err="1">
                <a:latin typeface="Times New Roman" panose="02020603050405020304" pitchFamily="18" charset="0"/>
                <a:cs typeface="Times New Roman" panose="02020603050405020304" pitchFamily="18" charset="0"/>
              </a:rPr>
              <a:t>vẻ</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Để</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làm</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vậy</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thì</a:t>
            </a:r>
            <a:r>
              <a:rPr lang="vi-VN" sz="2600" dirty="0">
                <a:latin typeface="Times New Roman" panose="02020603050405020304" pitchFamily="18" charset="0"/>
                <a:cs typeface="Times New Roman" panose="02020603050405020304" pitchFamily="18" charset="0"/>
              </a:rPr>
              <a:t> ta </a:t>
            </a:r>
            <a:r>
              <a:rPr lang="vi-VN" sz="2600" dirty="0" err="1">
                <a:latin typeface="Times New Roman" panose="02020603050405020304" pitchFamily="18" charset="0"/>
                <a:cs typeface="Times New Roman" panose="02020603050405020304" pitchFamily="18" charset="0"/>
              </a:rPr>
              <a:t>cần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phải</a:t>
            </a:r>
            <a:r>
              <a:rPr lang="vi-VN" sz="2600" dirty="0">
                <a:latin typeface="Times New Roman" panose="02020603050405020304" pitchFamily="18" charset="0"/>
                <a:cs typeface="Times New Roman" panose="02020603050405020304" pitchFamily="18" charset="0"/>
              </a:rPr>
              <a:t> xem </a:t>
            </a:r>
            <a:r>
              <a:rPr lang="vi-VN" sz="2600" dirty="0" err="1">
                <a:latin typeface="Times New Roman" panose="02020603050405020304" pitchFamily="18" charset="0"/>
                <a:cs typeface="Times New Roman" panose="02020603050405020304" pitchFamily="18" charset="0"/>
              </a:rPr>
              <a:t>xét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xử</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lý</a:t>
            </a:r>
            <a:r>
              <a:rPr lang="vi-VN" sz="2600" dirty="0">
                <a:latin typeface="Times New Roman" panose="02020603050405020304" pitchFamily="18" charset="0"/>
                <a:cs typeface="Times New Roman" panose="02020603050405020304" pitchFamily="18" charset="0"/>
              </a:rPr>
              <a:t> qua </a:t>
            </a:r>
            <a:r>
              <a:rPr lang="vi-VN" sz="2600" dirty="0" err="1">
                <a:latin typeface="Times New Roman" panose="02020603050405020304" pitchFamily="18" charset="0"/>
                <a:cs typeface="Times New Roman" panose="02020603050405020304" pitchFamily="18" charset="0"/>
              </a:rPr>
              <a:t>tất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cả</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chuỗi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đầu</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vào</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F0FB99AA-F13F-450E-8962-3B7B52E4503A}"/>
              </a:ext>
            </a:extLst>
          </p:cNvPr>
          <p:cNvPicPr>
            <a:picLocks noChangeAspect="1"/>
          </p:cNvPicPr>
          <p:nvPr/>
        </p:nvPicPr>
        <p:blipFill>
          <a:blip r:embed="rId2"/>
          <a:stretch>
            <a:fillRect/>
          </a:stretch>
        </p:blipFill>
        <p:spPr>
          <a:xfrm>
            <a:off x="7667194" y="369658"/>
            <a:ext cx="4071930" cy="2222738"/>
          </a:xfrm>
          <a:prstGeom prst="rect">
            <a:avLst/>
          </a:prstGeom>
        </p:spPr>
      </p:pic>
      <p:sp>
        <p:nvSpPr>
          <p:cNvPr id="7" name="TextBox 6"/>
          <p:cNvSpPr txBox="1"/>
          <p:nvPr/>
        </p:nvSpPr>
        <p:spPr>
          <a:xfrm>
            <a:off x="696684" y="3590774"/>
            <a:ext cx="10868269" cy="2893100"/>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dạng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giọng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nói</a:t>
            </a:r>
            <a:endParaRPr lang="en-US" sz="2600" b="1"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âm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thanh</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sóng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âm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âm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3.</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Mô</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tả</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hình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ảnh</a:t>
            </a:r>
            <a:endParaRPr lang="en-US" sz="2600" b="1" dirty="0">
              <a:latin typeface="Times New Roman" panose="02020603050405020304" pitchFamily="18" charset="0"/>
              <a:cs typeface="Times New Roman" panose="02020603050405020304" pitchFamily="18" charset="0"/>
            </a:endParaRPr>
          </a:p>
          <a:p>
            <a:pPr>
              <a:buNone/>
            </a:pP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lĩnh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u="sng" dirty="0">
                <a:latin typeface="Times New Roman" panose="02020603050405020304" pitchFamily="18" charset="0"/>
                <a:cs typeface="Times New Roman" panose="02020603050405020304" pitchFamily="18" charset="0"/>
                <a:hlinkClick r:id="rId3"/>
              </a:rPr>
              <a:t>convolution neural network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detect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object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RNN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nghĩa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ngạc</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17408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267" y="2757710"/>
            <a:ext cx="4054619" cy="1280890"/>
          </a:xfrm>
        </p:spPr>
        <p:txBody>
          <a:bodyPr>
            <a:normAutofit/>
          </a:bodyPr>
          <a:lstStyle/>
          <a:p>
            <a:r>
              <a:rPr lang="en-US" sz="7200" b="1" dirty="0">
                <a:latin typeface="Times New Roman" panose="02020603050405020304" pitchFamily="18" charset="0"/>
                <a:cs typeface="Times New Roman" panose="02020603050405020304" pitchFamily="18" charset="0"/>
              </a:rPr>
              <a:t>Demo !!!</a:t>
            </a:r>
          </a:p>
        </p:txBody>
      </p:sp>
    </p:spTree>
    <p:extLst>
      <p:ext uri="{BB962C8B-B14F-4D97-AF65-F5344CB8AC3E}">
        <p14:creationId xmlns:p14="http://schemas.microsoft.com/office/powerpoint/2010/main" val="736759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611" y="2423882"/>
            <a:ext cx="6362389" cy="1930404"/>
          </a:xfrm>
        </p:spPr>
        <p:txBody>
          <a:bodyPr>
            <a:normAutofit/>
          </a:bodyPr>
          <a:lstStyle/>
          <a:p>
            <a:r>
              <a:rPr lang="en-US" sz="7200" b="1" dirty="0">
                <a:solidFill>
                  <a:srgbClr val="FF0000"/>
                </a:solidFill>
                <a:latin typeface="Times New Roman" panose="02020603050405020304" pitchFamily="18" charset="0"/>
                <a:cs typeface="Times New Roman" panose="02020603050405020304" pitchFamily="18" charset="0"/>
              </a:rPr>
              <a:t>Thanks you !!!</a:t>
            </a:r>
          </a:p>
        </p:txBody>
      </p:sp>
    </p:spTree>
    <p:extLst>
      <p:ext uri="{BB962C8B-B14F-4D97-AF65-F5344CB8AC3E}">
        <p14:creationId xmlns:p14="http://schemas.microsoft.com/office/powerpoint/2010/main" val="1630317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624110"/>
            <a:ext cx="9777412" cy="1280890"/>
          </a:xfrm>
        </p:spPr>
        <p:txBody>
          <a:bodyPr/>
          <a:lstStyle/>
          <a:p>
            <a:r>
              <a:rPr lang="en-US" dirty="0" err="1"/>
              <a:t>Sơ</a:t>
            </a:r>
            <a:r>
              <a:rPr lang="en-US" dirty="0"/>
              <a:t> </a:t>
            </a:r>
            <a:r>
              <a:rPr lang="en-US" dirty="0" err="1"/>
              <a:t>lược</a:t>
            </a:r>
            <a:r>
              <a:rPr lang="en-US" dirty="0"/>
              <a:t> </a:t>
            </a:r>
            <a:r>
              <a:rPr lang="en-US" dirty="0" err="1"/>
              <a:t>về</a:t>
            </a:r>
            <a:r>
              <a:rPr lang="en-US" dirty="0"/>
              <a:t> RNN</a:t>
            </a:r>
          </a:p>
        </p:txBody>
      </p:sp>
      <p:sp>
        <p:nvSpPr>
          <p:cNvPr id="3" name="Content Placeholder 2"/>
          <p:cNvSpPr>
            <a:spLocks noGrp="1"/>
          </p:cNvSpPr>
          <p:nvPr>
            <p:ph idx="1"/>
          </p:nvPr>
        </p:nvSpPr>
        <p:spPr>
          <a:xfrm>
            <a:off x="1727201" y="2133600"/>
            <a:ext cx="9777411" cy="3777622"/>
          </a:xfrm>
        </p:spPr>
        <p:txBody>
          <a:bodyPr/>
          <a:lstStyle/>
          <a:p>
            <a:endParaRPr lang="en-US" dirty="0"/>
          </a:p>
        </p:txBody>
      </p:sp>
      <p:sp>
        <p:nvSpPr>
          <p:cNvPr id="5" name="Content Placeholder 2"/>
          <p:cNvSpPr>
            <a:spLocks noGrp="1"/>
          </p:cNvSpPr>
          <p:nvPr/>
        </p:nvSpPr>
        <p:spPr>
          <a:xfrm>
            <a:off x="827315" y="2294934"/>
            <a:ext cx="430139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80,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1986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David </a:t>
            </a:r>
            <a:r>
              <a:rPr lang="en-US" sz="2400" dirty="0" err="1">
                <a:latin typeface="Times New Roman" panose="02020603050405020304" pitchFamily="18" charset="0"/>
                <a:cs typeface="Times New Roman" panose="02020603050405020304" pitchFamily="18" charset="0"/>
              </a:rPr>
              <a:t>Rumelhart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=&gt;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a:blip r:embed="rId3"/>
          <a:stretch>
            <a:fillRect/>
          </a:stretch>
        </p:blipFill>
        <p:spPr>
          <a:xfrm>
            <a:off x="5294962" y="1848125"/>
            <a:ext cx="5268191" cy="3976254"/>
          </a:xfrm>
          <a:prstGeom prst="rect">
            <a:avLst/>
          </a:prstGeom>
        </p:spPr>
      </p:pic>
    </p:spTree>
    <p:extLst>
      <p:ext uri="{BB962C8B-B14F-4D97-AF65-F5344CB8AC3E}">
        <p14:creationId xmlns:p14="http://schemas.microsoft.com/office/powerpoint/2010/main" val="7330875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 recurrent neural network and the unfolding in time of the computation involved in its forward computation.">
            <a:extLst>
              <a:ext uri="{FF2B5EF4-FFF2-40B4-BE49-F238E27FC236}">
                <a16:creationId xmlns:a16="http://schemas.microsoft.com/office/drawing/2014/main" id="{AAA27B89-9B74-41D6-A191-B3E2F056E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58" y="1509488"/>
            <a:ext cx="9920880" cy="45464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991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041" y="391881"/>
            <a:ext cx="10180616" cy="1280890"/>
          </a:xfrm>
        </p:spPr>
        <p:txBody>
          <a:bodyPr>
            <a:normAutofit fontScale="90000"/>
          </a:bodyPr>
          <a:lstStyle/>
          <a:p>
            <a:r>
              <a:rPr lang="en-US" dirty="0">
                <a:latin typeface="Times New Roman" panose="02020603050405020304" pitchFamily="18" charset="0"/>
                <a:cs typeface="Times New Roman" panose="02020603050405020304" pitchFamily="18" charset="0"/>
              </a:rPr>
              <a:t>NHƯỢC ĐIỂM CỦA RNN VÀ MÔ HÌNH MẠNG CẢI TIẾN LSTM</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21661" y="1807029"/>
            <a:ext cx="9509557" cy="4006222"/>
          </a:xfrm>
        </p:spPr>
        <p:txBody>
          <a:bodyPr/>
          <a:lstStyle/>
          <a:p>
            <a:r>
              <a:rPr lang="vi-VN" sz="2400" dirty="0">
                <a:latin typeface="Times New Roman" panose="02020603050405020304" pitchFamily="18" charset="0"/>
                <a:cs typeface="Times New Roman" panose="02020603050405020304" pitchFamily="18" charset="0"/>
              </a:rPr>
              <a:t>Kiến trúc Recurrent Neural Network (RNN) được sinh ra để giải quyết các bài toán có dữ liệu tuần tự. Tuy vậy, do kiến trúc của nó khá đơn giản nên khả năng liên kết các thành phần có khoảng cách xa trong câu không tốt. Vì thế, nếu bạn đang xử lý một đoạn văn dùng RNN, nó có thể bỏ qua những chi tiết ở đầu đoạn văn đó do bộ nhớ có hạn.</a:t>
            </a:r>
          </a:p>
          <a:p>
            <a:pPr marL="0" indent="0">
              <a:buNone/>
            </a:pPr>
            <a:br>
              <a:rPr lang="vi-VN" dirty="0"/>
            </a:br>
            <a:endParaRPr lang="en-US" dirty="0"/>
          </a:p>
        </p:txBody>
      </p:sp>
      <p:pic>
        <p:nvPicPr>
          <p:cNvPr id="4" name="Picture 3"/>
          <p:cNvPicPr>
            <a:picLocks noChangeAspect="1"/>
          </p:cNvPicPr>
          <p:nvPr/>
        </p:nvPicPr>
        <p:blipFill>
          <a:blip r:embed="rId3"/>
          <a:stretch>
            <a:fillRect/>
          </a:stretch>
        </p:blipFill>
        <p:spPr>
          <a:xfrm>
            <a:off x="1545111" y="3908111"/>
            <a:ext cx="9674431" cy="2962275"/>
          </a:xfrm>
          <a:prstGeom prst="rect">
            <a:avLst/>
          </a:prstGeom>
        </p:spPr>
      </p:pic>
    </p:spTree>
    <p:extLst>
      <p:ext uri="{BB962C8B-B14F-4D97-AF65-F5344CB8AC3E}">
        <p14:creationId xmlns:p14="http://schemas.microsoft.com/office/powerpoint/2010/main" val="17788603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VẤN ĐỀ PHỤ THUỘC XA</a:t>
            </a:r>
          </a:p>
        </p:txBody>
      </p:sp>
      <p:pic>
        <p:nvPicPr>
          <p:cNvPr id="4" name="Content Placeholder 3"/>
          <p:cNvPicPr>
            <a:picLocks noGrp="1" noChangeAspect="1"/>
          </p:cNvPicPr>
          <p:nvPr>
            <p:ph idx="1"/>
          </p:nvPr>
        </p:nvPicPr>
        <p:blipFill>
          <a:blip r:embed="rId3"/>
          <a:stretch>
            <a:fillRect/>
          </a:stretch>
        </p:blipFill>
        <p:spPr>
          <a:xfrm>
            <a:off x="1756229" y="1793567"/>
            <a:ext cx="8944097" cy="3849244"/>
          </a:xfrm>
          <a:prstGeom prst="rect">
            <a:avLst/>
          </a:prstGeom>
        </p:spPr>
      </p:pic>
    </p:spTree>
    <p:extLst>
      <p:ext uri="{BB962C8B-B14F-4D97-AF65-F5344CB8AC3E}">
        <p14:creationId xmlns:p14="http://schemas.microsoft.com/office/powerpoint/2010/main" val="245757076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VẤN ĐỀ PHỤ THUỘC XA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98171" y="1481185"/>
            <a:ext cx="9226503" cy="4430038"/>
          </a:xfrm>
          <a:prstGeom prst="rect">
            <a:avLst/>
          </a:prstGeom>
        </p:spPr>
      </p:pic>
    </p:spTree>
    <p:extLst>
      <p:ext uri="{BB962C8B-B14F-4D97-AF65-F5344CB8AC3E}">
        <p14:creationId xmlns:p14="http://schemas.microsoft.com/office/powerpoint/2010/main" val="18428769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KẾT LUẬN : </a:t>
            </a:r>
          </a:p>
        </p:txBody>
      </p:sp>
      <p:sp>
        <p:nvSpPr>
          <p:cNvPr id="3" name="Content Placeholder 2"/>
          <p:cNvSpPr>
            <a:spLocks noGrp="1"/>
          </p:cNvSpPr>
          <p:nvPr>
            <p:ph idx="1"/>
          </p:nvPr>
        </p:nvSpPr>
        <p:spPr>
          <a:xfrm>
            <a:off x="1378857" y="1799771"/>
            <a:ext cx="10125755" cy="4111451"/>
          </a:xfrm>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Quan sát về nhược điểm của RNN, ta nhận thấy kiến trúc </a:t>
            </a:r>
            <a:r>
              <a:rPr lang="en-US" sz="2400" dirty="0">
                <a:latin typeface="Times New Roman" panose="02020603050405020304" pitchFamily="18" charset="0"/>
                <a:cs typeface="Times New Roman" panose="02020603050405020304" pitchFamily="18" charset="0"/>
              </a:rPr>
              <a:t>RNN :</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hông hề có cơ chế lọc những thông tin không cần thiết</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Bộ nhớ của kiến trúc có hạn, nếu lưu tất cả những chi tiết không cần thiết thì sẽ dẫn đến quá tải, từ đó quên những thứ ở xa trong quá khứ</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Từ suy nghĩ đó, người ta phát triển các kiến trúc để khắc phục các nhược điểm của RNN. Đó là LSTM và GRU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866940"/>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274</TotalTime>
  <Words>2423</Words>
  <Application>Microsoft Office PowerPoint</Application>
  <PresentationFormat>Widescreen</PresentationFormat>
  <Paragraphs>153</Paragraphs>
  <Slides>33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 Black</vt:lpstr>
      <vt:lpstr>Bahnschrift</vt:lpstr>
      <vt:lpstr>Book Antiqua</vt:lpstr>
      <vt:lpstr>Calibri</vt:lpstr>
      <vt:lpstr>Cambria Math</vt:lpstr>
      <vt:lpstr>Century Gothic</vt:lpstr>
      <vt:lpstr>Gabriola</vt:lpstr>
      <vt:lpstr>Tahoma</vt:lpstr>
      <vt:lpstr>Times New Roman</vt:lpstr>
      <vt:lpstr>Wingdings 3</vt:lpstr>
      <vt:lpstr>Wisp</vt:lpstr>
      <vt:lpstr>DeepLearning</vt:lpstr>
      <vt:lpstr>PowerPoint Presentation</vt:lpstr>
      <vt:lpstr>PowerPoint Presentation</vt:lpstr>
      <vt:lpstr>Sơ lược về RNN</vt:lpstr>
      <vt:lpstr>PowerPoint Presentation</vt:lpstr>
      <vt:lpstr>NHƯỢC ĐIỂM CỦA RNN VÀ MÔ HÌNH MẠNG CẢI TIẾN LSTM </vt:lpstr>
      <vt:lpstr>VẤN ĐỀ PHỤ THUỘC XA</vt:lpstr>
      <vt:lpstr>VẤN ĐỀ PHỤ THUỘC XA</vt:lpstr>
      <vt:lpstr>KẾT LUẬN : </vt:lpstr>
      <vt:lpstr>PowerPoint Presentation</vt:lpstr>
      <vt:lpstr>Giới thiệu mạng LSTM</vt:lpstr>
      <vt:lpstr>Lý do ra đời của LSTM</vt:lpstr>
      <vt:lpstr>PowerPoint Presentation</vt:lpstr>
      <vt:lpstr>Ý tưởng cốt lõi của LSTM</vt:lpstr>
      <vt:lpstr>PowerPoint Presentation</vt:lpstr>
      <vt:lpstr>Cấu trúc bên trong của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Biến thể GRU (Gated Recurrent Unit)</vt:lpstr>
      <vt:lpstr>Update Gate </vt:lpstr>
      <vt:lpstr>Reset Gate </vt:lpstr>
      <vt:lpstr>Current memory content (Nội dung nhớ hiện tại)</vt:lpstr>
      <vt:lpstr>Final memory at current time step (bộ nhớ tại thời điểm hiện tại)</vt:lpstr>
      <vt:lpstr>Mô hình LSTM</vt:lpstr>
      <vt:lpstr>PowerPoint Presentation</vt:lpstr>
      <vt:lpstr>Ứng dụng:</vt:lpstr>
      <vt:lpstr>Demo !!!</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hanh le</cp:lastModifiedBy>
  <cp:revision>124</cp:revision>
  <dcterms:created xsi:type="dcterms:W3CDTF">2019-03-13T15:16:44Z</dcterms:created>
  <dcterms:modified xsi:type="dcterms:W3CDTF">2019-03-25T13:02:29Z</dcterms:modified>
</cp:coreProperties>
</file>