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sldIdLst>
    <p:sldId id="258" r:id="rId5"/>
    <p:sldId id="268" r:id="rId6"/>
    <p:sldId id="269" r:id="rId7"/>
    <p:sldId id="270" r:id="rId8"/>
    <p:sldId id="277" r:id="rId9"/>
    <p:sldId id="280" r:id="rId10"/>
    <p:sldId id="278" r:id="rId11"/>
    <p:sldId id="281" r:id="rId12"/>
    <p:sldId id="282" r:id="rId13"/>
    <p:sldId id="283" r:id="rId14"/>
    <p:sldId id="284" r:id="rId15"/>
    <p:sldId id="28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84" d="100"/>
          <a:sy n="84" d="100"/>
        </p:scale>
        <p:origin x="96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Work</a:t>
            </a:r>
            <a:r>
              <a:rPr lang="en-US" baseline="0" smtClean="0"/>
              <a:t> Chart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40</c:v>
                </c:pt>
                <c:pt idx="2">
                  <c:v>50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08-12-2018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08-12-2018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1518196"/>
            <a:ext cx="5143500" cy="2090808"/>
          </a:xfrm>
        </p:spPr>
        <p:txBody>
          <a:bodyPr/>
          <a:lstStyle/>
          <a:p>
            <a:r>
              <a:rPr lang="en-IN" sz="4400" dirty="0"/>
              <a:t>NEWBEO </a:t>
            </a:r>
            <a:r>
              <a:rPr lang="en-IN" sz="4400" dirty="0" smtClean="0"/>
              <a:t>WEBSITE project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3788651"/>
            <a:ext cx="5143500" cy="503167"/>
          </a:xfrm>
        </p:spPr>
        <p:txBody>
          <a:bodyPr/>
          <a:lstStyle/>
          <a:p>
            <a:r>
              <a:rPr lang="en-IN" dirty="0"/>
              <a:t>Thành viên: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14750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6646460" y="4435522"/>
            <a:ext cx="5036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Phạm Hồng Cang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>
                <a:solidFill>
                  <a:schemeClr val="bg1"/>
                </a:solidFill>
              </a:rPr>
              <a:t>	</a:t>
            </a:r>
            <a:r>
              <a:rPr lang="en-US" smtClean="0">
                <a:solidFill>
                  <a:schemeClr val="bg1"/>
                </a:solidFill>
              </a:rPr>
              <a:t>15110014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Lê Minh Chương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>
                <a:solidFill>
                  <a:schemeClr val="bg1"/>
                </a:solidFill>
              </a:rPr>
              <a:t>	</a:t>
            </a:r>
            <a:r>
              <a:rPr lang="en-US" smtClean="0">
                <a:solidFill>
                  <a:schemeClr val="bg1"/>
                </a:solidFill>
              </a:rPr>
              <a:t>15110020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Phạm Gia Bảo Đại	</a:t>
            </a:r>
            <a:r>
              <a:rPr lang="en-US">
                <a:solidFill>
                  <a:schemeClr val="bg1"/>
                </a:solidFill>
              </a:rPr>
              <a:t>	</a:t>
            </a:r>
            <a:r>
              <a:rPr lang="en-US" smtClean="0">
                <a:solidFill>
                  <a:schemeClr val="bg1"/>
                </a:solidFill>
              </a:rPr>
              <a:t>15110029</a:t>
            </a:r>
          </a:p>
          <a:p>
            <a:r>
              <a:rPr lang="en-US">
                <a:solidFill>
                  <a:schemeClr val="bg1"/>
                </a:solidFill>
              </a:rPr>
              <a:t>Đặng Công Đạt	</a:t>
            </a:r>
            <a:r>
              <a:rPr lang="en-US">
                <a:solidFill>
                  <a:schemeClr val="bg1"/>
                </a:solidFill>
              </a:rPr>
              <a:t>	</a:t>
            </a:r>
            <a:r>
              <a:rPr lang="en-US" smtClean="0">
                <a:solidFill>
                  <a:schemeClr val="bg1"/>
                </a:solidFill>
              </a:rPr>
              <a:t>15110030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Lê Quang Sơn	</a:t>
            </a:r>
            <a:r>
              <a:rPr lang="en-US">
                <a:solidFill>
                  <a:schemeClr val="bg1"/>
                </a:solidFill>
              </a:rPr>
              <a:t>	</a:t>
            </a:r>
            <a:r>
              <a:rPr lang="en-US" smtClean="0">
                <a:solidFill>
                  <a:schemeClr val="bg1"/>
                </a:solidFill>
              </a:rPr>
              <a:t>15110118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0072" y="504818"/>
            <a:ext cx="4937211" cy="557075"/>
          </a:xfrm>
        </p:spPr>
        <p:txBody>
          <a:bodyPr/>
          <a:lstStyle/>
          <a:p>
            <a:r>
              <a:rPr lang="en-US" smtClean="0"/>
              <a:t>Resource Sheet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88" y="2278045"/>
            <a:ext cx="10185552" cy="19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496" y="303650"/>
            <a:ext cx="4937211" cy="557075"/>
          </a:xfrm>
        </p:spPr>
        <p:txBody>
          <a:bodyPr/>
          <a:lstStyle/>
          <a:p>
            <a:r>
              <a:rPr lang="en-US"/>
              <a:t>Project Cost Estimate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6" y="954532"/>
            <a:ext cx="11878056" cy="47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áº¿t quáº£ hÃ¬nh áº£nh cho prof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537" y="746779"/>
            <a:ext cx="5937103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4080" y="459098"/>
            <a:ext cx="4937211" cy="557075"/>
          </a:xfrm>
        </p:spPr>
        <p:txBody>
          <a:bodyPr/>
          <a:lstStyle/>
          <a:p>
            <a:r>
              <a:rPr lang="en-US"/>
              <a:t>evaluate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816" y="1188720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Budget: 		$ 13,186.81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813816" y="1801368"/>
            <a:ext cx="457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Cost: 			$ 9,449.46 </a:t>
            </a:r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813816" y="2478024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Profit: 		$ 3737.35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813816" y="3154680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Margin: 		39,55 % </a:t>
            </a:r>
            <a:endParaRPr lang="en-US" sz="2800"/>
          </a:p>
        </p:txBody>
      </p:sp>
      <p:sp>
        <p:nvSpPr>
          <p:cNvPr id="9" name="Right Arrow 8"/>
          <p:cNvSpPr/>
          <p:nvPr/>
        </p:nvSpPr>
        <p:spPr>
          <a:xfrm>
            <a:off x="830657" y="37427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05904" y="3742720"/>
            <a:ext cx="409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Lợi nhuận chấp nhận được</a:t>
            </a:r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813816" y="2317591"/>
            <a:ext cx="3242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Performance: 77%</a:t>
            </a:r>
            <a:endParaRPr lang="en-US" sz="3200"/>
          </a:p>
        </p:txBody>
      </p:sp>
      <p:sp>
        <p:nvSpPr>
          <p:cNvPr id="12" name="Right Arrow 11"/>
          <p:cNvSpPr/>
          <p:nvPr/>
        </p:nvSpPr>
        <p:spPr>
          <a:xfrm>
            <a:off x="901543" y="30337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76790" y="3031123"/>
            <a:ext cx="701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Cần estimate task, time và resource hợp lý hơn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557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  <p:bldP spid="9" grpId="0" animBg="1"/>
      <p:bldP spid="9" grpId="1" animBg="1"/>
      <p:bldP spid="10" grpId="0"/>
      <p:bldP spid="10" grpId="1"/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C5R@gmail.com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www.C5r.com</a:t>
            </a:r>
            <a:r>
              <a:rPr lang="en-US" dirty="0"/>
              <a:t>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2" r="125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656" y="359983"/>
            <a:ext cx="2621033" cy="940181"/>
          </a:xfrm>
        </p:spPr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" r="2309"/>
          <a:stretch>
            <a:fillRect/>
          </a:stretch>
        </p:blipFill>
        <p:spPr>
          <a:xfrm>
            <a:off x="4098510" y="3957490"/>
            <a:ext cx="4090147" cy="3023341"/>
          </a:xfrm>
        </p:spPr>
      </p:pic>
      <p:cxnSp>
        <p:nvCxnSpPr>
          <p:cNvPr id="8" name="Straight Connector 7"/>
          <p:cNvCxnSpPr/>
          <p:nvPr/>
        </p:nvCxnSpPr>
        <p:spPr>
          <a:xfrm flipH="1" flipV="1">
            <a:off x="3562065" y="3384283"/>
            <a:ext cx="1137591" cy="11464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537115" y="3384283"/>
            <a:ext cx="1187987" cy="1146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294024" y="3098682"/>
            <a:ext cx="341193" cy="31353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668823" y="3098682"/>
            <a:ext cx="341193" cy="31353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16702" y="2512904"/>
            <a:ext cx="381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Review Requirement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5221" y="2501832"/>
            <a:ext cx="4680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Work Breakdown Structure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456999" y="4773605"/>
            <a:ext cx="341193" cy="31353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9251861" y="5008023"/>
            <a:ext cx="341193" cy="31353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endCxn id="13" idx="3"/>
          </p:cNvCxnSpPr>
          <p:nvPr/>
        </p:nvCxnSpPr>
        <p:spPr>
          <a:xfrm flipV="1">
            <a:off x="8176131" y="5275644"/>
            <a:ext cx="1125697" cy="4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3"/>
          </p:cNvCxnSpPr>
          <p:nvPr/>
        </p:nvCxnSpPr>
        <p:spPr>
          <a:xfrm flipV="1">
            <a:off x="8210141" y="5275644"/>
            <a:ext cx="1091687" cy="641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5"/>
          </p:cNvCxnSpPr>
          <p:nvPr/>
        </p:nvCxnSpPr>
        <p:spPr>
          <a:xfrm flipH="1" flipV="1">
            <a:off x="2748225" y="5041226"/>
            <a:ext cx="1328802" cy="921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5780" y="431041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Time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51861" y="4512147"/>
            <a:ext cx="91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Cost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 requirement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2" r="19282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515938" y="2166911"/>
            <a:ext cx="42471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smtClean="0"/>
              <a:t>Project Charter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smtClean="0"/>
              <a:t>Requirement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charter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z="2000" smtClean="0"/>
              <a:pPr/>
              <a:t>4</a:t>
            </a:fld>
            <a:endParaRPr lang="en-IN" sz="2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4" r="22844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365812" y="1154655"/>
            <a:ext cx="5734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Dự án phải hoàn thành trong </a:t>
            </a:r>
            <a:r>
              <a:rPr lang="en-US" sz="2000"/>
              <a:t>vòng </a:t>
            </a:r>
            <a:r>
              <a:rPr lang="en-US" sz="2000" smtClean="0"/>
              <a:t>9 tuần – 45 ngày</a:t>
            </a:r>
          </a:p>
          <a:p>
            <a:r>
              <a:rPr lang="en-US" sz="2000" smtClean="0"/>
              <a:t>	(</a:t>
            </a:r>
            <a:r>
              <a:rPr lang="en-US" sz="2000"/>
              <a:t>6/10/2018 </a:t>
            </a:r>
            <a:r>
              <a:rPr lang="en-US" sz="2000"/>
              <a:t>– </a:t>
            </a:r>
            <a:r>
              <a:rPr lang="en-US" sz="2000" smtClean="0"/>
              <a:t>6/12/2018)</a:t>
            </a:r>
            <a:endParaRPr lang="en-US" sz="2000"/>
          </a:p>
          <a:p>
            <a:r>
              <a:rPr lang="en-US" sz="2000" smtClean="0"/>
              <a:t>Chi </a:t>
            </a:r>
            <a:r>
              <a:rPr lang="en-US" sz="2000" dirty="0" smtClean="0"/>
              <a:t>phí</a:t>
            </a:r>
            <a:r>
              <a:rPr lang="en-US" sz="2000" smtClean="0"/>
              <a:t>: </a:t>
            </a:r>
            <a:r>
              <a:rPr lang="en-US" sz="2000" smtClean="0"/>
              <a:t>300 triệu ( </a:t>
            </a:r>
            <a:r>
              <a:rPr lang="en-US" sz="2000" i="1" smtClean="0"/>
              <a:t>$ 13,186.81</a:t>
            </a:r>
            <a:r>
              <a:rPr lang="en-US" sz="2000" smtClean="0"/>
              <a:t> 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5812" y="2274083"/>
            <a:ext cx="420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Phát tiển website chuyên về tin tức tài chính và thông tin chứng </a:t>
            </a:r>
            <a:r>
              <a:rPr lang="en-US" sz="2000" dirty="0" smtClean="0"/>
              <a:t>khoán.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0127" y="3255314"/>
            <a:ext cx="4028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Ngoài ra web phải tích hợp tính năng phân tích, giá cả chứng </a:t>
            </a:r>
            <a:r>
              <a:rPr lang="en-US" sz="2000"/>
              <a:t>khoán</a:t>
            </a:r>
            <a:r>
              <a:rPr lang="en-US" sz="2000" smtClean="0"/>
              <a:t>. ( AI 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812" y="4287841"/>
            <a:ext cx="453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Phát triển trang web bằng cách sử dụng nhiều bài viết mới nhất update hằng ngày, thu hút nhiều phản hồi của người dùng.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1003" y="5490139"/>
            <a:ext cx="447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Nhân viên của công ty có thể đăng tin tức một cách thuận tiện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3841" y="1989060"/>
            <a:ext cx="3336234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smtClean="0"/>
              <a:t>Về người dùng</a:t>
            </a:r>
          </a:p>
        </p:txBody>
      </p:sp>
      <p:pic>
        <p:nvPicPr>
          <p:cNvPr id="1026" name="Picture 2" descr="Káº¿t quáº£ hÃ¬nh áº£nh cho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45" y="842603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3841" y="2861655"/>
            <a:ext cx="2886653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/>
              <a:t>Về </a:t>
            </a:r>
            <a:r>
              <a:rPr lang="en-US" sz="3200"/>
              <a:t>hệ </a:t>
            </a:r>
            <a:r>
              <a:rPr lang="en-US" sz="3200" smtClean="0"/>
              <a:t>thống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933841" y="3803912"/>
            <a:ext cx="250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/>
              <a:t>Về </a:t>
            </a:r>
            <a:r>
              <a:rPr lang="en-US" sz="3200"/>
              <a:t>giao </a:t>
            </a:r>
            <a:r>
              <a:rPr lang="en-US" sz="3200" smtClean="0"/>
              <a:t>diện</a:t>
            </a:r>
            <a:endParaRPr lang="en-US" sz="3200"/>
          </a:p>
        </p:txBody>
      </p:sp>
      <p:pic>
        <p:nvPicPr>
          <p:cNvPr id="1028" name="Picture 4" descr="Káº¿t quáº£ hÃ¬nh áº£nh cho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45" y="1747723"/>
            <a:ext cx="4529373" cy="489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ui de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569" y="917950"/>
            <a:ext cx="7347434" cy="46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8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4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09" y="603113"/>
            <a:ext cx="4937211" cy="388926"/>
          </a:xfrm>
        </p:spPr>
        <p:txBody>
          <a:bodyPr/>
          <a:lstStyle/>
          <a:p>
            <a:r>
              <a:rPr lang="en-IN"/>
              <a:t>Example Design</a:t>
            </a:r>
            <a:br>
              <a:rPr lang="en-IN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" y="914401"/>
            <a:ext cx="11938959" cy="53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74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828" y="2542079"/>
            <a:ext cx="5213447" cy="230832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800" dirty="0" smtClean="0"/>
              <a:t>WORK BREAK DOWN STRUCTURE</a:t>
            </a:r>
          </a:p>
          <a:p>
            <a:r>
              <a:rPr lang="en-US" sz="4800" dirty="0" smtClean="0"/>
              <a:t>(5 MEMBERS)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728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5792" y="340226"/>
            <a:ext cx="4937211" cy="557075"/>
          </a:xfrm>
        </p:spPr>
        <p:txBody>
          <a:bodyPr/>
          <a:lstStyle/>
          <a:p>
            <a:r>
              <a:rPr lang="en-US" smtClean="0"/>
              <a:t>Gantt Chart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" y="897301"/>
            <a:ext cx="11266098" cy="53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6542" y="526212"/>
            <a:ext cx="4937211" cy="557075"/>
          </a:xfrm>
        </p:spPr>
        <p:txBody>
          <a:bodyPr/>
          <a:lstStyle/>
          <a:p>
            <a:r>
              <a:rPr lang="en-US" smtClean="0"/>
              <a:t>Time Report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079" y="2638329"/>
            <a:ext cx="72938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smtClean="0"/>
              <a:t>Collect &amp; </a:t>
            </a:r>
            <a:r>
              <a:rPr lang="en-US" sz="3600"/>
              <a:t>Defined</a:t>
            </a:r>
            <a:r>
              <a:rPr lang="en-US" sz="3600" smtClean="0"/>
              <a:t> Requirement (5%)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smtClean="0"/>
              <a:t>Design ( 40%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smtClean="0"/>
              <a:t>Code – Deploy - Test ( 50%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smtClean="0"/>
              <a:t>Maintain ( 5% )</a:t>
            </a:r>
            <a:endParaRPr lang="en-US" sz="3600"/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354525847"/>
              </p:ext>
            </p:extLst>
          </p:nvPr>
        </p:nvGraphicFramePr>
        <p:xfrm>
          <a:off x="6119704" y="1203443"/>
          <a:ext cx="6561125" cy="454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83079" y="1380207"/>
            <a:ext cx="5211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8/10/2018 – 26/12/2018 : 58 ngày</a:t>
            </a:r>
            <a:endParaRPr lang="en-US" sz="2800"/>
          </a:p>
        </p:txBody>
      </p:sp>
      <p:sp>
        <p:nvSpPr>
          <p:cNvPr id="33" name="Right Arrow 32"/>
          <p:cNvSpPr/>
          <p:nvPr/>
        </p:nvSpPr>
        <p:spPr>
          <a:xfrm>
            <a:off x="557784" y="1973861"/>
            <a:ext cx="630936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405511" y="1876843"/>
                <a:ext cx="33663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smtClean="0"/>
                  <a:t>Performance: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smtClean="0"/>
                  <a:t>77 % </a:t>
                </a:r>
                <a:endParaRPr lang="en-US" sz="280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11" y="1876843"/>
                <a:ext cx="336630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804" t="-11628" r="-271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85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0" grpId="0">
        <p:bldAsOne/>
      </p:bldGraphic>
      <p:bldP spid="31" grpId="0"/>
      <p:bldP spid="31" grpId="1"/>
      <p:bldP spid="33" grpId="0" animBg="1"/>
      <p:bldP spid="33" grpId="1" animBg="1"/>
      <p:bldP spid="34" grpId="0"/>
      <p:bldP spid="34" grpId="1"/>
    </p:bld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71af3243-3dd4-4a8d-8c0d-dd76da1f02a5"/>
    <ds:schemaRef ds:uri="16c05727-aa75-4e4a-9b5f-8a80a1165891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229</Words>
  <Application>Microsoft Office PowerPoint</Application>
  <PresentationFormat>Widescreen</PresentationFormat>
  <Paragraphs>67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Wingdings</vt:lpstr>
      <vt:lpstr>Office Theme</vt:lpstr>
      <vt:lpstr>NEWBEO WEBSITE project</vt:lpstr>
      <vt:lpstr>content</vt:lpstr>
      <vt:lpstr>Review requirement </vt:lpstr>
      <vt:lpstr>Project charter </vt:lpstr>
      <vt:lpstr>Requirement</vt:lpstr>
      <vt:lpstr>Example Design </vt:lpstr>
      <vt:lpstr>PowerPoint Presentation</vt:lpstr>
      <vt:lpstr>Gantt Chart</vt:lpstr>
      <vt:lpstr>Time Report</vt:lpstr>
      <vt:lpstr>Resource Sheet</vt:lpstr>
      <vt:lpstr>Project Cost Estimate</vt:lpstr>
      <vt:lpstr>evaluate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2018-11-09T13:15:25Z</dcterms:created>
  <dcterms:modified xsi:type="dcterms:W3CDTF">2018-12-08T04:47:39Z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