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1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97" autoAdjust="0"/>
  </p:normalViewPr>
  <p:slideViewPr>
    <p:cSldViewPr snapToGrid="0">
      <p:cViewPr varScale="1">
        <p:scale>
          <a:sx n="69" d="100"/>
          <a:sy n="69" d="100"/>
        </p:scale>
        <p:origin x="120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1F24-E684-4DFA-94F5-66FCFA523031}"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399B52-13A0-4508-84A4-9E79678C3F5F}" type="slidenum">
              <a:rPr lang="en-US" smtClean="0"/>
              <a:t>‹#›</a:t>
            </a:fld>
            <a:endParaRPr lang="en-US"/>
          </a:p>
        </p:txBody>
      </p:sp>
    </p:spTree>
    <p:extLst>
      <p:ext uri="{BB962C8B-B14F-4D97-AF65-F5344CB8AC3E}">
        <p14:creationId xmlns:p14="http://schemas.microsoft.com/office/powerpoint/2010/main" val="2503952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4</a:t>
            </a:fld>
            <a:endParaRPr lang="en-US"/>
          </a:p>
        </p:txBody>
      </p:sp>
    </p:spTree>
    <p:extLst>
      <p:ext uri="{BB962C8B-B14F-4D97-AF65-F5344CB8AC3E}">
        <p14:creationId xmlns:p14="http://schemas.microsoft.com/office/powerpoint/2010/main" val="2980171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13</a:t>
            </a:fld>
            <a:endParaRPr lang="en-US"/>
          </a:p>
        </p:txBody>
      </p:sp>
    </p:spTree>
    <p:extLst>
      <p:ext uri="{BB962C8B-B14F-4D97-AF65-F5344CB8AC3E}">
        <p14:creationId xmlns:p14="http://schemas.microsoft.com/office/powerpoint/2010/main" val="3898112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14</a:t>
            </a:fld>
            <a:endParaRPr lang="en-US"/>
          </a:p>
        </p:txBody>
      </p:sp>
    </p:spTree>
    <p:extLst>
      <p:ext uri="{BB962C8B-B14F-4D97-AF65-F5344CB8AC3E}">
        <p14:creationId xmlns:p14="http://schemas.microsoft.com/office/powerpoint/2010/main" val="928636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15</a:t>
            </a:fld>
            <a:endParaRPr lang="en-US"/>
          </a:p>
        </p:txBody>
      </p:sp>
    </p:spTree>
    <p:extLst>
      <p:ext uri="{BB962C8B-B14F-4D97-AF65-F5344CB8AC3E}">
        <p14:creationId xmlns:p14="http://schemas.microsoft.com/office/powerpoint/2010/main" val="2622136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16</a:t>
            </a:fld>
            <a:endParaRPr lang="en-US"/>
          </a:p>
        </p:txBody>
      </p:sp>
    </p:spTree>
    <p:extLst>
      <p:ext uri="{BB962C8B-B14F-4D97-AF65-F5344CB8AC3E}">
        <p14:creationId xmlns:p14="http://schemas.microsoft.com/office/powerpoint/2010/main" val="167223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5</a:t>
            </a:fld>
            <a:endParaRPr lang="en-US"/>
          </a:p>
        </p:txBody>
      </p:sp>
    </p:spTree>
    <p:extLst>
      <p:ext uri="{BB962C8B-B14F-4D97-AF65-F5344CB8AC3E}">
        <p14:creationId xmlns:p14="http://schemas.microsoft.com/office/powerpoint/2010/main" val="150766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6</a:t>
            </a:fld>
            <a:endParaRPr lang="en-US"/>
          </a:p>
        </p:txBody>
      </p:sp>
    </p:spTree>
    <p:extLst>
      <p:ext uri="{BB962C8B-B14F-4D97-AF65-F5344CB8AC3E}">
        <p14:creationId xmlns:p14="http://schemas.microsoft.com/office/powerpoint/2010/main" val="424853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7</a:t>
            </a:fld>
            <a:endParaRPr lang="en-US"/>
          </a:p>
        </p:txBody>
      </p:sp>
    </p:spTree>
    <p:extLst>
      <p:ext uri="{BB962C8B-B14F-4D97-AF65-F5344CB8AC3E}">
        <p14:creationId xmlns:p14="http://schemas.microsoft.com/office/powerpoint/2010/main" val="260007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8</a:t>
            </a:fld>
            <a:endParaRPr lang="en-US"/>
          </a:p>
        </p:txBody>
      </p:sp>
    </p:spTree>
    <p:extLst>
      <p:ext uri="{BB962C8B-B14F-4D97-AF65-F5344CB8AC3E}">
        <p14:creationId xmlns:p14="http://schemas.microsoft.com/office/powerpoint/2010/main" val="215398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9</a:t>
            </a:fld>
            <a:endParaRPr lang="en-US"/>
          </a:p>
        </p:txBody>
      </p:sp>
    </p:spTree>
    <p:extLst>
      <p:ext uri="{BB962C8B-B14F-4D97-AF65-F5344CB8AC3E}">
        <p14:creationId xmlns:p14="http://schemas.microsoft.com/office/powerpoint/2010/main" val="393793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10</a:t>
            </a:fld>
            <a:endParaRPr lang="en-US"/>
          </a:p>
        </p:txBody>
      </p:sp>
    </p:spTree>
    <p:extLst>
      <p:ext uri="{BB962C8B-B14F-4D97-AF65-F5344CB8AC3E}">
        <p14:creationId xmlns:p14="http://schemas.microsoft.com/office/powerpoint/2010/main" val="403846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11</a:t>
            </a:fld>
            <a:endParaRPr lang="en-US"/>
          </a:p>
        </p:txBody>
      </p:sp>
    </p:spTree>
    <p:extLst>
      <p:ext uri="{BB962C8B-B14F-4D97-AF65-F5344CB8AC3E}">
        <p14:creationId xmlns:p14="http://schemas.microsoft.com/office/powerpoint/2010/main" val="2041906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399B52-13A0-4508-84A4-9E79678C3F5F}" type="slidenum">
              <a:rPr lang="en-US" smtClean="0"/>
              <a:t>12</a:t>
            </a:fld>
            <a:endParaRPr lang="en-US"/>
          </a:p>
        </p:txBody>
      </p:sp>
    </p:spTree>
    <p:extLst>
      <p:ext uri="{BB962C8B-B14F-4D97-AF65-F5344CB8AC3E}">
        <p14:creationId xmlns:p14="http://schemas.microsoft.com/office/powerpoint/2010/main" val="3859501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A953B1-0A2A-4EA8-A25B-D58A6F1CA39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200854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A953B1-0A2A-4EA8-A25B-D58A6F1CA39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42137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A953B1-0A2A-4EA8-A25B-D58A6F1CA39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7B93-7509-4E40-9A87-0FDE20E503C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537254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A953B1-0A2A-4EA8-A25B-D58A6F1CA39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1925113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A953B1-0A2A-4EA8-A25B-D58A6F1CA39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7B93-7509-4E40-9A87-0FDE20E503C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0627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A953B1-0A2A-4EA8-A25B-D58A6F1CA39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2925288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A953B1-0A2A-4EA8-A25B-D58A6F1CA39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2084300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A953B1-0A2A-4EA8-A25B-D58A6F1CA39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341495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A953B1-0A2A-4EA8-A25B-D58A6F1CA39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96543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A953B1-0A2A-4EA8-A25B-D58A6F1CA39A}"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396738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A953B1-0A2A-4EA8-A25B-D58A6F1CA39A}"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144958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A953B1-0A2A-4EA8-A25B-D58A6F1CA39A}"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43341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953B1-0A2A-4EA8-A25B-D58A6F1CA39A}"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47353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953B1-0A2A-4EA8-A25B-D58A6F1CA39A}"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1540660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953B1-0A2A-4EA8-A25B-D58A6F1CA39A}"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1686410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953B1-0A2A-4EA8-A25B-D58A6F1CA39A}"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7B93-7509-4E40-9A87-0FDE20E503C2}" type="slidenum">
              <a:rPr lang="en-US" smtClean="0"/>
              <a:t>‹#›</a:t>
            </a:fld>
            <a:endParaRPr lang="en-US"/>
          </a:p>
        </p:txBody>
      </p:sp>
    </p:spTree>
    <p:extLst>
      <p:ext uri="{BB962C8B-B14F-4D97-AF65-F5344CB8AC3E}">
        <p14:creationId xmlns:p14="http://schemas.microsoft.com/office/powerpoint/2010/main" val="117036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A953B1-0A2A-4EA8-A25B-D58A6F1CA39A}" type="datetimeFigureOut">
              <a:rPr lang="en-US" smtClean="0"/>
              <a:t>12/5/2018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FC7B93-7509-4E40-9A87-0FDE20E503C2}" type="slidenum">
              <a:rPr lang="en-US" smtClean="0"/>
              <a:t>‹#›</a:t>
            </a:fld>
            <a:endParaRPr lang="en-US"/>
          </a:p>
        </p:txBody>
      </p:sp>
    </p:spTree>
    <p:extLst>
      <p:ext uri="{BB962C8B-B14F-4D97-AF65-F5344CB8AC3E}">
        <p14:creationId xmlns:p14="http://schemas.microsoft.com/office/powerpoint/2010/main" val="610833205"/>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9668" y="2532887"/>
            <a:ext cx="4418140" cy="859537"/>
          </a:xfrm>
        </p:spPr>
        <p:txBody>
          <a:bodyPr/>
          <a:lstStyle/>
          <a:p>
            <a:r>
              <a:rPr lang="en-US" smtClean="0"/>
              <a:t/>
            </a:r>
            <a:br>
              <a:rPr lang="en-US" smtClean="0"/>
            </a:br>
            <a:r>
              <a:rPr lang="en-US" smtClean="0"/>
              <a:t/>
            </a:r>
            <a:br>
              <a:rPr lang="en-US" smtClean="0"/>
            </a:br>
            <a:r>
              <a:rPr lang="en-US" smtClean="0"/>
              <a:t>BLOCKCHAIN</a:t>
            </a:r>
            <a:endParaRPr lang="en-US"/>
          </a:p>
        </p:txBody>
      </p:sp>
      <p:sp>
        <p:nvSpPr>
          <p:cNvPr id="3" name="Subtitle 2"/>
          <p:cNvSpPr>
            <a:spLocks noGrp="1"/>
          </p:cNvSpPr>
          <p:nvPr>
            <p:ph type="subTitle" idx="1"/>
          </p:nvPr>
        </p:nvSpPr>
        <p:spPr>
          <a:xfrm>
            <a:off x="1507066" y="4050833"/>
            <a:ext cx="7966117" cy="1993351"/>
          </a:xfrm>
        </p:spPr>
        <p:txBody>
          <a:bodyPr>
            <a:noAutofit/>
          </a:bodyPr>
          <a:lstStyle/>
          <a:p>
            <a:pPr algn="l"/>
            <a:r>
              <a:rPr lang="en-US" sz="2400" err="1" smtClean="0">
                <a:latin typeface="Arial" panose="020B0604020202020204" pitchFamily="34" charset="0"/>
                <a:cs typeface="Arial" panose="020B0604020202020204" pitchFamily="34" charset="0"/>
              </a:rPr>
              <a:t>Giảng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viên</a:t>
            </a:r>
            <a:r>
              <a:rPr lang="en-US" sz="2400" smtClean="0">
                <a:latin typeface="Arial" panose="020B0604020202020204" pitchFamily="34" charset="0"/>
                <a:cs typeface="Arial" panose="020B0604020202020204" pitchFamily="34" charset="0"/>
              </a:rPr>
              <a:t>: ThS. Nguyễn Minh </a:t>
            </a:r>
            <a:r>
              <a:rPr lang="en-US" sz="2400" err="1" smtClean="0">
                <a:latin typeface="Arial" panose="020B0604020202020204" pitchFamily="34" charset="0"/>
                <a:cs typeface="Arial" panose="020B0604020202020204" pitchFamily="34" charset="0"/>
              </a:rPr>
              <a:t>Đạo</a:t>
            </a:r>
            <a:endParaRPr lang="en-US" sz="2400">
              <a:latin typeface="Arial" panose="020B0604020202020204" pitchFamily="34" charset="0"/>
              <a:cs typeface="Arial" panose="020B0604020202020204" pitchFamily="34" charset="0"/>
            </a:endParaRPr>
          </a:p>
          <a:p>
            <a:pPr algn="l"/>
            <a:r>
              <a:rPr lang="en-US" sz="2400" err="1" smtClean="0">
                <a:latin typeface="Arial" panose="020B0604020202020204" pitchFamily="34" charset="0"/>
                <a:cs typeface="Arial" panose="020B0604020202020204" pitchFamily="34" charset="0"/>
              </a:rPr>
              <a:t>Nhóm</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sinh</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viên</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thực</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hiện</a:t>
            </a:r>
            <a:r>
              <a:rPr lang="en-US" sz="2400" smtClean="0">
                <a:latin typeface="Arial" panose="020B0604020202020204" pitchFamily="34" charset="0"/>
                <a:cs typeface="Arial" panose="020B0604020202020204" pitchFamily="34" charset="0"/>
              </a:rPr>
              <a:t>:</a:t>
            </a:r>
          </a:p>
          <a:p>
            <a:pPr algn="l"/>
            <a:r>
              <a:rPr lang="en-US" sz="2400" err="1" smtClean="0">
                <a:latin typeface="Arial" panose="020B0604020202020204" pitchFamily="34" charset="0"/>
                <a:cs typeface="Arial" panose="020B0604020202020204" pitchFamily="34" charset="0"/>
              </a:rPr>
              <a:t>Phạm</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Hồng</a:t>
            </a:r>
            <a:r>
              <a:rPr lang="en-US" sz="240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Cang</a:t>
            </a:r>
            <a:r>
              <a:rPr lang="en-US" sz="2400" smtClean="0">
                <a:latin typeface="Arial" panose="020B0604020202020204" pitchFamily="34" charset="0"/>
                <a:cs typeface="Arial" panose="020B0604020202020204" pitchFamily="34" charset="0"/>
              </a:rPr>
              <a:t> 		15110014</a:t>
            </a:r>
          </a:p>
          <a:p>
            <a:pPr algn="l"/>
            <a:r>
              <a:rPr lang="en-US" sz="2400" err="1" smtClean="0">
                <a:latin typeface="Arial" panose="020B0604020202020204" pitchFamily="34" charset="0"/>
                <a:cs typeface="Arial" panose="020B0604020202020204" pitchFamily="34" charset="0"/>
              </a:rPr>
              <a:t>Lê</a:t>
            </a:r>
            <a:r>
              <a:rPr lang="en-US" sz="2400" smtClean="0">
                <a:latin typeface="Arial" panose="020B0604020202020204" pitchFamily="34" charset="0"/>
                <a:cs typeface="Arial" panose="020B0604020202020204" pitchFamily="34" charset="0"/>
              </a:rPr>
              <a:t> Minh </a:t>
            </a:r>
            <a:r>
              <a:rPr lang="en-US" sz="2400" err="1" smtClean="0">
                <a:latin typeface="Arial" panose="020B0604020202020204" pitchFamily="34" charset="0"/>
                <a:cs typeface="Arial" panose="020B0604020202020204" pitchFamily="34" charset="0"/>
              </a:rPr>
              <a:t>Chương</a:t>
            </a:r>
            <a:r>
              <a:rPr lang="en-US" sz="2400" smtClean="0">
                <a:latin typeface="Arial" panose="020B0604020202020204" pitchFamily="34" charset="0"/>
                <a:cs typeface="Arial" panose="020B0604020202020204" pitchFamily="34" charset="0"/>
              </a:rPr>
              <a:t> 		15110020</a:t>
            </a:r>
            <a:endParaRPr lang="en-US" sz="2400">
              <a:latin typeface="Arial" panose="020B0604020202020204" pitchFamily="34" charset="0"/>
              <a:cs typeface="Arial" panose="020B0604020202020204" pitchFamily="34" charset="0"/>
            </a:endParaRPr>
          </a:p>
        </p:txBody>
      </p:sp>
      <p:sp>
        <p:nvSpPr>
          <p:cNvPr id="4" name="TextBox 3"/>
          <p:cNvSpPr txBox="1"/>
          <p:nvPr/>
        </p:nvSpPr>
        <p:spPr>
          <a:xfrm>
            <a:off x="1801368" y="1618907"/>
            <a:ext cx="7058374" cy="584775"/>
          </a:xfrm>
          <a:prstGeom prst="rect">
            <a:avLst/>
          </a:prstGeom>
          <a:noFill/>
        </p:spPr>
        <p:txBody>
          <a:bodyPr wrap="square" rtlCol="0">
            <a:spAutoFit/>
          </a:bodyPr>
          <a:lstStyle/>
          <a:p>
            <a:r>
              <a:rPr lang="en-US" sz="3200" smtClean="0">
                <a:latin typeface="Arial" panose="020B0604020202020204" pitchFamily="34" charset="0"/>
                <a:cs typeface="Arial" panose="020B0604020202020204" pitchFamily="34" charset="0"/>
              </a:rPr>
              <a:t>CÁC CÔNG NGHỆ PHẦN MỀM MỚI</a:t>
            </a: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814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ETHEREUM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976624"/>
          </a:xfrm>
        </p:spPr>
        <p:txBody>
          <a:bodyPr>
            <a:normAutofit/>
          </a:bodyPr>
          <a:lstStyle/>
          <a:p>
            <a:pPr marL="0" indent="0">
              <a:buNone/>
            </a:pPr>
            <a:r>
              <a:rPr lang="en-US" sz="2400">
                <a:latin typeface="Arial" panose="020B0604020202020204" pitchFamily="34" charset="0"/>
                <a:cs typeface="Arial" panose="020B0604020202020204" pitchFamily="34" charset="0"/>
              </a:rPr>
              <a:t>2</a:t>
            </a:r>
            <a:r>
              <a:rPr lang="en-US" sz="2400" smtClean="0">
                <a:latin typeface="Arial" panose="020B0604020202020204" pitchFamily="34" charset="0"/>
                <a:cs typeface="Arial" panose="020B0604020202020204" pitchFamily="34" charset="0"/>
              </a:rPr>
              <a:t>. Những rủi ro khi giao dịch Ethereum</a:t>
            </a:r>
          </a:p>
          <a:p>
            <a:pPr>
              <a:buFont typeface="Wingdings" panose="05000000000000000000" pitchFamily="2" charset="2"/>
              <a:buChar char="v"/>
            </a:pPr>
            <a:r>
              <a:rPr lang="en-US" sz="2000">
                <a:latin typeface="Arial" panose="020B0604020202020204" pitchFamily="34" charset="0"/>
                <a:cs typeface="Arial" panose="020B0604020202020204" pitchFamily="34" charset="0"/>
              </a:rPr>
              <a:t>Vì toàn bộ giao dịch Ethereum đều phải thông qua mạng Internet khiến cho vấn đề an toàn đảm bảo uy tín khi mua bán trở thành một vấn đề vô cùng quan trọng. Những sai sót trong giao dịch, những lỗi bảo mật thông tin sẽ tạo điều kiện cho tội phạm lừa đảo hoặc các hacker khai thác để chiếm đoạt tài sản. Chính vì vậy các nhà đầu tư phải tìm cho mình được một nơi cung cấp, </a:t>
            </a:r>
            <a:r>
              <a:rPr lang="en-US" sz="2000" i="1">
                <a:latin typeface="Arial" panose="020B0604020202020204" pitchFamily="34" charset="0"/>
                <a:cs typeface="Arial" panose="020B0604020202020204" pitchFamily="34" charset="0"/>
              </a:rPr>
              <a:t>mua bán Ethereum an toàn</a:t>
            </a:r>
            <a:r>
              <a:rPr lang="en-US" sz="2000">
                <a:latin typeface="Arial" panose="020B0604020202020204" pitchFamily="34" charset="0"/>
                <a:cs typeface="Arial" panose="020B0604020202020204" pitchFamily="34" charset="0"/>
              </a:rPr>
              <a:t> để đầu tư. Đối với những người mới nên ưu tiên thiết lập giao dịch với bạn bè, người thân hoặc các địa chỉ uy tín có tiếng trên thị trường.</a:t>
            </a:r>
          </a:p>
          <a:p>
            <a:pPr marL="0" indent="0">
              <a:buNone/>
            </a:pPr>
            <a:endParaRPr lang="en-US" smtClean="0"/>
          </a:p>
        </p:txBody>
      </p:sp>
    </p:spTree>
    <p:extLst>
      <p:ext uri="{BB962C8B-B14F-4D97-AF65-F5344CB8AC3E}">
        <p14:creationId xmlns:p14="http://schemas.microsoft.com/office/powerpoint/2010/main" val="2780320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ETHEREUM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650381"/>
            <a:ext cx="8596668" cy="4256644"/>
          </a:xfrm>
        </p:spPr>
        <p:txBody>
          <a:bodyPr>
            <a:normAutofit lnSpcReduction="10000"/>
          </a:bodyPr>
          <a:lstStyle/>
          <a:p>
            <a:pPr marL="0" indent="0">
              <a:buNone/>
            </a:pPr>
            <a:r>
              <a:rPr lang="en-US" sz="2400" smtClean="0">
                <a:latin typeface="Arial" panose="020B0604020202020204" pitchFamily="34" charset="0"/>
                <a:cs typeface="Arial" panose="020B0604020202020204" pitchFamily="34" charset="0"/>
              </a:rPr>
              <a:t>3. Các khái niệm cơ bản</a:t>
            </a:r>
          </a:p>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Đào mỏ</a:t>
            </a:r>
          </a:p>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Ether</a:t>
            </a:r>
          </a:p>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Gas</a:t>
            </a:r>
          </a:p>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Máy ảo Ethereum</a:t>
            </a:r>
          </a:p>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Tài khoản Ethereum</a:t>
            </a:r>
          </a:p>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Thông điệp và giao dịch</a:t>
            </a:r>
          </a:p>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Solidity</a:t>
            </a:r>
          </a:p>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Ứng dụng phi tập trung</a:t>
            </a:r>
          </a:p>
          <a:p>
            <a:pPr>
              <a:buFont typeface="Wingdings" panose="05000000000000000000" pitchFamily="2" charset="2"/>
              <a:buChar char="v"/>
            </a:pPr>
            <a:r>
              <a:rPr lang="en-US" sz="2000" smtClean="0">
                <a:latin typeface="Arial" panose="020B0604020202020204" pitchFamily="34" charset="0"/>
                <a:cs typeface="Arial" panose="020B0604020202020204" pitchFamily="34" charset="0"/>
              </a:rPr>
              <a:t>Sự đồng thuận về việc chấp nhận khối</a:t>
            </a:r>
          </a:p>
          <a:p>
            <a:pPr>
              <a:buFont typeface="Wingdings" panose="05000000000000000000" pitchFamily="2" charset="2"/>
              <a:buChar char="v"/>
            </a:pPr>
            <a:endParaRPr lang="en-US" sz="20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7345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SMART CONTRACT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85639"/>
            <a:ext cx="8596668" cy="3721386"/>
          </a:xfrm>
        </p:spPr>
        <p:txBody>
          <a:bodyPr>
            <a:normAutofit/>
          </a:bodyPr>
          <a:lstStyle/>
          <a:p>
            <a:pPr marL="0" indent="0">
              <a:buNone/>
            </a:pPr>
            <a:r>
              <a:rPr lang="en-US" sz="2400">
                <a:latin typeface="Arial" panose="020B0604020202020204" pitchFamily="34" charset="0"/>
                <a:cs typeface="Arial" panose="020B0604020202020204" pitchFamily="34" charset="0"/>
              </a:rPr>
              <a:t>1</a:t>
            </a:r>
            <a:r>
              <a:rPr lang="en-US" sz="2400" smtClean="0">
                <a:latin typeface="Arial" panose="020B0604020202020204" pitchFamily="34" charset="0"/>
                <a:cs typeface="Arial" panose="020B0604020202020204" pitchFamily="34" charset="0"/>
              </a:rPr>
              <a:t>. Khái niệm</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Hợp đồng thông minh(Smart Contract): là một thuật ngữ mô tả một bộ giao thức đặc biệt có khả năng tự động thực hiện các điều khoản.</a:t>
            </a:r>
          </a:p>
          <a:p>
            <a:pPr>
              <a:buFont typeface="Wingdings" panose="05000000000000000000" pitchFamily="2" charset="2"/>
              <a:buChar char="v"/>
            </a:pPr>
            <a:r>
              <a:rPr lang="en-US" sz="2000">
                <a:latin typeface="Arial" panose="020B0604020202020204" pitchFamily="34" charset="0"/>
                <a:cs typeface="Arial" panose="020B0604020202020204" pitchFamily="34" charset="0"/>
              </a:rPr>
              <a:t>Các thỏa thuận giữa các bên trong hợp đồng ở trường hợp này là các máy tính nhờ sự hỗ trợ của công nghệ BlockChain.</a:t>
            </a:r>
          </a:p>
          <a:p>
            <a:pPr>
              <a:buFont typeface="Wingdings" panose="05000000000000000000" pitchFamily="2" charset="2"/>
              <a:buChar char="v"/>
            </a:pPr>
            <a:r>
              <a:rPr lang="en-US" sz="2000">
                <a:latin typeface="Arial" panose="020B0604020202020204" pitchFamily="34" charset="0"/>
                <a:cs typeface="Arial" panose="020B0604020202020204" pitchFamily="34" charset="0"/>
              </a:rPr>
              <a:t>Toàn bộ hoạt động của Smart Contract đều được thực hiện một cách tự động và không có sự can thiệp từ bên ngoài hay thông qua một bên thứ 3 trung gian.</a:t>
            </a:r>
          </a:p>
          <a:p>
            <a:pPr>
              <a:buFont typeface="Wingdings" panose="05000000000000000000" pitchFamily="2" charset="2"/>
              <a:buChar char="v"/>
            </a:pPr>
            <a:endParaRPr lang="en-US" sz="20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7356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SMART CONTRACT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976625"/>
          </a:xfrm>
        </p:spPr>
        <p:txBody>
          <a:bodyPr>
            <a:normAutofit/>
          </a:bodyPr>
          <a:lstStyle/>
          <a:p>
            <a:pPr marL="0" indent="0">
              <a:buNone/>
            </a:pPr>
            <a:r>
              <a:rPr lang="en-US" sz="2400" smtClean="0">
                <a:latin typeface="Arial" panose="020B0604020202020204" pitchFamily="34" charset="0"/>
                <a:cs typeface="Arial" panose="020B0604020202020204" pitchFamily="34" charset="0"/>
              </a:rPr>
              <a:t>2. Chức năng của Smart Contract</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Tài sản được mã hoá</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Các điều khoản hợp đồng được mã hoá</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Điều kiện hợp đồng và tài sản được kết hợp thành một khối trong blockchain</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Khi cả hai bên thỏa thuận các điều khoản hợp đồng thành công, hợp đồng được thực hiện</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Bất kỳ chuyển giao tài sản nào được hoàn thành dựa trên các điều khoản của </a:t>
            </a:r>
            <a:r>
              <a:rPr lang="en-US" sz="2000">
                <a:latin typeface="Arial" panose="020B0604020202020204" pitchFamily="34" charset="0"/>
                <a:cs typeface="Arial" panose="020B0604020202020204" pitchFamily="34" charset="0"/>
              </a:rPr>
              <a:t>hợp </a:t>
            </a:r>
            <a:r>
              <a:rPr lang="en-US" sz="2000" smtClean="0">
                <a:latin typeface="Arial" panose="020B0604020202020204" pitchFamily="34" charset="0"/>
                <a:cs typeface="Arial" panose="020B0604020202020204" pitchFamily="34" charset="0"/>
              </a:rPr>
              <a:t>đồng</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948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SMART CONTRACT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976625"/>
          </a:xfrm>
        </p:spPr>
        <p:txBody>
          <a:bodyPr>
            <a:normAutofit/>
          </a:bodyPr>
          <a:lstStyle/>
          <a:p>
            <a:pPr marL="0" indent="0">
              <a:buNone/>
            </a:pPr>
            <a:r>
              <a:rPr lang="en-US" sz="2400">
                <a:latin typeface="Arial" panose="020B0604020202020204" pitchFamily="34" charset="0"/>
                <a:cs typeface="Arial" panose="020B0604020202020204" pitchFamily="34" charset="0"/>
              </a:rPr>
              <a:t>3</a:t>
            </a:r>
            <a:r>
              <a:rPr lang="en-US" sz="2400" smtClean="0">
                <a:latin typeface="Arial" panose="020B0604020202020204" pitchFamily="34" charset="0"/>
                <a:cs typeface="Arial" panose="020B0604020202020204" pitchFamily="34" charset="0"/>
              </a:rPr>
              <a:t>. Cách hoạt động</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Nguyên lí vận hành của smart contract có thể đem so sánh với một chiếc máy bán hàng tự động.</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Chúng chỉ tự động thực hiện những lệnh mà đã được lập trình sẵn từ trước. Đầu tiên, tài sản và điều khoản hợp đồng đều được mã hóa và chuyển vào một block thuộc Blockchain. Smart contract này tiếp đó sẽ được phân phối và sao chép lại bởi các node hoạt động trên nền tảng đó.</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Sau khi có nhận lệnh triển khai thì hợp đồng sẽ được triển khai theo đúng như điều khoản định sẵn. Đồng thời, smart contract cũng sẽ tự động kiểm tra quá trình thực hiện những cam kết nêu trong hợp đồng.</a:t>
            </a:r>
          </a:p>
        </p:txBody>
      </p:sp>
    </p:spTree>
    <p:extLst>
      <p:ext uri="{BB962C8B-B14F-4D97-AF65-F5344CB8AC3E}">
        <p14:creationId xmlns:p14="http://schemas.microsoft.com/office/powerpoint/2010/main" val="714325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SMART CONTRACT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85639"/>
            <a:ext cx="8596668" cy="3456879"/>
          </a:xfrm>
        </p:spPr>
        <p:txBody>
          <a:bodyPr>
            <a:normAutofit/>
          </a:bodyPr>
          <a:lstStyle/>
          <a:p>
            <a:pPr marL="0" indent="0">
              <a:buNone/>
            </a:pPr>
            <a:r>
              <a:rPr lang="en-US" sz="2800" smtClean="0">
                <a:latin typeface="Arial" panose="020B0604020202020204" pitchFamily="34" charset="0"/>
                <a:cs typeface="Arial" panose="020B0604020202020204" pitchFamily="34" charset="0"/>
              </a:rPr>
              <a:t>4. Cách lập nên một Smart Contract</a:t>
            </a:r>
          </a:p>
          <a:p>
            <a:pPr lvl="0">
              <a:buFont typeface="Wingdings" panose="05000000000000000000" pitchFamily="2" charset="2"/>
              <a:buChar char="v"/>
            </a:pPr>
            <a:r>
              <a:rPr lang="en-US" sz="2800">
                <a:latin typeface="Arial" panose="020B0604020202020204" pitchFamily="34" charset="0"/>
                <a:cs typeface="Arial" panose="020B0604020202020204" pitchFamily="34" charset="0"/>
              </a:rPr>
              <a:t>Chủ thể </a:t>
            </a:r>
            <a:r>
              <a:rPr lang="en-US" sz="2800">
                <a:latin typeface="Arial" panose="020B0604020202020204" pitchFamily="34" charset="0"/>
                <a:cs typeface="Arial" panose="020B0604020202020204" pitchFamily="34" charset="0"/>
              </a:rPr>
              <a:t>hợp </a:t>
            </a:r>
            <a:r>
              <a:rPr lang="en-US" sz="2800" smtClean="0">
                <a:latin typeface="Arial" panose="020B0604020202020204" pitchFamily="34" charset="0"/>
                <a:cs typeface="Arial" panose="020B0604020202020204" pitchFamily="34" charset="0"/>
              </a:rPr>
              <a:t>đồng</a:t>
            </a:r>
            <a:endParaRPr lang="en-US" sz="2800">
              <a:latin typeface="Arial" panose="020B0604020202020204" pitchFamily="34" charset="0"/>
              <a:cs typeface="Arial" panose="020B0604020202020204" pitchFamily="34" charset="0"/>
            </a:endParaRPr>
          </a:p>
          <a:p>
            <a:pPr lvl="0">
              <a:buFont typeface="Wingdings" panose="05000000000000000000" pitchFamily="2" charset="2"/>
              <a:buChar char="v"/>
            </a:pPr>
            <a:r>
              <a:rPr lang="en-US" sz="2800" smtClean="0">
                <a:latin typeface="Arial" panose="020B0604020202020204" pitchFamily="34" charset="0"/>
                <a:cs typeface="Arial" panose="020B0604020202020204" pitchFamily="34" charset="0"/>
              </a:rPr>
              <a:t>Chữ </a:t>
            </a:r>
            <a:r>
              <a:rPr lang="en-US" sz="2800">
                <a:latin typeface="Arial" panose="020B0604020202020204" pitchFamily="34" charset="0"/>
                <a:cs typeface="Arial" panose="020B0604020202020204" pitchFamily="34" charset="0"/>
              </a:rPr>
              <a:t>kí điện tử</a:t>
            </a:r>
          </a:p>
          <a:p>
            <a:pPr lvl="0">
              <a:buFont typeface="Wingdings" panose="05000000000000000000" pitchFamily="2" charset="2"/>
              <a:buChar char="v"/>
            </a:pPr>
            <a:r>
              <a:rPr lang="en-US" sz="2800" smtClean="0">
                <a:latin typeface="Arial" panose="020B0604020202020204" pitchFamily="34" charset="0"/>
                <a:cs typeface="Arial" panose="020B0604020202020204" pitchFamily="34" charset="0"/>
              </a:rPr>
              <a:t>Điều </a:t>
            </a:r>
            <a:r>
              <a:rPr lang="en-US" sz="2800">
                <a:latin typeface="Arial" panose="020B0604020202020204" pitchFamily="34" charset="0"/>
                <a:cs typeface="Arial" panose="020B0604020202020204" pitchFamily="34" charset="0"/>
              </a:rPr>
              <a:t>khoản hợp đồng</a:t>
            </a:r>
          </a:p>
          <a:p>
            <a:pPr lvl="0">
              <a:buFont typeface="Wingdings" panose="05000000000000000000" pitchFamily="2" charset="2"/>
              <a:buChar char="v"/>
            </a:pPr>
            <a:r>
              <a:rPr lang="en-US" sz="2800" smtClean="0">
                <a:latin typeface="Arial" panose="020B0604020202020204" pitchFamily="34" charset="0"/>
                <a:cs typeface="Arial" panose="020B0604020202020204" pitchFamily="34" charset="0"/>
              </a:rPr>
              <a:t>Nền </a:t>
            </a:r>
            <a:r>
              <a:rPr lang="en-US" sz="2800">
                <a:latin typeface="Arial" panose="020B0604020202020204" pitchFamily="34" charset="0"/>
                <a:cs typeface="Arial" panose="020B0604020202020204" pitchFamily="34" charset="0"/>
              </a:rPr>
              <a:t>tảng </a:t>
            </a:r>
            <a:r>
              <a:rPr lang="en-US" sz="2800">
                <a:latin typeface="Arial" panose="020B0604020202020204" pitchFamily="34" charset="0"/>
                <a:cs typeface="Arial" panose="020B0604020202020204" pitchFamily="34" charset="0"/>
              </a:rPr>
              <a:t>phân </a:t>
            </a:r>
            <a:r>
              <a:rPr lang="en-US" sz="2800" smtClean="0">
                <a:latin typeface="Arial" panose="020B0604020202020204" pitchFamily="34" charset="0"/>
                <a:cs typeface="Arial" panose="020B0604020202020204" pitchFamily="34" charset="0"/>
              </a:rPr>
              <a:t>quyền</a:t>
            </a:r>
            <a:endParaRPr 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905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SMART CONTRACT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85639"/>
            <a:ext cx="8596668" cy="3456879"/>
          </a:xfrm>
        </p:spPr>
        <p:txBody>
          <a:bodyPr>
            <a:normAutofit/>
          </a:bodyPr>
          <a:lstStyle/>
          <a:p>
            <a:pPr marL="0" indent="0">
              <a:buNone/>
            </a:pPr>
            <a:r>
              <a:rPr lang="en-US" sz="2800">
                <a:latin typeface="Arial" panose="020B0604020202020204" pitchFamily="34" charset="0"/>
                <a:cs typeface="Arial" panose="020B0604020202020204" pitchFamily="34" charset="0"/>
              </a:rPr>
              <a:t>5</a:t>
            </a:r>
            <a:r>
              <a:rPr lang="en-US" sz="2800" smtClean="0">
                <a:latin typeface="Arial" panose="020B0604020202020204" pitchFamily="34" charset="0"/>
                <a:cs typeface="Arial" panose="020B0604020202020204" pitchFamily="34" charset="0"/>
              </a:rPr>
              <a:t>. Lợi ích của một Smart Contract</a:t>
            </a:r>
          </a:p>
          <a:p>
            <a:pPr lvl="0">
              <a:buFont typeface="Wingdings" panose="05000000000000000000" pitchFamily="2" charset="2"/>
              <a:buChar char="v"/>
            </a:pPr>
            <a:r>
              <a:rPr lang="en-US" sz="2400">
                <a:latin typeface="Arial" panose="020B0604020202020204" pitchFamily="34" charset="0"/>
                <a:cs typeface="Arial" panose="020B0604020202020204" pitchFamily="34" charset="0"/>
              </a:rPr>
              <a:t>Tiết kiệm </a:t>
            </a:r>
            <a:r>
              <a:rPr lang="en-US" sz="2400">
                <a:latin typeface="Arial" panose="020B0604020202020204" pitchFamily="34" charset="0"/>
                <a:cs typeface="Arial" panose="020B0604020202020204" pitchFamily="34" charset="0"/>
              </a:rPr>
              <a:t>chi </a:t>
            </a:r>
            <a:r>
              <a:rPr lang="en-US" sz="2400" smtClean="0">
                <a:latin typeface="Arial" panose="020B0604020202020204" pitchFamily="34" charset="0"/>
                <a:cs typeface="Arial" panose="020B0604020202020204" pitchFamily="34" charset="0"/>
              </a:rPr>
              <a:t>phí</a:t>
            </a:r>
          </a:p>
          <a:p>
            <a:pPr lvl="0">
              <a:buFont typeface="Wingdings" panose="05000000000000000000" pitchFamily="2" charset="2"/>
              <a:buChar char="v"/>
            </a:pPr>
            <a:r>
              <a:rPr lang="en-US" sz="2400" smtClean="0">
                <a:latin typeface="Arial" panose="020B0604020202020204" pitchFamily="34" charset="0"/>
                <a:cs typeface="Arial" panose="020B0604020202020204" pitchFamily="34" charset="0"/>
              </a:rPr>
              <a:t>Linh hoạt</a:t>
            </a:r>
            <a:endParaRPr lang="en-US" sz="2400">
              <a:latin typeface="Arial" panose="020B0604020202020204" pitchFamily="34" charset="0"/>
              <a:cs typeface="Arial" panose="020B0604020202020204" pitchFamily="34" charset="0"/>
            </a:endParaRPr>
          </a:p>
          <a:p>
            <a:pPr lvl="0">
              <a:buFont typeface="Wingdings" panose="05000000000000000000" pitchFamily="2" charset="2"/>
              <a:buChar char="v"/>
            </a:pPr>
            <a:r>
              <a:rPr lang="en-US" sz="2400">
                <a:latin typeface="Arial" panose="020B0604020202020204" pitchFamily="34" charset="0"/>
                <a:cs typeface="Arial" panose="020B0604020202020204" pitchFamily="34" charset="0"/>
              </a:rPr>
              <a:t>Minh bạch, </a:t>
            </a:r>
            <a:r>
              <a:rPr lang="en-US" sz="2400">
                <a:latin typeface="Arial" panose="020B0604020202020204" pitchFamily="34" charset="0"/>
                <a:cs typeface="Arial" panose="020B0604020202020204" pitchFamily="34" charset="0"/>
              </a:rPr>
              <a:t>rõ </a:t>
            </a:r>
            <a:r>
              <a:rPr lang="en-US" sz="2400" smtClean="0">
                <a:latin typeface="Arial" panose="020B0604020202020204" pitchFamily="34" charset="0"/>
                <a:cs typeface="Arial" panose="020B0604020202020204" pitchFamily="34" charset="0"/>
              </a:rPr>
              <a:t>ràng</a:t>
            </a:r>
          </a:p>
          <a:p>
            <a:pPr lvl="0">
              <a:buFont typeface="Wingdings" panose="05000000000000000000" pitchFamily="2" charset="2"/>
              <a:buChar char="v"/>
            </a:pPr>
            <a:r>
              <a:rPr lang="en-US" sz="2400" smtClean="0">
                <a:latin typeface="Arial" panose="020B0604020202020204" pitchFamily="34" charset="0"/>
                <a:cs typeface="Arial" panose="020B0604020202020204" pitchFamily="34" charset="0"/>
              </a:rPr>
              <a:t>Độ </a:t>
            </a:r>
            <a:r>
              <a:rPr lang="en-US" sz="2400">
                <a:latin typeface="Arial" panose="020B0604020202020204" pitchFamily="34" charset="0"/>
                <a:cs typeface="Arial" panose="020B0604020202020204" pitchFamily="34" charset="0"/>
              </a:rPr>
              <a:t>tin </a:t>
            </a:r>
            <a:r>
              <a:rPr lang="en-US" sz="2400">
                <a:latin typeface="Arial" panose="020B0604020202020204" pitchFamily="34" charset="0"/>
                <a:cs typeface="Arial" panose="020B0604020202020204" pitchFamily="34" charset="0"/>
              </a:rPr>
              <a:t>tưởng </a:t>
            </a:r>
            <a:r>
              <a:rPr lang="en-US" sz="2400" smtClean="0">
                <a:latin typeface="Arial" panose="020B0604020202020204" pitchFamily="34" charset="0"/>
                <a:cs typeface="Arial" panose="020B0604020202020204" pitchFamily="34" charset="0"/>
              </a:rPr>
              <a:t>cao</a:t>
            </a:r>
          </a:p>
          <a:p>
            <a:pPr lvl="0">
              <a:buFont typeface="Wingdings" panose="05000000000000000000" pitchFamily="2" charset="2"/>
              <a:buChar char="v"/>
            </a:pPr>
            <a:r>
              <a:rPr lang="en-US" sz="2400" smtClean="0">
                <a:latin typeface="Arial" panose="020B0604020202020204" pitchFamily="34" charset="0"/>
                <a:cs typeface="Arial" panose="020B0604020202020204" pitchFamily="34" charset="0"/>
              </a:rPr>
              <a:t>Nhanh</a:t>
            </a:r>
            <a:r>
              <a:rPr lang="en-US" sz="2400">
                <a:latin typeface="Arial" panose="020B0604020202020204" pitchFamily="34" charset="0"/>
                <a:cs typeface="Arial" panose="020B0604020202020204" pitchFamily="34" charset="0"/>
              </a:rPr>
              <a:t>, gọn và </a:t>
            </a:r>
            <a:r>
              <a:rPr lang="en-US" sz="2400">
                <a:latin typeface="Arial" panose="020B0604020202020204" pitchFamily="34" charset="0"/>
                <a:cs typeface="Arial" panose="020B0604020202020204" pitchFamily="34" charset="0"/>
              </a:rPr>
              <a:t>tiện </a:t>
            </a:r>
            <a:r>
              <a:rPr lang="en-US" sz="2400" smtClean="0">
                <a:latin typeface="Arial" panose="020B0604020202020204" pitchFamily="34" charset="0"/>
                <a:cs typeface="Arial" panose="020B0604020202020204" pitchFamily="34" charset="0"/>
              </a:rPr>
              <a:t>lợi</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8840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5551" y="2751605"/>
            <a:ext cx="9099395" cy="749878"/>
          </a:xfrm>
        </p:spPr>
        <p:txBody>
          <a:bodyPr>
            <a:noAutofit/>
          </a:bodyPr>
          <a:lstStyle/>
          <a:p>
            <a:pPr marL="0" indent="0">
              <a:buNone/>
            </a:pPr>
            <a:r>
              <a:rPr lang="en-US" sz="3200" smtClean="0">
                <a:latin typeface="Arial" panose="020B0604020202020204" pitchFamily="34" charset="0"/>
                <a:cs typeface="Arial" panose="020B0604020202020204" pitchFamily="34" charset="0"/>
              </a:rPr>
              <a:t>CẢM ƠN THẦY VÀ CÁC BẠN ĐÃ LẮNG NGHE!</a:t>
            </a:r>
            <a:endParaRPr lang="en-US" sz="3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7024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726770" cy="679704"/>
          </a:xfrm>
        </p:spPr>
        <p:txBody>
          <a:bodyPr>
            <a:noAutofit/>
          </a:bodyPr>
          <a:lstStyle/>
          <a:p>
            <a:r>
              <a:rPr lang="en-US" sz="3200" smtClean="0">
                <a:latin typeface="Arial" panose="020B0604020202020204" pitchFamily="34" charset="0"/>
                <a:cs typeface="Arial" panose="020B0604020202020204" pitchFamily="34" charset="0"/>
              </a:rPr>
              <a:t>CÁC NỘI DUNG CHÍNH</a:t>
            </a:r>
            <a:endParaRPr lang="en-US" sz="32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3200" smtClean="0">
                <a:latin typeface="Arial" panose="020B0604020202020204" pitchFamily="34" charset="0"/>
                <a:cs typeface="Arial" panose="020B0604020202020204" pitchFamily="34" charset="0"/>
              </a:rPr>
              <a:t>1. </a:t>
            </a:r>
            <a:r>
              <a:rPr lang="en-US" sz="3200" err="1" smtClean="0">
                <a:latin typeface="Arial" panose="020B0604020202020204" pitchFamily="34" charset="0"/>
                <a:cs typeface="Arial" panose="020B0604020202020204" pitchFamily="34" charset="0"/>
              </a:rPr>
              <a:t>Đặt</a:t>
            </a:r>
            <a:r>
              <a:rPr lang="en-US" sz="3200" smtClean="0">
                <a:latin typeface="Arial" panose="020B0604020202020204" pitchFamily="34" charset="0"/>
                <a:cs typeface="Arial" panose="020B0604020202020204" pitchFamily="34" charset="0"/>
              </a:rPr>
              <a:t> </a:t>
            </a:r>
            <a:r>
              <a:rPr lang="en-US" sz="3200" err="1" smtClean="0">
                <a:latin typeface="Arial" panose="020B0604020202020204" pitchFamily="34" charset="0"/>
                <a:cs typeface="Arial" panose="020B0604020202020204" pitchFamily="34" charset="0"/>
              </a:rPr>
              <a:t>vấn</a:t>
            </a:r>
            <a:r>
              <a:rPr lang="en-US" sz="3200" smtClean="0">
                <a:latin typeface="Arial" panose="020B0604020202020204" pitchFamily="34" charset="0"/>
                <a:cs typeface="Arial" panose="020B0604020202020204" pitchFamily="34" charset="0"/>
              </a:rPr>
              <a:t> </a:t>
            </a:r>
            <a:r>
              <a:rPr lang="en-US" sz="3200" err="1" smtClean="0">
                <a:latin typeface="Arial" panose="020B0604020202020204" pitchFamily="34" charset="0"/>
                <a:cs typeface="Arial" panose="020B0604020202020204" pitchFamily="34" charset="0"/>
              </a:rPr>
              <a:t>đề</a:t>
            </a:r>
            <a:endParaRPr lang="en-US" sz="3200" smtClean="0">
              <a:latin typeface="Arial" panose="020B0604020202020204" pitchFamily="34" charset="0"/>
              <a:cs typeface="Arial" panose="020B0604020202020204" pitchFamily="34" charset="0"/>
            </a:endParaRPr>
          </a:p>
          <a:p>
            <a:r>
              <a:rPr lang="en-US" sz="3200" smtClean="0">
                <a:latin typeface="Arial" panose="020B0604020202020204" pitchFamily="34" charset="0"/>
                <a:cs typeface="Arial" panose="020B0604020202020204" pitchFamily="34" charset="0"/>
              </a:rPr>
              <a:t>2. </a:t>
            </a:r>
            <a:r>
              <a:rPr lang="en-US" sz="3200" err="1" smtClean="0">
                <a:latin typeface="Arial" panose="020B0604020202020204" pitchFamily="34" charset="0"/>
                <a:cs typeface="Arial" panose="020B0604020202020204" pitchFamily="34" charset="0"/>
              </a:rPr>
              <a:t>Tổng</a:t>
            </a:r>
            <a:r>
              <a:rPr lang="en-US" sz="3200" smtClean="0">
                <a:latin typeface="Arial" panose="020B0604020202020204" pitchFamily="34" charset="0"/>
                <a:cs typeface="Arial" panose="020B0604020202020204" pitchFamily="34" charset="0"/>
              </a:rPr>
              <a:t> </a:t>
            </a:r>
            <a:r>
              <a:rPr lang="en-US" sz="3200" err="1" smtClean="0">
                <a:latin typeface="Arial" panose="020B0604020202020204" pitchFamily="34" charset="0"/>
                <a:cs typeface="Arial" panose="020B0604020202020204" pitchFamily="34" charset="0"/>
              </a:rPr>
              <a:t>quan</a:t>
            </a:r>
            <a:r>
              <a:rPr lang="en-US" sz="3200" smtClean="0">
                <a:latin typeface="Arial" panose="020B0604020202020204" pitchFamily="34" charset="0"/>
                <a:cs typeface="Arial" panose="020B0604020202020204" pitchFamily="34" charset="0"/>
              </a:rPr>
              <a:t> </a:t>
            </a:r>
            <a:r>
              <a:rPr lang="en-US" sz="3200" err="1" smtClean="0">
                <a:latin typeface="Arial" panose="020B0604020202020204" pitchFamily="34" charset="0"/>
                <a:cs typeface="Arial" panose="020B0604020202020204" pitchFamily="34" charset="0"/>
              </a:rPr>
              <a:t>về</a:t>
            </a:r>
            <a:r>
              <a:rPr lang="en-US" sz="3200" smtClean="0">
                <a:latin typeface="Arial" panose="020B0604020202020204" pitchFamily="34" charset="0"/>
                <a:cs typeface="Arial" panose="020B0604020202020204" pitchFamily="34" charset="0"/>
              </a:rPr>
              <a:t> BlockChain</a:t>
            </a:r>
          </a:p>
          <a:p>
            <a:r>
              <a:rPr lang="en-US" sz="3200" smtClean="0">
                <a:latin typeface="Arial" panose="020B0604020202020204" pitchFamily="34" charset="0"/>
                <a:cs typeface="Arial" panose="020B0604020202020204" pitchFamily="34" charset="0"/>
              </a:rPr>
              <a:t>3. Tổng quan về Ethereum</a:t>
            </a:r>
          </a:p>
          <a:p>
            <a:r>
              <a:rPr lang="en-US" sz="3200" smtClean="0">
                <a:latin typeface="Arial" panose="020B0604020202020204" pitchFamily="34" charset="0"/>
                <a:cs typeface="Arial" panose="020B0604020202020204" pitchFamily="34" charset="0"/>
              </a:rPr>
              <a:t>4. Tổng quan về Smart Contract</a:t>
            </a:r>
          </a:p>
          <a:p>
            <a:endParaRPr lang="en-US"/>
          </a:p>
        </p:txBody>
      </p:sp>
    </p:spTree>
    <p:extLst>
      <p:ext uri="{BB962C8B-B14F-4D97-AF65-F5344CB8AC3E}">
        <p14:creationId xmlns:p14="http://schemas.microsoft.com/office/powerpoint/2010/main" val="35041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ĐẶT VẤN ĐỀ</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1"/>
            <a:ext cx="8596668" cy="4110962"/>
          </a:xfrm>
        </p:spPr>
        <p:txBody>
          <a:bodyPr/>
          <a:lstStyle/>
          <a:p>
            <a:pPr>
              <a:buFont typeface="Wingdings" panose="05000000000000000000" pitchFamily="2" charset="2"/>
              <a:buChar char="v"/>
            </a:pPr>
            <a:r>
              <a:rPr lang="en-US" sz="2000">
                <a:latin typeface="Arial" panose="020B0604020202020204" pitchFamily="34" charset="0"/>
                <a:cs typeface="Arial" panose="020B0604020202020204" pitchFamily="34" charset="0"/>
              </a:rPr>
              <a:t>Trên thế giới hiện nay, nổi lên các hoạt động mua bán, trao đổi tiền ảo rất sôi nổi, trong đó </a:t>
            </a:r>
            <a:r>
              <a:rPr lang="en-US" sz="2000" i="1">
                <a:latin typeface="Arial" panose="020B0604020202020204" pitchFamily="34" charset="0"/>
                <a:cs typeface="Arial" panose="020B0604020202020204" pitchFamily="34" charset="0"/>
              </a:rPr>
              <a:t>Bitcoin</a:t>
            </a:r>
            <a:r>
              <a:rPr lang="en-US" sz="2000">
                <a:latin typeface="Arial" panose="020B0604020202020204" pitchFamily="34" charset="0"/>
                <a:cs typeface="Arial" panose="020B0604020202020204" pitchFamily="34" charset="0"/>
              </a:rPr>
              <a:t> và </a:t>
            </a:r>
            <a:r>
              <a:rPr lang="en-US" sz="2000" i="1">
                <a:latin typeface="Arial" panose="020B0604020202020204" pitchFamily="34" charset="0"/>
                <a:cs typeface="Arial" panose="020B0604020202020204" pitchFamily="34" charset="0"/>
              </a:rPr>
              <a:t>Ethereum</a:t>
            </a:r>
            <a:r>
              <a:rPr lang="en-US" sz="2000">
                <a:latin typeface="Arial" panose="020B0604020202020204" pitchFamily="34" charset="0"/>
                <a:cs typeface="Arial" panose="020B0604020202020204" pitchFamily="34" charset="0"/>
              </a:rPr>
              <a:t> là hai đồng tiền được nhắc đếnn nhiều nhất, xoay quanh những chủ đề này nhiều người còn quan tâm tới chuỗi khối – một công nghệ đằng sau những tiền ảo này. Công nghệ này đang giúp mọi người dù người lạ hay thân quen, dù ở gần hay ở xa, thậm chí họ không biết đến nhau đều có thể xây dựng một cuốn sổ </a:t>
            </a:r>
            <a:r>
              <a:rPr lang="en-US" sz="2000">
                <a:latin typeface="Arial" panose="020B0604020202020204" pitchFamily="34" charset="0"/>
                <a:cs typeface="Arial" panose="020B0604020202020204" pitchFamily="34" charset="0"/>
              </a:rPr>
              <a:t>giao </a:t>
            </a:r>
            <a:r>
              <a:rPr lang="en-US" sz="2000">
                <a:latin typeface="Arial" panose="020B0604020202020204" pitchFamily="34" charset="0"/>
                <a:cs typeface="Arial" panose="020B0604020202020204" pitchFamily="34" charset="0"/>
              </a:rPr>
              <a:t>d</a:t>
            </a:r>
            <a:r>
              <a:rPr lang="en-US" sz="2000" smtClean="0">
                <a:latin typeface="Arial" panose="020B0604020202020204" pitchFamily="34" charset="0"/>
                <a:cs typeface="Arial" panose="020B0604020202020204" pitchFamily="34" charset="0"/>
              </a:rPr>
              <a:t>ịch </a:t>
            </a:r>
            <a:r>
              <a:rPr lang="en-US" sz="2000">
                <a:latin typeface="Arial" panose="020B0604020202020204" pitchFamily="34" charset="0"/>
                <a:cs typeface="Arial" panose="020B0604020202020204" pitchFamily="34" charset="0"/>
              </a:rPr>
              <a:t>đáng tin cậy cho riêng mình. Đây là yếu tố ý nghĩa vượt xa cả mọi giao thức mã hóa tiền tệ thông </a:t>
            </a:r>
            <a:r>
              <a:rPr lang="en-US" sz="2000">
                <a:latin typeface="Arial" panose="020B0604020202020204" pitchFamily="34" charset="0"/>
                <a:cs typeface="Arial" panose="020B0604020202020204" pitchFamily="34" charset="0"/>
              </a:rPr>
              <a:t>thường</a:t>
            </a:r>
            <a:r>
              <a:rPr lang="en-US" sz="2000" smtClean="0">
                <a:latin typeface="Arial" panose="020B0604020202020204" pitchFamily="34" charset="0"/>
                <a:cs typeface="Arial" panose="020B0604020202020204" pitchFamily="34" charset="0"/>
              </a:rPr>
              <a:t>.</a:t>
            </a:r>
          </a:p>
          <a:p>
            <a:pPr>
              <a:buFont typeface="Wingdings" panose="05000000000000000000" pitchFamily="2" charset="2"/>
              <a:buChar char="v"/>
            </a:pPr>
            <a:r>
              <a:rPr lang="en-US" sz="2000">
                <a:latin typeface="Arial" panose="020B0604020202020204" pitchFamily="34" charset="0"/>
                <a:cs typeface="Arial" panose="020B0604020202020204" pitchFamily="34" charset="0"/>
              </a:rPr>
              <a:t>Với Ethreum, dù ra đời sau nhưng nó cho thấy được những ưu điểm vượt trội hơn Bitcoin về nhiều mặt, người ta xem Ethereum là phiên bản Bitcoin 2.0. Chúng ta sẽ cùng tìm hiểu kỹ hơn về chuỗi khối, về Ethereum và những tiềm năng của chúng.</a:t>
            </a:r>
          </a:p>
          <a:p>
            <a:endParaRPr lang="en-US">
              <a:latin typeface="Arial" panose="020B060402020202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80832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BLOCKCHAIN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856232"/>
            <a:ext cx="8596668" cy="4050792"/>
          </a:xfrm>
        </p:spPr>
        <p:txBody>
          <a:bodyPr/>
          <a:lstStyle/>
          <a:p>
            <a:pPr marL="0" indent="0">
              <a:buNone/>
            </a:pPr>
            <a:r>
              <a:rPr lang="en-US" sz="2400" smtClean="0">
                <a:latin typeface="Arial" panose="020B0604020202020204" pitchFamily="34" charset="0"/>
                <a:cs typeface="Arial" panose="020B0604020202020204" pitchFamily="34" charset="0"/>
              </a:rPr>
              <a:t>1. Khái niệm BlockChain</a:t>
            </a:r>
          </a:p>
          <a:p>
            <a:pPr marL="0" indent="0">
              <a:buNone/>
            </a:pPr>
            <a:endParaRPr lang="en-US" smtClean="0"/>
          </a:p>
        </p:txBody>
      </p:sp>
      <p:pic>
        <p:nvPicPr>
          <p:cNvPr id="4" name="image10.png"/>
          <p:cNvPicPr/>
          <p:nvPr/>
        </p:nvPicPr>
        <p:blipFill>
          <a:blip r:embed="rId3"/>
          <a:stretch>
            <a:fillRect/>
          </a:stretch>
        </p:blipFill>
        <p:spPr bwMode="auto">
          <a:xfrm>
            <a:off x="1444752" y="2523744"/>
            <a:ext cx="6565392" cy="3124426"/>
          </a:xfrm>
          <a:prstGeom prst="rect">
            <a:avLst/>
          </a:prstGeom>
        </p:spPr>
      </p:pic>
    </p:spTree>
    <p:extLst>
      <p:ext uri="{BB962C8B-B14F-4D97-AF65-F5344CB8AC3E}">
        <p14:creationId xmlns:p14="http://schemas.microsoft.com/office/powerpoint/2010/main" val="307841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BLOCKCHAIN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856232"/>
            <a:ext cx="8596668" cy="4050792"/>
          </a:xfrm>
        </p:spPr>
        <p:txBody>
          <a:bodyPr/>
          <a:lstStyle/>
          <a:p>
            <a:pPr marL="0" indent="0">
              <a:buNone/>
            </a:pPr>
            <a:r>
              <a:rPr lang="en-US" sz="2400">
                <a:latin typeface="Arial" panose="020B0604020202020204" pitchFamily="34" charset="0"/>
                <a:cs typeface="Arial" panose="020B0604020202020204" pitchFamily="34" charset="0"/>
              </a:rPr>
              <a:t>2</a:t>
            </a:r>
            <a:r>
              <a:rPr lang="en-US" sz="2400" smtClean="0">
                <a:latin typeface="Arial" panose="020B0604020202020204" pitchFamily="34" charset="0"/>
                <a:cs typeface="Arial" panose="020B0604020202020204" pitchFamily="34" charset="0"/>
              </a:rPr>
              <a:t>. Các thành phần công nghệ của BlockChain</a:t>
            </a:r>
          </a:p>
          <a:p>
            <a:pPr marL="0" indent="0">
              <a:buNone/>
            </a:pPr>
            <a:r>
              <a:rPr lang="en-US" smtClean="0"/>
              <a:t>																</a:t>
            </a:r>
          </a:p>
        </p:txBody>
      </p:sp>
      <p:pic>
        <p:nvPicPr>
          <p:cNvPr id="5" name="Picture 4"/>
          <p:cNvPicPr/>
          <p:nvPr/>
        </p:nvPicPr>
        <p:blipFill>
          <a:blip r:embed="rId3"/>
          <a:stretch>
            <a:fillRect/>
          </a:stretch>
        </p:blipFill>
        <p:spPr>
          <a:xfrm>
            <a:off x="1851272" y="2326190"/>
            <a:ext cx="5943429" cy="3182512"/>
          </a:xfrm>
          <a:prstGeom prst="rect">
            <a:avLst/>
          </a:prstGeom>
        </p:spPr>
      </p:pic>
      <p:sp>
        <p:nvSpPr>
          <p:cNvPr id="6" name="TextBox 5"/>
          <p:cNvSpPr txBox="1"/>
          <p:nvPr/>
        </p:nvSpPr>
        <p:spPr>
          <a:xfrm>
            <a:off x="3780262" y="5642882"/>
            <a:ext cx="2754351" cy="523220"/>
          </a:xfrm>
          <a:prstGeom prst="rect">
            <a:avLst/>
          </a:prstGeom>
          <a:noFill/>
        </p:spPr>
        <p:txBody>
          <a:bodyPr wrap="square" rtlCol="0">
            <a:spAutoFit/>
          </a:bodyPr>
          <a:lstStyle/>
          <a:p>
            <a:r>
              <a:rPr lang="en-US" sz="2800" smtClean="0"/>
              <a:t>Genesis Block</a:t>
            </a:r>
            <a:endParaRPr lang="en-US" sz="2800"/>
          </a:p>
        </p:txBody>
      </p:sp>
    </p:spTree>
    <p:extLst>
      <p:ext uri="{BB962C8B-B14F-4D97-AF65-F5344CB8AC3E}">
        <p14:creationId xmlns:p14="http://schemas.microsoft.com/office/powerpoint/2010/main" val="99151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BLOCKCHAIN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856232"/>
            <a:ext cx="8596668" cy="4050792"/>
          </a:xfrm>
        </p:spPr>
        <p:txBody>
          <a:bodyPr/>
          <a:lstStyle/>
          <a:p>
            <a:pPr marL="0" indent="0">
              <a:buNone/>
            </a:pPr>
            <a:r>
              <a:rPr lang="en-US" sz="2800" smtClean="0">
                <a:latin typeface="Arial" panose="020B0604020202020204" pitchFamily="34" charset="0"/>
                <a:cs typeface="Arial" panose="020B0604020202020204" pitchFamily="34" charset="0"/>
              </a:rPr>
              <a:t>3. Các đặc điểm chính của BlockChain</a:t>
            </a:r>
          </a:p>
          <a:p>
            <a:pPr>
              <a:buFont typeface="Wingdings" panose="05000000000000000000" pitchFamily="2" charset="2"/>
              <a:buChar char="v"/>
            </a:pPr>
            <a:r>
              <a:rPr lang="en-US" sz="2800" smtClean="0">
                <a:latin typeface="Arial" panose="020B0604020202020204" pitchFamily="34" charset="0"/>
                <a:cs typeface="Arial" panose="020B0604020202020204" pitchFamily="34" charset="0"/>
              </a:rPr>
              <a:t>Không thể làm giả và không thể phá hủy</a:t>
            </a:r>
          </a:p>
          <a:p>
            <a:pPr>
              <a:buFont typeface="Wingdings" panose="05000000000000000000" pitchFamily="2" charset="2"/>
              <a:buChar char="v"/>
            </a:pPr>
            <a:r>
              <a:rPr lang="en-US" sz="2800" smtClean="0">
                <a:latin typeface="Arial" panose="020B0604020202020204" pitchFamily="34" charset="0"/>
                <a:cs typeface="Arial" panose="020B0604020202020204" pitchFamily="34" charset="0"/>
              </a:rPr>
              <a:t>Tính bất biến</a:t>
            </a:r>
          </a:p>
          <a:p>
            <a:pPr>
              <a:buFont typeface="Wingdings" panose="05000000000000000000" pitchFamily="2" charset="2"/>
              <a:buChar char="v"/>
            </a:pPr>
            <a:r>
              <a:rPr lang="en-US" sz="2800" smtClean="0">
                <a:latin typeface="Arial" panose="020B0604020202020204" pitchFamily="34" charset="0"/>
                <a:cs typeface="Arial" panose="020B0604020202020204" pitchFamily="34" charset="0"/>
              </a:rPr>
              <a:t>Tính bảo mật dữ liệu</a:t>
            </a:r>
          </a:p>
          <a:p>
            <a:pPr>
              <a:buFont typeface="Wingdings" panose="05000000000000000000" pitchFamily="2" charset="2"/>
              <a:buChar char="v"/>
            </a:pPr>
            <a:r>
              <a:rPr lang="en-US" sz="2800" smtClean="0">
                <a:latin typeface="Arial" panose="020B0604020202020204" pitchFamily="34" charset="0"/>
                <a:cs typeface="Arial" panose="020B0604020202020204" pitchFamily="34" charset="0"/>
              </a:rPr>
              <a:t>Tính minh bạch	</a:t>
            </a:r>
          </a:p>
          <a:p>
            <a:pPr>
              <a:buFont typeface="Wingdings" panose="05000000000000000000" pitchFamily="2" charset="2"/>
              <a:buChar char="v"/>
            </a:pPr>
            <a:r>
              <a:rPr lang="en-US" sz="2800" smtClean="0">
                <a:latin typeface="Arial" panose="020B0604020202020204" pitchFamily="34" charset="0"/>
                <a:cs typeface="Arial" panose="020B0604020202020204" pitchFamily="34" charset="0"/>
              </a:rPr>
              <a:t>Hợp đồng thông minh (Smart Contract)		</a:t>
            </a:r>
            <a:r>
              <a:rPr lang="en-US" sz="2800" smtClean="0"/>
              <a:t>	</a:t>
            </a:r>
            <a:r>
              <a:rPr lang="en-US" smtClean="0"/>
              <a:t>			</a:t>
            </a:r>
          </a:p>
        </p:txBody>
      </p:sp>
    </p:spTree>
    <p:extLst>
      <p:ext uri="{BB962C8B-B14F-4D97-AF65-F5344CB8AC3E}">
        <p14:creationId xmlns:p14="http://schemas.microsoft.com/office/powerpoint/2010/main" val="2965279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BLOCKCHAIN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248937"/>
            <a:ext cx="8596668" cy="4658087"/>
          </a:xfrm>
        </p:spPr>
        <p:txBody>
          <a:bodyPr/>
          <a:lstStyle/>
          <a:p>
            <a:pPr marL="0" indent="0">
              <a:buNone/>
            </a:pPr>
            <a:r>
              <a:rPr lang="en-US" sz="2400">
                <a:latin typeface="Arial" panose="020B0604020202020204" pitchFamily="34" charset="0"/>
                <a:cs typeface="Arial" panose="020B0604020202020204" pitchFamily="34" charset="0"/>
              </a:rPr>
              <a:t>4</a:t>
            </a:r>
            <a:r>
              <a:rPr lang="en-US" sz="2400" smtClean="0">
                <a:latin typeface="Arial" panose="020B0604020202020204" pitchFamily="34" charset="0"/>
                <a:cs typeface="Arial" panose="020B0604020202020204" pitchFamily="34" charset="0"/>
              </a:rPr>
              <a:t>. Cách hoạt động của BlockChain</a:t>
            </a:r>
          </a:p>
          <a:p>
            <a:pPr marL="0" indent="0">
              <a:buNone/>
            </a:pPr>
            <a:endParaRPr lang="en-US" smtClean="0"/>
          </a:p>
        </p:txBody>
      </p:sp>
      <p:pic>
        <p:nvPicPr>
          <p:cNvPr id="5" name="image9.png"/>
          <p:cNvPicPr/>
          <p:nvPr/>
        </p:nvPicPr>
        <p:blipFill>
          <a:blip r:embed="rId3"/>
          <a:stretch>
            <a:fillRect/>
          </a:stretch>
        </p:blipFill>
        <p:spPr bwMode="auto">
          <a:xfrm>
            <a:off x="1839951" y="1739590"/>
            <a:ext cx="6010507" cy="4962293"/>
          </a:xfrm>
          <a:prstGeom prst="rect">
            <a:avLst/>
          </a:prstGeom>
        </p:spPr>
      </p:pic>
    </p:spTree>
    <p:extLst>
      <p:ext uri="{BB962C8B-B14F-4D97-AF65-F5344CB8AC3E}">
        <p14:creationId xmlns:p14="http://schemas.microsoft.com/office/powerpoint/2010/main" val="636670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ETHEREUM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739590"/>
            <a:ext cx="8596668" cy="4167434"/>
          </a:xfrm>
        </p:spPr>
        <p:txBody>
          <a:bodyPr>
            <a:normAutofit/>
          </a:bodyPr>
          <a:lstStyle/>
          <a:p>
            <a:pPr marL="0" indent="0">
              <a:buNone/>
            </a:pPr>
            <a:r>
              <a:rPr lang="en-US" sz="2400" smtClean="0">
                <a:latin typeface="Arial" panose="020B0604020202020204" pitchFamily="34" charset="0"/>
                <a:cs typeface="Arial" panose="020B0604020202020204" pitchFamily="34" charset="0"/>
              </a:rPr>
              <a:t>1. Giới thiệu chung</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Ethereum là một nền tảng điện toán có tính chất phân tán công cộng, mã nguồn mở, dựa trên công nghệ chuỗi khối Blockchain. Đặc trưng của Ethereum là hợp đồng thông minh Smart Contract (nó tập trung vào các mạng như Smart Contract, nhận diện vân tay,… ). Khả năng tự đưa ra điều khoản và thực thi thỏa thuận một cách chính xác của hệ thống máy tính mà không hề ngừng nghỉ, chịu sự tác động hay gian lận của bên thứ ba.</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Ethereum không chỉ là một đồng tiền tệ mà nó còn là nền tảng tạo ra nhiều ứng dụng khác thông qua các ngôn ngữ lập trình của mình.</a:t>
            </a:r>
          </a:p>
          <a:p>
            <a:pPr marL="0" indent="0">
              <a:buNone/>
            </a:pPr>
            <a:endParaRPr lang="en-US" smtClean="0"/>
          </a:p>
        </p:txBody>
      </p:sp>
    </p:spTree>
    <p:extLst>
      <p:ext uri="{BB962C8B-B14F-4D97-AF65-F5344CB8AC3E}">
        <p14:creationId xmlns:p14="http://schemas.microsoft.com/office/powerpoint/2010/main" val="132003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TỔNG QUAN VỀ ETHEREUM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976624"/>
          </a:xfrm>
        </p:spPr>
        <p:txBody>
          <a:bodyPr>
            <a:normAutofit/>
          </a:bodyPr>
          <a:lstStyle/>
          <a:p>
            <a:pPr marL="0" indent="0">
              <a:buNone/>
            </a:pPr>
            <a:r>
              <a:rPr lang="en-US" sz="2400">
                <a:latin typeface="Arial" panose="020B0604020202020204" pitchFamily="34" charset="0"/>
                <a:cs typeface="Arial" panose="020B0604020202020204" pitchFamily="34" charset="0"/>
              </a:rPr>
              <a:t>2</a:t>
            </a:r>
            <a:r>
              <a:rPr lang="en-US" sz="2400" smtClean="0">
                <a:latin typeface="Arial" panose="020B0604020202020204" pitchFamily="34" charset="0"/>
                <a:cs typeface="Arial" panose="020B0604020202020204" pitchFamily="34" charset="0"/>
              </a:rPr>
              <a:t>. Đặc điểm chính của Ethereum</a:t>
            </a:r>
          </a:p>
          <a:p>
            <a:pPr lvl="0">
              <a:buFont typeface="Wingdings" panose="05000000000000000000" pitchFamily="2" charset="2"/>
              <a:buChar char="v"/>
            </a:pPr>
            <a:r>
              <a:rPr lang="en-US" sz="2000">
                <a:latin typeface="Arial" panose="020B0604020202020204" pitchFamily="34" charset="0"/>
                <a:cs typeface="Arial" panose="020B0604020202020204" pitchFamily="34" charset="0"/>
              </a:rPr>
              <a:t>Vì mạng Blockchain Ethereum được vận hàng bởi hàng ngàn máy tính trên khắp thế giới, các ứng dụng có thể được vận hàng nhờ công suất tính toán của một mạng lưới máy tính toàn cầu đồ sộ.</a:t>
            </a:r>
          </a:p>
          <a:p>
            <a:pPr lvl="0">
              <a:buFont typeface="Wingdings" panose="05000000000000000000" pitchFamily="2" charset="2"/>
              <a:buChar char="v"/>
            </a:pPr>
            <a:r>
              <a:rPr lang="en-US" sz="2000" smtClean="0">
                <a:latin typeface="Arial" panose="020B0604020202020204" pitchFamily="34" charset="0"/>
                <a:cs typeface="Arial" panose="020B0604020202020204" pitchFamily="34" charset="0"/>
              </a:rPr>
              <a:t>Một </a:t>
            </a:r>
            <a:r>
              <a:rPr lang="en-US" sz="2000">
                <a:latin typeface="Arial" panose="020B0604020202020204" pitchFamily="34" charset="0"/>
                <a:cs typeface="Arial" panose="020B0604020202020204" pitchFamily="34" charset="0"/>
              </a:rPr>
              <a:t>trong những vấn đề với mạng lưới Bitcoin là dù mạng này mạnh hơn cả những siêu máy tính hàng đầu thế giới cộng lại nhưng công suất xử lý của nó lại bị lãng phí vào việc tạo ra những số ngẫu nhiên để thêm các khối vào BlockChain.</a:t>
            </a:r>
          </a:p>
          <a:p>
            <a:pPr marL="0" indent="0">
              <a:buNone/>
            </a:pPr>
            <a:endParaRPr lang="en-US" smtClean="0"/>
          </a:p>
        </p:txBody>
      </p:sp>
    </p:spTree>
    <p:extLst>
      <p:ext uri="{BB962C8B-B14F-4D97-AF65-F5344CB8AC3E}">
        <p14:creationId xmlns:p14="http://schemas.microsoft.com/office/powerpoint/2010/main" val="1584662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TotalTime>
  <Words>1114</Words>
  <Application>Microsoft Office PowerPoint</Application>
  <PresentationFormat>Widescreen</PresentationFormat>
  <Paragraphs>95</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Trebuchet MS</vt:lpstr>
      <vt:lpstr>Wingdings</vt:lpstr>
      <vt:lpstr>Wingdings 3</vt:lpstr>
      <vt:lpstr>Facet</vt:lpstr>
      <vt:lpstr>  BLOCKCHAIN</vt:lpstr>
      <vt:lpstr>CÁC NỘI DUNG CHÍNH</vt:lpstr>
      <vt:lpstr>ĐẶT VẤN ĐỀ</vt:lpstr>
      <vt:lpstr>TỔNG QUAN VỀ BLOCKCHAIN</vt:lpstr>
      <vt:lpstr>TỔNG QUAN VỀ BLOCKCHAIN</vt:lpstr>
      <vt:lpstr>TỔNG QUAN VỀ BLOCKCHAIN</vt:lpstr>
      <vt:lpstr>TỔNG QUAN VỀ BLOCKCHAIN</vt:lpstr>
      <vt:lpstr>TỔNG QUAN VỀ ETHEREUM</vt:lpstr>
      <vt:lpstr>TỔNG QUAN VỀ ETHEREUM</vt:lpstr>
      <vt:lpstr>TỔNG QUAN VỀ ETHEREUM</vt:lpstr>
      <vt:lpstr>TỔNG QUAN VỀ ETHEREUM</vt:lpstr>
      <vt:lpstr>TỔNG QUAN VỀ SMART CONTRACT</vt:lpstr>
      <vt:lpstr>TỔNG QUAN VỀ SMART CONTRACT</vt:lpstr>
      <vt:lpstr>TỔNG QUAN VỀ SMART CONTRACT</vt:lpstr>
      <vt:lpstr>TỔNG QUAN VỀ SMART CONTRACT</vt:lpstr>
      <vt:lpstr>TỔNG QUAN VỀ SMART CONTRACT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BLOCKCHAIN</dc:title>
  <dc:creator>Chuong Le Minh</dc:creator>
  <cp:lastModifiedBy>Chuong Le Minh</cp:lastModifiedBy>
  <cp:revision>13</cp:revision>
  <dcterms:created xsi:type="dcterms:W3CDTF">2018-12-05T15:41:32Z</dcterms:created>
  <dcterms:modified xsi:type="dcterms:W3CDTF">2018-12-05T16:17:51Z</dcterms:modified>
</cp:coreProperties>
</file>