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8f30d0f5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8f30d0f5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8f30d0f5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8f30d0f5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8f30d0f52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8f30d0f52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8f30d0f52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8f30d0f52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8f30d0f52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8f30d0f52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8e0abcb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8e0abcb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8e0abcb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8e0abcb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8e0abcbc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8e0abcbc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8e8c250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8e8c250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8e8c250a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8e8c250a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0c46542a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0c46542a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8e8c250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8e8c250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8e8c250a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8e8c250a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8e8c250a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8e8c250a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8e0abcbc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8e0abcbc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0c46542a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0c46542a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8e0abcb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8e0abcb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8e0abcb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8e0abcb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8f30d0f5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8f30d0f5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8e0abcbc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8e0abcbc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8f30d0f5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8f30d0f5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8f30d0f5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8f30d0f5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0"/>
            <a:ext cx="242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CSCI4968 - Group_U4</a:t>
            </a:r>
            <a:endParaRPr sz="1000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t-SNE Pedagogical Report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Group U4 - Aksshat Gupta, Yuxiao Li, Miles Harrison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t-SNE: Algorithm Explanation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arenR"/>
            </a:pPr>
            <a:r>
              <a:rPr b="1" lang="zh-CN" u="sng">
                <a:latin typeface="Georgia"/>
                <a:ea typeface="Georgia"/>
                <a:cs typeface="Georgia"/>
                <a:sym typeface="Georgia"/>
              </a:rPr>
              <a:t>Compute high-dimensional affinities P among the datapoints:</a:t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After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 having computed all conditional probability P</a:t>
            </a:r>
            <a:r>
              <a:rPr baseline="-25000" lang="zh-CN">
                <a:latin typeface="Georgia"/>
                <a:ea typeface="Georgia"/>
                <a:cs typeface="Georgia"/>
                <a:sym typeface="Georgia"/>
              </a:rPr>
              <a:t>i|j 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, calculate the high-dimensional affinity P where P</a:t>
            </a:r>
            <a:r>
              <a:rPr baseline="-25000" lang="zh-CN">
                <a:latin typeface="Georgia"/>
                <a:ea typeface="Georgia"/>
                <a:cs typeface="Georgia"/>
                <a:sym typeface="Georgia"/>
              </a:rPr>
              <a:t>i,j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 = (P</a:t>
            </a:r>
            <a:r>
              <a:rPr baseline="-25000" lang="zh-CN">
                <a:latin typeface="Georgia"/>
                <a:ea typeface="Georgia"/>
                <a:cs typeface="Georgia"/>
                <a:sym typeface="Georgia"/>
              </a:rPr>
              <a:t>i|j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 + P</a:t>
            </a:r>
            <a:r>
              <a:rPr baseline="-25000" lang="zh-CN">
                <a:latin typeface="Georgia"/>
                <a:ea typeface="Georgia"/>
                <a:cs typeface="Georgia"/>
                <a:sym typeface="Georgia"/>
              </a:rPr>
              <a:t>j|i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) / 2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t-SNE: Algorithm Explanation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u="sng">
                <a:latin typeface="Georgia"/>
                <a:ea typeface="Georgia"/>
                <a:cs typeface="Georgia"/>
                <a:sym typeface="Georgia"/>
              </a:rPr>
              <a:t>2)	</a:t>
            </a:r>
            <a:r>
              <a:rPr b="1" lang="zh-CN" u="sng">
                <a:latin typeface="Georgia"/>
                <a:ea typeface="Georgia"/>
                <a:cs typeface="Georgia"/>
                <a:sym typeface="Georgia"/>
              </a:rPr>
              <a:t>Compute low-dimensional affinities Q:</a:t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calculate Q using a </a:t>
            </a: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Student-t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 distribution: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Student-t distribution: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heavy-tailed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eliminates unwanted attractive forces among dissimilar datapoints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138" y="2184623"/>
            <a:ext cx="3181725" cy="11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t-SNE: Algorithm Explanation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u="sng"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b="1" lang="zh-CN" u="sng">
                <a:latin typeface="Georgia"/>
                <a:ea typeface="Georgia"/>
                <a:cs typeface="Georgia"/>
                <a:sym typeface="Georgia"/>
              </a:rPr>
              <a:t>)	Optimize Q using Kullback-Leibler divergence:</a:t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If we preserve the structures successfully, P</a:t>
            </a:r>
            <a:r>
              <a:rPr baseline="-25000" lang="zh-CN">
                <a:latin typeface="Georgia"/>
                <a:ea typeface="Georgia"/>
                <a:cs typeface="Georgia"/>
                <a:sym typeface="Georgia"/>
              </a:rPr>
              <a:t>i,j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 and Q</a:t>
            </a:r>
            <a:r>
              <a:rPr baseline="-25000" lang="zh-CN">
                <a:latin typeface="Georgia"/>
                <a:ea typeface="Georgia"/>
                <a:cs typeface="Georgia"/>
                <a:sym typeface="Georgia"/>
              </a:rPr>
              <a:t>i,j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 would be very similar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Kullback-Leibler divergence measures expected log difference between two probability distributions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t-SNE: Algorithm Explanation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u="sng">
                <a:latin typeface="Georgia"/>
                <a:ea typeface="Georgia"/>
                <a:cs typeface="Georgia"/>
                <a:sym typeface="Georgia"/>
              </a:rPr>
              <a:t>3)	Optimize Q using Kullback-Leibler divergence: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Cost Function: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Gradient: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750" y="2021538"/>
            <a:ext cx="30384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6250" y="3081325"/>
            <a:ext cx="4151472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t-SNE: Algorithm Explanation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u="sng">
                <a:latin typeface="Georgia"/>
                <a:ea typeface="Georgia"/>
                <a:cs typeface="Georgia"/>
                <a:sym typeface="Georgia"/>
              </a:rPr>
              <a:t>3)	Optimize Q using Kullback-Leibler divergence: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Gradient (another form):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664" y="2085100"/>
            <a:ext cx="177866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550" y="2793025"/>
            <a:ext cx="2242900" cy="20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t-SNE: Simple Algorithm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829276" cy="34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t-SNE: Cost &amp; </a:t>
            </a: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Drawbacks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Quadratic time and memory complexity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Slower compared to similar algorithms like PCA, LLE, Isomap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Also needs to be run with multiple sets of hyperparameters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In practice for large datasets use random walks on neighborhood graphs to select &lt;= 10k data points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Useful for datasets with over 10,000 data points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t-SNE: Performance Guarantees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t-SNE provides no performance guarantees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Many choices are made by looking at the model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Hyperparameters are chosen by looking at the resulting plots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To reach convergence, t-SNE is run until it appears stable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t-SNE: </a:t>
            </a: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Empirical Evaluation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Implement the 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following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 steps: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Dataset: fashion_mnist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Preprocess: Normalize, Flatten, Scale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Apply t-SNE at perplexity of 50 and learning rate at 200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isualize the results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Repeat steps 3 and 4 to look at various different 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perplexity and learning rates along with the other hyperparameters.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For comparison with other algorithms just replace step 3 with PCA, Isomap, or LLE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t-SNE: Comparison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344650" y="1147350"/>
            <a:ext cx="84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t-SNE: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t-SNE is very dependent upon it’s hyperparameters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It becomes complex very quickly with more datapoints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Other algorithms: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PCA cannot capture non-linear relationships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Isomap can be affected by noise or outliers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 LLE only considers local relationships, it cannot capture the global structure of the 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Introduction:</a:t>
            </a: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 High-Dim Data Visualization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High dimensional data is difficult to analyze visually. By reducing dimensionality to a 2D or 3D plot, we are better able to analyze it visually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Current Methods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Linear Methods such as PCA, LDA, and MDS perform poorly when used on complex high dimensional datasets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Nonlinear methods such as Sammon mapping, Isomap and LLE fail to capture both local and global structure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=&gt; </a:t>
            </a: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t-SNE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t-SNE: Differences </a:t>
            </a: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between</a:t>
            </a: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 Hyperparameters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753175" y="1094200"/>
            <a:ext cx="325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latin typeface="Proxima Nova"/>
                <a:ea typeface="Proxima Nova"/>
                <a:cs typeface="Proxima Nova"/>
                <a:sym typeface="Proxima Nova"/>
              </a:rPr>
              <a:t>perplexity=50, learning_rate=200, n_iter=2000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5292700" y="1094200"/>
            <a:ext cx="325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latin typeface="Proxima Nova"/>
                <a:ea typeface="Proxima Nova"/>
                <a:cs typeface="Proxima Nova"/>
                <a:sym typeface="Proxima Nova"/>
              </a:rPr>
              <a:t>perplexity=10, learning_rate=200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00" y="1371100"/>
            <a:ext cx="3865450" cy="36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649" y="1371100"/>
            <a:ext cx="3865450" cy="3672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t-SNE: Results from the Evaluation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225" y="1265800"/>
            <a:ext cx="398315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6" y="1265800"/>
            <a:ext cx="398315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/>
          <p:nvPr/>
        </p:nvSpPr>
        <p:spPr>
          <a:xfrm>
            <a:off x="753175" y="1094200"/>
            <a:ext cx="325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latin typeface="Proxima Nova"/>
                <a:ea typeface="Proxima Nova"/>
                <a:cs typeface="Proxima Nova"/>
                <a:sym typeface="Proxima Nova"/>
              </a:rPr>
              <a:t>t-SNE - baseline (</a:t>
            </a:r>
            <a:r>
              <a:rPr lang="zh-CN" sz="900">
                <a:latin typeface="Proxima Nova"/>
                <a:ea typeface="Proxima Nova"/>
                <a:cs typeface="Proxima Nova"/>
                <a:sym typeface="Proxima Nova"/>
              </a:rPr>
              <a:t>perplexity=50, learning_rate=200</a:t>
            </a:r>
            <a:r>
              <a:rPr lang="zh-CN" sz="9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5292700" y="1094200"/>
            <a:ext cx="325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latin typeface="Proxima Nova"/>
                <a:ea typeface="Proxima Nova"/>
                <a:cs typeface="Proxima Nova"/>
                <a:sym typeface="Proxima Nova"/>
              </a:rPr>
              <a:t>PCA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t-SNE: Results from the Evaluation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9" name="Google Shape;20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1350" y="1274675"/>
            <a:ext cx="4041541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1" y="1274675"/>
            <a:ext cx="400910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4"/>
          <p:cNvSpPr txBox="1"/>
          <p:nvPr/>
        </p:nvSpPr>
        <p:spPr>
          <a:xfrm>
            <a:off x="753175" y="1094200"/>
            <a:ext cx="325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latin typeface="Proxima Nova"/>
                <a:ea typeface="Proxima Nova"/>
                <a:cs typeface="Proxima Nova"/>
                <a:sym typeface="Proxima Nova"/>
              </a:rPr>
              <a:t>Isomap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5264300" y="1094200"/>
            <a:ext cx="325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latin typeface="Proxima Nova"/>
                <a:ea typeface="Proxima Nova"/>
                <a:cs typeface="Proxima Nova"/>
                <a:sym typeface="Proxima Nova"/>
              </a:rPr>
              <a:t>LLE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t-SNE: Conclusion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“Visualizing Data using t-SNE” compares t-SNE to existing methods for visualizing data in high dimensions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t-SNE has many advantages over other visualization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Retains both local and global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Can outperform existing state of the art techniques for visualizing some real-world data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t-SNE also has some weaknesses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Quadratic run time and memory complexity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Unclear how well it performs at reducing to dimensionality d when d &gt;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Cost function is not convex, relies on good hyperparameter selection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“Visualizing Data Using t-SNE”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Authors: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Laurens van der Maaten;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Geoffrey Hinton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Publication: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i="1" lang="zh-CN">
                <a:latin typeface="Georgia"/>
                <a:ea typeface="Georgia"/>
                <a:cs typeface="Georgia"/>
                <a:sym typeface="Georgia"/>
              </a:rPr>
              <a:t>Journal of Machine Learning Research 2008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, 2579-2605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t-SNE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Nonlinear technique for high-dimensional data visaulization in 2D or 3D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Variation of SNE (2002)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cost function is easier to optimize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solves the crowding problem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Retains both global and local structure of the 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Better visualization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Drawbacks: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quadratic time and memory complexity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difficult hyperparameter selection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t-SNE: Algorithm Explanation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arenR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ompute high-dimensional affinities </a:t>
            </a: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 among the datapoints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arenR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Compute low-dimensional affinities </a:t>
            </a: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Q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arenR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Optimize Q with </a:t>
            </a: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Kullback-Leibler divergence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Kullback-Leibler divergence measures expected log difference between two probability distributions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t-SNE: Algorithm Explanation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arenR"/>
            </a:pPr>
            <a:r>
              <a:rPr b="1" lang="zh-CN" u="sng">
                <a:latin typeface="Georgia"/>
                <a:ea typeface="Georgia"/>
                <a:cs typeface="Georgia"/>
                <a:sym typeface="Georgia"/>
              </a:rPr>
              <a:t>Compute high-dimensional affinities P among the datapoints:</a:t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For all datapoints x</a:t>
            </a:r>
            <a:r>
              <a:rPr baseline="-25000" lang="zh-CN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, compute P</a:t>
            </a:r>
            <a:r>
              <a:rPr baseline="-25000" lang="zh-CN">
                <a:latin typeface="Georgia"/>
                <a:ea typeface="Georgia"/>
                <a:cs typeface="Georgia"/>
                <a:sym typeface="Georgia"/>
              </a:rPr>
              <a:t>i|j 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for all datapoints x</a:t>
            </a:r>
            <a:r>
              <a:rPr baseline="-25000" lang="zh-CN">
                <a:latin typeface="Georgia"/>
                <a:ea typeface="Georgia"/>
                <a:cs typeface="Georgia"/>
                <a:sym typeface="Georgia"/>
              </a:rPr>
              <a:t>j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 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baseline="-25000" lang="zh-CN">
                <a:latin typeface="Georgia"/>
                <a:ea typeface="Georgia"/>
                <a:cs typeface="Georgia"/>
                <a:sym typeface="Georgia"/>
              </a:rPr>
              <a:t>i|j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: the conditional probability that x</a:t>
            </a:r>
            <a:r>
              <a:rPr baseline="-25000" lang="zh-CN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 would pick x</a:t>
            </a:r>
            <a:r>
              <a:rPr baseline="-25000" lang="zh-CN">
                <a:latin typeface="Georgia"/>
                <a:ea typeface="Georgia"/>
                <a:cs typeface="Georgia"/>
                <a:sym typeface="Georgia"/>
              </a:rPr>
              <a:t>j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 as its neighbor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determined in proportion to x</a:t>
            </a:r>
            <a:r>
              <a:rPr baseline="-25000" lang="zh-CN">
                <a:latin typeface="Georgia"/>
                <a:ea typeface="Georgia"/>
                <a:cs typeface="Georgia"/>
                <a:sym typeface="Georgia"/>
              </a:rPr>
              <a:t>j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’s probability density under a Gaussian centered at x</a:t>
            </a:r>
            <a:r>
              <a:rPr baseline="-25000" lang="zh-CN">
                <a:latin typeface="Georgia"/>
                <a:ea typeface="Georgia"/>
                <a:cs typeface="Georgia"/>
                <a:sym typeface="Georgia"/>
              </a:rPr>
              <a:t>i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288" y="3482000"/>
            <a:ext cx="301942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t-SNE: </a:t>
            </a: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Algorithm Explanation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arenR"/>
            </a:pPr>
            <a:r>
              <a:rPr b="1" lang="zh-CN" u="sng">
                <a:latin typeface="Georgia"/>
                <a:ea typeface="Georgia"/>
                <a:cs typeface="Georgia"/>
                <a:sym typeface="Georgia"/>
              </a:rPr>
              <a:t>Compute high-dimensional affinities P among the datapoints:</a:t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For all datapoints 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aseline="-25000" lang="zh-CN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, compute </a:t>
            </a: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b="1" baseline="-25000" lang="zh-CN">
                <a:latin typeface="Georgia"/>
                <a:ea typeface="Georgia"/>
                <a:cs typeface="Georgia"/>
                <a:sym typeface="Georgia"/>
              </a:rPr>
              <a:t>i|j</a:t>
            </a:r>
            <a:r>
              <a:rPr baseline="-25000" lang="zh-C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for all datapoints 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aseline="-25000" lang="zh-CN">
                <a:latin typeface="Georgia"/>
                <a:ea typeface="Georgia"/>
                <a:cs typeface="Georgia"/>
                <a:sym typeface="Georgia"/>
              </a:rPr>
              <a:t>j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 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baseline="-25000" lang="zh-CN">
                <a:latin typeface="Georgia"/>
                <a:ea typeface="Georgia"/>
                <a:cs typeface="Georgia"/>
                <a:sym typeface="Georgia"/>
              </a:rPr>
              <a:t>i|j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: the conditional probability that x</a:t>
            </a:r>
            <a:r>
              <a:rPr baseline="-25000" lang="zh-CN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 would pick x</a:t>
            </a:r>
            <a:r>
              <a:rPr baseline="-25000" lang="zh-CN">
                <a:latin typeface="Georgia"/>
                <a:ea typeface="Georgia"/>
                <a:cs typeface="Georgia"/>
                <a:sym typeface="Georgia"/>
              </a:rPr>
              <a:t>j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 as its neighbor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determined in proportion to x</a:t>
            </a:r>
            <a:r>
              <a:rPr baseline="-25000" lang="zh-CN">
                <a:latin typeface="Georgia"/>
                <a:ea typeface="Georgia"/>
                <a:cs typeface="Georgia"/>
                <a:sym typeface="Georgia"/>
              </a:rPr>
              <a:t>j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’s probability density under a Gaussian centered at x</a:t>
            </a:r>
            <a:r>
              <a:rPr baseline="-25000" lang="zh-CN">
                <a:latin typeface="Georgia"/>
                <a:ea typeface="Georgia"/>
                <a:cs typeface="Georgia"/>
                <a:sym typeface="Georgia"/>
              </a:rPr>
              <a:t>i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288" y="3482000"/>
            <a:ext cx="301942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5510725" y="3544050"/>
            <a:ext cx="199200" cy="199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6395650" y="3255525"/>
            <a:ext cx="22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determined by </a:t>
            </a:r>
            <a:r>
              <a:rPr b="1" i="1" lang="zh-C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“perplexity”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" name="Google Shape;102;p19"/>
          <p:cNvCxnSpPr>
            <a:endCxn id="101" idx="1"/>
          </p:cNvCxnSpPr>
          <p:nvPr/>
        </p:nvCxnSpPr>
        <p:spPr>
          <a:xfrm flipH="1" rot="10800000">
            <a:off x="5610250" y="3455625"/>
            <a:ext cx="785400" cy="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t-SNE: Algorithm Explanation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arenR"/>
            </a:pPr>
            <a:r>
              <a:rPr b="1" lang="zh-CN" u="sng">
                <a:latin typeface="Georgia"/>
                <a:ea typeface="Georgia"/>
                <a:cs typeface="Georgia"/>
                <a:sym typeface="Georgia"/>
              </a:rPr>
              <a:t>Compute high-dimensional affinities P among the datapoints:</a:t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Perplexity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(hyperparameter, usually between 5 and 50)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: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a measure of the number of neighbors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Given a probability distribution P</a:t>
            </a:r>
            <a:r>
              <a:rPr baseline="-25000" lang="zh-CN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, its perplexity is calculated by: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800" y="3640625"/>
            <a:ext cx="1980425" cy="4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138" y="2973875"/>
            <a:ext cx="23717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1325200" y="2973875"/>
            <a:ext cx="22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Shannon Entropy</a:t>
            </a:r>
            <a:endParaRPr sz="1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2" name="Google Shape;112;p20"/>
          <p:cNvCxnSpPr>
            <a:stCxn id="111" idx="3"/>
          </p:cNvCxnSpPr>
          <p:nvPr/>
        </p:nvCxnSpPr>
        <p:spPr>
          <a:xfrm rot="10800000">
            <a:off x="2681200" y="3170975"/>
            <a:ext cx="900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t-SNE: Algorithm Explanation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arenR"/>
            </a:pPr>
            <a:r>
              <a:rPr b="1" lang="zh-CN" u="sng">
                <a:latin typeface="Georgia"/>
                <a:ea typeface="Georgia"/>
                <a:cs typeface="Georgia"/>
                <a:sym typeface="Georgia"/>
              </a:rPr>
              <a:t>Compute high-dimensional affinities P among the datapoints:</a:t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>
                <a:latin typeface="Georgia"/>
                <a:ea typeface="Georgia"/>
                <a:cs typeface="Georgia"/>
                <a:sym typeface="Georgia"/>
              </a:rPr>
              <a:t>Perplexity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(hyperparameter, usually between 5 and 50):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a measure of the number of neighbors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Given a perplexity </a:t>
            </a:r>
            <a:r>
              <a:rPr i="1" lang="zh-CN">
                <a:latin typeface="Georgia"/>
                <a:ea typeface="Georgia"/>
                <a:cs typeface="Georgia"/>
                <a:sym typeface="Georgia"/>
              </a:rPr>
              <a:t>Perp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, we determine the variance </a:t>
            </a:r>
            <a:r>
              <a:rPr i="1" lang="zh-CN">
                <a:latin typeface="Georgia"/>
                <a:ea typeface="Georgia"/>
                <a:cs typeface="Georgia"/>
                <a:sym typeface="Georgia"/>
              </a:rPr>
              <a:t>var</a:t>
            </a:r>
            <a:r>
              <a:rPr baseline="-25000" i="1" lang="zh-CN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 that produce a distribution </a:t>
            </a:r>
            <a:r>
              <a:rPr i="1" lang="zh-CN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baseline="-25000" i="1" lang="zh-CN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 with the given </a:t>
            </a:r>
            <a:r>
              <a:rPr i="1" lang="zh-CN">
                <a:latin typeface="Georgia"/>
                <a:ea typeface="Georgia"/>
                <a:cs typeface="Georgia"/>
                <a:sym typeface="Georgia"/>
              </a:rPr>
              <a:t>Perp </a:t>
            </a:r>
            <a:r>
              <a:rPr lang="zh-CN">
                <a:latin typeface="Georgia"/>
                <a:ea typeface="Georgia"/>
                <a:cs typeface="Georgia"/>
                <a:sym typeface="Georgia"/>
              </a:rPr>
              <a:t>using binary search.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