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70" roundtripDataSignature="AMtx7mg72StAumqPlGX1xSMBCT6PaxMO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70BF34-EF70-419A-8776-3E718D2AF4DA}">
  <a:tblStyle styleId="{D570BF34-EF70-419A-8776-3E718D2AF4D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customschemas.google.com/relationships/presentationmetadata" Target="meta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65"/>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6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7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7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75"/>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5"/>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7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6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6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3" name="Shape 23"/>
        <p:cNvGrpSpPr/>
        <p:nvPr/>
      </p:nvGrpSpPr>
      <p:grpSpPr>
        <a:xfrm>
          <a:off x="0" y="0"/>
          <a:ext cx="0" cy="0"/>
          <a:chOff x="0" y="0"/>
          <a:chExt cx="0" cy="0"/>
        </a:xfrm>
      </p:grpSpPr>
      <p:sp>
        <p:nvSpPr>
          <p:cNvPr id="24" name="Google Shape;24;p6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 name="Google Shape;26;p6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6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68"/>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6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6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9" name="Google Shape;39;p6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6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1" name="Google Shape;41;p6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6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7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7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7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7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7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7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3"/>
          <p:cNvSpPr/>
          <p:nvPr>
            <p:ph idx="2" type="pic"/>
          </p:nvPr>
        </p:nvSpPr>
        <p:spPr>
          <a:xfrm>
            <a:off x="3887391" y="987426"/>
            <a:ext cx="4629150" cy="4873625"/>
          </a:xfrm>
          <a:prstGeom prst="rect">
            <a:avLst/>
          </a:prstGeom>
          <a:noFill/>
          <a:ln>
            <a:noFill/>
          </a:ln>
        </p:spPr>
      </p:sp>
      <p:sp>
        <p:nvSpPr>
          <p:cNvPr id="64" name="Google Shape;64;p7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7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6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txBox="1"/>
          <p:nvPr>
            <p:ph type="ctrTitle"/>
          </p:nvPr>
        </p:nvSpPr>
        <p:spPr>
          <a:xfrm>
            <a:off x="628650" y="451381"/>
            <a:ext cx="7884414" cy="40665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lang="en-US" sz="4800"/>
              <a:t>Trendden Arındırılmış Finans Verileri Üzerinde Evrimsel Algoritmalar ile Salınım-tabanlı Teknik Analiz Göstergelerinin Parametre Eniyilemesi</a:t>
            </a:r>
            <a:endParaRPr/>
          </a:p>
        </p:txBody>
      </p:sp>
      <p:sp>
        <p:nvSpPr>
          <p:cNvPr id="86" name="Google Shape;86;p1"/>
          <p:cNvSpPr txBox="1"/>
          <p:nvPr>
            <p:ph idx="1" type="subTitle"/>
          </p:nvPr>
        </p:nvSpPr>
        <p:spPr>
          <a:xfrm>
            <a:off x="628649" y="4983276"/>
            <a:ext cx="7884414" cy="11266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Uğur ŞAHİN</a:t>
            </a:r>
            <a:endParaRPr/>
          </a:p>
        </p:txBody>
      </p:sp>
      <p:sp>
        <p:nvSpPr>
          <p:cNvPr id="87" name="Google Shape;87;p1"/>
          <p:cNvSpPr/>
          <p:nvPr/>
        </p:nvSpPr>
        <p:spPr>
          <a:xfrm>
            <a:off x="628650" y="4718595"/>
            <a:ext cx="4057650" cy="18288"/>
          </a:xfrm>
          <a:custGeom>
            <a:rect b="b" l="l" r="r" t="t"/>
            <a:pathLst>
              <a:path extrusionOk="0" fill="none" h="18288" w="405765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20" y="8026"/>
                  <a:pt x="4058238" y="15039"/>
                  <a:pt x="4057650" y="18288"/>
                </a:cubicBezTo>
                <a:cubicBezTo>
                  <a:pt x="3746991" y="51472"/>
                  <a:pt x="3642040" y="-9140"/>
                  <a:pt x="3381375" y="18288"/>
                </a:cubicBezTo>
                <a:cubicBezTo>
                  <a:pt x="3142532" y="69343"/>
                  <a:pt x="2955382" y="-2590"/>
                  <a:pt x="2826830" y="18288"/>
                </a:cubicBezTo>
                <a:cubicBezTo>
                  <a:pt x="2734164" y="30636"/>
                  <a:pt x="2422331" y="17559"/>
                  <a:pt x="2272284" y="18288"/>
                </a:cubicBezTo>
                <a:cubicBezTo>
                  <a:pt x="2111408" y="24730"/>
                  <a:pt x="1888168" y="26061"/>
                  <a:pt x="1555432" y="18288"/>
                </a:cubicBezTo>
                <a:cubicBezTo>
                  <a:pt x="1389125" y="7689"/>
                  <a:pt x="1177551" y="44302"/>
                  <a:pt x="960310" y="18288"/>
                </a:cubicBezTo>
                <a:cubicBezTo>
                  <a:pt x="875922" y="-35328"/>
                  <a:pt x="323458" y="14834"/>
                  <a:pt x="0" y="18288"/>
                </a:cubicBezTo>
                <a:cubicBezTo>
                  <a:pt x="732" y="12147"/>
                  <a:pt x="1474" y="5759"/>
                  <a:pt x="0" y="0"/>
                </a:cubicBezTo>
                <a:close/>
              </a:path>
              <a:path extrusionOk="0" h="18288" w="405765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338" y="6441"/>
                  <a:pt x="4057679" y="13855"/>
                  <a:pt x="4057650" y="18288"/>
                </a:cubicBezTo>
                <a:cubicBezTo>
                  <a:pt x="3866391" y="15329"/>
                  <a:pt x="3683092" y="27213"/>
                  <a:pt x="3381375" y="18288"/>
                </a:cubicBezTo>
                <a:cubicBezTo>
                  <a:pt x="3077442" y="-31539"/>
                  <a:pt x="2959293" y="-5332"/>
                  <a:pt x="2826830" y="18288"/>
                </a:cubicBezTo>
                <a:cubicBezTo>
                  <a:pt x="2745586" y="53568"/>
                  <a:pt x="2366651" y="59392"/>
                  <a:pt x="2150555" y="18288"/>
                </a:cubicBezTo>
                <a:cubicBezTo>
                  <a:pt x="1889766" y="-17354"/>
                  <a:pt x="1744011" y="-22688"/>
                  <a:pt x="1474280" y="18288"/>
                </a:cubicBezTo>
                <a:cubicBezTo>
                  <a:pt x="1211536" y="22995"/>
                  <a:pt x="970196" y="35522"/>
                  <a:pt x="838581" y="18288"/>
                </a:cubicBezTo>
                <a:cubicBezTo>
                  <a:pt x="683899" y="-4450"/>
                  <a:pt x="224248" y="-42444"/>
                  <a:pt x="0" y="18288"/>
                </a:cubicBezTo>
                <a:cubicBezTo>
                  <a:pt x="821" y="10074"/>
                  <a:pt x="-92" y="8278"/>
                  <a:pt x="0" y="0"/>
                </a:cubicBezTo>
                <a:close/>
              </a:path>
              <a:path extrusionOk="0" fill="none" h="18288" w="405765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078" y="8167"/>
                  <a:pt x="4057287" y="15177"/>
                  <a:pt x="4057650" y="18288"/>
                </a:cubicBezTo>
                <a:cubicBezTo>
                  <a:pt x="3759943" y="49384"/>
                  <a:pt x="3655385" y="-7741"/>
                  <a:pt x="3381375" y="18288"/>
                </a:cubicBezTo>
                <a:cubicBezTo>
                  <a:pt x="3117080" y="48239"/>
                  <a:pt x="2965830" y="15751"/>
                  <a:pt x="2826830" y="18288"/>
                </a:cubicBezTo>
                <a:cubicBezTo>
                  <a:pt x="2719180" y="54573"/>
                  <a:pt x="2405341" y="28209"/>
                  <a:pt x="2272284" y="18288"/>
                </a:cubicBezTo>
                <a:cubicBezTo>
                  <a:pt x="2146521" y="42397"/>
                  <a:pt x="1920511" y="48303"/>
                  <a:pt x="1555432" y="18288"/>
                </a:cubicBezTo>
                <a:cubicBezTo>
                  <a:pt x="1341297" y="-10360"/>
                  <a:pt x="1185337" y="10858"/>
                  <a:pt x="960310" y="18288"/>
                </a:cubicBezTo>
                <a:cubicBezTo>
                  <a:pt x="797841" y="-27072"/>
                  <a:pt x="348704" y="-79830"/>
                  <a:pt x="0" y="18288"/>
                </a:cubicBezTo>
                <a:cubicBezTo>
                  <a:pt x="82" y="11116"/>
                  <a:pt x="515" y="6694"/>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1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10"/>
          <p:cNvSpPr txBox="1"/>
          <p:nvPr>
            <p:ph type="title"/>
          </p:nvPr>
        </p:nvSpPr>
        <p:spPr>
          <a:xfrm>
            <a:off x="479161" y="639193"/>
            <a:ext cx="2678858" cy="35735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700"/>
              <a:buFont typeface="Calibri"/>
              <a:buNone/>
            </a:pPr>
            <a:r>
              <a:rPr lang="en-US" sz="5700">
                <a:solidFill>
                  <a:schemeClr val="dk1"/>
                </a:solidFill>
                <a:latin typeface="Calibri"/>
                <a:ea typeface="Calibri"/>
                <a:cs typeface="Calibri"/>
                <a:sym typeface="Calibri"/>
              </a:rPr>
              <a:t>RSI Örnek</a:t>
            </a:r>
            <a:endParaRPr/>
          </a:p>
        </p:txBody>
      </p:sp>
      <p:sp>
        <p:nvSpPr>
          <p:cNvPr id="160" name="Google Shape;160;p10"/>
          <p:cNvSpPr/>
          <p:nvPr/>
        </p:nvSpPr>
        <p:spPr>
          <a:xfrm>
            <a:off x="482458" y="4409267"/>
            <a:ext cx="2441321" cy="18288"/>
          </a:xfrm>
          <a:custGeom>
            <a:rect b="b" l="l" r="r" t="t"/>
            <a:pathLst>
              <a:path extrusionOk="0" fill="none" h="18288" w="2441321">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extrusionOk="0" h="18288" w="2441321">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extrusionOk="0" fill="none" h="18288" w="2441321">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sekil_2_4.png" id="161" name="Google Shape;161;p10"/>
          <p:cNvPicPr preferRelativeResize="0"/>
          <p:nvPr/>
        </p:nvPicPr>
        <p:blipFill rotWithShape="1">
          <a:blip r:embed="rId3">
            <a:alphaModFix/>
          </a:blip>
          <a:srcRect b="0" l="0" r="0" t="0"/>
          <a:stretch/>
        </p:blipFill>
        <p:spPr>
          <a:xfrm>
            <a:off x="3490722" y="1284718"/>
            <a:ext cx="5410962" cy="42611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1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11"/>
          <p:cNvSpPr txBox="1"/>
          <p:nvPr>
            <p:ph type="title"/>
          </p:nvPr>
        </p:nvSpPr>
        <p:spPr>
          <a:xfrm>
            <a:off x="473202" y="640080"/>
            <a:ext cx="3614166"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700"/>
              <a:buFont typeface="Calibri"/>
              <a:buNone/>
            </a:pPr>
            <a:r>
              <a:rPr lang="en-US" sz="4700"/>
              <a:t>Williams %R</a:t>
            </a:r>
            <a:endParaRPr/>
          </a:p>
        </p:txBody>
      </p:sp>
      <p:sp>
        <p:nvSpPr>
          <p:cNvPr id="168" name="Google Shape;168;p11"/>
          <p:cNvSpPr/>
          <p:nvPr/>
        </p:nvSpPr>
        <p:spPr>
          <a:xfrm>
            <a:off x="482458" y="2372868"/>
            <a:ext cx="2441321" cy="18288"/>
          </a:xfrm>
          <a:custGeom>
            <a:rect b="b" l="l" r="r" t="t"/>
            <a:pathLst>
              <a:path extrusionOk="0" fill="none" h="18288" w="2441321">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extrusionOk="0" h="18288" w="2441321">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extrusionOk="0" fill="none" h="18288" w="2441321">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11"/>
          <p:cNvSpPr txBox="1"/>
          <p:nvPr>
            <p:ph idx="1" type="body"/>
          </p:nvPr>
        </p:nvSpPr>
        <p:spPr>
          <a:xfrm>
            <a:off x="473202" y="2660904"/>
            <a:ext cx="3614166" cy="3547872"/>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RSI’den farklı olarak -100 ile 0 arasında değerler alır, ancak yorumlama aynıdır. RSI dönem içerisindeki tüm değerleri hesaplamada kullanırken Williams %R sadece dönem içerisindeki en yüksek ve en düşük gün içi değerlerini veren iki veriyi kullanır.</a:t>
            </a:r>
            <a:endParaRPr/>
          </a:p>
        </p:txBody>
      </p:sp>
      <p:pic>
        <p:nvPicPr>
          <p:cNvPr descr="williams1.png" id="170" name="Google Shape;170;p11"/>
          <p:cNvPicPr preferRelativeResize="0"/>
          <p:nvPr/>
        </p:nvPicPr>
        <p:blipFill rotWithShape="1">
          <a:blip r:embed="rId3">
            <a:alphaModFix/>
          </a:blip>
          <a:srcRect b="0" l="0" r="0" t="0"/>
          <a:stretch/>
        </p:blipFill>
        <p:spPr>
          <a:xfrm>
            <a:off x="4574286" y="3034931"/>
            <a:ext cx="4094226" cy="7881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12"/>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12"/>
          <p:cNvSpPr txBox="1"/>
          <p:nvPr>
            <p:ph type="title"/>
          </p:nvPr>
        </p:nvSpPr>
        <p:spPr>
          <a:xfrm>
            <a:off x="473202" y="639520"/>
            <a:ext cx="257175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900"/>
              <a:buFont typeface="Calibri"/>
              <a:buNone/>
            </a:pPr>
            <a:r>
              <a:rPr lang="en-US" sz="2900"/>
              <a:t>Trend Normalizasyonu</a:t>
            </a:r>
            <a:endParaRPr/>
          </a:p>
        </p:txBody>
      </p:sp>
      <p:sp>
        <p:nvSpPr>
          <p:cNvPr id="177" name="Google Shape;177;p12"/>
          <p:cNvSpPr/>
          <p:nvPr/>
        </p:nvSpPr>
        <p:spPr>
          <a:xfrm>
            <a:off x="482458" y="2573756"/>
            <a:ext cx="2441321" cy="18288"/>
          </a:xfrm>
          <a:custGeom>
            <a:rect b="b" l="l" r="r" t="t"/>
            <a:pathLst>
              <a:path extrusionOk="0" fill="none" h="18288" w="2441321">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extrusionOk="0" h="18288" w="2441321">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extrusionOk="0" fill="none" h="18288" w="2441321">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8" name="Google Shape;178;p12"/>
          <p:cNvSpPr txBox="1"/>
          <p:nvPr>
            <p:ph idx="1" type="body"/>
          </p:nvPr>
        </p:nvSpPr>
        <p:spPr>
          <a:xfrm>
            <a:off x="473202" y="2807208"/>
            <a:ext cx="2571750" cy="3410712"/>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Lineer Regresyon ile Trend Tespiti</a:t>
            </a:r>
            <a:endParaRPr/>
          </a:p>
          <a:p>
            <a:pPr indent="-171450" lvl="0" marL="171450" rtl="0" algn="l">
              <a:lnSpc>
                <a:spcPct val="90000"/>
              </a:lnSpc>
              <a:spcBef>
                <a:spcPts val="750"/>
              </a:spcBef>
              <a:spcAft>
                <a:spcPts val="0"/>
              </a:spcAft>
              <a:buClr>
                <a:schemeClr val="dk1"/>
              </a:buClr>
              <a:buSzPts val="1900"/>
              <a:buChar char="•"/>
            </a:pPr>
            <a:r>
              <a:rPr lang="en-US" sz="1900"/>
              <a:t>Trendin Pencereler Halinde Kaydırılarak Yumuşatılması</a:t>
            </a:r>
            <a:endParaRPr/>
          </a:p>
          <a:p>
            <a:pPr indent="-171450" lvl="0" marL="171450" rtl="0" algn="l">
              <a:lnSpc>
                <a:spcPct val="90000"/>
              </a:lnSpc>
              <a:spcBef>
                <a:spcPts val="750"/>
              </a:spcBef>
              <a:spcAft>
                <a:spcPts val="0"/>
              </a:spcAft>
              <a:buClr>
                <a:schemeClr val="dk1"/>
              </a:buClr>
              <a:buSzPts val="1900"/>
              <a:buChar char="•"/>
            </a:pPr>
            <a:r>
              <a:rPr lang="en-US" sz="1900"/>
              <a:t>Yumuşatılan Trending Veriden Çıkarılması (Detrending)</a:t>
            </a:r>
            <a:endParaRPr/>
          </a:p>
        </p:txBody>
      </p:sp>
      <p:pic>
        <p:nvPicPr>
          <p:cNvPr descr="regresyon1.png" id="179" name="Google Shape;179;p12"/>
          <p:cNvPicPr preferRelativeResize="0"/>
          <p:nvPr/>
        </p:nvPicPr>
        <p:blipFill rotWithShape="1">
          <a:blip r:embed="rId3">
            <a:alphaModFix/>
          </a:blip>
          <a:srcRect b="0" l="0" r="0" t="0"/>
          <a:stretch/>
        </p:blipFill>
        <p:spPr>
          <a:xfrm>
            <a:off x="3490722" y="1979219"/>
            <a:ext cx="5177790" cy="28995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13"/>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5" name="Google Shape;185;p13"/>
          <p:cNvSpPr txBox="1"/>
          <p:nvPr>
            <p:ph type="title"/>
          </p:nvPr>
        </p:nvSpPr>
        <p:spPr>
          <a:xfrm>
            <a:off x="479160" y="457201"/>
            <a:ext cx="8182230" cy="183265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700"/>
              <a:buFont typeface="Calibri"/>
              <a:buNone/>
            </a:pPr>
            <a:r>
              <a:rPr lang="en-US" sz="5700">
                <a:solidFill>
                  <a:schemeClr val="dk1"/>
                </a:solidFill>
                <a:latin typeface="Calibri"/>
                <a:ea typeface="Calibri"/>
                <a:cs typeface="Calibri"/>
                <a:sym typeface="Calibri"/>
              </a:rPr>
              <a:t>Yumuşatılmış Trend</a:t>
            </a:r>
            <a:endParaRPr/>
          </a:p>
        </p:txBody>
      </p:sp>
      <p:sp>
        <p:nvSpPr>
          <p:cNvPr id="186" name="Google Shape;186;p13"/>
          <p:cNvSpPr/>
          <p:nvPr/>
        </p:nvSpPr>
        <p:spPr>
          <a:xfrm>
            <a:off x="2855776" y="2343912"/>
            <a:ext cx="3429000" cy="18288"/>
          </a:xfrm>
          <a:custGeom>
            <a:rect b="b" l="l" r="r" t="t"/>
            <a:pathLst>
              <a:path extrusionOk="0" fill="none" h="18288" w="3429000">
                <a:moveTo>
                  <a:pt x="0" y="0"/>
                </a:moveTo>
                <a:cubicBezTo>
                  <a:pt x="207705" y="23860"/>
                  <a:pt x="509323" y="68036"/>
                  <a:pt x="685800" y="0"/>
                </a:cubicBezTo>
                <a:cubicBezTo>
                  <a:pt x="881422" y="-43910"/>
                  <a:pt x="1129204" y="-58858"/>
                  <a:pt x="1371600" y="0"/>
                </a:cubicBezTo>
                <a:cubicBezTo>
                  <a:pt x="1611115" y="-12848"/>
                  <a:pt x="1887211" y="-6418"/>
                  <a:pt x="2057400" y="0"/>
                </a:cubicBezTo>
                <a:cubicBezTo>
                  <a:pt x="2233905" y="-53439"/>
                  <a:pt x="2400311" y="-9735"/>
                  <a:pt x="2674620" y="0"/>
                </a:cubicBezTo>
                <a:cubicBezTo>
                  <a:pt x="2899369" y="50175"/>
                  <a:pt x="3197952" y="-27603"/>
                  <a:pt x="3429000" y="0"/>
                </a:cubicBezTo>
                <a:cubicBezTo>
                  <a:pt x="3428966" y="4844"/>
                  <a:pt x="3428590" y="11009"/>
                  <a:pt x="3429000" y="18288"/>
                </a:cubicBezTo>
                <a:cubicBezTo>
                  <a:pt x="3212354" y="28872"/>
                  <a:pt x="3083619" y="-836"/>
                  <a:pt x="2811780" y="18288"/>
                </a:cubicBezTo>
                <a:cubicBezTo>
                  <a:pt x="2533576" y="25058"/>
                  <a:pt x="2477440" y="20531"/>
                  <a:pt x="2228850" y="18288"/>
                </a:cubicBezTo>
                <a:cubicBezTo>
                  <a:pt x="2003657" y="-1843"/>
                  <a:pt x="1810789" y="18294"/>
                  <a:pt x="1543050" y="18288"/>
                </a:cubicBezTo>
                <a:cubicBezTo>
                  <a:pt x="1286635" y="-21162"/>
                  <a:pt x="1189418" y="22290"/>
                  <a:pt x="925830" y="18288"/>
                </a:cubicBezTo>
                <a:cubicBezTo>
                  <a:pt x="678389" y="-2387"/>
                  <a:pt x="367033" y="43234"/>
                  <a:pt x="0" y="18288"/>
                </a:cubicBezTo>
                <a:cubicBezTo>
                  <a:pt x="-649" y="11698"/>
                  <a:pt x="663" y="5413"/>
                  <a:pt x="0" y="0"/>
                </a:cubicBezTo>
                <a:close/>
              </a:path>
              <a:path extrusionOk="0" h="18288" w="3429000">
                <a:moveTo>
                  <a:pt x="0" y="0"/>
                </a:moveTo>
                <a:cubicBezTo>
                  <a:pt x="169914" y="-16656"/>
                  <a:pt x="469790" y="-24030"/>
                  <a:pt x="617220" y="0"/>
                </a:cubicBezTo>
                <a:cubicBezTo>
                  <a:pt x="786601" y="24467"/>
                  <a:pt x="1085311" y="15192"/>
                  <a:pt x="1200150" y="0"/>
                </a:cubicBezTo>
                <a:cubicBezTo>
                  <a:pt x="1340195" y="-5060"/>
                  <a:pt x="1552999" y="41254"/>
                  <a:pt x="1817370" y="0"/>
                </a:cubicBezTo>
                <a:cubicBezTo>
                  <a:pt x="2086739" y="-377"/>
                  <a:pt x="2228603" y="31972"/>
                  <a:pt x="2503170" y="0"/>
                </a:cubicBezTo>
                <a:cubicBezTo>
                  <a:pt x="2794334" y="-14173"/>
                  <a:pt x="3002837" y="-13310"/>
                  <a:pt x="3429000" y="0"/>
                </a:cubicBezTo>
                <a:cubicBezTo>
                  <a:pt x="3428475" y="5049"/>
                  <a:pt x="3429193" y="12044"/>
                  <a:pt x="3429000" y="18288"/>
                </a:cubicBezTo>
                <a:cubicBezTo>
                  <a:pt x="3101445" y="-3440"/>
                  <a:pt x="2879434" y="34023"/>
                  <a:pt x="2743200" y="18288"/>
                </a:cubicBezTo>
                <a:cubicBezTo>
                  <a:pt x="2609544" y="13915"/>
                  <a:pt x="2334178" y="48649"/>
                  <a:pt x="1988820" y="18288"/>
                </a:cubicBezTo>
                <a:cubicBezTo>
                  <a:pt x="1620184" y="18423"/>
                  <a:pt x="1586822" y="-1871"/>
                  <a:pt x="1405890" y="18288"/>
                </a:cubicBezTo>
                <a:cubicBezTo>
                  <a:pt x="1266239" y="28547"/>
                  <a:pt x="867500" y="15208"/>
                  <a:pt x="651510" y="18288"/>
                </a:cubicBezTo>
                <a:cubicBezTo>
                  <a:pt x="445459" y="40105"/>
                  <a:pt x="119818" y="-23744"/>
                  <a:pt x="0" y="18288"/>
                </a:cubicBezTo>
                <a:cubicBezTo>
                  <a:pt x="-39" y="12511"/>
                  <a:pt x="-381" y="8039"/>
                  <a:pt x="0" y="0"/>
                </a:cubicBezTo>
                <a:close/>
              </a:path>
              <a:path extrusionOk="0" fill="none" h="18288" w="3429000">
                <a:moveTo>
                  <a:pt x="0" y="0"/>
                </a:moveTo>
                <a:cubicBezTo>
                  <a:pt x="199661" y="29771"/>
                  <a:pt x="488726" y="20925"/>
                  <a:pt x="685800" y="0"/>
                </a:cubicBezTo>
                <a:cubicBezTo>
                  <a:pt x="835372" y="-29710"/>
                  <a:pt x="1088413" y="6369"/>
                  <a:pt x="1371600" y="0"/>
                </a:cubicBezTo>
                <a:cubicBezTo>
                  <a:pt x="1631865" y="6637"/>
                  <a:pt x="1839907" y="52251"/>
                  <a:pt x="2057400" y="0"/>
                </a:cubicBezTo>
                <a:cubicBezTo>
                  <a:pt x="2266442" y="-8132"/>
                  <a:pt x="2461070" y="-4034"/>
                  <a:pt x="2674620" y="0"/>
                </a:cubicBezTo>
                <a:cubicBezTo>
                  <a:pt x="2940120" y="30498"/>
                  <a:pt x="3202681" y="-54357"/>
                  <a:pt x="3429000" y="0"/>
                </a:cubicBezTo>
                <a:cubicBezTo>
                  <a:pt x="3429314" y="4158"/>
                  <a:pt x="3428021" y="12539"/>
                  <a:pt x="3429000" y="18288"/>
                </a:cubicBezTo>
                <a:cubicBezTo>
                  <a:pt x="3250522" y="56023"/>
                  <a:pt x="3056248" y="-1557"/>
                  <a:pt x="2811780" y="18288"/>
                </a:cubicBezTo>
                <a:cubicBezTo>
                  <a:pt x="2534418" y="26558"/>
                  <a:pt x="2483107" y="19890"/>
                  <a:pt x="2228850" y="18288"/>
                </a:cubicBezTo>
                <a:cubicBezTo>
                  <a:pt x="1996093" y="-20362"/>
                  <a:pt x="1790611" y="35096"/>
                  <a:pt x="1543050" y="18288"/>
                </a:cubicBezTo>
                <a:cubicBezTo>
                  <a:pt x="1276188" y="-29727"/>
                  <a:pt x="1196665" y="1050"/>
                  <a:pt x="925830" y="18288"/>
                </a:cubicBezTo>
                <a:cubicBezTo>
                  <a:pt x="718623" y="61416"/>
                  <a:pt x="374628" y="25039"/>
                  <a:pt x="0" y="18288"/>
                </a:cubicBezTo>
                <a:cubicBezTo>
                  <a:pt x="20" y="11469"/>
                  <a:pt x="-29" y="5154"/>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sekil_2_2.png" id="187" name="Google Shape;187;p13"/>
          <p:cNvPicPr preferRelativeResize="0"/>
          <p:nvPr/>
        </p:nvPicPr>
        <p:blipFill rotWithShape="1">
          <a:blip r:embed="rId3">
            <a:alphaModFix/>
          </a:blip>
          <a:srcRect b="0" l="0" r="0" t="0"/>
          <a:stretch/>
        </p:blipFill>
        <p:spPr>
          <a:xfrm>
            <a:off x="1981456" y="3124200"/>
            <a:ext cx="5178801" cy="31028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1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3" name="Google Shape;193;p14"/>
          <p:cNvSpPr txBox="1"/>
          <p:nvPr>
            <p:ph type="title"/>
          </p:nvPr>
        </p:nvSpPr>
        <p:spPr>
          <a:xfrm>
            <a:off x="479161" y="639193"/>
            <a:ext cx="2678858" cy="35735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Trendin Veriden Çıkarılması (Detrending)</a:t>
            </a:r>
            <a:endParaRPr/>
          </a:p>
        </p:txBody>
      </p:sp>
      <p:sp>
        <p:nvSpPr>
          <p:cNvPr id="194" name="Google Shape;194;p14"/>
          <p:cNvSpPr/>
          <p:nvPr/>
        </p:nvSpPr>
        <p:spPr>
          <a:xfrm>
            <a:off x="482458" y="4409267"/>
            <a:ext cx="2441321" cy="18288"/>
          </a:xfrm>
          <a:custGeom>
            <a:rect b="b" l="l" r="r" t="t"/>
            <a:pathLst>
              <a:path extrusionOk="0" fill="none" h="18288" w="2441321">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extrusionOk="0" h="18288" w="2441321">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extrusionOk="0" fill="none" h="18288" w="2441321">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etrend.png" id="195" name="Google Shape;195;p14"/>
          <p:cNvPicPr preferRelativeResize="0"/>
          <p:nvPr/>
        </p:nvPicPr>
        <p:blipFill rotWithShape="1">
          <a:blip r:embed="rId3">
            <a:alphaModFix/>
          </a:blip>
          <a:srcRect b="0" l="0" r="0" t="0"/>
          <a:stretch/>
        </p:blipFill>
        <p:spPr>
          <a:xfrm>
            <a:off x="3490722" y="1961088"/>
            <a:ext cx="5410962" cy="29083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15"/>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15"/>
          <p:cNvSpPr txBox="1"/>
          <p:nvPr>
            <p:ph type="title"/>
          </p:nvPr>
        </p:nvSpPr>
        <p:spPr>
          <a:xfrm>
            <a:off x="630936" y="548640"/>
            <a:ext cx="270064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Kullanılan Algoritmalar</a:t>
            </a:r>
            <a:endParaRPr/>
          </a:p>
        </p:txBody>
      </p:sp>
      <p:sp>
        <p:nvSpPr>
          <p:cNvPr id="202" name="Google Shape;202;p15"/>
          <p:cNvSpPr/>
          <p:nvPr/>
        </p:nvSpPr>
        <p:spPr>
          <a:xfrm rot="5400000">
            <a:off x="1347917" y="3261001"/>
            <a:ext cx="4480560" cy="13716"/>
          </a:xfrm>
          <a:custGeom>
            <a:rect b="b" l="l" r="r" t="t"/>
            <a:pathLst>
              <a:path extrusionOk="0" fill="none" h="13716" w="448056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extrusionOk="0" h="13716" w="448056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extrusionOk="0" fill="none" h="13716" w="448056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3" name="Google Shape;203;p15"/>
          <p:cNvSpPr txBox="1"/>
          <p:nvPr>
            <p:ph idx="1" type="body"/>
          </p:nvPr>
        </p:nvSpPr>
        <p:spPr>
          <a:xfrm>
            <a:off x="3844813" y="552091"/>
            <a:ext cx="4668251" cy="5431536"/>
          </a:xfrm>
          <a:prstGeom prst="rect">
            <a:avLst/>
          </a:prstGeom>
          <a:noFill/>
          <a:ln>
            <a:noFill/>
          </a:ln>
        </p:spPr>
        <p:txBody>
          <a:bodyPr anchorCtr="0" anchor="ctr"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Genetik Algoritma (Genetıc Algorithm)</a:t>
            </a:r>
            <a:endParaRPr/>
          </a:p>
          <a:p>
            <a:pPr indent="-171450" lvl="0" marL="171450" rtl="0" algn="l">
              <a:lnSpc>
                <a:spcPct val="90000"/>
              </a:lnSpc>
              <a:spcBef>
                <a:spcPts val="750"/>
              </a:spcBef>
              <a:spcAft>
                <a:spcPts val="0"/>
              </a:spcAft>
              <a:buClr>
                <a:schemeClr val="dk1"/>
              </a:buClr>
              <a:buSzPts val="1900"/>
              <a:buChar char="•"/>
            </a:pPr>
            <a:r>
              <a:rPr lang="en-US" sz="1900"/>
              <a:t>Parçacık Sürü Eniyilemesi (Particle Swarm Optimization)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Genetik Algoritma</a:t>
            </a:r>
            <a:endParaRPr/>
          </a:p>
        </p:txBody>
      </p:sp>
      <p:grpSp>
        <p:nvGrpSpPr>
          <p:cNvPr id="209" name="Google Shape;209;p16"/>
          <p:cNvGrpSpPr/>
          <p:nvPr/>
        </p:nvGrpSpPr>
        <p:grpSpPr>
          <a:xfrm>
            <a:off x="630094" y="2030341"/>
            <a:ext cx="7883811" cy="3941905"/>
            <a:chOff x="1444" y="204716"/>
            <a:chExt cx="7883811" cy="3941905"/>
          </a:xfrm>
        </p:grpSpPr>
        <p:sp>
          <p:nvSpPr>
            <p:cNvPr id="210" name="Google Shape;210;p16"/>
            <p:cNvSpPr/>
            <p:nvPr/>
          </p:nvSpPr>
          <p:spPr>
            <a:xfrm>
              <a:off x="1444" y="204716"/>
              <a:ext cx="1659749" cy="82987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txBox="1"/>
            <p:nvPr/>
          </p:nvSpPr>
          <p:spPr>
            <a:xfrm>
              <a:off x="25750" y="229022"/>
              <a:ext cx="1611137" cy="781262"/>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Kaliteli bireylerin çaprazlanması sonucu kaliteli bireylerin ortaya çıkacağı varsayımına dayanan bir evrimsel algoritmadır.</a:t>
              </a:r>
              <a:endParaRPr b="0" i="0" sz="1000" u="none" cap="none" strike="noStrike">
                <a:solidFill>
                  <a:schemeClr val="lt1"/>
                </a:solidFill>
                <a:latin typeface="Calibri"/>
                <a:ea typeface="Calibri"/>
                <a:cs typeface="Calibri"/>
                <a:sym typeface="Calibri"/>
              </a:endParaRPr>
            </a:p>
          </p:txBody>
        </p:sp>
        <p:sp>
          <p:nvSpPr>
            <p:cNvPr id="212" name="Google Shape;212;p16"/>
            <p:cNvSpPr/>
            <p:nvPr/>
          </p:nvSpPr>
          <p:spPr>
            <a:xfrm>
              <a:off x="2076131" y="204716"/>
              <a:ext cx="1659749" cy="82987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txBox="1"/>
            <p:nvPr/>
          </p:nvSpPr>
          <p:spPr>
            <a:xfrm>
              <a:off x="2100437" y="229022"/>
              <a:ext cx="1611137" cy="781262"/>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Uygunluk Fonksiyonunun Belirlenmesi</a:t>
              </a:r>
              <a:endParaRPr b="0" i="0" sz="1000" u="none" cap="none" strike="noStrike">
                <a:solidFill>
                  <a:schemeClr val="lt1"/>
                </a:solidFill>
                <a:latin typeface="Calibri"/>
                <a:ea typeface="Calibri"/>
                <a:cs typeface="Calibri"/>
                <a:sym typeface="Calibri"/>
              </a:endParaRPr>
            </a:p>
          </p:txBody>
        </p:sp>
        <p:sp>
          <p:nvSpPr>
            <p:cNvPr id="214" name="Google Shape;214;p16"/>
            <p:cNvSpPr/>
            <p:nvPr/>
          </p:nvSpPr>
          <p:spPr>
            <a:xfrm>
              <a:off x="4150818" y="204716"/>
              <a:ext cx="1659749" cy="82987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txBox="1"/>
            <p:nvPr/>
          </p:nvSpPr>
          <p:spPr>
            <a:xfrm>
              <a:off x="4175124" y="229022"/>
              <a:ext cx="1611137" cy="781262"/>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Genetik Operatörler </a:t>
              </a:r>
              <a:endParaRPr b="0" i="0" sz="1000" u="none" cap="none" strike="noStrike">
                <a:solidFill>
                  <a:schemeClr val="lt1"/>
                </a:solidFill>
                <a:latin typeface="Calibri"/>
                <a:ea typeface="Calibri"/>
                <a:cs typeface="Calibri"/>
                <a:sym typeface="Calibri"/>
              </a:endParaRPr>
            </a:p>
          </p:txBody>
        </p:sp>
        <p:sp>
          <p:nvSpPr>
            <p:cNvPr id="216" name="Google Shape;216;p16"/>
            <p:cNvSpPr/>
            <p:nvPr/>
          </p:nvSpPr>
          <p:spPr>
            <a:xfrm>
              <a:off x="4316793" y="1034590"/>
              <a:ext cx="165974" cy="622406"/>
            </a:xfrm>
            <a:custGeom>
              <a:rect b="b" l="l" r="r" t="t"/>
              <a:pathLst>
                <a:path extrusionOk="0" h="120000" w="120000">
                  <a:moveTo>
                    <a:pt x="0" y="0"/>
                  </a:moveTo>
                  <a:lnTo>
                    <a:pt x="0" y="120000"/>
                  </a:lnTo>
                  <a:lnTo>
                    <a:pt x="120000" y="120000"/>
                  </a:lnTo>
                </a:path>
              </a:pathLst>
            </a:custGeom>
            <a:noFill/>
            <a:ln cap="flat" cmpd="sng" w="12700">
              <a:solidFill>
                <a:srgbClr val="345A99"/>
              </a:solidFill>
              <a:prstDash val="solid"/>
              <a:miter lim="800000"/>
              <a:headEnd len="sm" w="sm" type="none"/>
              <a:tailEnd len="sm" w="sm" type="none"/>
            </a:ln>
          </p:spPr>
        </p:sp>
        <p:sp>
          <p:nvSpPr>
            <p:cNvPr id="217" name="Google Shape;217;p16"/>
            <p:cNvSpPr/>
            <p:nvPr/>
          </p:nvSpPr>
          <p:spPr>
            <a:xfrm>
              <a:off x="4482768" y="1242059"/>
              <a:ext cx="1327799" cy="829874"/>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txBox="1"/>
            <p:nvPr/>
          </p:nvSpPr>
          <p:spPr>
            <a:xfrm>
              <a:off x="4507074" y="1266365"/>
              <a:ext cx="1279187" cy="781262"/>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Çaprazlama</a:t>
              </a:r>
              <a:endParaRPr b="0" i="0" sz="2000" u="none" cap="none" strike="noStrike">
                <a:solidFill>
                  <a:schemeClr val="dk1"/>
                </a:solidFill>
                <a:latin typeface="Calibri"/>
                <a:ea typeface="Calibri"/>
                <a:cs typeface="Calibri"/>
                <a:sym typeface="Calibri"/>
              </a:endParaRPr>
            </a:p>
          </p:txBody>
        </p:sp>
        <p:sp>
          <p:nvSpPr>
            <p:cNvPr id="219" name="Google Shape;219;p16"/>
            <p:cNvSpPr/>
            <p:nvPr/>
          </p:nvSpPr>
          <p:spPr>
            <a:xfrm>
              <a:off x="4316793" y="1034590"/>
              <a:ext cx="165974" cy="1659749"/>
            </a:xfrm>
            <a:custGeom>
              <a:rect b="b" l="l" r="r" t="t"/>
              <a:pathLst>
                <a:path extrusionOk="0" h="120000" w="120000">
                  <a:moveTo>
                    <a:pt x="0" y="0"/>
                  </a:moveTo>
                  <a:lnTo>
                    <a:pt x="0" y="120000"/>
                  </a:lnTo>
                  <a:lnTo>
                    <a:pt x="120000" y="120000"/>
                  </a:lnTo>
                </a:path>
              </a:pathLst>
            </a:custGeom>
            <a:noFill/>
            <a:ln cap="flat" cmpd="sng" w="12700">
              <a:solidFill>
                <a:srgbClr val="345A99"/>
              </a:solidFill>
              <a:prstDash val="solid"/>
              <a:miter lim="800000"/>
              <a:headEnd len="sm" w="sm" type="none"/>
              <a:tailEnd len="sm" w="sm" type="none"/>
            </a:ln>
          </p:spPr>
        </p:sp>
        <p:sp>
          <p:nvSpPr>
            <p:cNvPr id="220" name="Google Shape;220;p16"/>
            <p:cNvSpPr/>
            <p:nvPr/>
          </p:nvSpPr>
          <p:spPr>
            <a:xfrm>
              <a:off x="4482768" y="2279403"/>
              <a:ext cx="1327799" cy="829874"/>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txBox="1"/>
            <p:nvPr/>
          </p:nvSpPr>
          <p:spPr>
            <a:xfrm>
              <a:off x="4507074" y="2303709"/>
              <a:ext cx="1279187" cy="781262"/>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Mutasyon</a:t>
              </a:r>
              <a:endParaRPr b="0" i="0" sz="2000" u="none" cap="none" strike="noStrike">
                <a:solidFill>
                  <a:schemeClr val="dk1"/>
                </a:solidFill>
                <a:latin typeface="Calibri"/>
                <a:ea typeface="Calibri"/>
                <a:cs typeface="Calibri"/>
                <a:sym typeface="Calibri"/>
              </a:endParaRPr>
            </a:p>
          </p:txBody>
        </p:sp>
        <p:sp>
          <p:nvSpPr>
            <p:cNvPr id="222" name="Google Shape;222;p16"/>
            <p:cNvSpPr/>
            <p:nvPr/>
          </p:nvSpPr>
          <p:spPr>
            <a:xfrm>
              <a:off x="6225506" y="204716"/>
              <a:ext cx="1659749" cy="82987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txBox="1"/>
            <p:nvPr/>
          </p:nvSpPr>
          <p:spPr>
            <a:xfrm>
              <a:off x="6249812" y="229022"/>
              <a:ext cx="1611137" cy="781262"/>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Seçim Yöntemleri</a:t>
              </a:r>
              <a:endParaRPr b="0" i="0" sz="1000" u="none" cap="none" strike="noStrike">
                <a:solidFill>
                  <a:schemeClr val="lt1"/>
                </a:solidFill>
                <a:latin typeface="Calibri"/>
                <a:ea typeface="Calibri"/>
                <a:cs typeface="Calibri"/>
                <a:sym typeface="Calibri"/>
              </a:endParaRPr>
            </a:p>
          </p:txBody>
        </p:sp>
        <p:sp>
          <p:nvSpPr>
            <p:cNvPr id="224" name="Google Shape;224;p16"/>
            <p:cNvSpPr/>
            <p:nvPr/>
          </p:nvSpPr>
          <p:spPr>
            <a:xfrm>
              <a:off x="6391481" y="1034590"/>
              <a:ext cx="165974" cy="622406"/>
            </a:xfrm>
            <a:custGeom>
              <a:rect b="b" l="l" r="r" t="t"/>
              <a:pathLst>
                <a:path extrusionOk="0" h="120000" w="120000">
                  <a:moveTo>
                    <a:pt x="0" y="0"/>
                  </a:moveTo>
                  <a:lnTo>
                    <a:pt x="0" y="120000"/>
                  </a:lnTo>
                  <a:lnTo>
                    <a:pt x="120000" y="120000"/>
                  </a:lnTo>
                </a:path>
              </a:pathLst>
            </a:custGeom>
            <a:noFill/>
            <a:ln cap="flat" cmpd="sng" w="12700">
              <a:solidFill>
                <a:srgbClr val="345A99"/>
              </a:solidFill>
              <a:prstDash val="solid"/>
              <a:miter lim="800000"/>
              <a:headEnd len="sm" w="sm" type="none"/>
              <a:tailEnd len="sm" w="sm" type="none"/>
            </a:ln>
          </p:spPr>
        </p:sp>
        <p:sp>
          <p:nvSpPr>
            <p:cNvPr id="225" name="Google Shape;225;p16"/>
            <p:cNvSpPr/>
            <p:nvPr/>
          </p:nvSpPr>
          <p:spPr>
            <a:xfrm>
              <a:off x="6557456" y="1242059"/>
              <a:ext cx="1327799" cy="829874"/>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txBox="1"/>
            <p:nvPr/>
          </p:nvSpPr>
          <p:spPr>
            <a:xfrm>
              <a:off x="6581762" y="1266365"/>
              <a:ext cx="1279187" cy="781262"/>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Rulet Çemberi</a:t>
              </a:r>
              <a:endParaRPr b="0" i="0" sz="2000" u="none" cap="none" strike="noStrike">
                <a:solidFill>
                  <a:schemeClr val="dk1"/>
                </a:solidFill>
                <a:latin typeface="Calibri"/>
                <a:ea typeface="Calibri"/>
                <a:cs typeface="Calibri"/>
                <a:sym typeface="Calibri"/>
              </a:endParaRPr>
            </a:p>
          </p:txBody>
        </p:sp>
        <p:sp>
          <p:nvSpPr>
            <p:cNvPr id="227" name="Google Shape;227;p16"/>
            <p:cNvSpPr/>
            <p:nvPr/>
          </p:nvSpPr>
          <p:spPr>
            <a:xfrm>
              <a:off x="6391481" y="1034590"/>
              <a:ext cx="165974" cy="1659749"/>
            </a:xfrm>
            <a:custGeom>
              <a:rect b="b" l="l" r="r" t="t"/>
              <a:pathLst>
                <a:path extrusionOk="0" h="120000" w="120000">
                  <a:moveTo>
                    <a:pt x="0" y="0"/>
                  </a:moveTo>
                  <a:lnTo>
                    <a:pt x="0" y="120000"/>
                  </a:lnTo>
                  <a:lnTo>
                    <a:pt x="120000" y="120000"/>
                  </a:lnTo>
                </a:path>
              </a:pathLst>
            </a:custGeom>
            <a:noFill/>
            <a:ln cap="flat" cmpd="sng" w="12700">
              <a:solidFill>
                <a:srgbClr val="345A99"/>
              </a:solidFill>
              <a:prstDash val="solid"/>
              <a:miter lim="800000"/>
              <a:headEnd len="sm" w="sm" type="none"/>
              <a:tailEnd len="sm" w="sm" type="none"/>
            </a:ln>
          </p:spPr>
        </p:sp>
        <p:sp>
          <p:nvSpPr>
            <p:cNvPr id="228" name="Google Shape;228;p16"/>
            <p:cNvSpPr/>
            <p:nvPr/>
          </p:nvSpPr>
          <p:spPr>
            <a:xfrm>
              <a:off x="6557456" y="2279403"/>
              <a:ext cx="1327799" cy="829874"/>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txBox="1"/>
            <p:nvPr/>
          </p:nvSpPr>
          <p:spPr>
            <a:xfrm>
              <a:off x="6581762" y="2303709"/>
              <a:ext cx="1279187" cy="781262"/>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Turnuva</a:t>
              </a:r>
              <a:endParaRPr b="0" i="0" sz="2000" u="none" cap="none" strike="noStrike">
                <a:solidFill>
                  <a:schemeClr val="dk1"/>
                </a:solidFill>
                <a:latin typeface="Calibri"/>
                <a:ea typeface="Calibri"/>
                <a:cs typeface="Calibri"/>
                <a:sym typeface="Calibri"/>
              </a:endParaRPr>
            </a:p>
          </p:txBody>
        </p:sp>
        <p:sp>
          <p:nvSpPr>
            <p:cNvPr id="230" name="Google Shape;230;p16"/>
            <p:cNvSpPr/>
            <p:nvPr/>
          </p:nvSpPr>
          <p:spPr>
            <a:xfrm>
              <a:off x="6391481" y="1034590"/>
              <a:ext cx="165974" cy="2697093"/>
            </a:xfrm>
            <a:custGeom>
              <a:rect b="b" l="l" r="r" t="t"/>
              <a:pathLst>
                <a:path extrusionOk="0" h="120000" w="120000">
                  <a:moveTo>
                    <a:pt x="0" y="0"/>
                  </a:moveTo>
                  <a:lnTo>
                    <a:pt x="0" y="120000"/>
                  </a:lnTo>
                  <a:lnTo>
                    <a:pt x="120000" y="120000"/>
                  </a:lnTo>
                </a:path>
              </a:pathLst>
            </a:custGeom>
            <a:noFill/>
            <a:ln cap="flat" cmpd="sng" w="12700">
              <a:solidFill>
                <a:srgbClr val="345A99"/>
              </a:solidFill>
              <a:prstDash val="solid"/>
              <a:miter lim="800000"/>
              <a:headEnd len="sm" w="sm" type="none"/>
              <a:tailEnd len="sm" w="sm" type="none"/>
            </a:ln>
          </p:spPr>
        </p:sp>
        <p:sp>
          <p:nvSpPr>
            <p:cNvPr id="231" name="Google Shape;231;p16"/>
            <p:cNvSpPr/>
            <p:nvPr/>
          </p:nvSpPr>
          <p:spPr>
            <a:xfrm>
              <a:off x="6557456" y="3316747"/>
              <a:ext cx="1327799" cy="829874"/>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txBox="1"/>
            <p:nvPr/>
          </p:nvSpPr>
          <p:spPr>
            <a:xfrm>
              <a:off x="6581762" y="3341053"/>
              <a:ext cx="1279187" cy="781262"/>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Elitizm</a:t>
              </a:r>
              <a:endParaRPr b="0" i="0" sz="2000" u="none" cap="none" strike="noStrike">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17"/>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8" name="Google Shape;238;p17"/>
          <p:cNvSpPr txBox="1"/>
          <p:nvPr>
            <p:ph type="title"/>
          </p:nvPr>
        </p:nvSpPr>
        <p:spPr>
          <a:xfrm>
            <a:off x="565634" y="1183759"/>
            <a:ext cx="2645338" cy="234799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lang="en-US" sz="2800"/>
              <a:t>Genetik Operatörler ve Seçim</a:t>
            </a:r>
            <a:endParaRPr/>
          </a:p>
        </p:txBody>
      </p:sp>
      <p:sp>
        <p:nvSpPr>
          <p:cNvPr id="239" name="Google Shape;239;p17"/>
          <p:cNvSpPr/>
          <p:nvPr/>
        </p:nvSpPr>
        <p:spPr>
          <a:xfrm>
            <a:off x="-2062" y="0"/>
            <a:ext cx="3780490" cy="60430"/>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0" name="Google Shape;240;p17"/>
          <p:cNvSpPr/>
          <p:nvPr/>
        </p:nvSpPr>
        <p:spPr>
          <a:xfrm>
            <a:off x="3778428" y="-2"/>
            <a:ext cx="5365572" cy="6858002"/>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222A35"/>
              </a:solidFill>
              <a:latin typeface="Calibri"/>
              <a:ea typeface="Calibri"/>
              <a:cs typeface="Calibri"/>
              <a:sym typeface="Calibri"/>
            </a:endParaRPr>
          </a:p>
        </p:txBody>
      </p:sp>
      <p:pic>
        <p:nvPicPr>
          <p:cNvPr descr="sekil_3_3.png" id="241" name="Google Shape;241;p17"/>
          <p:cNvPicPr preferRelativeResize="0"/>
          <p:nvPr/>
        </p:nvPicPr>
        <p:blipFill rotWithShape="1">
          <a:blip r:embed="rId3">
            <a:alphaModFix/>
          </a:blip>
          <a:srcRect b="0" l="0" r="0" t="0"/>
          <a:stretch/>
        </p:blipFill>
        <p:spPr>
          <a:xfrm>
            <a:off x="4889643" y="469997"/>
            <a:ext cx="4254357" cy="1595383"/>
          </a:xfrm>
          <a:prstGeom prst="rect">
            <a:avLst/>
          </a:prstGeom>
          <a:noFill/>
          <a:ln>
            <a:noFill/>
          </a:ln>
        </p:spPr>
      </p:pic>
      <p:pic>
        <p:nvPicPr>
          <p:cNvPr descr="sekil_3_1.png" id="242" name="Google Shape;242;p17"/>
          <p:cNvPicPr preferRelativeResize="0"/>
          <p:nvPr/>
        </p:nvPicPr>
        <p:blipFill rotWithShape="1">
          <a:blip r:embed="rId4">
            <a:alphaModFix/>
          </a:blip>
          <a:srcRect b="0" l="0" r="0" t="0"/>
          <a:stretch/>
        </p:blipFill>
        <p:spPr>
          <a:xfrm>
            <a:off x="4889643" y="2596938"/>
            <a:ext cx="4254357" cy="1467752"/>
          </a:xfrm>
          <a:prstGeom prst="rect">
            <a:avLst/>
          </a:prstGeom>
          <a:noFill/>
          <a:ln>
            <a:noFill/>
          </a:ln>
        </p:spPr>
      </p:pic>
      <p:pic>
        <p:nvPicPr>
          <p:cNvPr descr="sekil_3_2.png" id="243" name="Google Shape;243;p17"/>
          <p:cNvPicPr preferRelativeResize="0"/>
          <p:nvPr/>
        </p:nvPicPr>
        <p:blipFill rotWithShape="1">
          <a:blip r:embed="rId5">
            <a:alphaModFix/>
          </a:blip>
          <a:srcRect b="0" l="0" r="0" t="0"/>
          <a:stretch/>
        </p:blipFill>
        <p:spPr>
          <a:xfrm>
            <a:off x="4889643" y="4925240"/>
            <a:ext cx="4254357" cy="937400"/>
          </a:xfrm>
          <a:prstGeom prst="rect">
            <a:avLst/>
          </a:prstGeom>
          <a:noFill/>
          <a:ln>
            <a:noFill/>
          </a:ln>
        </p:spPr>
      </p:pic>
      <p:sp>
        <p:nvSpPr>
          <p:cNvPr id="244" name="Google Shape;244;p17"/>
          <p:cNvSpPr/>
          <p:nvPr/>
        </p:nvSpPr>
        <p:spPr>
          <a:xfrm>
            <a:off x="0" y="6797570"/>
            <a:ext cx="3780490" cy="60430"/>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18"/>
          <p:cNvSpPr txBox="1"/>
          <p:nvPr>
            <p:ph type="title"/>
          </p:nvPr>
        </p:nvSpPr>
        <p:spPr>
          <a:xfrm>
            <a:off x="486918" y="629266"/>
            <a:ext cx="3826763" cy="16766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Parçacık Sürü Eniyilemesi</a:t>
            </a:r>
            <a:endParaRPr/>
          </a:p>
        </p:txBody>
      </p:sp>
      <p:sp>
        <p:nvSpPr>
          <p:cNvPr id="250" name="Google Shape;250;p18"/>
          <p:cNvSpPr txBox="1"/>
          <p:nvPr>
            <p:ph idx="1" type="body"/>
          </p:nvPr>
        </p:nvSpPr>
        <p:spPr>
          <a:xfrm>
            <a:off x="486918" y="2438400"/>
            <a:ext cx="3826763" cy="3785419"/>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700"/>
              <a:buChar char="•"/>
            </a:pPr>
            <a:r>
              <a:rPr lang="en-US" sz="1700"/>
              <a:t>Bir kuş sürüsündeki haberleşme ağını temel alan ve bireylerin belirli bir merkezden yönetilmemesine rağmen topluluk halinde zeki bir şekilde hareket etmesini taklit eden bir sürü zekası algoritmasıdır.</a:t>
            </a:r>
            <a:endParaRPr/>
          </a:p>
          <a:p>
            <a:pPr indent="-171450" lvl="0" marL="171450" rtl="0" algn="l">
              <a:lnSpc>
                <a:spcPct val="90000"/>
              </a:lnSpc>
              <a:spcBef>
                <a:spcPts val="750"/>
              </a:spcBef>
              <a:spcAft>
                <a:spcPts val="0"/>
              </a:spcAft>
              <a:buClr>
                <a:schemeClr val="dk1"/>
              </a:buClr>
              <a:buSzPts val="1700"/>
              <a:buChar char="•"/>
            </a:pPr>
            <a:r>
              <a:rPr lang="en-US" sz="1700"/>
              <a:t>Uygunluk Fonksiyonunun Belirlenmesi</a:t>
            </a:r>
            <a:endParaRPr/>
          </a:p>
          <a:p>
            <a:pPr indent="-171450" lvl="0" marL="171450" rtl="0" algn="l">
              <a:lnSpc>
                <a:spcPct val="90000"/>
              </a:lnSpc>
              <a:spcBef>
                <a:spcPts val="750"/>
              </a:spcBef>
              <a:spcAft>
                <a:spcPts val="0"/>
              </a:spcAft>
              <a:buClr>
                <a:schemeClr val="dk1"/>
              </a:buClr>
              <a:buSzPts val="1700"/>
              <a:buChar char="•"/>
            </a:pPr>
            <a:r>
              <a:rPr lang="en-US" sz="1700"/>
              <a:t>Parçacıkların Hareket Vektörü Fonksiyonunun Belirlenmesi</a:t>
            </a:r>
            <a:endParaRPr/>
          </a:p>
          <a:p>
            <a:pPr indent="-171450" lvl="0" marL="171450" rtl="0" algn="l">
              <a:lnSpc>
                <a:spcPct val="90000"/>
              </a:lnSpc>
              <a:spcBef>
                <a:spcPts val="750"/>
              </a:spcBef>
              <a:spcAft>
                <a:spcPts val="0"/>
              </a:spcAft>
              <a:buClr>
                <a:schemeClr val="dk1"/>
              </a:buClr>
              <a:buSzPts val="1700"/>
              <a:buChar char="•"/>
            </a:pPr>
            <a:r>
              <a:rPr lang="en-US" sz="1700"/>
              <a:t>Parçacıkların Çözüm Uzayı Dışına Çıkmasının Engellenmesi</a:t>
            </a:r>
            <a:endParaRPr/>
          </a:p>
        </p:txBody>
      </p:sp>
      <p:sp>
        <p:nvSpPr>
          <p:cNvPr id="251" name="Google Shape;251;p18"/>
          <p:cNvSpPr/>
          <p:nvPr/>
        </p:nvSpPr>
        <p:spPr>
          <a:xfrm>
            <a:off x="4672584" y="0"/>
            <a:ext cx="4471416" cy="6858000"/>
          </a:xfrm>
          <a:prstGeom prst="rect">
            <a:avLst/>
          </a:prstGeom>
          <a:solidFill>
            <a:srgbClr val="6834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2" name="Google Shape;252;p18"/>
          <p:cNvSpPr/>
          <p:nvPr/>
        </p:nvSpPr>
        <p:spPr>
          <a:xfrm>
            <a:off x="5047488" y="484633"/>
            <a:ext cx="3634740" cy="2743200"/>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pso2.png" id="253" name="Google Shape;253;p18"/>
          <p:cNvPicPr preferRelativeResize="0"/>
          <p:nvPr/>
        </p:nvPicPr>
        <p:blipFill rotWithShape="1">
          <a:blip r:embed="rId3">
            <a:alphaModFix/>
          </a:blip>
          <a:srcRect b="0" l="0" r="0" t="0"/>
          <a:stretch/>
        </p:blipFill>
        <p:spPr>
          <a:xfrm>
            <a:off x="5294376" y="1642547"/>
            <a:ext cx="3154680" cy="427371"/>
          </a:xfrm>
          <a:prstGeom prst="rect">
            <a:avLst/>
          </a:prstGeom>
          <a:noFill/>
          <a:ln>
            <a:noFill/>
          </a:ln>
        </p:spPr>
      </p:pic>
      <p:sp>
        <p:nvSpPr>
          <p:cNvPr id="254" name="Google Shape;254;p18"/>
          <p:cNvSpPr/>
          <p:nvPr/>
        </p:nvSpPr>
        <p:spPr>
          <a:xfrm>
            <a:off x="5047488" y="3511296"/>
            <a:ext cx="3634740" cy="2743200"/>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pso1.png" id="255" name="Google Shape;255;p18"/>
          <p:cNvPicPr preferRelativeResize="0"/>
          <p:nvPr/>
        </p:nvPicPr>
        <p:blipFill rotWithShape="1">
          <a:blip r:embed="rId4">
            <a:alphaModFix/>
          </a:blip>
          <a:srcRect b="0" l="0" r="0" t="0"/>
          <a:stretch/>
        </p:blipFill>
        <p:spPr>
          <a:xfrm>
            <a:off x="5294376" y="4796142"/>
            <a:ext cx="3154680" cy="17350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19"/>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1" name="Google Shape;261;p19"/>
          <p:cNvSpPr txBox="1"/>
          <p:nvPr>
            <p:ph type="title"/>
          </p:nvPr>
        </p:nvSpPr>
        <p:spPr>
          <a:xfrm>
            <a:off x="630936" y="548640"/>
            <a:ext cx="270064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sz="4300"/>
              <a:t>Geliştirilen Model</a:t>
            </a:r>
            <a:endParaRPr/>
          </a:p>
        </p:txBody>
      </p:sp>
      <p:sp>
        <p:nvSpPr>
          <p:cNvPr id="262" name="Google Shape;262;p19"/>
          <p:cNvSpPr/>
          <p:nvPr/>
        </p:nvSpPr>
        <p:spPr>
          <a:xfrm rot="5400000">
            <a:off x="1347917" y="3261001"/>
            <a:ext cx="4480560" cy="13716"/>
          </a:xfrm>
          <a:custGeom>
            <a:rect b="b" l="l" r="r" t="t"/>
            <a:pathLst>
              <a:path extrusionOk="0" fill="none" h="13716" w="448056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extrusionOk="0" h="13716" w="448056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extrusionOk="0" fill="none" h="13716" w="448056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3" name="Google Shape;263;p19"/>
          <p:cNvSpPr txBox="1"/>
          <p:nvPr>
            <p:ph idx="1" type="body"/>
          </p:nvPr>
        </p:nvSpPr>
        <p:spPr>
          <a:xfrm>
            <a:off x="3844813" y="552091"/>
            <a:ext cx="4668251" cy="5431536"/>
          </a:xfrm>
          <a:prstGeom prst="rect">
            <a:avLst/>
          </a:prstGeom>
          <a:noFill/>
          <a:ln>
            <a:noFill/>
          </a:ln>
        </p:spPr>
        <p:txBody>
          <a:bodyPr anchorCtr="0" anchor="ctr" bIns="45700" lIns="91425" spcFirstLastPara="1" rIns="91425" wrap="square" tIns="45700">
            <a:normAutofit/>
          </a:bodyPr>
          <a:lstStyle/>
          <a:p>
            <a:pPr indent="0" lvl="0" marL="82296" rtl="0" algn="l">
              <a:lnSpc>
                <a:spcPct val="90000"/>
              </a:lnSpc>
              <a:spcBef>
                <a:spcPts val="0"/>
              </a:spcBef>
              <a:spcAft>
                <a:spcPts val="0"/>
              </a:spcAft>
              <a:buClr>
                <a:schemeClr val="dk1"/>
              </a:buClr>
              <a:buSzPts val="1900"/>
              <a:buNone/>
            </a:pPr>
            <a:r>
              <a:t/>
            </a:r>
            <a:endParaRPr sz="1900"/>
          </a:p>
          <a:p>
            <a:pPr indent="-171450" lvl="0" marL="171450" rtl="0" algn="l">
              <a:lnSpc>
                <a:spcPct val="90000"/>
              </a:lnSpc>
              <a:spcBef>
                <a:spcPts val="750"/>
              </a:spcBef>
              <a:spcAft>
                <a:spcPts val="0"/>
              </a:spcAft>
              <a:buClr>
                <a:schemeClr val="dk1"/>
              </a:buClr>
              <a:buSzPts val="1900"/>
              <a:buChar char="•"/>
            </a:pPr>
            <a:r>
              <a:rPr lang="en-US" sz="1900"/>
              <a:t>Verilerin Trendden Arındırılması</a:t>
            </a:r>
            <a:endParaRPr/>
          </a:p>
          <a:p>
            <a:pPr indent="-171450" lvl="0" marL="171450" rtl="0" algn="l">
              <a:lnSpc>
                <a:spcPct val="90000"/>
              </a:lnSpc>
              <a:spcBef>
                <a:spcPts val="750"/>
              </a:spcBef>
              <a:spcAft>
                <a:spcPts val="0"/>
              </a:spcAft>
              <a:buClr>
                <a:schemeClr val="dk1"/>
              </a:buClr>
              <a:buSzPts val="1900"/>
              <a:buChar char="•"/>
            </a:pPr>
            <a:r>
              <a:rPr lang="en-US" sz="1900"/>
              <a:t>Trendden arındırılan veriler üzerinde teknik analiz göstergelerinin parametrelerinin eniyilenmesi ve elde edilen parametrelerin test edilmesi</a:t>
            </a:r>
            <a:endParaRPr/>
          </a:p>
          <a:p>
            <a:pPr indent="-171450" lvl="0" marL="171450" rtl="0" algn="l">
              <a:lnSpc>
                <a:spcPct val="90000"/>
              </a:lnSpc>
              <a:spcBef>
                <a:spcPts val="750"/>
              </a:spcBef>
              <a:spcAft>
                <a:spcPts val="0"/>
              </a:spcAft>
              <a:buClr>
                <a:schemeClr val="dk1"/>
              </a:buClr>
              <a:buSzPts val="1900"/>
              <a:buChar char="•"/>
            </a:pPr>
            <a:r>
              <a:rPr lang="en-US" sz="1900"/>
              <a:t>Trendden arındırılmış veriler için genel kural oluşturulması</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2"/>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700"/>
              <a:buFont typeface="Calibri"/>
              <a:buNone/>
            </a:pPr>
            <a:r>
              <a:rPr lang="en-US" sz="4700"/>
              <a:t>İçerik</a:t>
            </a:r>
            <a:endParaRPr/>
          </a:p>
        </p:txBody>
      </p:sp>
      <p:sp>
        <p:nvSpPr>
          <p:cNvPr id="94" name="Google Shape;94;p2"/>
          <p:cNvSpPr/>
          <p:nvPr/>
        </p:nvSpPr>
        <p:spPr>
          <a:xfrm>
            <a:off x="501777" y="1677373"/>
            <a:ext cx="8140446" cy="18288"/>
          </a:xfrm>
          <a:custGeom>
            <a:rect b="b" l="l" r="r" t="t"/>
            <a:pathLst>
              <a:path extrusionOk="0" fill="none" h="18288" w="8140446">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extrusionOk="0" h="18288" w="8140446">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extrusionOk="0" fill="none" h="18288" w="8140446">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2"/>
          <p:cNvSpPr txBox="1"/>
          <p:nvPr>
            <p:ph idx="1" type="body"/>
          </p:nvPr>
        </p:nvSpPr>
        <p:spPr>
          <a:xfrm>
            <a:off x="628650" y="1929384"/>
            <a:ext cx="7886700" cy="425196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Motivasyon</a:t>
            </a:r>
            <a:endParaRPr/>
          </a:p>
          <a:p>
            <a:pPr indent="-171450" lvl="0" marL="171450" rtl="0" algn="l">
              <a:lnSpc>
                <a:spcPct val="90000"/>
              </a:lnSpc>
              <a:spcBef>
                <a:spcPts val="750"/>
              </a:spcBef>
              <a:spcAft>
                <a:spcPts val="0"/>
              </a:spcAft>
              <a:buClr>
                <a:schemeClr val="dk1"/>
              </a:buClr>
              <a:buSzPts val="1900"/>
              <a:buChar char="•"/>
            </a:pPr>
            <a:r>
              <a:rPr lang="en-US" sz="1900"/>
              <a:t>Temel Kavramlar</a:t>
            </a:r>
            <a:endParaRPr/>
          </a:p>
          <a:p>
            <a:pPr indent="-171450" lvl="0" marL="171450" rtl="0" algn="l">
              <a:lnSpc>
                <a:spcPct val="90000"/>
              </a:lnSpc>
              <a:spcBef>
                <a:spcPts val="750"/>
              </a:spcBef>
              <a:spcAft>
                <a:spcPts val="0"/>
              </a:spcAft>
              <a:buClr>
                <a:schemeClr val="dk1"/>
              </a:buClr>
              <a:buSzPts val="1900"/>
              <a:buChar char="•"/>
            </a:pPr>
            <a:r>
              <a:rPr lang="en-US" sz="1900"/>
              <a:t>Teknik Analiz Göstergeleri</a:t>
            </a:r>
            <a:endParaRPr/>
          </a:p>
          <a:p>
            <a:pPr indent="-171450" lvl="0" marL="171450" rtl="0" algn="l">
              <a:lnSpc>
                <a:spcPct val="90000"/>
              </a:lnSpc>
              <a:spcBef>
                <a:spcPts val="750"/>
              </a:spcBef>
              <a:spcAft>
                <a:spcPts val="0"/>
              </a:spcAft>
              <a:buClr>
                <a:schemeClr val="dk1"/>
              </a:buClr>
              <a:buSzPts val="1900"/>
              <a:buChar char="•"/>
            </a:pPr>
            <a:r>
              <a:rPr lang="en-US" sz="1900"/>
              <a:t>Trend Normalizasyonu</a:t>
            </a:r>
            <a:endParaRPr/>
          </a:p>
          <a:p>
            <a:pPr indent="-171450" lvl="0" marL="171450" rtl="0" algn="l">
              <a:lnSpc>
                <a:spcPct val="90000"/>
              </a:lnSpc>
              <a:spcBef>
                <a:spcPts val="750"/>
              </a:spcBef>
              <a:spcAft>
                <a:spcPts val="0"/>
              </a:spcAft>
              <a:buClr>
                <a:schemeClr val="dk1"/>
              </a:buClr>
              <a:buSzPts val="1900"/>
              <a:buChar char="•"/>
            </a:pPr>
            <a:r>
              <a:rPr lang="en-US" sz="1900"/>
              <a:t>Kullanılan Algoritmalar</a:t>
            </a:r>
            <a:endParaRPr/>
          </a:p>
          <a:p>
            <a:pPr indent="-171450" lvl="0" marL="171450" rtl="0" algn="l">
              <a:lnSpc>
                <a:spcPct val="90000"/>
              </a:lnSpc>
              <a:spcBef>
                <a:spcPts val="750"/>
              </a:spcBef>
              <a:spcAft>
                <a:spcPts val="0"/>
              </a:spcAft>
              <a:buClr>
                <a:schemeClr val="dk1"/>
              </a:buClr>
              <a:buSzPts val="1900"/>
              <a:buChar char="•"/>
            </a:pPr>
            <a:r>
              <a:rPr lang="en-US" sz="1900"/>
              <a:t>Geliştirilen Model</a:t>
            </a:r>
            <a:endParaRPr/>
          </a:p>
          <a:p>
            <a:pPr indent="-171450" lvl="0" marL="171450" rtl="0" algn="l">
              <a:lnSpc>
                <a:spcPct val="90000"/>
              </a:lnSpc>
              <a:spcBef>
                <a:spcPts val="750"/>
              </a:spcBef>
              <a:spcAft>
                <a:spcPts val="0"/>
              </a:spcAft>
              <a:buClr>
                <a:schemeClr val="dk1"/>
              </a:buClr>
              <a:buSzPts val="1900"/>
              <a:buChar char="•"/>
            </a:pPr>
            <a:r>
              <a:rPr lang="en-US" sz="1900"/>
              <a:t>Yapılan Deneyler ve Sonuçlar</a:t>
            </a:r>
            <a:endParaRPr/>
          </a:p>
          <a:p>
            <a:pPr indent="-171450" lvl="0" marL="171450" rtl="0" algn="l">
              <a:lnSpc>
                <a:spcPct val="90000"/>
              </a:lnSpc>
              <a:spcBef>
                <a:spcPts val="750"/>
              </a:spcBef>
              <a:spcAft>
                <a:spcPts val="0"/>
              </a:spcAft>
              <a:buClr>
                <a:schemeClr val="dk1"/>
              </a:buClr>
              <a:buSzPts val="1900"/>
              <a:buChar char="•"/>
            </a:pPr>
            <a:r>
              <a:rPr lang="en-US" sz="1900"/>
              <a:t>Gelecek Çalışmalar</a:t>
            </a:r>
            <a:endParaRPr sz="1900"/>
          </a:p>
          <a:p>
            <a:pPr indent="-171450" lvl="0" marL="171450" rtl="0" algn="l">
              <a:lnSpc>
                <a:spcPct val="90000"/>
              </a:lnSpc>
              <a:spcBef>
                <a:spcPts val="750"/>
              </a:spcBef>
              <a:spcAft>
                <a:spcPts val="0"/>
              </a:spcAft>
              <a:buClr>
                <a:schemeClr val="dk1"/>
              </a:buClr>
              <a:buSzPts val="1900"/>
              <a:buChar char="•"/>
            </a:pPr>
            <a:r>
              <a:rPr lang="en-US" sz="1900"/>
              <a:t>Kripto Paralar Üzerinde Pairs Trading Eniyilemesi</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2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9" name="Google Shape;269;p20"/>
          <p:cNvSpPr txBox="1"/>
          <p:nvPr>
            <p:ph type="title"/>
          </p:nvPr>
        </p:nvSpPr>
        <p:spPr>
          <a:xfrm>
            <a:off x="473202" y="502920"/>
            <a:ext cx="2564892" cy="14630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200"/>
              <a:buFont typeface="Calibri"/>
              <a:buNone/>
            </a:pPr>
            <a:r>
              <a:rPr lang="en-US" sz="4200"/>
              <a:t>Geliştirilen Model</a:t>
            </a:r>
            <a:endParaRPr/>
          </a:p>
        </p:txBody>
      </p:sp>
      <p:sp>
        <p:nvSpPr>
          <p:cNvPr id="270" name="Google Shape;270;p20"/>
          <p:cNvSpPr/>
          <p:nvPr/>
        </p:nvSpPr>
        <p:spPr>
          <a:xfrm rot="5400000">
            <a:off x="2480309" y="1227582"/>
            <a:ext cx="1554480" cy="13716"/>
          </a:xfrm>
          <a:custGeom>
            <a:rect b="b" l="l" r="r" t="t"/>
            <a:pathLst>
              <a:path extrusionOk="0" fill="none" h="13716" w="155448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extrusionOk="0" h="13716" w="155448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extrusionOk="0" fill="none" h="13716" w="155448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1" name="Google Shape;271;p20"/>
          <p:cNvSpPr txBox="1"/>
          <p:nvPr>
            <p:ph idx="1" type="body"/>
          </p:nvPr>
        </p:nvSpPr>
        <p:spPr>
          <a:xfrm>
            <a:off x="3490721" y="502920"/>
            <a:ext cx="5170932" cy="1463040"/>
          </a:xfrm>
          <a:prstGeom prst="rect">
            <a:avLst/>
          </a:prstGeom>
          <a:noFill/>
          <a:ln>
            <a:noFill/>
          </a:ln>
        </p:spPr>
        <p:txBody>
          <a:bodyPr anchorCtr="0" anchor="ctr"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Parametreler ve Aralıkları</a:t>
            </a:r>
            <a:endParaRPr/>
          </a:p>
        </p:txBody>
      </p:sp>
      <p:pic>
        <p:nvPicPr>
          <p:cNvPr descr="parametre1.png" id="272" name="Google Shape;272;p20"/>
          <p:cNvPicPr preferRelativeResize="0"/>
          <p:nvPr/>
        </p:nvPicPr>
        <p:blipFill rotWithShape="1">
          <a:blip r:embed="rId3">
            <a:alphaModFix/>
          </a:blip>
          <a:srcRect b="0" l="0" r="0" t="0"/>
          <a:stretch/>
        </p:blipFill>
        <p:spPr>
          <a:xfrm>
            <a:off x="473202" y="2909282"/>
            <a:ext cx="8188452" cy="27226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2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8" name="Google Shape;278;p21"/>
          <p:cNvSpPr txBox="1"/>
          <p:nvPr>
            <p:ph type="title"/>
          </p:nvPr>
        </p:nvSpPr>
        <p:spPr>
          <a:xfrm>
            <a:off x="473202" y="502920"/>
            <a:ext cx="2564892" cy="14630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200"/>
              <a:buFont typeface="Calibri"/>
              <a:buNone/>
            </a:pPr>
            <a:r>
              <a:rPr lang="en-US" sz="4200"/>
              <a:t>Geliştirilen Model</a:t>
            </a:r>
            <a:endParaRPr/>
          </a:p>
        </p:txBody>
      </p:sp>
      <p:sp>
        <p:nvSpPr>
          <p:cNvPr id="279" name="Google Shape;279;p21"/>
          <p:cNvSpPr/>
          <p:nvPr/>
        </p:nvSpPr>
        <p:spPr>
          <a:xfrm rot="5400000">
            <a:off x="2480309" y="1227582"/>
            <a:ext cx="1554480" cy="13716"/>
          </a:xfrm>
          <a:custGeom>
            <a:rect b="b" l="l" r="r" t="t"/>
            <a:pathLst>
              <a:path extrusionOk="0" fill="none" h="13716" w="155448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extrusionOk="0" h="13716" w="155448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extrusionOk="0" fill="none" h="13716" w="155448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0" name="Google Shape;280;p21"/>
          <p:cNvSpPr txBox="1"/>
          <p:nvPr>
            <p:ph idx="1" type="body"/>
          </p:nvPr>
        </p:nvSpPr>
        <p:spPr>
          <a:xfrm>
            <a:off x="3490721" y="502920"/>
            <a:ext cx="5170932" cy="1463040"/>
          </a:xfrm>
          <a:prstGeom prst="rect">
            <a:avLst/>
          </a:prstGeom>
          <a:noFill/>
          <a:ln>
            <a:noFill/>
          </a:ln>
        </p:spPr>
        <p:txBody>
          <a:bodyPr anchorCtr="0" anchor="ctr"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Genetik Algoritma ve PSO Çözüm Yapısı</a:t>
            </a:r>
            <a:endParaRPr/>
          </a:p>
        </p:txBody>
      </p:sp>
      <p:pic>
        <p:nvPicPr>
          <p:cNvPr descr="sekil_5_1.eps" id="281" name="Google Shape;281;p21"/>
          <p:cNvPicPr preferRelativeResize="0"/>
          <p:nvPr/>
        </p:nvPicPr>
        <p:blipFill rotWithShape="1">
          <a:blip r:embed="rId3">
            <a:alphaModFix/>
          </a:blip>
          <a:srcRect b="0" l="0" r="0" t="0"/>
          <a:stretch/>
        </p:blipFill>
        <p:spPr>
          <a:xfrm>
            <a:off x="473202" y="2766914"/>
            <a:ext cx="8188452" cy="300739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txBox="1"/>
          <p:nvPr>
            <p:ph type="title"/>
          </p:nvPr>
        </p:nvSpPr>
        <p:spPr>
          <a:xfrm>
            <a:off x="1403648" y="116632"/>
            <a:ext cx="7498080" cy="9361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Yapılan Deney ve Sonuçlar</a:t>
            </a:r>
            <a:endParaRPr/>
          </a:p>
        </p:txBody>
      </p:sp>
      <p:sp>
        <p:nvSpPr>
          <p:cNvPr id="287" name="Google Shape;287;p22"/>
          <p:cNvSpPr txBox="1"/>
          <p:nvPr>
            <p:ph idx="1" type="body"/>
          </p:nvPr>
        </p:nvSpPr>
        <p:spPr>
          <a:xfrm>
            <a:off x="1403648" y="1052736"/>
            <a:ext cx="7498080" cy="93610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RSI ile Tek ve Çift Eşik Değerli Klasik Al-Sat Yöntemi</a:t>
            </a:r>
            <a:endParaRPr/>
          </a:p>
        </p:txBody>
      </p:sp>
      <p:pic>
        <p:nvPicPr>
          <p:cNvPr descr="sonuc1.png" id="288" name="Google Shape;288;p22"/>
          <p:cNvPicPr preferRelativeResize="0"/>
          <p:nvPr/>
        </p:nvPicPr>
        <p:blipFill rotWithShape="1">
          <a:blip r:embed="rId3">
            <a:alphaModFix/>
          </a:blip>
          <a:srcRect b="0" l="0" r="0" t="0"/>
          <a:stretch/>
        </p:blipFill>
        <p:spPr>
          <a:xfrm>
            <a:off x="1187624" y="1916832"/>
            <a:ext cx="7956376" cy="2332632"/>
          </a:xfrm>
          <a:prstGeom prst="rect">
            <a:avLst/>
          </a:prstGeom>
          <a:noFill/>
          <a:ln>
            <a:noFill/>
          </a:ln>
        </p:spPr>
      </p:pic>
      <p:pic>
        <p:nvPicPr>
          <p:cNvPr descr="sonuc2.png" id="289" name="Google Shape;289;p22"/>
          <p:cNvPicPr preferRelativeResize="0"/>
          <p:nvPr/>
        </p:nvPicPr>
        <p:blipFill rotWithShape="1">
          <a:blip r:embed="rId4">
            <a:alphaModFix/>
          </a:blip>
          <a:srcRect b="0" l="0" r="0" t="0"/>
          <a:stretch/>
        </p:blipFill>
        <p:spPr>
          <a:xfrm>
            <a:off x="1187624" y="4365104"/>
            <a:ext cx="7956376" cy="230548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3"/>
          <p:cNvSpPr txBox="1"/>
          <p:nvPr>
            <p:ph type="title"/>
          </p:nvPr>
        </p:nvSpPr>
        <p:spPr>
          <a:xfrm>
            <a:off x="1403648" y="116632"/>
            <a:ext cx="7498080" cy="9361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Yapılan Deney ve Sonuçlar</a:t>
            </a:r>
            <a:endParaRPr/>
          </a:p>
        </p:txBody>
      </p:sp>
      <p:sp>
        <p:nvSpPr>
          <p:cNvPr id="295" name="Google Shape;295;p23"/>
          <p:cNvSpPr txBox="1"/>
          <p:nvPr>
            <p:ph idx="1" type="body"/>
          </p:nvPr>
        </p:nvSpPr>
        <p:spPr>
          <a:xfrm>
            <a:off x="1403648" y="1052736"/>
            <a:ext cx="7498080" cy="93610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Williams %R ile Tek ve Çift Eşik Değerli Klasik Al-Sat Yöntemi</a:t>
            </a:r>
            <a:endParaRPr/>
          </a:p>
        </p:txBody>
      </p:sp>
      <p:pic>
        <p:nvPicPr>
          <p:cNvPr descr="sonuc3.png" id="296" name="Google Shape;296;p23"/>
          <p:cNvPicPr preferRelativeResize="0"/>
          <p:nvPr/>
        </p:nvPicPr>
        <p:blipFill rotWithShape="1">
          <a:blip r:embed="rId3">
            <a:alphaModFix/>
          </a:blip>
          <a:srcRect b="0" l="0" r="0" t="0"/>
          <a:stretch/>
        </p:blipFill>
        <p:spPr>
          <a:xfrm>
            <a:off x="1091972" y="1916832"/>
            <a:ext cx="8052028" cy="2332552"/>
          </a:xfrm>
          <a:prstGeom prst="rect">
            <a:avLst/>
          </a:prstGeom>
          <a:noFill/>
          <a:ln>
            <a:noFill/>
          </a:ln>
        </p:spPr>
      </p:pic>
      <p:pic>
        <p:nvPicPr>
          <p:cNvPr descr="sonuc4.png" id="297" name="Google Shape;297;p23"/>
          <p:cNvPicPr preferRelativeResize="0"/>
          <p:nvPr/>
        </p:nvPicPr>
        <p:blipFill rotWithShape="1">
          <a:blip r:embed="rId4">
            <a:alphaModFix/>
          </a:blip>
          <a:srcRect b="0" l="0" r="0" t="0"/>
          <a:stretch/>
        </p:blipFill>
        <p:spPr>
          <a:xfrm>
            <a:off x="1115616" y="4293096"/>
            <a:ext cx="8028384" cy="231931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4"/>
          <p:cNvSpPr txBox="1"/>
          <p:nvPr>
            <p:ph type="title"/>
          </p:nvPr>
        </p:nvSpPr>
        <p:spPr>
          <a:xfrm>
            <a:off x="1403648" y="116632"/>
            <a:ext cx="7498080" cy="9361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Yapılan Deney ve Sonuçlar</a:t>
            </a:r>
            <a:endParaRPr/>
          </a:p>
        </p:txBody>
      </p:sp>
      <p:sp>
        <p:nvSpPr>
          <p:cNvPr id="303" name="Google Shape;303;p24"/>
          <p:cNvSpPr txBox="1"/>
          <p:nvPr>
            <p:ph idx="1" type="body"/>
          </p:nvPr>
        </p:nvSpPr>
        <p:spPr>
          <a:xfrm>
            <a:off x="1403648" y="1052736"/>
            <a:ext cx="7498080" cy="93610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RSI ile Trend Tabanlı Tek ve Çift Eşik Değerli Al-Sat Yöntemi</a:t>
            </a:r>
            <a:endParaRPr/>
          </a:p>
        </p:txBody>
      </p:sp>
      <p:pic>
        <p:nvPicPr>
          <p:cNvPr descr="sonuc5.png" id="304" name="Google Shape;304;p24"/>
          <p:cNvPicPr preferRelativeResize="0"/>
          <p:nvPr/>
        </p:nvPicPr>
        <p:blipFill rotWithShape="1">
          <a:blip r:embed="rId3">
            <a:alphaModFix/>
          </a:blip>
          <a:srcRect b="0" l="0" r="0" t="0"/>
          <a:stretch/>
        </p:blipFill>
        <p:spPr>
          <a:xfrm>
            <a:off x="1187624" y="1988840"/>
            <a:ext cx="7956376" cy="2296433"/>
          </a:xfrm>
          <a:prstGeom prst="rect">
            <a:avLst/>
          </a:prstGeom>
          <a:noFill/>
          <a:ln>
            <a:noFill/>
          </a:ln>
        </p:spPr>
      </p:pic>
      <p:pic>
        <p:nvPicPr>
          <p:cNvPr descr="sonuc6.png" id="305" name="Google Shape;305;p24"/>
          <p:cNvPicPr preferRelativeResize="0"/>
          <p:nvPr/>
        </p:nvPicPr>
        <p:blipFill rotWithShape="1">
          <a:blip r:embed="rId4">
            <a:alphaModFix/>
          </a:blip>
          <a:srcRect b="0" l="0" r="0" t="0"/>
          <a:stretch/>
        </p:blipFill>
        <p:spPr>
          <a:xfrm>
            <a:off x="1187624" y="4437112"/>
            <a:ext cx="7956376" cy="2290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5"/>
          <p:cNvSpPr txBox="1"/>
          <p:nvPr>
            <p:ph type="title"/>
          </p:nvPr>
        </p:nvSpPr>
        <p:spPr>
          <a:xfrm>
            <a:off x="1403648" y="116632"/>
            <a:ext cx="7498080" cy="9361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Yapılan Deney ve Sonuçlar</a:t>
            </a:r>
            <a:endParaRPr/>
          </a:p>
        </p:txBody>
      </p:sp>
      <p:sp>
        <p:nvSpPr>
          <p:cNvPr id="311" name="Google Shape;311;p25"/>
          <p:cNvSpPr txBox="1"/>
          <p:nvPr>
            <p:ph idx="1" type="body"/>
          </p:nvPr>
        </p:nvSpPr>
        <p:spPr>
          <a:xfrm>
            <a:off x="1403648" y="1052736"/>
            <a:ext cx="7498080" cy="93610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Geliştirilen Model ile RSI için Tek ve Çift Eşik Değerli Al-Sat Yöntemi</a:t>
            </a:r>
            <a:endParaRPr/>
          </a:p>
        </p:txBody>
      </p:sp>
      <p:pic>
        <p:nvPicPr>
          <p:cNvPr descr="sonuc9.png" id="312" name="Google Shape;312;p25"/>
          <p:cNvPicPr preferRelativeResize="0"/>
          <p:nvPr/>
        </p:nvPicPr>
        <p:blipFill rotWithShape="1">
          <a:blip r:embed="rId3">
            <a:alphaModFix/>
          </a:blip>
          <a:srcRect b="0" l="0" r="0" t="0"/>
          <a:stretch/>
        </p:blipFill>
        <p:spPr>
          <a:xfrm>
            <a:off x="1187624" y="1988840"/>
            <a:ext cx="7956376" cy="2295014"/>
          </a:xfrm>
          <a:prstGeom prst="rect">
            <a:avLst/>
          </a:prstGeom>
          <a:noFill/>
          <a:ln>
            <a:noFill/>
          </a:ln>
        </p:spPr>
      </p:pic>
      <p:pic>
        <p:nvPicPr>
          <p:cNvPr descr="sonuc10.png" id="313" name="Google Shape;313;p25"/>
          <p:cNvPicPr preferRelativeResize="0"/>
          <p:nvPr/>
        </p:nvPicPr>
        <p:blipFill rotWithShape="1">
          <a:blip r:embed="rId4">
            <a:alphaModFix/>
          </a:blip>
          <a:srcRect b="0" l="0" r="0" t="0"/>
          <a:stretch/>
        </p:blipFill>
        <p:spPr>
          <a:xfrm>
            <a:off x="1187624" y="4437112"/>
            <a:ext cx="7956376" cy="229501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6"/>
          <p:cNvSpPr txBox="1"/>
          <p:nvPr>
            <p:ph type="title"/>
          </p:nvPr>
        </p:nvSpPr>
        <p:spPr>
          <a:xfrm>
            <a:off x="1403648" y="116632"/>
            <a:ext cx="7498080" cy="9361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Yapılan Deney ve Sonuçlar</a:t>
            </a:r>
            <a:endParaRPr/>
          </a:p>
        </p:txBody>
      </p:sp>
      <p:sp>
        <p:nvSpPr>
          <p:cNvPr id="319" name="Google Shape;319;p26"/>
          <p:cNvSpPr txBox="1"/>
          <p:nvPr>
            <p:ph idx="1" type="body"/>
          </p:nvPr>
        </p:nvSpPr>
        <p:spPr>
          <a:xfrm>
            <a:off x="1403648" y="1052736"/>
            <a:ext cx="7498080" cy="93610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Geliştirilen Model ile Williams %R için Tek ve Çift Eşik Değerli Al-Sat Yöntemi</a:t>
            </a:r>
            <a:endParaRPr/>
          </a:p>
        </p:txBody>
      </p:sp>
      <p:pic>
        <p:nvPicPr>
          <p:cNvPr descr="sonuc11.png" id="320" name="Google Shape;320;p26"/>
          <p:cNvPicPr preferRelativeResize="0"/>
          <p:nvPr/>
        </p:nvPicPr>
        <p:blipFill rotWithShape="1">
          <a:blip r:embed="rId3">
            <a:alphaModFix/>
          </a:blip>
          <a:srcRect b="0" l="0" r="0" t="0"/>
          <a:stretch/>
        </p:blipFill>
        <p:spPr>
          <a:xfrm>
            <a:off x="1259632" y="1988840"/>
            <a:ext cx="7884368" cy="2275649"/>
          </a:xfrm>
          <a:prstGeom prst="rect">
            <a:avLst/>
          </a:prstGeom>
          <a:noFill/>
          <a:ln>
            <a:noFill/>
          </a:ln>
        </p:spPr>
      </p:pic>
      <p:pic>
        <p:nvPicPr>
          <p:cNvPr descr="sonuc12.png" id="321" name="Google Shape;321;p26"/>
          <p:cNvPicPr preferRelativeResize="0"/>
          <p:nvPr/>
        </p:nvPicPr>
        <p:blipFill rotWithShape="1">
          <a:blip r:embed="rId4">
            <a:alphaModFix/>
          </a:blip>
          <a:srcRect b="0" l="0" r="0" t="0"/>
          <a:stretch/>
        </p:blipFill>
        <p:spPr>
          <a:xfrm>
            <a:off x="1259632" y="4509120"/>
            <a:ext cx="7884368" cy="22756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7"/>
          <p:cNvSpPr txBox="1"/>
          <p:nvPr>
            <p:ph type="title"/>
          </p:nvPr>
        </p:nvSpPr>
        <p:spPr>
          <a:xfrm>
            <a:off x="1403648" y="116632"/>
            <a:ext cx="7498080" cy="9361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Yapılan Deney ve Sonuçlar</a:t>
            </a:r>
            <a:endParaRPr/>
          </a:p>
        </p:txBody>
      </p:sp>
      <p:sp>
        <p:nvSpPr>
          <p:cNvPr id="327" name="Google Shape;327;p27"/>
          <p:cNvSpPr txBox="1"/>
          <p:nvPr>
            <p:ph idx="1" type="body"/>
          </p:nvPr>
        </p:nvSpPr>
        <p:spPr>
          <a:xfrm>
            <a:off x="1403648" y="1052736"/>
            <a:ext cx="7498080" cy="93610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Geliştirilen Genel Kural ile Diğer Yöntemlerin Karşılaştırılması</a:t>
            </a:r>
            <a:endParaRPr/>
          </a:p>
        </p:txBody>
      </p:sp>
      <p:pic>
        <p:nvPicPr>
          <p:cNvPr descr="sonuc13.png" id="328" name="Google Shape;328;p27"/>
          <p:cNvPicPr preferRelativeResize="0"/>
          <p:nvPr/>
        </p:nvPicPr>
        <p:blipFill rotWithShape="1">
          <a:blip r:embed="rId3">
            <a:alphaModFix/>
          </a:blip>
          <a:srcRect b="0" l="0" r="0" t="0"/>
          <a:stretch/>
        </p:blipFill>
        <p:spPr>
          <a:xfrm>
            <a:off x="1115616" y="1988840"/>
            <a:ext cx="8028384" cy="2143549"/>
          </a:xfrm>
          <a:prstGeom prst="rect">
            <a:avLst/>
          </a:prstGeom>
          <a:noFill/>
          <a:ln>
            <a:noFill/>
          </a:ln>
        </p:spPr>
      </p:pic>
      <p:pic>
        <p:nvPicPr>
          <p:cNvPr descr="sonuc14.png" id="329" name="Google Shape;329;p27"/>
          <p:cNvPicPr preferRelativeResize="0"/>
          <p:nvPr/>
        </p:nvPicPr>
        <p:blipFill rotWithShape="1">
          <a:blip r:embed="rId4">
            <a:alphaModFix/>
          </a:blip>
          <a:srcRect b="0" l="0" r="0" t="0"/>
          <a:stretch/>
        </p:blipFill>
        <p:spPr>
          <a:xfrm>
            <a:off x="1115616" y="4365104"/>
            <a:ext cx="8028384" cy="21448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 name="Shape 333"/>
        <p:cNvGrpSpPr/>
        <p:nvPr/>
      </p:nvGrpSpPr>
      <p:grpSpPr>
        <a:xfrm>
          <a:off x="0" y="0"/>
          <a:ext cx="0" cy="0"/>
          <a:chOff x="0" y="0"/>
          <a:chExt cx="0" cy="0"/>
        </a:xfrm>
      </p:grpSpPr>
      <p:sp>
        <p:nvSpPr>
          <p:cNvPr id="334" name="Google Shape;334;p28"/>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5" name="Google Shape;335;p28"/>
          <p:cNvSpPr txBox="1"/>
          <p:nvPr>
            <p:ph type="title"/>
          </p:nvPr>
        </p:nvSpPr>
        <p:spPr>
          <a:xfrm>
            <a:off x="630936" y="548640"/>
            <a:ext cx="270064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700"/>
              <a:buFont typeface="Calibri"/>
              <a:buNone/>
            </a:pPr>
            <a:r>
              <a:rPr lang="en-US" sz="4700"/>
              <a:t>Yorumlar</a:t>
            </a:r>
            <a:endParaRPr/>
          </a:p>
        </p:txBody>
      </p:sp>
      <p:sp>
        <p:nvSpPr>
          <p:cNvPr id="336" name="Google Shape;336;p28"/>
          <p:cNvSpPr/>
          <p:nvPr/>
        </p:nvSpPr>
        <p:spPr>
          <a:xfrm rot="5400000">
            <a:off x="1347917" y="3261001"/>
            <a:ext cx="4480560" cy="13716"/>
          </a:xfrm>
          <a:custGeom>
            <a:rect b="b" l="l" r="r" t="t"/>
            <a:pathLst>
              <a:path extrusionOk="0" fill="none" h="13716" w="448056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extrusionOk="0" h="13716" w="448056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extrusionOk="0" fill="none" h="13716" w="448056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7" name="Google Shape;337;p28"/>
          <p:cNvSpPr txBox="1"/>
          <p:nvPr>
            <p:ph idx="1" type="body"/>
          </p:nvPr>
        </p:nvSpPr>
        <p:spPr>
          <a:xfrm>
            <a:off x="3844813" y="552091"/>
            <a:ext cx="4668251" cy="5431536"/>
          </a:xfrm>
          <a:prstGeom prst="rect">
            <a:avLst/>
          </a:prstGeom>
          <a:noFill/>
          <a:ln>
            <a:noFill/>
          </a:ln>
        </p:spPr>
        <p:txBody>
          <a:bodyPr anchorCtr="0" anchor="ctr"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Evrimsel algoritmalarla eniyilenen RSI ve Williams %R kuralları genel kurallardan daha iyi sonuçlar vermiştir, ancak Al-ve-Tut yöntemine göre bariz bir üstünlük sağlayamamıştır.</a:t>
            </a:r>
            <a:endParaRPr/>
          </a:p>
          <a:p>
            <a:pPr indent="-171450" lvl="0" marL="171450" rtl="0" algn="l">
              <a:lnSpc>
                <a:spcPct val="90000"/>
              </a:lnSpc>
              <a:spcBef>
                <a:spcPts val="750"/>
              </a:spcBef>
              <a:spcAft>
                <a:spcPts val="0"/>
              </a:spcAft>
              <a:buClr>
                <a:schemeClr val="dk1"/>
              </a:buClr>
              <a:buSzPts val="1900"/>
              <a:buChar char="•"/>
            </a:pPr>
            <a:r>
              <a:rPr lang="en-US" sz="1900"/>
              <a:t>RSI için çift eşikli yöntem, Williams %R için ise tek eşikli yöntem daha iyi sonuçlar vermektedir.</a:t>
            </a:r>
            <a:endParaRPr/>
          </a:p>
          <a:p>
            <a:pPr indent="-171450" lvl="0" marL="171450" rtl="0" algn="l">
              <a:lnSpc>
                <a:spcPct val="90000"/>
              </a:lnSpc>
              <a:spcBef>
                <a:spcPts val="750"/>
              </a:spcBef>
              <a:spcAft>
                <a:spcPts val="0"/>
              </a:spcAft>
              <a:buClr>
                <a:schemeClr val="dk1"/>
              </a:buClr>
              <a:buSzPts val="1900"/>
              <a:buChar char="•"/>
            </a:pPr>
            <a:r>
              <a:rPr lang="en-US" sz="1900"/>
              <a:t>Trend tabanlı yöntem RSI ve Williams %R göstergelerinin başarımında bir artış sağlamıştır.</a:t>
            </a:r>
            <a:endParaRPr/>
          </a:p>
          <a:p>
            <a:pPr indent="-171450" lvl="0" marL="171450" rtl="0" algn="l">
              <a:lnSpc>
                <a:spcPct val="90000"/>
              </a:lnSpc>
              <a:spcBef>
                <a:spcPts val="750"/>
              </a:spcBef>
              <a:spcAft>
                <a:spcPts val="0"/>
              </a:spcAft>
              <a:buClr>
                <a:schemeClr val="dk1"/>
              </a:buClr>
              <a:buSzPts val="1900"/>
              <a:buChar char="•"/>
            </a:pPr>
            <a:r>
              <a:rPr lang="en-US" sz="1900"/>
              <a:t>Önerilen model ile yapılan testlerde hem RSI, hem de Williams %R için genel kurallardan daha iyi sonuçlar elde edilmiştir.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1" name="Shape 341"/>
        <p:cNvGrpSpPr/>
        <p:nvPr/>
      </p:nvGrpSpPr>
      <p:grpSpPr>
        <a:xfrm>
          <a:off x="0" y="0"/>
          <a:ext cx="0" cy="0"/>
          <a:chOff x="0" y="0"/>
          <a:chExt cx="0" cy="0"/>
        </a:xfrm>
      </p:grpSpPr>
      <p:sp>
        <p:nvSpPr>
          <p:cNvPr id="342" name="Google Shape;342;p29"/>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3" name="Google Shape;343;p29"/>
          <p:cNvSpPr txBox="1"/>
          <p:nvPr>
            <p:ph type="title"/>
          </p:nvPr>
        </p:nvSpPr>
        <p:spPr>
          <a:xfrm>
            <a:off x="630936" y="548640"/>
            <a:ext cx="270064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700"/>
              <a:buFont typeface="Calibri"/>
              <a:buNone/>
            </a:pPr>
            <a:r>
              <a:rPr lang="en-US" sz="4700"/>
              <a:t>Yorumlar</a:t>
            </a:r>
            <a:endParaRPr/>
          </a:p>
        </p:txBody>
      </p:sp>
      <p:sp>
        <p:nvSpPr>
          <p:cNvPr id="344" name="Google Shape;344;p29"/>
          <p:cNvSpPr/>
          <p:nvPr/>
        </p:nvSpPr>
        <p:spPr>
          <a:xfrm rot="5400000">
            <a:off x="1347917" y="3261001"/>
            <a:ext cx="4480560" cy="13716"/>
          </a:xfrm>
          <a:custGeom>
            <a:rect b="b" l="l" r="r" t="t"/>
            <a:pathLst>
              <a:path extrusionOk="0" fill="none" h="13716" w="448056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extrusionOk="0" h="13716" w="448056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extrusionOk="0" fill="none" h="13716" w="448056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5" name="Google Shape;345;p29"/>
          <p:cNvSpPr txBox="1"/>
          <p:nvPr>
            <p:ph idx="1" type="body"/>
          </p:nvPr>
        </p:nvSpPr>
        <p:spPr>
          <a:xfrm>
            <a:off x="3844813" y="552091"/>
            <a:ext cx="4668251" cy="5431536"/>
          </a:xfrm>
          <a:prstGeom prst="rect">
            <a:avLst/>
          </a:prstGeom>
          <a:noFill/>
          <a:ln>
            <a:noFill/>
          </a:ln>
        </p:spPr>
        <p:txBody>
          <a:bodyPr anchorCtr="0" anchor="ctr"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Önerilen model ile yapılan testlerde 9 ETF’nin 6 tanesinde Al-ve-Tut yönteminden daha iyi sonuç elde edilmiştir.</a:t>
            </a:r>
            <a:endParaRPr/>
          </a:p>
          <a:p>
            <a:pPr indent="-171450" lvl="0" marL="171450" rtl="0" algn="l">
              <a:lnSpc>
                <a:spcPct val="90000"/>
              </a:lnSpc>
              <a:spcBef>
                <a:spcPts val="750"/>
              </a:spcBef>
              <a:spcAft>
                <a:spcPts val="0"/>
              </a:spcAft>
              <a:buClr>
                <a:schemeClr val="dk1"/>
              </a:buClr>
              <a:buSzPts val="1900"/>
              <a:buChar char="•"/>
            </a:pPr>
            <a:r>
              <a:rPr lang="en-US" sz="1900"/>
              <a:t>Geliştirilen model ile sunulan genel yöntem (TN-RSI(25) 30-70) RSI göstergesi için 18 veri grubunun 17’sinde pozitif kazanç getirmiştir.</a:t>
            </a:r>
            <a:endParaRPr/>
          </a:p>
          <a:p>
            <a:pPr indent="-171450" lvl="0" marL="171450" rtl="0" algn="l">
              <a:lnSpc>
                <a:spcPct val="90000"/>
              </a:lnSpc>
              <a:spcBef>
                <a:spcPts val="750"/>
              </a:spcBef>
              <a:spcAft>
                <a:spcPts val="0"/>
              </a:spcAft>
              <a:buClr>
                <a:schemeClr val="dk1"/>
              </a:buClr>
              <a:buSzPts val="1900"/>
              <a:buChar char="•"/>
            </a:pPr>
            <a:r>
              <a:rPr lang="en-US" sz="1900"/>
              <a:t>Geliştirilen model ile sunulan genel yöntem (TN-RSI(25) 30-70) test grubunda yer alan 9 veri grubunun 8 tanesinde Al-ve-Tut yönteminden daha iyi kazanç sağlamıştır.</a:t>
            </a:r>
            <a:endParaRPr/>
          </a:p>
          <a:p>
            <a:pPr indent="-171450" lvl="0" marL="171450" rtl="0" algn="l">
              <a:lnSpc>
                <a:spcPct val="90000"/>
              </a:lnSpc>
              <a:spcBef>
                <a:spcPts val="750"/>
              </a:spcBef>
              <a:spcAft>
                <a:spcPts val="0"/>
              </a:spcAft>
              <a:buClr>
                <a:schemeClr val="dk1"/>
              </a:buClr>
              <a:buSzPts val="1900"/>
              <a:buChar char="•"/>
            </a:pPr>
            <a:r>
              <a:rPr lang="en-US" sz="1900"/>
              <a:t>Elde edilen sonuçlar trendden arındırılan veriler ile salınım-tabanlı göstergelerin trende karşı olan zaafiyetinin azaltıldığını göstermektedir.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3"/>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700"/>
              <a:buFont typeface="Calibri"/>
              <a:buNone/>
            </a:pPr>
            <a:r>
              <a:rPr lang="en-US" sz="4700"/>
              <a:t>Motivasyon</a:t>
            </a:r>
            <a:endParaRPr/>
          </a:p>
        </p:txBody>
      </p:sp>
      <p:sp>
        <p:nvSpPr>
          <p:cNvPr id="102" name="Google Shape;102;p3"/>
          <p:cNvSpPr/>
          <p:nvPr/>
        </p:nvSpPr>
        <p:spPr>
          <a:xfrm>
            <a:off x="501777" y="1677373"/>
            <a:ext cx="8140446" cy="18288"/>
          </a:xfrm>
          <a:custGeom>
            <a:rect b="b" l="l" r="r" t="t"/>
            <a:pathLst>
              <a:path extrusionOk="0" fill="none" h="18288" w="8140446">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extrusionOk="0" h="18288" w="8140446">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extrusionOk="0" fill="none" h="18288" w="8140446">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3"/>
          <p:cNvSpPr txBox="1"/>
          <p:nvPr>
            <p:ph idx="1" type="body"/>
          </p:nvPr>
        </p:nvSpPr>
        <p:spPr>
          <a:xfrm>
            <a:off x="628650" y="1929384"/>
            <a:ext cx="7886700" cy="425196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Salınım tabanlı göstergeler (RSI, %R …) trendin olmadığı veya çok güçsüz olduğu durumlarda iyi çalışır. </a:t>
            </a:r>
            <a:endParaRPr/>
          </a:p>
          <a:p>
            <a:pPr indent="-171450" lvl="0" marL="171450" rtl="0" algn="l">
              <a:lnSpc>
                <a:spcPct val="90000"/>
              </a:lnSpc>
              <a:spcBef>
                <a:spcPts val="750"/>
              </a:spcBef>
              <a:spcAft>
                <a:spcPts val="0"/>
              </a:spcAft>
              <a:buClr>
                <a:schemeClr val="dk1"/>
              </a:buClr>
              <a:buSzPts val="1900"/>
              <a:buChar char="•"/>
            </a:pPr>
            <a:r>
              <a:rPr lang="en-US" sz="1900"/>
              <a:t>Trendin güçlü olduğu durumlarda bu göstergelerin performansı  azalır.</a:t>
            </a:r>
            <a:endParaRPr/>
          </a:p>
          <a:p>
            <a:pPr indent="-171450" lvl="0" marL="171450" rtl="0" algn="l">
              <a:lnSpc>
                <a:spcPct val="90000"/>
              </a:lnSpc>
              <a:spcBef>
                <a:spcPts val="750"/>
              </a:spcBef>
              <a:spcAft>
                <a:spcPts val="0"/>
              </a:spcAft>
              <a:buClr>
                <a:schemeClr val="dk1"/>
              </a:buClr>
              <a:buSzPts val="1900"/>
              <a:buChar char="•"/>
            </a:pPr>
            <a:r>
              <a:rPr lang="en-US" sz="1900"/>
              <a:t>Trendin etkisini azaltarak bu göstergelerin başarımını güçlü trend varlığında da sürdürebilir miyiz?</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30"/>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1" name="Google Shape;351;p30"/>
          <p:cNvSpPr txBox="1"/>
          <p:nvPr>
            <p:ph type="title"/>
          </p:nvPr>
        </p:nvSpPr>
        <p:spPr>
          <a:xfrm>
            <a:off x="630936" y="548640"/>
            <a:ext cx="270064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700"/>
              <a:buFont typeface="Calibri"/>
              <a:buNone/>
            </a:pPr>
            <a:r>
              <a:rPr lang="en-US" sz="4700"/>
              <a:t>Gelecek Çalışmalar</a:t>
            </a:r>
            <a:endParaRPr/>
          </a:p>
        </p:txBody>
      </p:sp>
      <p:sp>
        <p:nvSpPr>
          <p:cNvPr id="352" name="Google Shape;352;p30"/>
          <p:cNvSpPr/>
          <p:nvPr/>
        </p:nvSpPr>
        <p:spPr>
          <a:xfrm rot="5400000">
            <a:off x="1347917" y="3261001"/>
            <a:ext cx="4480560" cy="13716"/>
          </a:xfrm>
          <a:custGeom>
            <a:rect b="b" l="l" r="r" t="t"/>
            <a:pathLst>
              <a:path extrusionOk="0" fill="none" h="13716" w="448056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extrusionOk="0" h="13716" w="448056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extrusionOk="0" fill="none" h="13716" w="448056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3" name="Google Shape;353;p30"/>
          <p:cNvSpPr txBox="1"/>
          <p:nvPr>
            <p:ph idx="1" type="body"/>
          </p:nvPr>
        </p:nvSpPr>
        <p:spPr>
          <a:xfrm>
            <a:off x="3844813" y="552091"/>
            <a:ext cx="4668251" cy="5431536"/>
          </a:xfrm>
          <a:prstGeom prst="rect">
            <a:avLst/>
          </a:prstGeom>
          <a:noFill/>
          <a:ln>
            <a:noFill/>
          </a:ln>
        </p:spPr>
        <p:txBody>
          <a:bodyPr anchorCtr="0" anchor="ctr"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Trend normalizasyonunda lineer regresyon dışındaki trend tespit yöntemlerinin de denenmesi</a:t>
            </a:r>
            <a:endParaRPr/>
          </a:p>
          <a:p>
            <a:pPr indent="-171450" lvl="0" marL="171450" rtl="0" algn="l">
              <a:lnSpc>
                <a:spcPct val="90000"/>
              </a:lnSpc>
              <a:spcBef>
                <a:spcPts val="750"/>
              </a:spcBef>
              <a:spcAft>
                <a:spcPts val="0"/>
              </a:spcAft>
              <a:buClr>
                <a:schemeClr val="dk1"/>
              </a:buClr>
              <a:buSzPts val="1900"/>
              <a:buChar char="•"/>
            </a:pPr>
            <a:r>
              <a:rPr lang="en-US" sz="1900"/>
              <a:t>Uygunluk fonksiyonunda değer hareketlerinin taşıdığı riskin de hesaba katılması, riske karşılık gelen kazancın fonksiyon olarak seçilmesi</a:t>
            </a:r>
            <a:endParaRPr/>
          </a:p>
          <a:p>
            <a:pPr indent="-171450" lvl="0" marL="171450" rtl="0" algn="l">
              <a:lnSpc>
                <a:spcPct val="90000"/>
              </a:lnSpc>
              <a:spcBef>
                <a:spcPts val="750"/>
              </a:spcBef>
              <a:spcAft>
                <a:spcPts val="0"/>
              </a:spcAft>
              <a:buClr>
                <a:schemeClr val="dk1"/>
              </a:buClr>
              <a:buSzPts val="1900"/>
              <a:buChar char="•"/>
            </a:pPr>
            <a:r>
              <a:rPr lang="en-US" sz="1900"/>
              <a:t>Daha fazla ETF için çalışma yapılması</a:t>
            </a:r>
            <a:endParaRPr/>
          </a:p>
          <a:p>
            <a:pPr indent="-171450" lvl="0" marL="171450" rtl="0" algn="l">
              <a:lnSpc>
                <a:spcPct val="90000"/>
              </a:lnSpc>
              <a:spcBef>
                <a:spcPts val="750"/>
              </a:spcBef>
              <a:spcAft>
                <a:spcPts val="0"/>
              </a:spcAft>
              <a:buClr>
                <a:schemeClr val="dk1"/>
              </a:buClr>
              <a:buSzPts val="1900"/>
              <a:buChar char="•"/>
            </a:pPr>
            <a:r>
              <a:rPr lang="en-US" sz="1900"/>
              <a:t>ETF dışındaki finansal araçlar (hisse senetleri, altın, döviz vb) üzerinde de modelin denenmesi ve modelin yereldeki başarısının genelde de sağlanıp sağlanmadığının belirlenmesi</a:t>
            </a:r>
            <a:endParaRPr/>
          </a:p>
          <a:p>
            <a:pPr indent="-50800" lvl="0" marL="171450" rtl="0" algn="l">
              <a:lnSpc>
                <a:spcPct val="90000"/>
              </a:lnSpc>
              <a:spcBef>
                <a:spcPts val="750"/>
              </a:spcBef>
              <a:spcAft>
                <a:spcPts val="0"/>
              </a:spcAft>
              <a:buClr>
                <a:schemeClr val="dk1"/>
              </a:buClr>
              <a:buSzPts val="1900"/>
              <a:buNone/>
            </a:pPr>
            <a:r>
              <a:t/>
            </a: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7" name="Shape 357"/>
        <p:cNvGrpSpPr/>
        <p:nvPr/>
      </p:nvGrpSpPr>
      <p:grpSpPr>
        <a:xfrm>
          <a:off x="0" y="0"/>
          <a:ext cx="0" cy="0"/>
          <a:chOff x="0" y="0"/>
          <a:chExt cx="0" cy="0"/>
        </a:xfrm>
      </p:grpSpPr>
      <p:sp>
        <p:nvSpPr>
          <p:cNvPr id="358" name="Google Shape;358;p31"/>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9" name="Google Shape;359;p31"/>
          <p:cNvSpPr txBox="1"/>
          <p:nvPr>
            <p:ph type="title"/>
          </p:nvPr>
        </p:nvSpPr>
        <p:spPr>
          <a:xfrm>
            <a:off x="630936" y="548640"/>
            <a:ext cx="270064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700"/>
              <a:buFont typeface="Calibri"/>
              <a:buNone/>
            </a:pPr>
            <a:r>
              <a:rPr lang="en-US" sz="4700"/>
              <a:t>Diğer Çalışmalar</a:t>
            </a:r>
            <a:endParaRPr/>
          </a:p>
        </p:txBody>
      </p:sp>
      <p:sp>
        <p:nvSpPr>
          <p:cNvPr id="360" name="Google Shape;360;p31"/>
          <p:cNvSpPr/>
          <p:nvPr/>
        </p:nvSpPr>
        <p:spPr>
          <a:xfrm rot="5400000">
            <a:off x="1347917" y="3261001"/>
            <a:ext cx="4480560" cy="13716"/>
          </a:xfrm>
          <a:custGeom>
            <a:rect b="b" l="l" r="r" t="t"/>
            <a:pathLst>
              <a:path extrusionOk="0" fill="none" h="13716" w="448056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extrusionOk="0" h="13716" w="448056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extrusionOk="0" fill="none" h="13716" w="448056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1" name="Google Shape;361;p31"/>
          <p:cNvSpPr txBox="1"/>
          <p:nvPr>
            <p:ph idx="1" type="body"/>
          </p:nvPr>
        </p:nvSpPr>
        <p:spPr>
          <a:xfrm>
            <a:off x="3844813" y="552091"/>
            <a:ext cx="4668251" cy="5431536"/>
          </a:xfrm>
          <a:prstGeom prst="rect">
            <a:avLst/>
          </a:prstGeom>
          <a:noFill/>
          <a:ln>
            <a:noFill/>
          </a:ln>
        </p:spPr>
        <p:txBody>
          <a:bodyPr anchorCtr="0" anchor="ctr"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Gösterge Öbeklemesi ve Seçimi</a:t>
            </a:r>
            <a:endParaRPr/>
          </a:p>
          <a:p>
            <a:pPr indent="-50800" lvl="0" marL="171450" rtl="0" algn="l">
              <a:lnSpc>
                <a:spcPct val="90000"/>
              </a:lnSpc>
              <a:spcBef>
                <a:spcPts val="750"/>
              </a:spcBef>
              <a:spcAft>
                <a:spcPts val="0"/>
              </a:spcAft>
              <a:buClr>
                <a:schemeClr val="dk1"/>
              </a:buClr>
              <a:buSzPts val="1900"/>
              <a:buNone/>
            </a:pPr>
            <a:r>
              <a:t/>
            </a:r>
            <a:endParaRPr sz="1900"/>
          </a:p>
          <a:p>
            <a:pPr indent="-171450" lvl="0" marL="171450" rtl="0" algn="l">
              <a:lnSpc>
                <a:spcPct val="90000"/>
              </a:lnSpc>
              <a:spcBef>
                <a:spcPts val="750"/>
              </a:spcBef>
              <a:spcAft>
                <a:spcPts val="0"/>
              </a:spcAft>
              <a:buClr>
                <a:schemeClr val="dk1"/>
              </a:buClr>
              <a:buSzPts val="1900"/>
              <a:buChar char="•"/>
            </a:pPr>
            <a:r>
              <a:rPr lang="en-US" sz="1900"/>
              <a:t>Min-Max Windows yöntemi</a:t>
            </a:r>
            <a:endParaRPr/>
          </a:p>
          <a:p>
            <a:pPr indent="-50800" lvl="0" marL="171450" rtl="0" algn="l">
              <a:lnSpc>
                <a:spcPct val="90000"/>
              </a:lnSpc>
              <a:spcBef>
                <a:spcPts val="750"/>
              </a:spcBef>
              <a:spcAft>
                <a:spcPts val="0"/>
              </a:spcAft>
              <a:buClr>
                <a:schemeClr val="dk1"/>
              </a:buClr>
              <a:buSzPts val="1900"/>
              <a:buNone/>
            </a:pPr>
            <a:r>
              <a:t/>
            </a:r>
            <a:endParaRPr sz="1900"/>
          </a:p>
          <a:p>
            <a:pPr indent="-171450" lvl="0" marL="171450" rtl="0" algn="l">
              <a:lnSpc>
                <a:spcPct val="90000"/>
              </a:lnSpc>
              <a:spcBef>
                <a:spcPts val="750"/>
              </a:spcBef>
              <a:spcAft>
                <a:spcPts val="0"/>
              </a:spcAft>
              <a:buClr>
                <a:schemeClr val="dk1"/>
              </a:buClr>
              <a:buSzPts val="1900"/>
              <a:buChar char="•"/>
            </a:pPr>
            <a:r>
              <a:rPr lang="en-US" sz="1900"/>
              <a:t>RSI 30-70 kuralının trend ile yeniden düzenlenmesi</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32"/>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7" name="Google Shape;367;p32"/>
          <p:cNvSpPr txBox="1"/>
          <p:nvPr>
            <p:ph type="title"/>
          </p:nvPr>
        </p:nvSpPr>
        <p:spPr>
          <a:xfrm>
            <a:off x="630936" y="548640"/>
            <a:ext cx="270064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Gösterge Öbeklemesi ve Seçimi</a:t>
            </a:r>
            <a:endParaRPr/>
          </a:p>
        </p:txBody>
      </p:sp>
      <p:sp>
        <p:nvSpPr>
          <p:cNvPr id="368" name="Google Shape;368;p32"/>
          <p:cNvSpPr/>
          <p:nvPr/>
        </p:nvSpPr>
        <p:spPr>
          <a:xfrm rot="5400000">
            <a:off x="1347917" y="3261001"/>
            <a:ext cx="4480560" cy="13716"/>
          </a:xfrm>
          <a:custGeom>
            <a:rect b="b" l="l" r="r" t="t"/>
            <a:pathLst>
              <a:path extrusionOk="0" fill="none" h="13716" w="448056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extrusionOk="0" h="13716" w="448056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extrusionOk="0" fill="none" h="13716" w="448056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9" name="Google Shape;369;p32"/>
          <p:cNvSpPr txBox="1"/>
          <p:nvPr>
            <p:ph idx="1" type="body"/>
          </p:nvPr>
        </p:nvSpPr>
        <p:spPr>
          <a:xfrm>
            <a:off x="3844813" y="552091"/>
            <a:ext cx="4668251" cy="5431536"/>
          </a:xfrm>
          <a:prstGeom prst="rect">
            <a:avLst/>
          </a:prstGeom>
          <a:noFill/>
          <a:ln>
            <a:noFill/>
          </a:ln>
        </p:spPr>
        <p:txBody>
          <a:bodyPr anchorCtr="0" anchor="ctr"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Çok fazla sayıda gösterge var.</a:t>
            </a:r>
            <a:endParaRPr/>
          </a:p>
          <a:p>
            <a:pPr indent="0" lvl="0" marL="82296" rtl="0" algn="l">
              <a:lnSpc>
                <a:spcPct val="90000"/>
              </a:lnSpc>
              <a:spcBef>
                <a:spcPts val="750"/>
              </a:spcBef>
              <a:spcAft>
                <a:spcPts val="0"/>
              </a:spcAft>
              <a:buClr>
                <a:schemeClr val="dk1"/>
              </a:buClr>
              <a:buSzPts val="1900"/>
              <a:buNone/>
            </a:pPr>
            <a:r>
              <a:t/>
            </a:r>
            <a:endParaRPr sz="1900"/>
          </a:p>
          <a:p>
            <a:pPr indent="-171450" lvl="0" marL="171450" rtl="0" algn="l">
              <a:lnSpc>
                <a:spcPct val="90000"/>
              </a:lnSpc>
              <a:spcBef>
                <a:spcPts val="750"/>
              </a:spcBef>
              <a:spcAft>
                <a:spcPts val="0"/>
              </a:spcAft>
              <a:buClr>
                <a:schemeClr val="dk1"/>
              </a:buClr>
              <a:buSzPts val="1900"/>
              <a:buChar char="•"/>
            </a:pPr>
            <a:r>
              <a:rPr lang="en-US" sz="1900"/>
              <a:t>Bütün göstergeleri kullanmak yerine göstergeleri öbekleyelim.</a:t>
            </a:r>
            <a:endParaRPr/>
          </a:p>
          <a:p>
            <a:pPr indent="0" lvl="0" marL="82296" rtl="0" algn="l">
              <a:lnSpc>
                <a:spcPct val="90000"/>
              </a:lnSpc>
              <a:spcBef>
                <a:spcPts val="750"/>
              </a:spcBef>
              <a:spcAft>
                <a:spcPts val="0"/>
              </a:spcAft>
              <a:buClr>
                <a:schemeClr val="dk1"/>
              </a:buClr>
              <a:buSzPts val="1900"/>
              <a:buNone/>
            </a:pPr>
            <a:r>
              <a:t/>
            </a:r>
            <a:endParaRPr sz="1900"/>
          </a:p>
          <a:p>
            <a:pPr indent="-171450" lvl="0" marL="171450" rtl="0" algn="l">
              <a:lnSpc>
                <a:spcPct val="90000"/>
              </a:lnSpc>
              <a:spcBef>
                <a:spcPts val="750"/>
              </a:spcBef>
              <a:spcAft>
                <a:spcPts val="0"/>
              </a:spcAft>
              <a:buClr>
                <a:schemeClr val="dk1"/>
              </a:buClr>
              <a:buSzPts val="1900"/>
              <a:buChar char="•"/>
            </a:pPr>
            <a:r>
              <a:rPr lang="en-US" sz="1900"/>
              <a:t>Her öbekten başarılı birer gösterge alıp bunları kullanalım.</a:t>
            </a:r>
            <a:endParaRPr/>
          </a:p>
          <a:p>
            <a:pPr indent="0" lvl="0" marL="82296" rtl="0" algn="l">
              <a:lnSpc>
                <a:spcPct val="90000"/>
              </a:lnSpc>
              <a:spcBef>
                <a:spcPts val="750"/>
              </a:spcBef>
              <a:spcAft>
                <a:spcPts val="0"/>
              </a:spcAft>
              <a:buClr>
                <a:schemeClr val="dk1"/>
              </a:buClr>
              <a:buSzPts val="1900"/>
              <a:buNone/>
            </a:pPr>
            <a:r>
              <a:t/>
            </a:r>
            <a:endParaRPr sz="1900"/>
          </a:p>
          <a:p>
            <a:pPr indent="-50800" lvl="0" marL="171450" rtl="0" algn="l">
              <a:lnSpc>
                <a:spcPct val="90000"/>
              </a:lnSpc>
              <a:spcBef>
                <a:spcPts val="750"/>
              </a:spcBef>
              <a:spcAft>
                <a:spcPts val="0"/>
              </a:spcAft>
              <a:buClr>
                <a:schemeClr val="dk1"/>
              </a:buClr>
              <a:buSzPts val="1900"/>
              <a:buNone/>
            </a:pPr>
            <a:r>
              <a:t/>
            </a:r>
            <a:endParaRPr sz="19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33"/>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5" name="Google Shape;375;p33"/>
          <p:cNvSpPr txBox="1"/>
          <p:nvPr>
            <p:ph type="title"/>
          </p:nvPr>
        </p:nvSpPr>
        <p:spPr>
          <a:xfrm>
            <a:off x="473202" y="639520"/>
            <a:ext cx="257175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Gösterge Öbeklemesi ve Seçimi</a:t>
            </a:r>
            <a:endParaRPr/>
          </a:p>
        </p:txBody>
      </p:sp>
      <p:sp>
        <p:nvSpPr>
          <p:cNvPr id="376" name="Google Shape;376;p33"/>
          <p:cNvSpPr/>
          <p:nvPr/>
        </p:nvSpPr>
        <p:spPr>
          <a:xfrm>
            <a:off x="482458" y="2573756"/>
            <a:ext cx="2441321" cy="18288"/>
          </a:xfrm>
          <a:custGeom>
            <a:rect b="b" l="l" r="r" t="t"/>
            <a:pathLst>
              <a:path extrusionOk="0" fill="none" h="18288" w="2441321">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extrusionOk="0" h="18288" w="2441321">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extrusionOk="0" fill="none" h="18288" w="2441321">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7" name="Google Shape;377;p33"/>
          <p:cNvSpPr txBox="1"/>
          <p:nvPr>
            <p:ph idx="1" type="body"/>
          </p:nvPr>
        </p:nvSpPr>
        <p:spPr>
          <a:xfrm>
            <a:off x="473202" y="2807208"/>
            <a:ext cx="2571750" cy="3410712"/>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23 gösterge seçildi. SPY için oluşan öbek tablosu.</a:t>
            </a:r>
            <a:endParaRPr/>
          </a:p>
          <a:p>
            <a:pPr indent="0" lvl="0" marL="82296" rtl="0" algn="l">
              <a:lnSpc>
                <a:spcPct val="90000"/>
              </a:lnSpc>
              <a:spcBef>
                <a:spcPts val="750"/>
              </a:spcBef>
              <a:spcAft>
                <a:spcPts val="0"/>
              </a:spcAft>
              <a:buClr>
                <a:schemeClr val="dk1"/>
              </a:buClr>
              <a:buSzPts val="1900"/>
              <a:buNone/>
            </a:pPr>
            <a:r>
              <a:t/>
            </a:r>
            <a:endParaRPr sz="1900"/>
          </a:p>
          <a:p>
            <a:pPr indent="-50800" lvl="0" marL="171450" rtl="0" algn="l">
              <a:lnSpc>
                <a:spcPct val="90000"/>
              </a:lnSpc>
              <a:spcBef>
                <a:spcPts val="750"/>
              </a:spcBef>
              <a:spcAft>
                <a:spcPts val="0"/>
              </a:spcAft>
              <a:buClr>
                <a:schemeClr val="dk1"/>
              </a:buClr>
              <a:buSzPts val="1900"/>
              <a:buNone/>
            </a:pPr>
            <a:r>
              <a:t/>
            </a:r>
            <a:endParaRPr sz="1900"/>
          </a:p>
        </p:txBody>
      </p:sp>
      <p:graphicFrame>
        <p:nvGraphicFramePr>
          <p:cNvPr id="378" name="Google Shape;378;p33"/>
          <p:cNvGraphicFramePr/>
          <p:nvPr/>
        </p:nvGraphicFramePr>
        <p:xfrm>
          <a:off x="3522009" y="640080"/>
          <a:ext cx="3000000" cy="3000000"/>
        </p:xfrm>
        <a:graphic>
          <a:graphicData uri="http://schemas.openxmlformats.org/drawingml/2006/table">
            <a:tbl>
              <a:tblPr bandRow="1" firstCol="1" firstRow="1">
                <a:solidFill>
                  <a:srgbClr val="F2F2F2"/>
                </a:solidFill>
                <a:tableStyleId>{D570BF34-EF70-419A-8776-3E718D2AF4DA}</a:tableStyleId>
              </a:tblPr>
              <a:tblGrid>
                <a:gridCol w="2809900"/>
                <a:gridCol w="1153675"/>
                <a:gridCol w="1151625"/>
              </a:tblGrid>
              <a:tr h="276975">
                <a:tc>
                  <a:txBody>
                    <a:bodyPr/>
                    <a:lstStyle/>
                    <a:p>
                      <a:pPr indent="0" lvl="0" marL="0" marR="0" rtl="0" algn="l">
                        <a:lnSpc>
                          <a:spcPct val="115000"/>
                        </a:lnSpc>
                        <a:spcBef>
                          <a:spcPts val="0"/>
                        </a:spcBef>
                        <a:spcAft>
                          <a:spcPts val="0"/>
                        </a:spcAft>
                        <a:buNone/>
                      </a:pPr>
                      <a:r>
                        <a:rPr b="0" lang="en-US" sz="1100" u="none" cap="none" strike="noStrike">
                          <a:solidFill>
                            <a:schemeClr val="lt1"/>
                          </a:solidFill>
                        </a:rPr>
                        <a:t>GÖSTERGE ADI</a:t>
                      </a:r>
                      <a:endParaRPr b="0" sz="1100" u="none" cap="none" strike="noStrike">
                        <a:solidFill>
                          <a:schemeClr val="lt1"/>
                        </a:solidFill>
                        <a:latin typeface="Calibri"/>
                        <a:ea typeface="Calibri"/>
                        <a:cs typeface="Calibri"/>
                        <a:sym typeface="Calibri"/>
                      </a:endParaRPr>
                    </a:p>
                  </a:txBody>
                  <a:tcPr marT="64875" marB="0" marR="48675" marL="48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l">
                        <a:lnSpc>
                          <a:spcPct val="115000"/>
                        </a:lnSpc>
                        <a:spcBef>
                          <a:spcPts val="0"/>
                        </a:spcBef>
                        <a:spcAft>
                          <a:spcPts val="0"/>
                        </a:spcAft>
                        <a:buNone/>
                      </a:pPr>
                      <a:r>
                        <a:rPr b="0" lang="en-US" sz="1100" u="none" cap="none" strike="noStrike">
                          <a:solidFill>
                            <a:schemeClr val="lt1"/>
                          </a:solidFill>
                        </a:rPr>
                        <a:t>KISALTMA</a:t>
                      </a:r>
                      <a:endParaRPr b="0" sz="1100" u="none" cap="none" strike="noStrike">
                        <a:solidFill>
                          <a:schemeClr val="lt1"/>
                        </a:solidFill>
                        <a:latin typeface="Calibri"/>
                        <a:ea typeface="Calibri"/>
                        <a:cs typeface="Calibri"/>
                        <a:sym typeface="Calibri"/>
                      </a:endParaRPr>
                    </a:p>
                  </a:txBody>
                  <a:tcPr marT="64875" marB="0" marR="48675" marL="48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15000"/>
                        </a:lnSpc>
                        <a:spcBef>
                          <a:spcPts val="0"/>
                        </a:spcBef>
                        <a:spcAft>
                          <a:spcPts val="0"/>
                        </a:spcAft>
                        <a:buNone/>
                      </a:pPr>
                      <a:r>
                        <a:rPr b="0" lang="en-US" sz="1100" u="none" cap="none" strike="noStrike">
                          <a:solidFill>
                            <a:schemeClr val="lt1"/>
                          </a:solidFill>
                        </a:rPr>
                        <a:t>ÖBEK</a:t>
                      </a:r>
                      <a:endParaRPr b="0" sz="1100" u="none" cap="none" strike="noStrike">
                        <a:solidFill>
                          <a:schemeClr val="lt1"/>
                        </a:solidFill>
                        <a:latin typeface="Calibri"/>
                        <a:ea typeface="Calibri"/>
                        <a:cs typeface="Calibri"/>
                        <a:sym typeface="Calibri"/>
                      </a:endParaRPr>
                    </a:p>
                  </a:txBody>
                  <a:tcPr marT="64875" marB="0" marR="48675" marL="48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Accumulation/Distribution</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AD</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2</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Average Directional Index</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ADX</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2</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Absolute Price Oscillator</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APO</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1</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Aroon	</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AR</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1</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Bollinger Bands</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BBANDS</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3</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Chande Momentum Oscillator</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CMO</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1</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Commodity Channel Index</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CCI</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1</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Double Exponential Moving Average</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DEMA</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2</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Exponential Moving Average</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EMA</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2</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Kaufman Adaptive Moving Average</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KAMA</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2</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Linear Regression</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LR</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2</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Momentum</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MOM</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1</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Money Flow Index</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MFI</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1</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Moving Average Convergence/Divergence</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MACD</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1</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On Balance Volume</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OBV</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3</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Percentage Price Oscillator</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PPO</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1</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Rate of Change</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ROC</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1</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Relative Strength Index</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RSI</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1</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Simple Moving Average</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SMA</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2</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Stochastic Oscillator</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STOCH</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3</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Triple Exponential Moving Average</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TEMA</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2</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Weighted Moving Average</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WMA</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2</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230475">
                <a:tc>
                  <a:txBody>
                    <a:bodyPr/>
                    <a:lstStyle/>
                    <a:p>
                      <a:pPr indent="0" lvl="0" marL="0" marR="0" rtl="0" algn="l">
                        <a:lnSpc>
                          <a:spcPct val="115000"/>
                        </a:lnSpc>
                        <a:spcBef>
                          <a:spcPts val="0"/>
                        </a:spcBef>
                        <a:spcAft>
                          <a:spcPts val="0"/>
                        </a:spcAft>
                        <a:buNone/>
                      </a:pPr>
                      <a:r>
                        <a:rPr b="1" lang="en-US" sz="900" u="none" cap="none" strike="noStrike">
                          <a:solidFill>
                            <a:schemeClr val="dk1"/>
                          </a:solidFill>
                        </a:rPr>
                        <a:t>Williams %R</a:t>
                      </a:r>
                      <a:endParaRPr b="1"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en-US" sz="900" u="none" cap="none" strike="noStrike">
                          <a:solidFill>
                            <a:schemeClr val="dk1"/>
                          </a:solidFill>
                        </a:rPr>
                        <a:t>WillR</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en-US" sz="900" u="none" cap="none" strike="noStrike">
                          <a:solidFill>
                            <a:schemeClr val="dk1"/>
                          </a:solidFill>
                        </a:rPr>
                        <a:t>1</a:t>
                      </a:r>
                      <a:endParaRPr sz="900" u="none" cap="none" strike="noStrike">
                        <a:solidFill>
                          <a:schemeClr val="dk1"/>
                        </a:solidFill>
                        <a:latin typeface="Calibri"/>
                        <a:ea typeface="Calibri"/>
                        <a:cs typeface="Calibri"/>
                        <a:sym typeface="Calibri"/>
                      </a:endParaRPr>
                    </a:p>
                  </a:txBody>
                  <a:tcPr marT="64875" marB="0" marR="48675" marL="48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34"/>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4" name="Google Shape;384;p34"/>
          <p:cNvSpPr txBox="1"/>
          <p:nvPr>
            <p:ph type="title"/>
          </p:nvPr>
        </p:nvSpPr>
        <p:spPr>
          <a:xfrm>
            <a:off x="630936" y="548640"/>
            <a:ext cx="270064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Gösterge Öbeklemesi ve Seçimi</a:t>
            </a:r>
            <a:endParaRPr/>
          </a:p>
        </p:txBody>
      </p:sp>
      <p:sp>
        <p:nvSpPr>
          <p:cNvPr id="385" name="Google Shape;385;p34"/>
          <p:cNvSpPr/>
          <p:nvPr/>
        </p:nvSpPr>
        <p:spPr>
          <a:xfrm rot="5400000">
            <a:off x="1347917" y="3261001"/>
            <a:ext cx="4480560" cy="13716"/>
          </a:xfrm>
          <a:custGeom>
            <a:rect b="b" l="l" r="r" t="t"/>
            <a:pathLst>
              <a:path extrusionOk="0" fill="none" h="13716" w="448056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extrusionOk="0" h="13716" w="448056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extrusionOk="0" fill="none" h="13716" w="448056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6" name="Google Shape;386;p34"/>
          <p:cNvSpPr txBox="1"/>
          <p:nvPr>
            <p:ph idx="1" type="body"/>
          </p:nvPr>
        </p:nvSpPr>
        <p:spPr>
          <a:xfrm>
            <a:off x="3844813" y="552091"/>
            <a:ext cx="4668251" cy="5431536"/>
          </a:xfrm>
          <a:prstGeom prst="rect">
            <a:avLst/>
          </a:prstGeom>
          <a:noFill/>
          <a:ln>
            <a:noFill/>
          </a:ln>
        </p:spPr>
        <p:txBody>
          <a:bodyPr anchorCtr="0" anchor="ctr"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54 tane ETF seçildi</a:t>
            </a:r>
            <a:endParaRPr/>
          </a:p>
          <a:p>
            <a:pPr indent="0" lvl="0" marL="82296" rtl="0" algn="l">
              <a:lnSpc>
                <a:spcPct val="90000"/>
              </a:lnSpc>
              <a:spcBef>
                <a:spcPts val="750"/>
              </a:spcBef>
              <a:spcAft>
                <a:spcPts val="0"/>
              </a:spcAft>
              <a:buClr>
                <a:schemeClr val="dk1"/>
              </a:buClr>
              <a:buSzPts val="1900"/>
              <a:buNone/>
            </a:pPr>
            <a:r>
              <a:t/>
            </a:r>
            <a:endParaRPr sz="1900"/>
          </a:p>
          <a:p>
            <a:pPr indent="-171450" lvl="0" marL="171450" rtl="0" algn="l">
              <a:lnSpc>
                <a:spcPct val="90000"/>
              </a:lnSpc>
              <a:spcBef>
                <a:spcPts val="750"/>
              </a:spcBef>
              <a:spcAft>
                <a:spcPts val="0"/>
              </a:spcAft>
              <a:buClr>
                <a:schemeClr val="dk1"/>
              </a:buClr>
              <a:buSzPts val="1900"/>
              <a:buChar char="•"/>
            </a:pPr>
            <a:r>
              <a:rPr lang="en-US" sz="1900"/>
              <a:t>ETF'lerin tamamı en az1 Ocak 2009 ve sonrasında aktif</a:t>
            </a:r>
            <a:endParaRPr/>
          </a:p>
          <a:p>
            <a:pPr indent="0" lvl="0" marL="82296" rtl="0" algn="l">
              <a:lnSpc>
                <a:spcPct val="90000"/>
              </a:lnSpc>
              <a:spcBef>
                <a:spcPts val="750"/>
              </a:spcBef>
              <a:spcAft>
                <a:spcPts val="0"/>
              </a:spcAft>
              <a:buClr>
                <a:schemeClr val="dk1"/>
              </a:buClr>
              <a:buSzPts val="1900"/>
              <a:buNone/>
            </a:pPr>
            <a:r>
              <a:t/>
            </a:r>
            <a:endParaRPr sz="1900"/>
          </a:p>
          <a:p>
            <a:pPr indent="-171450" lvl="0" marL="171450" rtl="0" algn="l">
              <a:lnSpc>
                <a:spcPct val="90000"/>
              </a:lnSpc>
              <a:spcBef>
                <a:spcPts val="750"/>
              </a:spcBef>
              <a:spcAft>
                <a:spcPts val="0"/>
              </a:spcAft>
              <a:buClr>
                <a:schemeClr val="dk1"/>
              </a:buClr>
              <a:buSzPts val="1900"/>
              <a:buChar char="•"/>
            </a:pPr>
            <a:r>
              <a:rPr lang="en-US" sz="1900"/>
              <a:t>Farklı sektörlerden ETF'ler mevcut</a:t>
            </a:r>
            <a:endParaRPr/>
          </a:p>
          <a:p>
            <a:pPr indent="0" lvl="0" marL="82296" rtl="0" algn="l">
              <a:lnSpc>
                <a:spcPct val="90000"/>
              </a:lnSpc>
              <a:spcBef>
                <a:spcPts val="750"/>
              </a:spcBef>
              <a:spcAft>
                <a:spcPts val="0"/>
              </a:spcAft>
              <a:buClr>
                <a:schemeClr val="dk1"/>
              </a:buClr>
              <a:buSzPts val="1900"/>
              <a:buNone/>
            </a:pPr>
            <a:r>
              <a:t/>
            </a:r>
            <a:endParaRPr sz="1900"/>
          </a:p>
          <a:p>
            <a:pPr indent="-171450" lvl="0" marL="171450" rtl="0" algn="l">
              <a:lnSpc>
                <a:spcPct val="90000"/>
              </a:lnSpc>
              <a:spcBef>
                <a:spcPts val="750"/>
              </a:spcBef>
              <a:spcAft>
                <a:spcPts val="0"/>
              </a:spcAft>
              <a:buClr>
                <a:schemeClr val="dk1"/>
              </a:buClr>
              <a:buSzPts val="1900"/>
              <a:buChar char="•"/>
            </a:pPr>
            <a:r>
              <a:rPr lang="en-US" sz="1900"/>
              <a:t>Facebook, Twitter gibi dev şirketlerin ETF çıkışları 2009'dan sonra olduğu için listeye dahil edilmedi.</a:t>
            </a:r>
            <a:endParaRPr/>
          </a:p>
          <a:p>
            <a:pPr indent="0" lvl="0" marL="82296" rtl="0" algn="l">
              <a:lnSpc>
                <a:spcPct val="90000"/>
              </a:lnSpc>
              <a:spcBef>
                <a:spcPts val="750"/>
              </a:spcBef>
              <a:spcAft>
                <a:spcPts val="0"/>
              </a:spcAft>
              <a:buClr>
                <a:schemeClr val="dk1"/>
              </a:buClr>
              <a:buSzPts val="1900"/>
              <a:buNone/>
            </a:pPr>
            <a:r>
              <a:t/>
            </a:r>
            <a:endParaRPr sz="1900"/>
          </a:p>
          <a:p>
            <a:pPr indent="0" lvl="0" marL="82296" rtl="0" algn="l">
              <a:lnSpc>
                <a:spcPct val="90000"/>
              </a:lnSpc>
              <a:spcBef>
                <a:spcPts val="750"/>
              </a:spcBef>
              <a:spcAft>
                <a:spcPts val="0"/>
              </a:spcAft>
              <a:buClr>
                <a:schemeClr val="dk1"/>
              </a:buClr>
              <a:buSzPts val="1900"/>
              <a:buNone/>
            </a:pPr>
            <a:r>
              <a:t/>
            </a:r>
            <a:endParaRPr sz="1900"/>
          </a:p>
          <a:p>
            <a:pPr indent="-50800" lvl="0" marL="171450" rtl="0" algn="l">
              <a:lnSpc>
                <a:spcPct val="90000"/>
              </a:lnSpc>
              <a:spcBef>
                <a:spcPts val="750"/>
              </a:spcBef>
              <a:spcAft>
                <a:spcPts val="0"/>
              </a:spcAft>
              <a:buClr>
                <a:schemeClr val="dk1"/>
              </a:buClr>
              <a:buSzPts val="1900"/>
              <a:buNone/>
            </a:pPr>
            <a:r>
              <a:t/>
            </a:r>
            <a:endParaRPr sz="19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p35"/>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2" name="Google Shape;392;p35"/>
          <p:cNvSpPr txBox="1"/>
          <p:nvPr>
            <p:ph type="title"/>
          </p:nvPr>
        </p:nvSpPr>
        <p:spPr>
          <a:xfrm>
            <a:off x="630936" y="548640"/>
            <a:ext cx="270064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Gösterge Öbeklemesi ve Seçimi</a:t>
            </a:r>
            <a:endParaRPr/>
          </a:p>
        </p:txBody>
      </p:sp>
      <p:sp>
        <p:nvSpPr>
          <p:cNvPr id="393" name="Google Shape;393;p35"/>
          <p:cNvSpPr/>
          <p:nvPr/>
        </p:nvSpPr>
        <p:spPr>
          <a:xfrm rot="5400000">
            <a:off x="1347917" y="3261001"/>
            <a:ext cx="4480560" cy="13716"/>
          </a:xfrm>
          <a:custGeom>
            <a:rect b="b" l="l" r="r" t="t"/>
            <a:pathLst>
              <a:path extrusionOk="0" fill="none" h="13716" w="448056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extrusionOk="0" h="13716" w="448056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extrusionOk="0" fill="none" h="13716" w="448056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4" name="Google Shape;394;p35"/>
          <p:cNvSpPr txBox="1"/>
          <p:nvPr>
            <p:ph idx="1" type="body"/>
          </p:nvPr>
        </p:nvSpPr>
        <p:spPr>
          <a:xfrm>
            <a:off x="3844813" y="552091"/>
            <a:ext cx="4668251" cy="5431536"/>
          </a:xfrm>
          <a:prstGeom prst="rect">
            <a:avLst/>
          </a:prstGeom>
          <a:noFill/>
          <a:ln>
            <a:noFill/>
          </a:ln>
        </p:spPr>
        <p:txBody>
          <a:bodyPr anchorCtr="0" anchor="ctr"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23 göstergenin her biri 54 ETF için ayrı ayrı optimize edildi.</a:t>
            </a:r>
            <a:endParaRPr/>
          </a:p>
          <a:p>
            <a:pPr indent="0" lvl="0" marL="82296" rtl="0" algn="l">
              <a:lnSpc>
                <a:spcPct val="90000"/>
              </a:lnSpc>
              <a:spcBef>
                <a:spcPts val="750"/>
              </a:spcBef>
              <a:spcAft>
                <a:spcPts val="0"/>
              </a:spcAft>
              <a:buClr>
                <a:schemeClr val="dk1"/>
              </a:buClr>
              <a:buSzPts val="1900"/>
              <a:buNone/>
            </a:pPr>
            <a:r>
              <a:t/>
            </a:r>
            <a:endParaRPr sz="1900"/>
          </a:p>
          <a:p>
            <a:pPr indent="-171450" lvl="0" marL="171450" rtl="0" algn="l">
              <a:lnSpc>
                <a:spcPct val="90000"/>
              </a:lnSpc>
              <a:spcBef>
                <a:spcPts val="750"/>
              </a:spcBef>
              <a:spcAft>
                <a:spcPts val="0"/>
              </a:spcAft>
              <a:buClr>
                <a:schemeClr val="dk1"/>
              </a:buClr>
              <a:buSzPts val="1900"/>
              <a:buChar char="•"/>
            </a:pPr>
            <a:r>
              <a:rPr lang="en-US" sz="1900"/>
              <a:t>Optimizasyon için genetik algoritma, parçacık sürü optimizasyonu ve guguk kuşu arama algoritması kullanıldı.</a:t>
            </a:r>
            <a:endParaRPr/>
          </a:p>
          <a:p>
            <a:pPr indent="0" lvl="0" marL="82296" rtl="0" algn="l">
              <a:lnSpc>
                <a:spcPct val="90000"/>
              </a:lnSpc>
              <a:spcBef>
                <a:spcPts val="750"/>
              </a:spcBef>
              <a:spcAft>
                <a:spcPts val="0"/>
              </a:spcAft>
              <a:buClr>
                <a:schemeClr val="dk1"/>
              </a:buClr>
              <a:buSzPts val="1900"/>
              <a:buNone/>
            </a:pPr>
            <a:r>
              <a:t/>
            </a:r>
            <a:endParaRPr sz="1900"/>
          </a:p>
          <a:p>
            <a:pPr indent="-171450" lvl="0" marL="171450" rtl="0" algn="l">
              <a:lnSpc>
                <a:spcPct val="90000"/>
              </a:lnSpc>
              <a:spcBef>
                <a:spcPts val="750"/>
              </a:spcBef>
              <a:spcAft>
                <a:spcPts val="0"/>
              </a:spcAft>
              <a:buClr>
                <a:schemeClr val="dk1"/>
              </a:buClr>
              <a:buSzPts val="1900"/>
              <a:buChar char="•"/>
            </a:pPr>
            <a:r>
              <a:rPr lang="en-US" sz="1900"/>
              <a:t>Eğitim için 1 Ocak 2009 – 31 Aralık 2013 (5 Yıl), test için 1 Ocak 2014 – 5 Mayıs 2017 (3,5 yıl) arası veriler kullanıldı.</a:t>
            </a:r>
            <a:endParaRPr/>
          </a:p>
          <a:p>
            <a:pPr indent="0" lvl="0" marL="82296" rtl="0" algn="l">
              <a:lnSpc>
                <a:spcPct val="90000"/>
              </a:lnSpc>
              <a:spcBef>
                <a:spcPts val="750"/>
              </a:spcBef>
              <a:spcAft>
                <a:spcPts val="0"/>
              </a:spcAft>
              <a:buClr>
                <a:schemeClr val="dk1"/>
              </a:buClr>
              <a:buSzPts val="1900"/>
              <a:buNone/>
            </a:pPr>
            <a:r>
              <a:t/>
            </a:r>
            <a:endParaRPr sz="1900"/>
          </a:p>
          <a:p>
            <a:pPr indent="0" lvl="0" marL="82296" rtl="0" algn="l">
              <a:lnSpc>
                <a:spcPct val="90000"/>
              </a:lnSpc>
              <a:spcBef>
                <a:spcPts val="750"/>
              </a:spcBef>
              <a:spcAft>
                <a:spcPts val="0"/>
              </a:spcAft>
              <a:buClr>
                <a:schemeClr val="dk1"/>
              </a:buClr>
              <a:buSzPts val="1900"/>
              <a:buNone/>
            </a:pPr>
            <a:r>
              <a:t/>
            </a:r>
            <a:endParaRPr sz="1900"/>
          </a:p>
          <a:p>
            <a:pPr indent="0" lvl="0" marL="82296" rtl="0" algn="l">
              <a:lnSpc>
                <a:spcPct val="90000"/>
              </a:lnSpc>
              <a:spcBef>
                <a:spcPts val="750"/>
              </a:spcBef>
              <a:spcAft>
                <a:spcPts val="0"/>
              </a:spcAft>
              <a:buClr>
                <a:schemeClr val="dk1"/>
              </a:buClr>
              <a:buSzPts val="1900"/>
              <a:buNone/>
            </a:pPr>
            <a:r>
              <a:t/>
            </a:r>
            <a:endParaRPr sz="1900"/>
          </a:p>
          <a:p>
            <a:pPr indent="-50800" lvl="0" marL="171450" rtl="0" algn="l">
              <a:lnSpc>
                <a:spcPct val="90000"/>
              </a:lnSpc>
              <a:spcBef>
                <a:spcPts val="750"/>
              </a:spcBef>
              <a:spcAft>
                <a:spcPts val="0"/>
              </a:spcAft>
              <a:buClr>
                <a:schemeClr val="dk1"/>
              </a:buClr>
              <a:buSzPts val="1900"/>
              <a:buNone/>
            </a:pPr>
            <a:r>
              <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6"/>
          <p:cNvSpPr txBox="1"/>
          <p:nvPr>
            <p:ph type="title"/>
          </p:nvPr>
        </p:nvSpPr>
        <p:spPr>
          <a:xfrm>
            <a:off x="686223" y="38611"/>
            <a:ext cx="7773338" cy="159617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Gösterge Öbeklemesi ve Seçimi</a:t>
            </a:r>
            <a:endParaRPr/>
          </a:p>
        </p:txBody>
      </p:sp>
      <p:sp>
        <p:nvSpPr>
          <p:cNvPr id="400" name="Google Shape;400;p3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82296" rtl="0" algn="l">
              <a:lnSpc>
                <a:spcPct val="90000"/>
              </a:lnSpc>
              <a:spcBef>
                <a:spcPts val="0"/>
              </a:spcBef>
              <a:spcAft>
                <a:spcPts val="0"/>
              </a:spcAft>
              <a:buClr>
                <a:schemeClr val="dk1"/>
              </a:buClr>
              <a:buSzPts val="2400"/>
              <a:buNone/>
            </a:pPr>
            <a:r>
              <a:t/>
            </a:r>
            <a:endParaRPr sz="2400"/>
          </a:p>
          <a:p>
            <a:pPr indent="0" lvl="0" marL="82296" rtl="0" algn="l">
              <a:lnSpc>
                <a:spcPct val="90000"/>
              </a:lnSpc>
              <a:spcBef>
                <a:spcPts val="750"/>
              </a:spcBef>
              <a:spcAft>
                <a:spcPts val="0"/>
              </a:spcAft>
              <a:buClr>
                <a:schemeClr val="dk1"/>
              </a:buClr>
              <a:buSzPts val="2400"/>
              <a:buNone/>
            </a:pPr>
            <a:r>
              <a:t/>
            </a:r>
            <a:endParaRPr sz="2400"/>
          </a:p>
          <a:p>
            <a:pPr indent="0" lvl="0" marL="82296" rtl="0" algn="l">
              <a:lnSpc>
                <a:spcPct val="90000"/>
              </a:lnSpc>
              <a:spcBef>
                <a:spcPts val="750"/>
              </a:spcBef>
              <a:spcAft>
                <a:spcPts val="0"/>
              </a:spcAft>
              <a:buClr>
                <a:schemeClr val="dk1"/>
              </a:buClr>
              <a:buSzPts val="2400"/>
              <a:buNone/>
            </a:pPr>
            <a:r>
              <a:t/>
            </a:r>
            <a:endParaRPr sz="2400"/>
          </a:p>
          <a:p>
            <a:pPr indent="-38100" lvl="0" marL="171450" rtl="0" algn="l">
              <a:lnSpc>
                <a:spcPct val="90000"/>
              </a:lnSpc>
              <a:spcBef>
                <a:spcPts val="750"/>
              </a:spcBef>
              <a:spcAft>
                <a:spcPts val="0"/>
              </a:spcAft>
              <a:buClr>
                <a:schemeClr val="dk1"/>
              </a:buClr>
              <a:buSzPts val="2100"/>
              <a:buNone/>
            </a:pPr>
            <a:r>
              <a:t/>
            </a:r>
            <a:endParaRPr/>
          </a:p>
        </p:txBody>
      </p:sp>
      <p:graphicFrame>
        <p:nvGraphicFramePr>
          <p:cNvPr id="401" name="Google Shape;401;p36"/>
          <p:cNvGraphicFramePr/>
          <p:nvPr/>
        </p:nvGraphicFramePr>
        <p:xfrm>
          <a:off x="928377" y="1412776"/>
          <a:ext cx="3000000" cy="3000000"/>
        </p:xfrm>
        <a:graphic>
          <a:graphicData uri="http://schemas.openxmlformats.org/drawingml/2006/table">
            <a:tbl>
              <a:tblPr>
                <a:noFill/>
                <a:tableStyleId>{D570BF34-EF70-419A-8776-3E718D2AF4DA}</a:tableStyleId>
              </a:tblPr>
              <a:tblGrid>
                <a:gridCol w="313725"/>
                <a:gridCol w="313725"/>
                <a:gridCol w="313725"/>
                <a:gridCol w="313725"/>
                <a:gridCol w="313725"/>
                <a:gridCol w="313725"/>
                <a:gridCol w="313725"/>
                <a:gridCol w="313725"/>
                <a:gridCol w="313725"/>
                <a:gridCol w="313725"/>
                <a:gridCol w="313725"/>
                <a:gridCol w="313725"/>
                <a:gridCol w="313725"/>
                <a:gridCol w="313725"/>
                <a:gridCol w="313725"/>
                <a:gridCol w="313725"/>
                <a:gridCol w="313725"/>
                <a:gridCol w="313725"/>
                <a:gridCol w="313725"/>
                <a:gridCol w="313725"/>
                <a:gridCol w="313725"/>
                <a:gridCol w="313725"/>
                <a:gridCol w="313725"/>
                <a:gridCol w="313725"/>
              </a:tblGrid>
              <a:tr h="173450">
                <a:tc>
                  <a:txBody>
                    <a:bodyPr/>
                    <a:lstStyle/>
                    <a:p>
                      <a:pPr indent="0" lvl="0" marL="0" marR="0" rtl="0" algn="l">
                        <a:spcBef>
                          <a:spcPts val="0"/>
                        </a:spcBef>
                        <a:spcAft>
                          <a:spcPts val="0"/>
                        </a:spcAft>
                        <a:buNone/>
                      </a:pPr>
                      <a:r>
                        <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Aroon</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Roc</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Ema</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Dema</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Tema</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Mom</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Wma</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Cci</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Stoch</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Apo</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Bbands</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Macd</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Kama</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Cmo</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Sma</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LinearRegression</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Obv</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Ppo</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Mfi</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WilliamsR</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Rsi</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Ad</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l">
                        <a:spcBef>
                          <a:spcPts val="0"/>
                        </a:spcBef>
                        <a:spcAft>
                          <a:spcPts val="0"/>
                        </a:spcAft>
                        <a:buNone/>
                      </a:pPr>
                      <a:r>
                        <a:rPr lang="en-US" sz="500" u="none" cap="none" strike="noStrike"/>
                        <a:t>Adx</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SPY</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0,093697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-0,01161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-0,02721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0,031503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0,018541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0,121993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0,018219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0,073541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0,028342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-0,01763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0,059312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0,037193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0,096656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0,129771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0,081804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0,027424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0,008495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0,04575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0,158718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0,014919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0,052422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0,018851</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QQQ</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0,080833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0,115139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-0,00245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0,10872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0,104122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0,128315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0,040617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0,135708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0,133164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-0,01467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0,139426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0,081227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0,104017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0,190232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0,013621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0,107285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0,028596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0,109954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0,01754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0,089546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0,138661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0,061132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-0,02012</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XLE</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-0,01571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-0,07138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0,01595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-0,06548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-0,03973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-0,0186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0,001305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-0,0349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0,000305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0,006755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-0,0747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-0,07847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0,010428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0,003792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-0,02626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-0,04975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-0,11352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0,01478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0,018317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-0,03092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0,022301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-0,08662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-0,0586</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XLF</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0,069463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0,013548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-0,04448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0,085656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0,064355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0,049121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0,135853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-0,00648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0,072638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0,105759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0,072944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0,018007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-0,00922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0,073795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0,02126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0,037191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0,025609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0,14211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0,018387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0,020253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-0,00653</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IWM</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0,13446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0,106385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-0,01335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0,003967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-0,00436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0,075381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-0,01231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0,057954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0,035879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-0,01407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0,053381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-0,00671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0,110665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0,095885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-0,02171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0,095546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0,059344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0,068581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0,016051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0,096182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0,084024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0,072466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0,025018</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EWZ</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0,047762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-0,09073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0,10137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0,059464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-0,02152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-0,05457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0,031136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-0,00403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0,086396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-0,02281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-0,05811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-0,02295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-0,04543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-0,04242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-0,10771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-0,09859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-0,07585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-0,06955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-0,02214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-0,0416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0,064883</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DIA</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0,103022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0,108212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-0,02138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0,047452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0,046294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-0,02016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0,033004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0,069896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-0,03025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0,057924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0,038005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0,074128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0,085429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0,038303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0,055661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-0,02662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0,076486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0,0199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0,116119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0,076388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0,038557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-0,00488</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AAPL</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0,063592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0,025677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0,081876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0,149747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0,020335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0,143436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0,063417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0,071125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0,092722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0,119691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0,151901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0,198324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0,047486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0,049427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0,037582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0,113221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0,096482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0,071642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0,143534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0,035602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-0,06463</a:t>
                      </a:r>
                      <a:endParaRPr b="0" i="0" sz="500" u="none" cap="none" strike="noStrike">
                        <a:latin typeface="Arial"/>
                        <a:ea typeface="Arial"/>
                        <a:cs typeface="Arial"/>
                        <a:sym typeface="Arial"/>
                      </a:endParaRPr>
                    </a:p>
                  </a:txBody>
                  <a:tcPr marT="4875" marB="0" marR="4875" marL="4875" anchor="b"/>
                </a:tc>
              </a:tr>
              <a:tr h="78050">
                <a:tc>
                  <a:txBody>
                    <a:bodyPr/>
                    <a:lstStyle/>
                    <a:p>
                      <a:pPr indent="0" lvl="0" marL="0" marR="0" rtl="0" algn="l">
                        <a:spcBef>
                          <a:spcPts val="0"/>
                        </a:spcBef>
                        <a:spcAft>
                          <a:spcPts val="0"/>
                        </a:spcAft>
                        <a:buNone/>
                      </a:pPr>
                      <a:r>
                        <a:rPr lang="en-US" sz="500" u="none" cap="none" strike="noStrike"/>
                        <a:t>ACN</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0,143477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0,17007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-0,02169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0,002139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-0,02405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0,144277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-0,01406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0,116938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0,137227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-0,02303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0,148024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0,009297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0,088767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0,203831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0,096009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0,15666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0,018899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0,009662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0,200785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0,132085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0,184191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0,083214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-0,00781</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AMX</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-0,08406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-0,05077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-0,0786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-0,09665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-0,08654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-0,06141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-0,05626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-0,14187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-0,06818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-0,07672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-0,09987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0,03896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0,035104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-0,11265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-0,02561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0,043541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-0,08124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-0,13743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-0,03938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-0,11581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-0,04648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-0,14031</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AMZN</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0,168873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0,17055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0,072939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0,185366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0,195568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0,12057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0,169869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0,107642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0,2182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0,101509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0,259743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0,115584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0,216136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0,27157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0,335997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0,172544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0,125762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0,297774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0,175542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0,167705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0,096904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0,04009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0,038068</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BAC</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0,006219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0,059706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0,204274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0,065657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0,082882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0,155222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0,034503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0,1026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0,112017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0,109022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0,053463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0,028375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-0,02905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0,040987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0,078905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0,11114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0,067604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0,028277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0,089921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0,06637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0,122249</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BC</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0,130793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-0,18119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0,046227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-0,02584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0,115816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0,087205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-0,03298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0,173573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0,013956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0,164032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0,09061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-0,04278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0,212369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0,016259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-0,03633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0,01784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0,156799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0,123794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0,264271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0,040298</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BIDU</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-0,04026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0,01521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-0,07593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-0,09504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-0,01627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0,0019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0,03398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-0,01902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0,005843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0,060211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0,120833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-0,15854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0,033052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0,08537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0,003929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0,055674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-0,08656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0,107906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0,109691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0,061772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0,081765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-0,00874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-0,14445</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C</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-0,03083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-0,09394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0,082091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0,082812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0,048952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-0,04204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0,05259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0,037364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0,040015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0,048604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0,060035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0,093889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0,026196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-0,04604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0,063501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0,053734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0,038469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-0,00479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0,045041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0,011341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0,01835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0,042554</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CHL</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0,101336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0,028543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0,029135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0,038487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-0,01911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0,009675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0,03866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0,024156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0,015099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-0,02395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0,065072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0,002868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0,039577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0,047623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0,035259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0,02606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0,051795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0,026601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-0,04616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-0,01196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0,016719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0,048304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0,014545</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CNI</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0,088851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0,018976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-0,06023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0,032365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0,133588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0,00941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-0,09421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0,071375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0,152682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-0,02155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0,066813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0,03684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0,034328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0,053946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0,005025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0,092977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-0,07181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0,119074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0,045058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0,104187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0,11525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0,019687</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CSCO</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0,137335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0,152281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0,008544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0,080332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0,026445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0,094358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0,001247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0,113277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0,047795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0,006718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0,048594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0,067492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0,090534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0,143008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0,032378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0,095091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0,058027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0,012823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0,008404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0,163629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0,121087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0,170758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0,070741</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CVX</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0,001564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0,042458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-0,01204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-0,03659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-0,05779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-0,00054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-0,01618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-0,10707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-0,01058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-0,03985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-0,06153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-0,09355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-0,06165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-0,02262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0,019821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-0,04558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0,033106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-0,1112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-0,00165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-0,0209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-0,04629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-0,06652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0,035106</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F</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-0,14527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0,039839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-0,02035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-0,11429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0,016587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0,00108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-0,13083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-0,00245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-0,02709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0,038252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-0,03532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-0,04955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-0,13407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-0,02891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-0,02647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-0,03693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-0,15587</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FDX</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0,178643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0,122066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0,031169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0,092481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0,030327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0,125603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0,107577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0,048232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0,009332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-0,00733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0,026302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0,060885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0,062418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0,117971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0,050199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-0,00521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-0,02105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0,06953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0,044066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0,075228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0,04241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0,044264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0,009496</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GE</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0,060864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0,063754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-0,09527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-0,00169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0,058006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0,019837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0,122105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0,043407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-0,03578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0,04698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-0,03411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0,058239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0,076143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-0,01311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0,02654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0,004189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-0,02649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0,103827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0,040746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0,078585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0,015965</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GOOGL</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0,083704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0,070079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0,007935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0,011022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0,008661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0,057648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-0,11948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0,118224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0,1481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-0,03151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0,087114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-0,03132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0,092004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0,249465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0,015077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0,064105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0,05862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0,105625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0,103458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0,210064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0,121423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0,008336</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HD</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0,033787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0,066945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0,052956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0,058756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0,048013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0,059507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0,136912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0,209118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0,04893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0,052655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0,253907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0,035613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0,106023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0,105578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0,132277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0,077501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0,03831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-0,0031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0,212809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0,151299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0,122925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0,020838</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HMC</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0,010508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-0,07141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-0,09372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-0,06539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-0,07987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-0,08187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-0,05159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-0,05551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-0,07964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-0,05124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-0,09845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0,000589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-0,01105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-0,09789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-0,05335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-0,10973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0,002472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0,076966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-0,04092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0,025146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0,040368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-0,08099</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HSBC</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-0,0343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0,03427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0,005113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-0,04602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-0,07488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-0,05144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-0,05947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-0,01503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0,029258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-0,0632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-0,03479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-0,05077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-0,06259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-0,02213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-0,00218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-0,02488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-0,06816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-0,03049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-0,05692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-0,0891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-0,08348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-0,06333</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IBM</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-0,03484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-0,01719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-0,03618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-0,05054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-0,07071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0,009513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-0,05605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-0,05757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-0,01047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-0,01888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-0,08308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-0,02392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0,029138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-0,05279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-0,00779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0,041235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-0,08405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0,083297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0,052394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0,004126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0,002885</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INTC</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0,058194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0,101076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0,022584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0,061297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0,047875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0,128849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0,026372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0,016574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0,087633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0,002295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0,071648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0,063722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0,105673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0,10329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-0,04494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-0,04683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0,120536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0,010916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0,075336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0,10628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0,10342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0,061035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0,003687</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JCI</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0,026893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0,08402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0,009258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0,035511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0,126078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0,048158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0,006099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0,052224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0,019035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0,070475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0,041224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0,037646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0,049266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0,033367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0,073857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-0,02047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0,044279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0,007462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0,030481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0,052596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0,089092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-0,06578</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JNJ</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0,043774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0,017588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0,033206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0,037386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0,027497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-0,00934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0,054602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0,063449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0,042484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0,034271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0,053359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0,04718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0,042311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0,019583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0,034655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0,046066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0,037797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0,087367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0,072448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0,106552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0,008875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0,036445</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JPM</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0,040762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0,105981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0,001063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0,104375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-0,05846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0,116351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0,010324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0,052957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0,016798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-0,04351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0,085605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0,102053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0,130094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0,061731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0,005358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0,080508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0,030599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0,109082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0,113345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0,05565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0,098235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0,14204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-0,01483</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LMT</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0,123217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0,121411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0,120186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0,01508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0,072163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0,0867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0,169271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0,143013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0,03452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0,093167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0,009491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0,041682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0,110375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0,04916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0,109232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0,057248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0,006954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0,123301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0,094129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0,092578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0,057181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0,059481</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MA</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0,145266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0,03256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-0,07741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-0,08784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-0,10248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0,086845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-0,07982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0,141407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0,045101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0,001594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0,108189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-0,11695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0,119679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0,133308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-0,01307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0,085694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0,171166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0,06556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0,025825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0,114498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0,216049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0,092677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-0,0434</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MCD</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0,140097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0,077577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-0,00973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-0,01251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0,025077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0,054562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0,089454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0,110624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-0,01232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0,057465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0,010751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0,105916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0,108664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0,049414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0,1523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-0,00426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0,041358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0,074921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0,094435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0,067371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0,091281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-0,04574</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MMM</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0,111786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0,010744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0,031377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0,046362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0,086765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0,053598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0,045688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0,078974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0,07068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0,022818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0,08897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0,038468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0,092656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0,14847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0,063853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0,042896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0,07566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0,017447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0,031834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0,093909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0,112351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0,073793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-0,0024</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MRK</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0,019359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0,001635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-0,03966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-0,11914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-0,1043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0,029837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-0,07141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0,137497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0,092872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-0,01919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0,157929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0,228918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0,073618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-0,00773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0,10017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0,04842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-0,12899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0,081969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0,079706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0,106764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0,074878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-0,01063</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MSFT</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0,125188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0,134493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-0,05168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0,044037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0,054389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0,202196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-0,01678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0,149888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0,149118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-0,03231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0,111137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0,047875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0,080643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0,129075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0,025731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0,079346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0,077952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0,085631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0,029448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0,205505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0,184741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0,067579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0,002518</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NVS</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0,040513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0,006397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-0,01582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-0,00999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-0,00787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0,028866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-0,02564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0,006289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0,059688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-0,03032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-0,02018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-0,02155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0,012312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0,002941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-0,00301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0,013463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0,041775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0,017564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0,005762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0,035925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-0,02987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-0,04456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0,010674</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OLN</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-0,00103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0,041575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-0,08248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0,033472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0,085572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-0,08517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0,064387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-0,0342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-0,08257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0,128629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-0,00786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0,016722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-0,04841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-0,02607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0,046041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-0,05961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-0,21731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0,258618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-0,03668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0,0036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-0,0309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-0,03168</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ORCL</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0,019967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0,0629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-0,05497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-0,05825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-0,11064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0,020173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-0,0699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0,065951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0,051969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-0,01551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0,045689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-0,05186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0,058414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0,052428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-0,03002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0,057479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-0,05596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-0,05769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0,047844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0,096361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0,063955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0,049996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-0,02302</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PEP</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0,049351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0,102333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-0,04576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-0,02085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-0,00786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0,087168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-0,00495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0,153705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0,110833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-0,02384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0,151253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-0,00326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0,107775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0,08771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0,097707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0,035548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0,040829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0,033003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0,104466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0,09645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0,118951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0,074574</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PG</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0,052488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0,031279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0,02356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0,011319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0,023622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0,002489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0,074178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0,023588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0,033385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0,030004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0,032534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0,032677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-0,02551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0,03916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0,025238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-0,00544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0,051049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0,026048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0,017746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0,044135</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PTR</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-0,07406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-0,06292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-0,06375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-0,05987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-0,07473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-0,06663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-0,06306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-0,13857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-0,07223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-0,02441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-0,08149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-0,04413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-0,09283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-0,13262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-0,03783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-0,06954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-0,15493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-0,07053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-0,16178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-0,10192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-0,10449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-0,15283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-0,07331</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RDS-A</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-0,09439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-0,07264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-0,01247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-0,03266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-0,10139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-0,09292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-0,08622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-0,05447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-0,12298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-0,09653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-0,08405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-0,02868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0,038141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-0,03264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0,022219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-0,11098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-0,09087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-0,1597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-0,08111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0,011996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-0,13754</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RTN</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0,093493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0,075926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0,071434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0,013712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0,065514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0,072589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-0,01173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0,192184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0,145261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0,007197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0,066524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0,059517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0,143558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0,097661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0,045058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0,165907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0,084756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0,059201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0,02042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0,230679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0,106749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0,05407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-0,03349</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SNP</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0,058587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-0,00651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-0,05432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-0,12146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-0,05033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-0,07399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-0,0799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0,044186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0,08799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-0,04159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-0,06629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-0,10924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0,104062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-0,01644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-0,06786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-0,01087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-0,02282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-0,05995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-0,0506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0,030532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0,054832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0,074341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-0,02689</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T</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0,079404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0,035753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-0,03475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-0,00779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0,022301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0,087191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-0,01807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0,094577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0,073664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0,023946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0,074123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-0,01054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0,063838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0,050042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-0,00985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0,036278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0,002081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-0,00767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0,003827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0,051964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0,013812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0,07122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0,013588</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TM</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-0,0071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0,051437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-0,02091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-0,08086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-0,10686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-0,01738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0,012919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-0,02506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0,002893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0,016463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-0,01384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-0,07782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-0,01923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0,029636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-0,03541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0,059697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-0,03182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-0,07363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-0,03796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0,028824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-0,01024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-0,08507</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UL</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0,136437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0,042586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-0,09045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0,049565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0,040521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0,059355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0,032839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0,11513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0,225513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-0,07077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0,136228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0,055022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0,109251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0,205493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-0,04592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0,066392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0,040942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-0,00399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-0,00084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0,102961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0,168104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0,122804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-0,02135</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UTX</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-0,00996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-0,05692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0,02969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0,015954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-0,0238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0,052163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0,040535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0,023848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0,008535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0,024239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-0,00956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-0,0214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0,027983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0,010923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-0,01567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-0,01055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0,001166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0,035469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0,031064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0,036259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0,022731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0,010418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0,000632</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VZ</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0,133763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0,02077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-0,08447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-0,04774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-0,02308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0,053257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-0,06237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0,016784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0,079795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-0,0589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0,072371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-0,03983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0,062712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0,023906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-0,02451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0,03571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0,032644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-0,05814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-0,06379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0,07198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0,042964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0,034922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0,0133</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WFC</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0,077249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-0,04009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0,06635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-0,03723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0,002697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0,0494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0,022891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-0,09204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0,035457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0,025438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0,10786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0,011357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-0,08858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0,027045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0,034167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0,076945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0,040623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0,046134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0,03337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0,102161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0,00126</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WMT</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-0,00895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0,02262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-0,00278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-0,10037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-0,09595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0,020538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-0,04627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0,052381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-0,00652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-0,00184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0,016103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-0,11023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0,066878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0,031055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-0,03057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-0,0169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0,001664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0,023802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-0,02695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-0,0433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0,01446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-0,00482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-0,07388</a:t>
                      </a:r>
                      <a:endParaRPr b="0" i="0" sz="500" u="none" cap="none" strike="noStrike">
                        <a:latin typeface="Arial"/>
                        <a:ea typeface="Arial"/>
                        <a:cs typeface="Arial"/>
                        <a:sym typeface="Arial"/>
                      </a:endParaRPr>
                    </a:p>
                  </a:txBody>
                  <a:tcPr marT="4875" marB="0" marR="4875" marL="4875" anchor="b"/>
                </a:tc>
              </a:tr>
              <a:tr h="89350">
                <a:tc>
                  <a:txBody>
                    <a:bodyPr/>
                    <a:lstStyle/>
                    <a:p>
                      <a:pPr indent="0" lvl="0" marL="0" marR="0" rtl="0" algn="l">
                        <a:spcBef>
                          <a:spcPts val="0"/>
                        </a:spcBef>
                        <a:spcAft>
                          <a:spcPts val="0"/>
                        </a:spcAft>
                        <a:buNone/>
                      </a:pPr>
                      <a:r>
                        <a:rPr lang="en-US" sz="500" u="none" cap="none" strike="noStrike"/>
                        <a:t>XOM</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-0,03719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0,027509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-0,03882</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-0,06036</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-0,03021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-0,06985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-0,00454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-0,03697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-0,06989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0,031019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-0,07901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0,054858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-0,03344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-0,06029</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-0,00308</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-0,03437</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-0,05741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-0,03354</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0,068183</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0,001485</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0,029121</a:t>
                      </a:r>
                      <a:endParaRPr b="0" i="0" sz="500" u="none" cap="none" strike="noStrike">
                        <a:latin typeface="Arial"/>
                        <a:ea typeface="Arial"/>
                        <a:cs typeface="Arial"/>
                        <a:sym typeface="Arial"/>
                      </a:endParaRPr>
                    </a:p>
                  </a:txBody>
                  <a:tcPr marT="4875" marB="0" marR="4875" marL="4875" anchor="b"/>
                </a:tc>
                <a:tc>
                  <a:txBody>
                    <a:bodyPr/>
                    <a:lstStyle/>
                    <a:p>
                      <a:pPr indent="0" lvl="0" marL="0" marR="0" rtl="0" algn="r">
                        <a:spcBef>
                          <a:spcPts val="0"/>
                        </a:spcBef>
                        <a:spcAft>
                          <a:spcPts val="0"/>
                        </a:spcAft>
                        <a:buNone/>
                      </a:pPr>
                      <a:r>
                        <a:rPr lang="en-US" sz="500" u="none" cap="none" strike="noStrike"/>
                        <a:t>-0,05675</a:t>
                      </a:r>
                      <a:endParaRPr b="0" i="0" sz="500" u="none" cap="none" strike="noStrike">
                        <a:latin typeface="Arial"/>
                        <a:ea typeface="Arial"/>
                        <a:cs typeface="Arial"/>
                        <a:sym typeface="Arial"/>
                      </a:endParaRPr>
                    </a:p>
                  </a:txBody>
                  <a:tcPr marT="4875" marB="0" marR="4875" marL="4875" anchor="b"/>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5" name="Shape 405"/>
        <p:cNvGrpSpPr/>
        <p:nvPr/>
      </p:nvGrpSpPr>
      <p:grpSpPr>
        <a:xfrm>
          <a:off x="0" y="0"/>
          <a:ext cx="0" cy="0"/>
          <a:chOff x="0" y="0"/>
          <a:chExt cx="0" cy="0"/>
        </a:xfrm>
      </p:grpSpPr>
      <p:sp>
        <p:nvSpPr>
          <p:cNvPr id="406" name="Google Shape;406;p3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7" name="Google Shape;407;p37"/>
          <p:cNvSpPr txBox="1"/>
          <p:nvPr>
            <p:ph type="title"/>
          </p:nvPr>
        </p:nvSpPr>
        <p:spPr>
          <a:xfrm>
            <a:off x="473202" y="639520"/>
            <a:ext cx="257175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Gösterge Öbeklemesi ve Seçimi</a:t>
            </a:r>
            <a:endParaRPr/>
          </a:p>
        </p:txBody>
      </p:sp>
      <p:sp>
        <p:nvSpPr>
          <p:cNvPr id="408" name="Google Shape;408;p37"/>
          <p:cNvSpPr/>
          <p:nvPr/>
        </p:nvSpPr>
        <p:spPr>
          <a:xfrm>
            <a:off x="482458" y="2573756"/>
            <a:ext cx="2441321" cy="18288"/>
          </a:xfrm>
          <a:custGeom>
            <a:rect b="b" l="l" r="r" t="t"/>
            <a:pathLst>
              <a:path extrusionOk="0" fill="none" h="18288" w="2441321">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extrusionOk="0" h="18288" w="2441321">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extrusionOk="0" fill="none" h="18288" w="2441321">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9" name="Google Shape;409;p37"/>
          <p:cNvSpPr txBox="1"/>
          <p:nvPr>
            <p:ph idx="1" type="body"/>
          </p:nvPr>
        </p:nvSpPr>
        <p:spPr>
          <a:xfrm>
            <a:off x="473202" y="2807208"/>
            <a:ext cx="2571750" cy="3410712"/>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Her öbekten en iyi göstergeler seçildi ve 3'lü bir gösterge oluşturuldu</a:t>
            </a:r>
            <a:endParaRPr/>
          </a:p>
          <a:p>
            <a:pPr indent="-171450" lvl="0" marL="171450" rtl="0" algn="l">
              <a:lnSpc>
                <a:spcPct val="90000"/>
              </a:lnSpc>
              <a:spcBef>
                <a:spcPts val="750"/>
              </a:spcBef>
              <a:spcAft>
                <a:spcPts val="0"/>
              </a:spcAft>
              <a:buClr>
                <a:schemeClr val="dk1"/>
              </a:buClr>
              <a:buSzPts val="1900"/>
              <a:buChar char="•"/>
            </a:pPr>
            <a:r>
              <a:rPr lang="en-US" sz="1900"/>
              <a:t>Herhangi bir göstergenin sinyal vermesi durumunda ilgili işlem gerçekleştirildi</a:t>
            </a:r>
            <a:endParaRPr/>
          </a:p>
          <a:p>
            <a:pPr indent="-171450" lvl="0" marL="171450" rtl="0" algn="l">
              <a:lnSpc>
                <a:spcPct val="90000"/>
              </a:lnSpc>
              <a:spcBef>
                <a:spcPts val="750"/>
              </a:spcBef>
              <a:spcAft>
                <a:spcPts val="0"/>
              </a:spcAft>
              <a:buClr>
                <a:schemeClr val="dk1"/>
              </a:buClr>
              <a:buSzPts val="1900"/>
              <a:buChar char="•"/>
            </a:pPr>
            <a:r>
              <a:rPr lang="en-US" sz="1900"/>
              <a:t>SPY için sonuçlar:</a:t>
            </a:r>
            <a:endParaRPr/>
          </a:p>
          <a:p>
            <a:pPr indent="0" lvl="0" marL="82296" rtl="0" algn="l">
              <a:lnSpc>
                <a:spcPct val="90000"/>
              </a:lnSpc>
              <a:spcBef>
                <a:spcPts val="750"/>
              </a:spcBef>
              <a:spcAft>
                <a:spcPts val="0"/>
              </a:spcAft>
              <a:buClr>
                <a:schemeClr val="dk1"/>
              </a:buClr>
              <a:buSzPts val="1900"/>
              <a:buNone/>
            </a:pPr>
            <a:r>
              <a:t/>
            </a:r>
            <a:endParaRPr sz="1900"/>
          </a:p>
          <a:p>
            <a:pPr indent="0" lvl="0" marL="82296" rtl="0" algn="l">
              <a:lnSpc>
                <a:spcPct val="90000"/>
              </a:lnSpc>
              <a:spcBef>
                <a:spcPts val="750"/>
              </a:spcBef>
              <a:spcAft>
                <a:spcPts val="0"/>
              </a:spcAft>
              <a:buClr>
                <a:schemeClr val="dk1"/>
              </a:buClr>
              <a:buSzPts val="1900"/>
              <a:buNone/>
            </a:pPr>
            <a:r>
              <a:t/>
            </a:r>
            <a:endParaRPr sz="1900"/>
          </a:p>
          <a:p>
            <a:pPr indent="0" lvl="0" marL="82296" rtl="0" algn="l">
              <a:lnSpc>
                <a:spcPct val="90000"/>
              </a:lnSpc>
              <a:spcBef>
                <a:spcPts val="750"/>
              </a:spcBef>
              <a:spcAft>
                <a:spcPts val="0"/>
              </a:spcAft>
              <a:buClr>
                <a:schemeClr val="dk1"/>
              </a:buClr>
              <a:buSzPts val="1900"/>
              <a:buNone/>
            </a:pPr>
            <a:r>
              <a:t/>
            </a:r>
            <a:endParaRPr sz="1900"/>
          </a:p>
          <a:p>
            <a:pPr indent="0" lvl="0" marL="82296" rtl="0" algn="l">
              <a:lnSpc>
                <a:spcPct val="90000"/>
              </a:lnSpc>
              <a:spcBef>
                <a:spcPts val="750"/>
              </a:spcBef>
              <a:spcAft>
                <a:spcPts val="0"/>
              </a:spcAft>
              <a:buClr>
                <a:schemeClr val="dk1"/>
              </a:buClr>
              <a:buSzPts val="1900"/>
              <a:buNone/>
            </a:pPr>
            <a:r>
              <a:t/>
            </a:r>
            <a:endParaRPr sz="1900"/>
          </a:p>
          <a:p>
            <a:pPr indent="-50800" lvl="0" marL="171450" rtl="0" algn="l">
              <a:lnSpc>
                <a:spcPct val="90000"/>
              </a:lnSpc>
              <a:spcBef>
                <a:spcPts val="750"/>
              </a:spcBef>
              <a:spcAft>
                <a:spcPts val="0"/>
              </a:spcAft>
              <a:buClr>
                <a:schemeClr val="dk1"/>
              </a:buClr>
              <a:buSzPts val="1900"/>
              <a:buNone/>
            </a:pPr>
            <a:r>
              <a:t/>
            </a:r>
            <a:endParaRPr sz="1900"/>
          </a:p>
        </p:txBody>
      </p:sp>
      <p:graphicFrame>
        <p:nvGraphicFramePr>
          <p:cNvPr id="410" name="Google Shape;410;p37"/>
          <p:cNvGraphicFramePr/>
          <p:nvPr/>
        </p:nvGraphicFramePr>
        <p:xfrm>
          <a:off x="3490722" y="765581"/>
          <a:ext cx="3000000" cy="3000000"/>
        </p:xfrm>
        <a:graphic>
          <a:graphicData uri="http://schemas.openxmlformats.org/drawingml/2006/table">
            <a:tbl>
              <a:tblPr bandRow="1" firstCol="1" firstRow="1">
                <a:noFill/>
                <a:tableStyleId>{D570BF34-EF70-419A-8776-3E718D2AF4DA}</a:tableStyleId>
              </a:tblPr>
              <a:tblGrid>
                <a:gridCol w="1736150"/>
                <a:gridCol w="813750"/>
                <a:gridCol w="813750"/>
                <a:gridCol w="899400"/>
                <a:gridCol w="914725"/>
              </a:tblGrid>
              <a:tr h="798150">
                <a:tc>
                  <a:txBody>
                    <a:bodyPr/>
                    <a:lstStyle/>
                    <a:p>
                      <a:pPr indent="0" lvl="0" marL="0" marR="0" rtl="0" algn="r">
                        <a:spcBef>
                          <a:spcPts val="0"/>
                        </a:spcBef>
                        <a:spcAft>
                          <a:spcPts val="0"/>
                        </a:spcAft>
                        <a:buNone/>
                      </a:pPr>
                      <a:r>
                        <a:t/>
                      </a:r>
                      <a:endParaRPr b="1" sz="1200" u="none" cap="none" strike="noStrike">
                        <a:solidFill>
                          <a:srgbClr val="3F3F3F"/>
                        </a:solidFill>
                        <a:latin typeface="Calibri"/>
                        <a:ea typeface="Calibri"/>
                        <a:cs typeface="Calibri"/>
                        <a:sym typeface="Calibri"/>
                      </a:endParaRPr>
                    </a:p>
                  </a:txBody>
                  <a:tcPr marT="73625" marB="73625" marR="220875" marL="14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8DCDC"/>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n-US" sz="1200" u="none" cap="none" strike="noStrike">
                          <a:solidFill>
                            <a:srgbClr val="3F3F3F"/>
                          </a:solidFill>
                        </a:rPr>
                        <a:t>WillR</a:t>
                      </a:r>
                      <a:endParaRPr b="1"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8DCDC"/>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n-US" sz="1200" u="none" cap="none" strike="noStrike">
                          <a:solidFill>
                            <a:srgbClr val="3F3F3F"/>
                          </a:solidFill>
                        </a:rPr>
                        <a:t>KAMA</a:t>
                      </a:r>
                      <a:endParaRPr b="1"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8DCDC"/>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n-US" sz="1200" u="none" cap="none" strike="noStrike">
                          <a:solidFill>
                            <a:srgbClr val="3F3F3F"/>
                          </a:solidFill>
                        </a:rPr>
                        <a:t>BBands</a:t>
                      </a:r>
                      <a:endParaRPr b="1"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8DCDC"/>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n-US" sz="1200" u="none" cap="none" strike="noStrike">
                          <a:solidFill>
                            <a:srgbClr val="3F3F3F"/>
                          </a:solidFill>
                        </a:rPr>
                        <a:t>WillR &amp; KAMA &amp; BBands</a:t>
                      </a:r>
                      <a:endParaRPr b="1"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8DCDC"/>
                      </a:solidFill>
                      <a:prstDash val="solid"/>
                      <a:round/>
                      <a:headEnd len="sm" w="sm" type="none"/>
                      <a:tailEnd len="sm" w="sm" type="none"/>
                    </a:lnB>
                  </a:tcPr>
                </a:tc>
              </a:tr>
              <a:tr h="586475">
                <a:tc>
                  <a:txBody>
                    <a:bodyPr/>
                    <a:lstStyle/>
                    <a:p>
                      <a:pPr indent="0" lvl="0" marL="0" marR="0" rtl="0" algn="r">
                        <a:lnSpc>
                          <a:spcPct val="115000"/>
                        </a:lnSpc>
                        <a:spcBef>
                          <a:spcPts val="0"/>
                        </a:spcBef>
                        <a:spcAft>
                          <a:spcPts val="0"/>
                        </a:spcAft>
                        <a:buNone/>
                      </a:pPr>
                      <a:r>
                        <a:rPr b="1" lang="en-US" sz="1200" u="none" cap="none" strike="noStrike">
                          <a:solidFill>
                            <a:srgbClr val="3F3F3F"/>
                          </a:solidFill>
                        </a:rPr>
                        <a:t>Ortalama Yıllık Kazanç</a:t>
                      </a:r>
                      <a:endParaRPr b="1" sz="1200" u="none" cap="none" strike="noStrike">
                        <a:solidFill>
                          <a:srgbClr val="3F3F3F"/>
                        </a:solidFill>
                        <a:latin typeface="Calibri"/>
                        <a:ea typeface="Calibri"/>
                        <a:cs typeface="Calibri"/>
                        <a:sym typeface="Calibri"/>
                      </a:endParaRPr>
                    </a:p>
                  </a:txBody>
                  <a:tcPr marT="73625" marB="73625" marR="220875" marL="147250">
                    <a:lnL cap="flat" cmpd="sng" w="9525">
                      <a:solidFill>
                        <a:srgbClr val="000000">
                          <a:alpha val="0"/>
                        </a:srgbClr>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15,87%</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9,67%</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5,93%</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7,20%</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r>
              <a:tr h="586475">
                <a:tc>
                  <a:txBody>
                    <a:bodyPr/>
                    <a:lstStyle/>
                    <a:p>
                      <a:pPr indent="0" lvl="0" marL="0" marR="0" rtl="0" algn="r">
                        <a:lnSpc>
                          <a:spcPct val="115000"/>
                        </a:lnSpc>
                        <a:spcBef>
                          <a:spcPts val="0"/>
                        </a:spcBef>
                        <a:spcAft>
                          <a:spcPts val="0"/>
                        </a:spcAft>
                        <a:buNone/>
                      </a:pPr>
                      <a:r>
                        <a:rPr b="1" lang="en-US" sz="1200" u="none" cap="none" strike="noStrike">
                          <a:solidFill>
                            <a:srgbClr val="3F3F3F"/>
                          </a:solidFill>
                        </a:rPr>
                        <a:t>Tamamlanan İşlem Sayısı</a:t>
                      </a:r>
                      <a:endParaRPr b="1" sz="1200" u="none" cap="none" strike="noStrike">
                        <a:solidFill>
                          <a:srgbClr val="3F3F3F"/>
                        </a:solidFill>
                        <a:latin typeface="Calibri"/>
                        <a:ea typeface="Calibri"/>
                        <a:cs typeface="Calibri"/>
                        <a:sym typeface="Calibri"/>
                      </a:endParaRPr>
                    </a:p>
                  </a:txBody>
                  <a:tcPr marT="73625" marB="73625" marR="220875" marL="147250">
                    <a:lnL cap="flat" cmpd="sng" w="9525">
                      <a:solidFill>
                        <a:srgbClr val="000000">
                          <a:alpha val="0"/>
                        </a:srgbClr>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40</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73</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3</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201</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tcPr>
                </a:tc>
              </a:tr>
              <a:tr h="586475">
                <a:tc>
                  <a:txBody>
                    <a:bodyPr/>
                    <a:lstStyle/>
                    <a:p>
                      <a:pPr indent="0" lvl="0" marL="0" marR="0" rtl="0" algn="r">
                        <a:lnSpc>
                          <a:spcPct val="115000"/>
                        </a:lnSpc>
                        <a:spcBef>
                          <a:spcPts val="0"/>
                        </a:spcBef>
                        <a:spcAft>
                          <a:spcPts val="0"/>
                        </a:spcAft>
                        <a:buNone/>
                      </a:pPr>
                      <a:r>
                        <a:rPr b="1" lang="en-US" sz="1200" u="none" cap="none" strike="noStrike">
                          <a:solidFill>
                            <a:srgbClr val="3F3F3F"/>
                          </a:solidFill>
                        </a:rPr>
                        <a:t>Kar Getiren İşlem Sayısı Oranı</a:t>
                      </a:r>
                      <a:endParaRPr b="1" sz="1200" u="none" cap="none" strike="noStrike">
                        <a:solidFill>
                          <a:srgbClr val="3F3F3F"/>
                        </a:solidFill>
                        <a:latin typeface="Calibri"/>
                        <a:ea typeface="Calibri"/>
                        <a:cs typeface="Calibri"/>
                        <a:sym typeface="Calibri"/>
                      </a:endParaRPr>
                    </a:p>
                  </a:txBody>
                  <a:tcPr marT="73625" marB="73625" marR="220875" marL="147250">
                    <a:lnL cap="flat" cmpd="sng" w="9525">
                      <a:solidFill>
                        <a:srgbClr val="000000">
                          <a:alpha val="0"/>
                        </a:srgbClr>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97,50%</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84,93%</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100,00%</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58,21%</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r>
              <a:tr h="586475">
                <a:tc>
                  <a:txBody>
                    <a:bodyPr/>
                    <a:lstStyle/>
                    <a:p>
                      <a:pPr indent="0" lvl="0" marL="0" marR="0" rtl="0" algn="r">
                        <a:lnSpc>
                          <a:spcPct val="115000"/>
                        </a:lnSpc>
                        <a:spcBef>
                          <a:spcPts val="0"/>
                        </a:spcBef>
                        <a:spcAft>
                          <a:spcPts val="0"/>
                        </a:spcAft>
                        <a:buNone/>
                      </a:pPr>
                      <a:r>
                        <a:rPr b="1" lang="en-US" sz="1200" u="none" cap="none" strike="noStrike">
                          <a:solidFill>
                            <a:srgbClr val="3F3F3F"/>
                          </a:solidFill>
                        </a:rPr>
                        <a:t>Ortalama İşlem Süresi (gün)</a:t>
                      </a:r>
                      <a:endParaRPr b="1" sz="1200" u="none" cap="none" strike="noStrike">
                        <a:solidFill>
                          <a:srgbClr val="3F3F3F"/>
                        </a:solidFill>
                        <a:latin typeface="Calibri"/>
                        <a:ea typeface="Calibri"/>
                        <a:cs typeface="Calibri"/>
                        <a:sym typeface="Calibri"/>
                      </a:endParaRPr>
                    </a:p>
                  </a:txBody>
                  <a:tcPr marT="73625" marB="73625" marR="220875" marL="147250">
                    <a:lnL cap="flat" cmpd="sng" w="9525">
                      <a:solidFill>
                        <a:srgbClr val="000000">
                          <a:alpha val="0"/>
                        </a:srgbClr>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14,75</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6,16</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277,00</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4,26</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tcPr>
                </a:tc>
              </a:tr>
              <a:tr h="586475">
                <a:tc>
                  <a:txBody>
                    <a:bodyPr/>
                    <a:lstStyle/>
                    <a:p>
                      <a:pPr indent="0" lvl="0" marL="0" marR="0" rtl="0" algn="r">
                        <a:lnSpc>
                          <a:spcPct val="115000"/>
                        </a:lnSpc>
                        <a:spcBef>
                          <a:spcPts val="0"/>
                        </a:spcBef>
                        <a:spcAft>
                          <a:spcPts val="0"/>
                        </a:spcAft>
                        <a:buNone/>
                      </a:pPr>
                      <a:r>
                        <a:rPr b="1" lang="en-US" sz="1200" u="none" cap="none" strike="noStrike">
                          <a:solidFill>
                            <a:srgbClr val="3F3F3F"/>
                          </a:solidFill>
                        </a:rPr>
                        <a:t>Yıllık Ortalama İşlem Sayısı</a:t>
                      </a:r>
                      <a:endParaRPr b="1" sz="1200" u="none" cap="none" strike="noStrike">
                        <a:solidFill>
                          <a:srgbClr val="3F3F3F"/>
                        </a:solidFill>
                        <a:latin typeface="Calibri"/>
                        <a:ea typeface="Calibri"/>
                        <a:cs typeface="Calibri"/>
                        <a:sym typeface="Calibri"/>
                      </a:endParaRPr>
                    </a:p>
                  </a:txBody>
                  <a:tcPr marT="73625" marB="73625" marR="220875" marL="147250">
                    <a:lnL cap="flat" cmpd="sng" w="9525">
                      <a:solidFill>
                        <a:srgbClr val="000000">
                          <a:alpha val="0"/>
                        </a:srgbClr>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11,98</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21,86</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0,90</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60,18</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r>
              <a:tr h="798150">
                <a:tc>
                  <a:txBody>
                    <a:bodyPr/>
                    <a:lstStyle/>
                    <a:p>
                      <a:pPr indent="0" lvl="0" marL="0" marR="0" rtl="0" algn="r">
                        <a:lnSpc>
                          <a:spcPct val="115000"/>
                        </a:lnSpc>
                        <a:spcBef>
                          <a:spcPts val="0"/>
                        </a:spcBef>
                        <a:spcAft>
                          <a:spcPts val="0"/>
                        </a:spcAft>
                        <a:buNone/>
                      </a:pPr>
                      <a:r>
                        <a:rPr b="1" lang="en-US" sz="1200" u="none" cap="none" strike="noStrike">
                          <a:solidFill>
                            <a:srgbClr val="3F3F3F"/>
                          </a:solidFill>
                        </a:rPr>
                        <a:t>Kar Getiren En Yüksek İşlem Oranı</a:t>
                      </a:r>
                      <a:endParaRPr b="1" sz="1200" u="none" cap="none" strike="noStrike">
                        <a:solidFill>
                          <a:srgbClr val="3F3F3F"/>
                        </a:solidFill>
                        <a:latin typeface="Calibri"/>
                        <a:ea typeface="Calibri"/>
                        <a:cs typeface="Calibri"/>
                        <a:sym typeface="Calibri"/>
                      </a:endParaRPr>
                    </a:p>
                  </a:txBody>
                  <a:tcPr marT="73625" marB="73625" marR="220875" marL="147250">
                    <a:lnL cap="flat" cmpd="sng" w="9525">
                      <a:solidFill>
                        <a:srgbClr val="000000">
                          <a:alpha val="0"/>
                        </a:srgbClr>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3,09%</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3,07%</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11,32%</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2,47%</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tcPr>
                </a:tc>
              </a:tr>
              <a:tr h="798150">
                <a:tc>
                  <a:txBody>
                    <a:bodyPr/>
                    <a:lstStyle/>
                    <a:p>
                      <a:pPr indent="0" lvl="0" marL="0" marR="0" rtl="0" algn="r">
                        <a:lnSpc>
                          <a:spcPct val="115000"/>
                        </a:lnSpc>
                        <a:spcBef>
                          <a:spcPts val="0"/>
                        </a:spcBef>
                        <a:spcAft>
                          <a:spcPts val="0"/>
                        </a:spcAft>
                        <a:buNone/>
                      </a:pPr>
                      <a:r>
                        <a:rPr b="1" lang="en-US" sz="1200" u="none" cap="none" strike="noStrike">
                          <a:solidFill>
                            <a:srgbClr val="3F3F3F"/>
                          </a:solidFill>
                        </a:rPr>
                        <a:t>Zarar Getiren En Yüksek İşlem Oranı</a:t>
                      </a:r>
                      <a:endParaRPr b="1" sz="1200" u="none" cap="none" strike="noStrike">
                        <a:solidFill>
                          <a:srgbClr val="3F3F3F"/>
                        </a:solidFill>
                        <a:latin typeface="Calibri"/>
                        <a:ea typeface="Calibri"/>
                        <a:cs typeface="Calibri"/>
                        <a:sym typeface="Calibri"/>
                      </a:endParaRPr>
                    </a:p>
                  </a:txBody>
                  <a:tcPr marT="73625" marB="73625" marR="220875" marL="147250">
                    <a:lnL cap="flat" cmpd="sng" w="9525">
                      <a:solidFill>
                        <a:srgbClr val="000000">
                          <a:alpha val="0"/>
                        </a:srgbClr>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-0,11%</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-4,98%</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3,22%</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c>
                  <a:txBody>
                    <a:bodyPr/>
                    <a:lstStyle/>
                    <a:p>
                      <a:pPr indent="0" lvl="0" marL="0" marR="0" rtl="0" algn="ctr">
                        <a:lnSpc>
                          <a:spcPct val="115000"/>
                        </a:lnSpc>
                        <a:spcBef>
                          <a:spcPts val="0"/>
                        </a:spcBef>
                        <a:spcAft>
                          <a:spcPts val="0"/>
                        </a:spcAft>
                        <a:buNone/>
                      </a:pPr>
                      <a:r>
                        <a:rPr lang="en-US" sz="1200" u="none" cap="none" strike="noStrike">
                          <a:solidFill>
                            <a:srgbClr val="3F3F3F"/>
                          </a:solidFill>
                        </a:rPr>
                        <a:t>-2,00%</a:t>
                      </a:r>
                      <a:endParaRPr sz="1200" u="none" cap="none" strike="noStrike">
                        <a:solidFill>
                          <a:srgbClr val="3F3F3F"/>
                        </a:solidFill>
                        <a:latin typeface="Calibri"/>
                        <a:ea typeface="Calibri"/>
                        <a:cs typeface="Calibri"/>
                        <a:sym typeface="Calibri"/>
                      </a:endParaRPr>
                    </a:p>
                  </a:txBody>
                  <a:tcPr marT="73625" marB="73625" marR="55225" marL="147250">
                    <a:lnL cap="flat" cmpd="sng" w="9525">
                      <a:solidFill>
                        <a:srgbClr val="D8DCDC"/>
                      </a:solidFill>
                      <a:prstDash val="solid"/>
                      <a:round/>
                      <a:headEnd len="sm" w="sm" type="none"/>
                      <a:tailEnd len="sm" w="sm" type="none"/>
                    </a:lnL>
                    <a:lnR cap="flat" cmpd="sng" w="9525">
                      <a:solidFill>
                        <a:srgbClr val="D8DCDC"/>
                      </a:solidFill>
                      <a:prstDash val="solid"/>
                      <a:round/>
                      <a:headEnd len="sm" w="sm" type="none"/>
                      <a:tailEnd len="sm" w="sm" type="none"/>
                    </a:lnR>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4" name="Shape 414"/>
        <p:cNvGrpSpPr/>
        <p:nvPr/>
      </p:nvGrpSpPr>
      <p:grpSpPr>
        <a:xfrm>
          <a:off x="0" y="0"/>
          <a:ext cx="0" cy="0"/>
          <a:chOff x="0" y="0"/>
          <a:chExt cx="0" cy="0"/>
        </a:xfrm>
      </p:grpSpPr>
      <p:sp>
        <p:nvSpPr>
          <p:cNvPr id="415" name="Google Shape;415;p38"/>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6" name="Google Shape;416;p38"/>
          <p:cNvSpPr txBox="1"/>
          <p:nvPr>
            <p:ph type="title"/>
          </p:nvPr>
        </p:nvSpPr>
        <p:spPr>
          <a:xfrm>
            <a:off x="630936" y="548640"/>
            <a:ext cx="270064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700"/>
              <a:buFont typeface="Calibri"/>
              <a:buNone/>
            </a:pPr>
            <a:r>
              <a:rPr lang="en-US" sz="4700"/>
              <a:t>Çıkarımlar</a:t>
            </a:r>
            <a:endParaRPr/>
          </a:p>
        </p:txBody>
      </p:sp>
      <p:sp>
        <p:nvSpPr>
          <p:cNvPr id="417" name="Google Shape;417;p38"/>
          <p:cNvSpPr/>
          <p:nvPr/>
        </p:nvSpPr>
        <p:spPr>
          <a:xfrm rot="5400000">
            <a:off x="1347917" y="3261001"/>
            <a:ext cx="4480560" cy="13716"/>
          </a:xfrm>
          <a:custGeom>
            <a:rect b="b" l="l" r="r" t="t"/>
            <a:pathLst>
              <a:path extrusionOk="0" fill="none" h="13716" w="448056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extrusionOk="0" h="13716" w="448056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extrusionOk="0" fill="none" h="13716" w="448056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8" name="Google Shape;418;p38"/>
          <p:cNvSpPr txBox="1"/>
          <p:nvPr>
            <p:ph idx="1" type="body"/>
          </p:nvPr>
        </p:nvSpPr>
        <p:spPr>
          <a:xfrm>
            <a:off x="3844813" y="552091"/>
            <a:ext cx="4668251" cy="5431536"/>
          </a:xfrm>
          <a:prstGeom prst="rect">
            <a:avLst/>
          </a:prstGeom>
          <a:noFill/>
          <a:ln>
            <a:noFill/>
          </a:ln>
        </p:spPr>
        <p:txBody>
          <a:bodyPr anchorCtr="0" anchor="ctr" bIns="45700" lIns="91425" spcFirstLastPara="1" rIns="91425" wrap="square" tIns="45700">
            <a:normAutofit fontScale="92500" lnSpcReduction="10000"/>
          </a:bodyPr>
          <a:lstStyle/>
          <a:p>
            <a:pPr indent="-59880" lvl="0" marL="171450" rtl="0" algn="l">
              <a:lnSpc>
                <a:spcPct val="90000"/>
              </a:lnSpc>
              <a:spcBef>
                <a:spcPts val="0"/>
              </a:spcBef>
              <a:spcAft>
                <a:spcPts val="0"/>
              </a:spcAft>
              <a:buClr>
                <a:schemeClr val="dk1"/>
              </a:buClr>
              <a:buSzPct val="100000"/>
              <a:buNone/>
            </a:pPr>
            <a:r>
              <a:t/>
            </a:r>
            <a:endParaRPr sz="1900"/>
          </a:p>
          <a:p>
            <a:pPr indent="-59880" lvl="0" marL="171450" rtl="0" algn="l">
              <a:lnSpc>
                <a:spcPct val="90000"/>
              </a:lnSpc>
              <a:spcBef>
                <a:spcPts val="750"/>
              </a:spcBef>
              <a:spcAft>
                <a:spcPts val="0"/>
              </a:spcAft>
              <a:buClr>
                <a:schemeClr val="dk1"/>
              </a:buClr>
              <a:buSzPct val="100000"/>
              <a:buNone/>
            </a:pPr>
            <a:r>
              <a:t/>
            </a:r>
            <a:endParaRPr sz="1900"/>
          </a:p>
          <a:p>
            <a:pPr indent="-59880" lvl="0" marL="171450" rtl="0" algn="l">
              <a:lnSpc>
                <a:spcPct val="90000"/>
              </a:lnSpc>
              <a:spcBef>
                <a:spcPts val="750"/>
              </a:spcBef>
              <a:spcAft>
                <a:spcPts val="0"/>
              </a:spcAft>
              <a:buClr>
                <a:schemeClr val="dk1"/>
              </a:buClr>
              <a:buSzPct val="100000"/>
              <a:buNone/>
            </a:pPr>
            <a:r>
              <a:t/>
            </a:r>
            <a:endParaRPr sz="1900"/>
          </a:p>
          <a:p>
            <a:pPr indent="-59880" lvl="0" marL="171450" rtl="0" algn="l">
              <a:lnSpc>
                <a:spcPct val="90000"/>
              </a:lnSpc>
              <a:spcBef>
                <a:spcPts val="750"/>
              </a:spcBef>
              <a:spcAft>
                <a:spcPts val="0"/>
              </a:spcAft>
              <a:buClr>
                <a:schemeClr val="dk1"/>
              </a:buClr>
              <a:buSzPct val="100000"/>
              <a:buNone/>
            </a:pPr>
            <a:r>
              <a:t/>
            </a:r>
            <a:endParaRPr sz="1900"/>
          </a:p>
          <a:p>
            <a:pPr indent="-171481" lvl="0" marL="171450" rtl="0" algn="l">
              <a:lnSpc>
                <a:spcPct val="90000"/>
              </a:lnSpc>
              <a:spcBef>
                <a:spcPts val="750"/>
              </a:spcBef>
              <a:spcAft>
                <a:spcPts val="0"/>
              </a:spcAft>
              <a:buClr>
                <a:schemeClr val="dk1"/>
              </a:buClr>
              <a:buSzPct val="100000"/>
              <a:buChar char="•"/>
            </a:pPr>
            <a:r>
              <a:rPr lang="en-US" sz="1900"/>
              <a:t>Öbeklerin salınım tabanlı göstergeler, hareketli ortalama tabanlı göstergeler ve çok sinyalli göstergeler olarak mantıklı bir şekilde oluştuğu gözlemlendi</a:t>
            </a:r>
            <a:endParaRPr/>
          </a:p>
          <a:p>
            <a:pPr indent="-171481" lvl="0" marL="171450" rtl="0" algn="l">
              <a:lnSpc>
                <a:spcPct val="90000"/>
              </a:lnSpc>
              <a:spcBef>
                <a:spcPts val="750"/>
              </a:spcBef>
              <a:spcAft>
                <a:spcPts val="0"/>
              </a:spcAft>
              <a:buClr>
                <a:schemeClr val="dk1"/>
              </a:buClr>
              <a:buSzPct val="100000"/>
              <a:buChar char="•"/>
            </a:pPr>
            <a:r>
              <a:rPr lang="en-US" sz="1900"/>
              <a:t>Hareketli ortalama tabanlı göstergelerin olduğu 2. öbeğin başarımının düşük olduğu gözlemlendi</a:t>
            </a:r>
            <a:endParaRPr/>
          </a:p>
          <a:p>
            <a:pPr indent="-171481" lvl="0" marL="171450" rtl="0" algn="l">
              <a:lnSpc>
                <a:spcPct val="90000"/>
              </a:lnSpc>
              <a:spcBef>
                <a:spcPts val="750"/>
              </a:spcBef>
              <a:spcAft>
                <a:spcPts val="0"/>
              </a:spcAft>
              <a:buClr>
                <a:schemeClr val="dk1"/>
              </a:buClr>
              <a:buSzPct val="100000"/>
              <a:buChar char="•"/>
            </a:pPr>
            <a:r>
              <a:rPr lang="en-US" sz="1900"/>
              <a:t>2. öbeğin kendi içerisindeki başarımlarında da büyük farklılıklar olduğu gözlemlendi (KAMA, AD ve Lineer Regresyon sonuçları uzak ara diğerlerinden iyi)</a:t>
            </a:r>
            <a:endParaRPr/>
          </a:p>
          <a:p>
            <a:pPr indent="-171481" lvl="0" marL="171450" rtl="0" algn="l">
              <a:lnSpc>
                <a:spcPct val="90000"/>
              </a:lnSpc>
              <a:spcBef>
                <a:spcPts val="750"/>
              </a:spcBef>
              <a:spcAft>
                <a:spcPts val="0"/>
              </a:spcAft>
              <a:buClr>
                <a:schemeClr val="dk1"/>
              </a:buClr>
              <a:buSzPct val="100000"/>
              <a:buChar char="•"/>
            </a:pPr>
            <a:r>
              <a:rPr lang="en-US" sz="1900"/>
              <a:t>2. öbekte yer alan KAMA, AD ve Lineer Regresyonun başarımının iyi olmasını bu göstergelerin fiyat hareketlerine diğer hareketli ortalamalardan daha hızlı tepki vermesine bağlayabiliriz</a:t>
            </a:r>
            <a:endParaRPr/>
          </a:p>
          <a:p>
            <a:pPr indent="0" lvl="0" marL="82296" rtl="0" algn="l">
              <a:lnSpc>
                <a:spcPct val="90000"/>
              </a:lnSpc>
              <a:spcBef>
                <a:spcPts val="750"/>
              </a:spcBef>
              <a:spcAft>
                <a:spcPts val="0"/>
              </a:spcAft>
              <a:buClr>
                <a:schemeClr val="dk1"/>
              </a:buClr>
              <a:buSzPct val="100000"/>
              <a:buNone/>
            </a:pPr>
            <a:r>
              <a:t/>
            </a:r>
            <a:endParaRPr sz="1900"/>
          </a:p>
          <a:p>
            <a:pPr indent="0" lvl="0" marL="82296" rtl="0" algn="l">
              <a:lnSpc>
                <a:spcPct val="90000"/>
              </a:lnSpc>
              <a:spcBef>
                <a:spcPts val="750"/>
              </a:spcBef>
              <a:spcAft>
                <a:spcPts val="0"/>
              </a:spcAft>
              <a:buClr>
                <a:schemeClr val="dk1"/>
              </a:buClr>
              <a:buSzPct val="100000"/>
              <a:buNone/>
            </a:pPr>
            <a:r>
              <a:t/>
            </a:r>
            <a:endParaRPr sz="1900"/>
          </a:p>
          <a:p>
            <a:pPr indent="0" lvl="0" marL="82296" rtl="0" algn="l">
              <a:lnSpc>
                <a:spcPct val="90000"/>
              </a:lnSpc>
              <a:spcBef>
                <a:spcPts val="750"/>
              </a:spcBef>
              <a:spcAft>
                <a:spcPts val="0"/>
              </a:spcAft>
              <a:buClr>
                <a:schemeClr val="dk1"/>
              </a:buClr>
              <a:buSzPct val="100000"/>
              <a:buNone/>
            </a:pPr>
            <a:r>
              <a:t/>
            </a:r>
            <a:endParaRPr sz="1900"/>
          </a:p>
          <a:p>
            <a:pPr indent="0" lvl="0" marL="82296" rtl="0" algn="l">
              <a:lnSpc>
                <a:spcPct val="90000"/>
              </a:lnSpc>
              <a:spcBef>
                <a:spcPts val="750"/>
              </a:spcBef>
              <a:spcAft>
                <a:spcPts val="0"/>
              </a:spcAft>
              <a:buClr>
                <a:schemeClr val="dk1"/>
              </a:buClr>
              <a:buSzPct val="100000"/>
              <a:buNone/>
            </a:pPr>
            <a:r>
              <a:t/>
            </a:r>
            <a:endParaRPr sz="1900"/>
          </a:p>
          <a:p>
            <a:pPr indent="-59880" lvl="0" marL="171450" rtl="0" algn="l">
              <a:lnSpc>
                <a:spcPct val="90000"/>
              </a:lnSpc>
              <a:spcBef>
                <a:spcPts val="750"/>
              </a:spcBef>
              <a:spcAft>
                <a:spcPts val="0"/>
              </a:spcAft>
              <a:buClr>
                <a:schemeClr val="dk1"/>
              </a:buClr>
              <a:buSzPct val="100000"/>
              <a:buNone/>
            </a:pPr>
            <a:r>
              <a:t/>
            </a:r>
            <a:endParaRPr sz="19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3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4" name="Google Shape;424;p39"/>
          <p:cNvSpPr txBox="1"/>
          <p:nvPr>
            <p:ph type="title"/>
          </p:nvPr>
        </p:nvSpPr>
        <p:spPr>
          <a:xfrm>
            <a:off x="473202" y="639520"/>
            <a:ext cx="257175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sz="4300"/>
              <a:t>Çıkarımlar</a:t>
            </a:r>
            <a:endParaRPr/>
          </a:p>
        </p:txBody>
      </p:sp>
      <p:sp>
        <p:nvSpPr>
          <p:cNvPr id="425" name="Google Shape;425;p39"/>
          <p:cNvSpPr/>
          <p:nvPr/>
        </p:nvSpPr>
        <p:spPr>
          <a:xfrm>
            <a:off x="482458" y="2573756"/>
            <a:ext cx="2441321" cy="18288"/>
          </a:xfrm>
          <a:custGeom>
            <a:rect b="b" l="l" r="r" t="t"/>
            <a:pathLst>
              <a:path extrusionOk="0" fill="none" h="18288" w="2441321">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extrusionOk="0" h="18288" w="2441321">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extrusionOk="0" fill="none" h="18288" w="2441321">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6" name="Google Shape;426;p39"/>
          <p:cNvSpPr txBox="1"/>
          <p:nvPr>
            <p:ph idx="1" type="body"/>
          </p:nvPr>
        </p:nvSpPr>
        <p:spPr>
          <a:xfrm>
            <a:off x="473202" y="2807208"/>
            <a:ext cx="2571750" cy="3410712"/>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200"/>
              <a:buChar char="•"/>
            </a:pPr>
            <a:r>
              <a:rPr lang="en-US" sz="1200"/>
              <a:t>2. öbekteki genel başarısızlığın sebebinin öbekteki göstergelerin optimize edildiğinde genel parametrelerden oldukça uzaklaşmaları olduğu söylenebilir (hareketli ortalamalar 100 gün civarı bir periyotta hesaplanırken optimize edilen değerler 20 günlere düşmektedir)</a:t>
            </a:r>
            <a:endParaRPr/>
          </a:p>
          <a:p>
            <a:pPr indent="-171450" lvl="0" marL="171450" rtl="0" algn="l">
              <a:lnSpc>
                <a:spcPct val="90000"/>
              </a:lnSpc>
              <a:spcBef>
                <a:spcPts val="750"/>
              </a:spcBef>
              <a:spcAft>
                <a:spcPts val="0"/>
              </a:spcAft>
              <a:buClr>
                <a:schemeClr val="dk1"/>
              </a:buClr>
              <a:buSzPts val="1200"/>
              <a:buChar char="•"/>
            </a:pPr>
            <a:r>
              <a:rPr lang="en-US" sz="1200"/>
              <a:t>2. öbekteki göstergelerin genel olarak az sinyal üretmesi beklenir.  Ancak, optimizasyon sonucu oluşan parametreler çok küçüldüğünden bu öbekte üretilen sinyal sayısı çok artmıştır.  Bu da başarımın düşmesinin nedenlerinden biridir.</a:t>
            </a:r>
            <a:endParaRPr/>
          </a:p>
          <a:p>
            <a:pPr indent="0" lvl="0" marL="82296" rtl="0" algn="l">
              <a:lnSpc>
                <a:spcPct val="90000"/>
              </a:lnSpc>
              <a:spcBef>
                <a:spcPts val="750"/>
              </a:spcBef>
              <a:spcAft>
                <a:spcPts val="0"/>
              </a:spcAft>
              <a:buClr>
                <a:schemeClr val="dk1"/>
              </a:buClr>
              <a:buSzPts val="1200"/>
              <a:buNone/>
            </a:pPr>
            <a:r>
              <a:t/>
            </a:r>
            <a:endParaRPr sz="1200"/>
          </a:p>
          <a:p>
            <a:pPr indent="0" lvl="0" marL="82296" rtl="0" algn="l">
              <a:lnSpc>
                <a:spcPct val="90000"/>
              </a:lnSpc>
              <a:spcBef>
                <a:spcPts val="750"/>
              </a:spcBef>
              <a:spcAft>
                <a:spcPts val="0"/>
              </a:spcAft>
              <a:buClr>
                <a:schemeClr val="dk1"/>
              </a:buClr>
              <a:buSzPts val="1200"/>
              <a:buNone/>
            </a:pPr>
            <a:r>
              <a:t/>
            </a:r>
            <a:endParaRPr sz="1200"/>
          </a:p>
          <a:p>
            <a:pPr indent="0" lvl="0" marL="82296" rtl="0" algn="l">
              <a:lnSpc>
                <a:spcPct val="90000"/>
              </a:lnSpc>
              <a:spcBef>
                <a:spcPts val="750"/>
              </a:spcBef>
              <a:spcAft>
                <a:spcPts val="0"/>
              </a:spcAft>
              <a:buClr>
                <a:schemeClr val="dk1"/>
              </a:buClr>
              <a:buSzPts val="1200"/>
              <a:buNone/>
            </a:pPr>
            <a:r>
              <a:t/>
            </a:r>
            <a:endParaRPr sz="1200"/>
          </a:p>
          <a:p>
            <a:pPr indent="0" lvl="0" marL="82296" rtl="0" algn="l">
              <a:lnSpc>
                <a:spcPct val="90000"/>
              </a:lnSpc>
              <a:spcBef>
                <a:spcPts val="750"/>
              </a:spcBef>
              <a:spcAft>
                <a:spcPts val="0"/>
              </a:spcAft>
              <a:buClr>
                <a:schemeClr val="dk1"/>
              </a:buClr>
              <a:buSzPts val="1200"/>
              <a:buNone/>
            </a:pPr>
            <a:r>
              <a:t/>
            </a:r>
            <a:endParaRPr sz="1200"/>
          </a:p>
          <a:p>
            <a:pPr indent="-95250" lvl="0" marL="171450" rtl="0" algn="l">
              <a:lnSpc>
                <a:spcPct val="90000"/>
              </a:lnSpc>
              <a:spcBef>
                <a:spcPts val="750"/>
              </a:spcBef>
              <a:spcAft>
                <a:spcPts val="0"/>
              </a:spcAft>
              <a:buClr>
                <a:schemeClr val="dk1"/>
              </a:buClr>
              <a:buSzPts val="1200"/>
              <a:buNone/>
            </a:pPr>
            <a:r>
              <a:t/>
            </a:r>
            <a:endParaRPr sz="1200"/>
          </a:p>
        </p:txBody>
      </p:sp>
      <p:graphicFrame>
        <p:nvGraphicFramePr>
          <p:cNvPr id="427" name="Google Shape;427;p39"/>
          <p:cNvGraphicFramePr/>
          <p:nvPr/>
        </p:nvGraphicFramePr>
        <p:xfrm>
          <a:off x="3490722" y="1485339"/>
          <a:ext cx="3000000" cy="3000000"/>
        </p:xfrm>
        <a:graphic>
          <a:graphicData uri="http://schemas.openxmlformats.org/drawingml/2006/table">
            <a:tbl>
              <a:tblPr bandRow="1" firstCol="1" firstRow="1">
                <a:solidFill>
                  <a:srgbClr val="F7F7F7"/>
                </a:solidFill>
                <a:tableStyleId>{D570BF34-EF70-419A-8776-3E718D2AF4DA}</a:tableStyleId>
              </a:tblPr>
              <a:tblGrid>
                <a:gridCol w="2305150"/>
                <a:gridCol w="957550"/>
                <a:gridCol w="957550"/>
                <a:gridCol w="957550"/>
              </a:tblGrid>
              <a:tr h="516750">
                <a:tc>
                  <a:txBody>
                    <a:bodyPr/>
                    <a:lstStyle/>
                    <a:p>
                      <a:pPr indent="0" lvl="0" marL="0" marR="0" rtl="0" algn="l">
                        <a:lnSpc>
                          <a:spcPct val="115000"/>
                        </a:lnSpc>
                        <a:spcBef>
                          <a:spcPts val="0"/>
                        </a:spcBef>
                        <a:spcAft>
                          <a:spcPts val="0"/>
                        </a:spcAft>
                        <a:buNone/>
                      </a:pPr>
                      <a:r>
                        <a:t/>
                      </a:r>
                      <a:endParaRPr b="1" sz="1200" u="none" cap="none" strike="noStrike">
                        <a:solidFill>
                          <a:schemeClr val="dk1"/>
                        </a:solidFill>
                        <a:latin typeface="Calibri"/>
                        <a:ea typeface="Calibri"/>
                        <a:cs typeface="Calibri"/>
                        <a:sym typeface="Calibri"/>
                      </a:endParaRPr>
                    </a:p>
                  </a:txBody>
                  <a:tcPr marT="139600" marB="139600" marR="139600" marL="1396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n-US" sz="1200" u="none" cap="none" strike="noStrike">
                          <a:solidFill>
                            <a:schemeClr val="dk1"/>
                          </a:solidFill>
                        </a:rPr>
                        <a:t>ÖBEK 1</a:t>
                      </a:r>
                      <a:endParaRPr b="1" sz="1200" u="none" cap="none" strike="noStrike">
                        <a:solidFill>
                          <a:schemeClr val="dk1"/>
                        </a:solidFill>
                        <a:latin typeface="Calibri"/>
                        <a:ea typeface="Calibri"/>
                        <a:cs typeface="Calibri"/>
                        <a:sym typeface="Calibri"/>
                      </a:endParaRPr>
                    </a:p>
                  </a:txBody>
                  <a:tcPr marT="139600" marB="139600" marR="139600" marL="1396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n-US" sz="1200" u="none" cap="none" strike="noStrike">
                          <a:solidFill>
                            <a:schemeClr val="dk1"/>
                          </a:solidFill>
                        </a:rPr>
                        <a:t>ÖBEK 2</a:t>
                      </a:r>
                      <a:endParaRPr b="1" sz="1200" u="none" cap="none" strike="noStrike">
                        <a:solidFill>
                          <a:schemeClr val="dk1"/>
                        </a:solidFill>
                        <a:latin typeface="Calibri"/>
                        <a:ea typeface="Calibri"/>
                        <a:cs typeface="Calibri"/>
                        <a:sym typeface="Calibri"/>
                      </a:endParaRPr>
                    </a:p>
                  </a:txBody>
                  <a:tcPr marT="139600" marB="139600" marR="139600" marL="1396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n-US" sz="1200" u="none" cap="none" strike="noStrike">
                          <a:solidFill>
                            <a:schemeClr val="dk1"/>
                          </a:solidFill>
                        </a:rPr>
                        <a:t>ÖBEK 3</a:t>
                      </a:r>
                      <a:endParaRPr b="1" sz="1200" u="none" cap="none" strike="noStrike">
                        <a:solidFill>
                          <a:schemeClr val="dk1"/>
                        </a:solidFill>
                        <a:latin typeface="Calibri"/>
                        <a:ea typeface="Calibri"/>
                        <a:cs typeface="Calibri"/>
                        <a:sym typeface="Calibri"/>
                      </a:endParaRPr>
                    </a:p>
                  </a:txBody>
                  <a:tcPr marT="139600" marB="139600" marR="139600" marL="1396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7300">
                <a:tc>
                  <a:txBody>
                    <a:bodyPr/>
                    <a:lstStyle/>
                    <a:p>
                      <a:pPr indent="0" lvl="0" marL="0" marR="0" rtl="0" algn="l">
                        <a:lnSpc>
                          <a:spcPct val="115000"/>
                        </a:lnSpc>
                        <a:spcBef>
                          <a:spcPts val="0"/>
                        </a:spcBef>
                        <a:spcAft>
                          <a:spcPts val="0"/>
                        </a:spcAft>
                        <a:buNone/>
                      </a:pPr>
                      <a:r>
                        <a:rPr b="1" lang="en-US" sz="1200" u="none" cap="none" strike="noStrike">
                          <a:solidFill>
                            <a:schemeClr val="dk1"/>
                          </a:solidFill>
                        </a:rPr>
                        <a:t>Ortalama Yıllık Kazanç</a:t>
                      </a:r>
                      <a:endParaRPr b="1" sz="12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F7F7"/>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3,52%</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F7F7"/>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1,37%</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F7F7"/>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3,54%</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F7F7"/>
                    </a:solidFill>
                  </a:tcPr>
                </a:tc>
              </a:tr>
              <a:tr h="544675">
                <a:tc>
                  <a:txBody>
                    <a:bodyPr/>
                    <a:lstStyle/>
                    <a:p>
                      <a:pPr indent="0" lvl="0" marL="0" marR="0" rtl="0" algn="l">
                        <a:lnSpc>
                          <a:spcPct val="115000"/>
                        </a:lnSpc>
                        <a:spcBef>
                          <a:spcPts val="0"/>
                        </a:spcBef>
                        <a:spcAft>
                          <a:spcPts val="0"/>
                        </a:spcAft>
                        <a:buNone/>
                      </a:pPr>
                      <a:r>
                        <a:rPr b="1" lang="en-US" sz="1200" u="none" cap="none" strike="noStrike">
                          <a:solidFill>
                            <a:schemeClr val="dk1"/>
                          </a:solidFill>
                        </a:rPr>
                        <a:t>Tamamlanan İşlem Sayısı Ortalaması</a:t>
                      </a:r>
                      <a:endParaRPr b="1" sz="12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20,38</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23,19</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8,62</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544675">
                <a:tc>
                  <a:txBody>
                    <a:bodyPr/>
                    <a:lstStyle/>
                    <a:p>
                      <a:pPr indent="0" lvl="0" marL="0" marR="0" rtl="0" algn="l">
                        <a:lnSpc>
                          <a:spcPct val="115000"/>
                        </a:lnSpc>
                        <a:spcBef>
                          <a:spcPts val="0"/>
                        </a:spcBef>
                        <a:spcAft>
                          <a:spcPts val="0"/>
                        </a:spcAft>
                        <a:buNone/>
                      </a:pPr>
                      <a:r>
                        <a:rPr b="1" lang="en-US" sz="1200" u="none" cap="none" strike="noStrike">
                          <a:solidFill>
                            <a:schemeClr val="dk1"/>
                          </a:solidFill>
                        </a:rPr>
                        <a:t>Kar Getiren İşlem Sayısı Oranı Ortalaması</a:t>
                      </a:r>
                      <a:endParaRPr b="1" sz="12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F7F7"/>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62,90%</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F7F7"/>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48,62%</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F7F7"/>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68,91%</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F7F7"/>
                    </a:solidFill>
                  </a:tcPr>
                </a:tc>
              </a:tr>
              <a:tr h="397300">
                <a:tc>
                  <a:txBody>
                    <a:bodyPr/>
                    <a:lstStyle/>
                    <a:p>
                      <a:pPr indent="0" lvl="0" marL="0" marR="0" rtl="0" algn="l">
                        <a:lnSpc>
                          <a:spcPct val="115000"/>
                        </a:lnSpc>
                        <a:spcBef>
                          <a:spcPts val="0"/>
                        </a:spcBef>
                        <a:spcAft>
                          <a:spcPts val="0"/>
                        </a:spcAft>
                        <a:buNone/>
                      </a:pPr>
                      <a:r>
                        <a:rPr b="1" lang="en-US" sz="1200" u="none" cap="none" strike="noStrike">
                          <a:solidFill>
                            <a:schemeClr val="dk1"/>
                          </a:solidFill>
                        </a:rPr>
                        <a:t>Ortalama İşlem Süresi (gün)</a:t>
                      </a:r>
                      <a:endParaRPr b="1" sz="12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32,04</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24,81</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70,61</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397300">
                <a:tc>
                  <a:txBody>
                    <a:bodyPr/>
                    <a:lstStyle/>
                    <a:p>
                      <a:pPr indent="0" lvl="0" marL="0" marR="0" rtl="0" algn="l">
                        <a:lnSpc>
                          <a:spcPct val="115000"/>
                        </a:lnSpc>
                        <a:spcBef>
                          <a:spcPts val="0"/>
                        </a:spcBef>
                        <a:spcAft>
                          <a:spcPts val="0"/>
                        </a:spcAft>
                        <a:buNone/>
                      </a:pPr>
                      <a:r>
                        <a:rPr b="1" lang="en-US" sz="1200" u="none" cap="none" strike="noStrike">
                          <a:solidFill>
                            <a:schemeClr val="dk1"/>
                          </a:solidFill>
                        </a:rPr>
                        <a:t>Yıllık Ortalama İşlem Sayısı</a:t>
                      </a:r>
                      <a:endParaRPr b="1" sz="12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F7F7"/>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6,10</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F7F7"/>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6,94</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F7F7"/>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2,58</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F7F7"/>
                    </a:solidFill>
                  </a:tcPr>
                </a:tc>
              </a:tr>
              <a:tr h="544675">
                <a:tc>
                  <a:txBody>
                    <a:bodyPr/>
                    <a:lstStyle/>
                    <a:p>
                      <a:pPr indent="0" lvl="0" marL="0" marR="0" rtl="0" algn="l">
                        <a:lnSpc>
                          <a:spcPct val="115000"/>
                        </a:lnSpc>
                        <a:spcBef>
                          <a:spcPts val="0"/>
                        </a:spcBef>
                        <a:spcAft>
                          <a:spcPts val="0"/>
                        </a:spcAft>
                        <a:buNone/>
                      </a:pPr>
                      <a:r>
                        <a:rPr b="1" lang="en-US" sz="1200" u="none" cap="none" strike="noStrike">
                          <a:solidFill>
                            <a:schemeClr val="dk1"/>
                          </a:solidFill>
                        </a:rPr>
                        <a:t>Kar Getiren En Yüksek İşlem Ortalaması</a:t>
                      </a:r>
                      <a:endParaRPr b="1" sz="12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12,23%</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12,77%</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12,67%</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544675">
                <a:tc>
                  <a:txBody>
                    <a:bodyPr/>
                    <a:lstStyle/>
                    <a:p>
                      <a:pPr indent="0" lvl="0" marL="0" marR="0" rtl="0" algn="l">
                        <a:lnSpc>
                          <a:spcPct val="115000"/>
                        </a:lnSpc>
                        <a:spcBef>
                          <a:spcPts val="0"/>
                        </a:spcBef>
                        <a:spcAft>
                          <a:spcPts val="0"/>
                        </a:spcAft>
                        <a:buNone/>
                      </a:pPr>
                      <a:r>
                        <a:rPr b="1" lang="en-US" sz="1200" u="none" cap="none" strike="noStrike">
                          <a:solidFill>
                            <a:schemeClr val="dk1"/>
                          </a:solidFill>
                        </a:rPr>
                        <a:t>Zarar Getiren En Yüksek İşlem Ortalaması</a:t>
                      </a:r>
                      <a:endParaRPr b="1" sz="12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7F7F7F"/>
                      </a:solidFill>
                      <a:prstDash val="solid"/>
                      <a:round/>
                      <a:headEnd len="sm" w="sm" type="none"/>
                      <a:tailEnd len="sm" w="sm" type="none"/>
                    </a:lnB>
                    <a:solidFill>
                      <a:srgbClr val="F7F7F7"/>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-7,52%</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7F7F7F"/>
                      </a:solidFill>
                      <a:prstDash val="solid"/>
                      <a:round/>
                      <a:headEnd len="sm" w="sm" type="none"/>
                      <a:tailEnd len="sm" w="sm" type="none"/>
                    </a:lnB>
                    <a:solidFill>
                      <a:srgbClr val="F7F7F7"/>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-8,58%</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7F7F7F"/>
                      </a:solidFill>
                      <a:prstDash val="solid"/>
                      <a:round/>
                      <a:headEnd len="sm" w="sm" type="none"/>
                      <a:tailEnd len="sm" w="sm" type="none"/>
                    </a:lnB>
                    <a:solidFill>
                      <a:srgbClr val="F7F7F7"/>
                    </a:solidFill>
                  </a:tcPr>
                </a:tc>
                <a:tc>
                  <a:txBody>
                    <a:bodyPr/>
                    <a:lstStyle/>
                    <a:p>
                      <a:pPr indent="0" lvl="0" marL="0" marR="0" rtl="0" algn="ctr">
                        <a:lnSpc>
                          <a:spcPct val="115000"/>
                        </a:lnSpc>
                        <a:spcBef>
                          <a:spcPts val="0"/>
                        </a:spcBef>
                        <a:spcAft>
                          <a:spcPts val="0"/>
                        </a:spcAft>
                        <a:buNone/>
                      </a:pPr>
                      <a:r>
                        <a:rPr lang="en-US" sz="1600" u="none" cap="none" strike="noStrike">
                          <a:solidFill>
                            <a:schemeClr val="dk1"/>
                          </a:solidFill>
                        </a:rPr>
                        <a:t>-10,17%</a:t>
                      </a:r>
                      <a:endParaRPr sz="1600" u="none" cap="none" strike="noStrike">
                        <a:solidFill>
                          <a:schemeClr val="dk1"/>
                        </a:solidFill>
                        <a:latin typeface="Calibri"/>
                        <a:ea typeface="Calibri"/>
                        <a:cs typeface="Calibri"/>
                        <a:sym typeface="Calibri"/>
                      </a:endParaRPr>
                    </a:p>
                  </a:txBody>
                  <a:tcPr marT="0" marB="93075" marR="69800" marL="69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7F7F7F"/>
                      </a:solidFill>
                      <a:prstDash val="solid"/>
                      <a:round/>
                      <a:headEnd len="sm" w="sm" type="none"/>
                      <a:tailEnd len="sm" w="sm" type="none"/>
                    </a:lnB>
                    <a:solidFill>
                      <a:srgbClr val="F7F7F7"/>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4"/>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700"/>
              <a:buFont typeface="Calibri"/>
              <a:buNone/>
            </a:pPr>
            <a:r>
              <a:rPr lang="en-US" sz="4700"/>
              <a:t>TEMEL KAVRAMLAR</a:t>
            </a:r>
            <a:endParaRPr/>
          </a:p>
        </p:txBody>
      </p:sp>
      <p:sp>
        <p:nvSpPr>
          <p:cNvPr id="110" name="Google Shape;110;p4"/>
          <p:cNvSpPr/>
          <p:nvPr/>
        </p:nvSpPr>
        <p:spPr>
          <a:xfrm>
            <a:off x="501777" y="1677373"/>
            <a:ext cx="8140446" cy="18288"/>
          </a:xfrm>
          <a:custGeom>
            <a:rect b="b" l="l" r="r" t="t"/>
            <a:pathLst>
              <a:path extrusionOk="0" fill="none" h="18288" w="8140446">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extrusionOk="0" h="18288" w="8140446">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extrusionOk="0" fill="none" h="18288" w="8140446">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4"/>
          <p:cNvSpPr txBox="1"/>
          <p:nvPr>
            <p:ph idx="1" type="body"/>
          </p:nvPr>
        </p:nvSpPr>
        <p:spPr>
          <a:xfrm>
            <a:off x="628650" y="1929384"/>
            <a:ext cx="7886700" cy="425196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ETF (Exchange-Traded Fund)</a:t>
            </a:r>
            <a:endParaRPr/>
          </a:p>
          <a:p>
            <a:pPr indent="-171450" lvl="0" marL="171450" rtl="0" algn="l">
              <a:lnSpc>
                <a:spcPct val="90000"/>
              </a:lnSpc>
              <a:spcBef>
                <a:spcPts val="750"/>
              </a:spcBef>
              <a:spcAft>
                <a:spcPts val="0"/>
              </a:spcAft>
              <a:buClr>
                <a:schemeClr val="dk1"/>
              </a:buClr>
              <a:buSzPts val="1900"/>
              <a:buNone/>
            </a:pPr>
            <a:r>
              <a:rPr lang="en-US" sz="1900"/>
              <a:t>	- Alım-satıma imkan veren fon</a:t>
            </a:r>
            <a:endParaRPr/>
          </a:p>
          <a:p>
            <a:pPr indent="-171450" lvl="0" marL="171450" rtl="0" algn="l">
              <a:lnSpc>
                <a:spcPct val="90000"/>
              </a:lnSpc>
              <a:spcBef>
                <a:spcPts val="750"/>
              </a:spcBef>
              <a:spcAft>
                <a:spcPts val="0"/>
              </a:spcAft>
              <a:buClr>
                <a:schemeClr val="dk1"/>
              </a:buClr>
              <a:buSzPts val="1900"/>
              <a:buChar char="•"/>
            </a:pPr>
            <a:r>
              <a:rPr lang="en-US" sz="1900"/>
              <a:t>Trend</a:t>
            </a:r>
            <a:endParaRPr/>
          </a:p>
          <a:p>
            <a:pPr indent="-171450" lvl="0" marL="171450" rtl="0" algn="l">
              <a:lnSpc>
                <a:spcPct val="90000"/>
              </a:lnSpc>
              <a:spcBef>
                <a:spcPts val="750"/>
              </a:spcBef>
              <a:spcAft>
                <a:spcPts val="0"/>
              </a:spcAft>
              <a:buClr>
                <a:schemeClr val="dk1"/>
              </a:buClr>
              <a:buSzPts val="1900"/>
              <a:buNone/>
            </a:pPr>
            <a:r>
              <a:rPr lang="en-US" sz="1900"/>
              <a:t>	- Verilerin belirli bir dönem içerisindeki genel hareket yönü</a:t>
            </a:r>
            <a:endParaRPr/>
          </a:p>
          <a:p>
            <a:pPr indent="-171450" lvl="0" marL="171450" rtl="0" algn="l">
              <a:lnSpc>
                <a:spcPct val="90000"/>
              </a:lnSpc>
              <a:spcBef>
                <a:spcPts val="750"/>
              </a:spcBef>
              <a:spcAft>
                <a:spcPts val="0"/>
              </a:spcAft>
              <a:buClr>
                <a:schemeClr val="dk1"/>
              </a:buClr>
              <a:buSzPts val="1900"/>
              <a:buChar char="•"/>
            </a:pPr>
            <a:r>
              <a:rPr lang="en-US" sz="1900"/>
              <a:t>Teknik Analiz</a:t>
            </a:r>
            <a:endParaRPr/>
          </a:p>
          <a:p>
            <a:pPr indent="-171450" lvl="0" marL="171450" rtl="0" algn="l">
              <a:lnSpc>
                <a:spcPct val="90000"/>
              </a:lnSpc>
              <a:spcBef>
                <a:spcPts val="750"/>
              </a:spcBef>
              <a:spcAft>
                <a:spcPts val="0"/>
              </a:spcAft>
              <a:buClr>
                <a:schemeClr val="dk1"/>
              </a:buClr>
              <a:buSzPts val="1900"/>
              <a:buNone/>
            </a:pPr>
            <a:r>
              <a:rPr lang="en-US" sz="1900"/>
              <a:t>	- Finansal veriler üzerinde istatistiksel çalışmalar yaparak anlamlı çıkarımlar yapılması</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1" name="Shape 431"/>
        <p:cNvGrpSpPr/>
        <p:nvPr/>
      </p:nvGrpSpPr>
      <p:grpSpPr>
        <a:xfrm>
          <a:off x="0" y="0"/>
          <a:ext cx="0" cy="0"/>
          <a:chOff x="0" y="0"/>
          <a:chExt cx="0" cy="0"/>
        </a:xfrm>
      </p:grpSpPr>
      <p:sp>
        <p:nvSpPr>
          <p:cNvPr id="432" name="Google Shape;432;p40"/>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3" name="Google Shape;433;p40"/>
          <p:cNvSpPr txBox="1"/>
          <p:nvPr>
            <p:ph type="title"/>
          </p:nvPr>
        </p:nvSpPr>
        <p:spPr>
          <a:xfrm>
            <a:off x="473202" y="457200"/>
            <a:ext cx="3257550" cy="1929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200"/>
              <a:buFont typeface="Calibri"/>
              <a:buNone/>
            </a:pPr>
            <a:r>
              <a:rPr lang="en-US" sz="4200"/>
              <a:t>Çıkarımlar</a:t>
            </a:r>
            <a:endParaRPr/>
          </a:p>
        </p:txBody>
      </p:sp>
      <p:sp>
        <p:nvSpPr>
          <p:cNvPr id="434" name="Google Shape;434;p40"/>
          <p:cNvSpPr/>
          <p:nvPr/>
        </p:nvSpPr>
        <p:spPr>
          <a:xfrm rot="5400000">
            <a:off x="3159251" y="1415034"/>
            <a:ext cx="1554480" cy="13716"/>
          </a:xfrm>
          <a:custGeom>
            <a:rect b="b" l="l" r="r" t="t"/>
            <a:pathLst>
              <a:path extrusionOk="0" fill="none" h="13716" w="155448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extrusionOk="0" h="13716" w="155448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extrusionOk="0" fill="none" h="13716" w="155448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5" name="Google Shape;435;p40"/>
          <p:cNvSpPr txBox="1"/>
          <p:nvPr>
            <p:ph idx="1" type="body"/>
          </p:nvPr>
        </p:nvSpPr>
        <p:spPr>
          <a:xfrm>
            <a:off x="4155947" y="457200"/>
            <a:ext cx="4505706" cy="1929384"/>
          </a:xfrm>
          <a:prstGeom prst="rect">
            <a:avLst/>
          </a:prstGeom>
          <a:noFill/>
          <a:ln>
            <a:noFill/>
          </a:ln>
        </p:spPr>
        <p:txBody>
          <a:bodyPr anchorCtr="0" anchor="ctr" bIns="45700" lIns="91425" spcFirstLastPara="1" rIns="91425" wrap="square" tIns="45700">
            <a:normAutofit fontScale="85000" lnSpcReduction="20000"/>
          </a:bodyPr>
          <a:lstStyle/>
          <a:p>
            <a:pPr indent="-85090" lvl="0" marL="171450" rtl="0" algn="l">
              <a:lnSpc>
                <a:spcPct val="90000"/>
              </a:lnSpc>
              <a:spcBef>
                <a:spcPts val="0"/>
              </a:spcBef>
              <a:spcAft>
                <a:spcPts val="0"/>
              </a:spcAft>
              <a:buClr>
                <a:schemeClr val="dk1"/>
              </a:buClr>
              <a:buSzPct val="100000"/>
              <a:buNone/>
            </a:pPr>
            <a:r>
              <a:t/>
            </a:r>
            <a:endParaRPr sz="1600"/>
          </a:p>
          <a:p>
            <a:pPr indent="-85090" lvl="0" marL="171450" rtl="0" algn="l">
              <a:lnSpc>
                <a:spcPct val="90000"/>
              </a:lnSpc>
              <a:spcBef>
                <a:spcPts val="750"/>
              </a:spcBef>
              <a:spcAft>
                <a:spcPts val="0"/>
              </a:spcAft>
              <a:buClr>
                <a:schemeClr val="dk1"/>
              </a:buClr>
              <a:buSzPct val="100000"/>
              <a:buNone/>
            </a:pPr>
            <a:r>
              <a:t/>
            </a:r>
            <a:endParaRPr sz="1600"/>
          </a:p>
          <a:p>
            <a:pPr indent="-85090" lvl="0" marL="171450" rtl="0" algn="l">
              <a:lnSpc>
                <a:spcPct val="90000"/>
              </a:lnSpc>
              <a:spcBef>
                <a:spcPts val="750"/>
              </a:spcBef>
              <a:spcAft>
                <a:spcPts val="0"/>
              </a:spcAft>
              <a:buClr>
                <a:schemeClr val="dk1"/>
              </a:buClr>
              <a:buSzPct val="100000"/>
              <a:buNone/>
            </a:pPr>
            <a:r>
              <a:t/>
            </a:r>
            <a:endParaRPr sz="1600"/>
          </a:p>
          <a:p>
            <a:pPr indent="-171450" lvl="0" marL="171450" rtl="0" algn="l">
              <a:lnSpc>
                <a:spcPct val="90000"/>
              </a:lnSpc>
              <a:spcBef>
                <a:spcPts val="750"/>
              </a:spcBef>
              <a:spcAft>
                <a:spcPts val="0"/>
              </a:spcAft>
              <a:buClr>
                <a:schemeClr val="dk1"/>
              </a:buClr>
              <a:buSzPct val="100000"/>
              <a:buChar char="•"/>
            </a:pPr>
            <a:r>
              <a:rPr lang="en-US" sz="1600"/>
              <a:t>Alım-satım işleminin uzun olmasının birçok alım ve satım sinyalinin kaçırılmasına neden olduğu gözlemlenmiştir. Örneğin Bollinger Bands SPY için Ağustos 2014'te alım yapıp Temmuz 2016'da satım yapmıştır ve 2 yıl sonunda %11 kar elde etmiştir. Ancak, aynı aralıkta Williams %R göstergesi tam 22 kez al-sat yapmış ve %30 kar elde etmiştir.</a:t>
            </a:r>
            <a:endParaRPr/>
          </a:p>
          <a:p>
            <a:pPr indent="0" lvl="0" marL="82296" rtl="0" algn="l">
              <a:lnSpc>
                <a:spcPct val="90000"/>
              </a:lnSpc>
              <a:spcBef>
                <a:spcPts val="750"/>
              </a:spcBef>
              <a:spcAft>
                <a:spcPts val="0"/>
              </a:spcAft>
              <a:buClr>
                <a:schemeClr val="dk1"/>
              </a:buClr>
              <a:buSzPct val="100000"/>
              <a:buNone/>
            </a:pPr>
            <a:r>
              <a:t/>
            </a:r>
            <a:endParaRPr sz="1600"/>
          </a:p>
          <a:p>
            <a:pPr indent="0" lvl="0" marL="82296" rtl="0" algn="l">
              <a:lnSpc>
                <a:spcPct val="90000"/>
              </a:lnSpc>
              <a:spcBef>
                <a:spcPts val="750"/>
              </a:spcBef>
              <a:spcAft>
                <a:spcPts val="0"/>
              </a:spcAft>
              <a:buClr>
                <a:schemeClr val="dk1"/>
              </a:buClr>
              <a:buSzPct val="100000"/>
              <a:buNone/>
            </a:pPr>
            <a:r>
              <a:t/>
            </a:r>
            <a:endParaRPr sz="1600"/>
          </a:p>
          <a:p>
            <a:pPr indent="-85090" lvl="0" marL="171450" rtl="0" algn="l">
              <a:lnSpc>
                <a:spcPct val="90000"/>
              </a:lnSpc>
              <a:spcBef>
                <a:spcPts val="750"/>
              </a:spcBef>
              <a:spcAft>
                <a:spcPts val="0"/>
              </a:spcAft>
              <a:buClr>
                <a:schemeClr val="dk1"/>
              </a:buClr>
              <a:buSzPct val="100000"/>
              <a:buNone/>
            </a:pPr>
            <a:r>
              <a:t/>
            </a:r>
            <a:endParaRPr sz="1600"/>
          </a:p>
        </p:txBody>
      </p:sp>
      <p:pic>
        <p:nvPicPr>
          <p:cNvPr id="436" name="Google Shape;436;p40"/>
          <p:cNvPicPr preferRelativeResize="0"/>
          <p:nvPr/>
        </p:nvPicPr>
        <p:blipFill rotWithShape="1">
          <a:blip r:embed="rId3">
            <a:alphaModFix/>
          </a:blip>
          <a:srcRect b="0" l="0" r="0" t="0"/>
          <a:stretch/>
        </p:blipFill>
        <p:spPr>
          <a:xfrm>
            <a:off x="349758" y="2869334"/>
            <a:ext cx="4101084" cy="3079196"/>
          </a:xfrm>
          <a:prstGeom prst="rect">
            <a:avLst/>
          </a:prstGeom>
          <a:noFill/>
          <a:ln>
            <a:noFill/>
          </a:ln>
        </p:spPr>
      </p:pic>
      <p:pic>
        <p:nvPicPr>
          <p:cNvPr id="437" name="Google Shape;437;p40"/>
          <p:cNvPicPr preferRelativeResize="0"/>
          <p:nvPr/>
        </p:nvPicPr>
        <p:blipFill rotWithShape="1">
          <a:blip r:embed="rId4">
            <a:alphaModFix/>
          </a:blip>
          <a:srcRect b="0" l="0" r="0" t="0"/>
          <a:stretch/>
        </p:blipFill>
        <p:spPr>
          <a:xfrm>
            <a:off x="4690872" y="2869334"/>
            <a:ext cx="4101084" cy="307919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1" name="Shape 441"/>
        <p:cNvGrpSpPr/>
        <p:nvPr/>
      </p:nvGrpSpPr>
      <p:grpSpPr>
        <a:xfrm>
          <a:off x="0" y="0"/>
          <a:ext cx="0" cy="0"/>
          <a:chOff x="0" y="0"/>
          <a:chExt cx="0" cy="0"/>
        </a:xfrm>
      </p:grpSpPr>
      <p:sp>
        <p:nvSpPr>
          <p:cNvPr id="442" name="Google Shape;442;p41"/>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3" name="Google Shape;443;p41"/>
          <p:cNvSpPr txBox="1"/>
          <p:nvPr>
            <p:ph type="title"/>
          </p:nvPr>
        </p:nvSpPr>
        <p:spPr>
          <a:xfrm>
            <a:off x="630936" y="548640"/>
            <a:ext cx="270064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700"/>
              <a:buFont typeface="Calibri"/>
              <a:buNone/>
            </a:pPr>
            <a:r>
              <a:rPr lang="en-US" sz="4700"/>
              <a:t>Çıkarımlar</a:t>
            </a:r>
            <a:endParaRPr/>
          </a:p>
        </p:txBody>
      </p:sp>
      <p:sp>
        <p:nvSpPr>
          <p:cNvPr id="444" name="Google Shape;444;p41"/>
          <p:cNvSpPr/>
          <p:nvPr/>
        </p:nvSpPr>
        <p:spPr>
          <a:xfrm rot="5400000">
            <a:off x="1347917" y="3261001"/>
            <a:ext cx="4480560" cy="13716"/>
          </a:xfrm>
          <a:custGeom>
            <a:rect b="b" l="l" r="r" t="t"/>
            <a:pathLst>
              <a:path extrusionOk="0" fill="none" h="13716" w="448056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extrusionOk="0" h="13716" w="448056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extrusionOk="0" fill="none" h="13716" w="448056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5" name="Google Shape;445;p41"/>
          <p:cNvSpPr txBox="1"/>
          <p:nvPr>
            <p:ph idx="1" type="body"/>
          </p:nvPr>
        </p:nvSpPr>
        <p:spPr>
          <a:xfrm>
            <a:off x="3844813" y="552091"/>
            <a:ext cx="4668251" cy="5431536"/>
          </a:xfrm>
          <a:prstGeom prst="rect">
            <a:avLst/>
          </a:prstGeom>
          <a:noFill/>
          <a:ln>
            <a:noFill/>
          </a:ln>
        </p:spPr>
        <p:txBody>
          <a:bodyPr anchorCtr="0" anchor="ctr"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İşlem yapılmayan zamanların ve çok uzun süren işlemlerin birçok al-sat fırsatının kaçırılmasına neden olduğu gözlemlendi</a:t>
            </a:r>
            <a:endParaRPr/>
          </a:p>
          <a:p>
            <a:pPr indent="-171450" lvl="0" marL="171450" rtl="0" algn="l">
              <a:lnSpc>
                <a:spcPct val="90000"/>
              </a:lnSpc>
              <a:spcBef>
                <a:spcPts val="750"/>
              </a:spcBef>
              <a:spcAft>
                <a:spcPts val="0"/>
              </a:spcAft>
              <a:buClr>
                <a:schemeClr val="dk1"/>
              </a:buClr>
              <a:buSzPts val="1900"/>
              <a:buChar char="•"/>
            </a:pPr>
            <a:r>
              <a:rPr lang="en-US" sz="1900"/>
              <a:t>Kullanılan gösterge sayısı arttırılarak bu al-sat fırsatlarının yakalanması amaçlandı.  Ancak, farklı sorunlarla karşılaşıldı</a:t>
            </a:r>
            <a:endParaRPr/>
          </a:p>
          <a:p>
            <a:pPr indent="-171450" lvl="0" marL="171450" rtl="0" algn="l">
              <a:lnSpc>
                <a:spcPct val="90000"/>
              </a:lnSpc>
              <a:spcBef>
                <a:spcPts val="750"/>
              </a:spcBef>
              <a:spcAft>
                <a:spcPts val="0"/>
              </a:spcAft>
              <a:buClr>
                <a:schemeClr val="dk1"/>
              </a:buClr>
              <a:buSzPts val="1900"/>
              <a:buChar char="•"/>
            </a:pPr>
            <a:r>
              <a:rPr lang="en-US" sz="1900"/>
              <a:t>Çoklu gösterge kullanımı sonucu oluşan alım ve satım sayısı göstergelerin kendi alım satım toplamlarından daha fazla çıktı. Bunun sebebi indikatörlerin sürekli alım ve satım pozisyonunda olmaları ve kendi pozisyonları tamamlanmadan diğer göstergelerin işlem yapmasıdır.</a:t>
            </a:r>
            <a:endParaRPr/>
          </a:p>
          <a:p>
            <a:pPr indent="-171450" lvl="0" marL="171450" rtl="0" algn="l">
              <a:lnSpc>
                <a:spcPct val="90000"/>
              </a:lnSpc>
              <a:spcBef>
                <a:spcPts val="750"/>
              </a:spcBef>
              <a:spcAft>
                <a:spcPts val="0"/>
              </a:spcAft>
              <a:buClr>
                <a:schemeClr val="dk1"/>
              </a:buClr>
              <a:buSzPts val="1900"/>
              <a:buChar char="•"/>
            </a:pPr>
            <a:r>
              <a:rPr lang="en-US" sz="1900"/>
              <a:t>Oluşan al-sat sinyallerinin bazıları kötü noktalara denk geldiğinden genel başarımı düşürmüştür.</a:t>
            </a:r>
            <a:endParaRPr/>
          </a:p>
          <a:p>
            <a:pPr indent="-50800" lvl="0" marL="171450" rtl="0" algn="l">
              <a:lnSpc>
                <a:spcPct val="90000"/>
              </a:lnSpc>
              <a:spcBef>
                <a:spcPts val="750"/>
              </a:spcBef>
              <a:spcAft>
                <a:spcPts val="0"/>
              </a:spcAft>
              <a:buClr>
                <a:schemeClr val="dk1"/>
              </a:buClr>
              <a:buSzPts val="1900"/>
              <a:buNone/>
            </a:pPr>
            <a:r>
              <a:t/>
            </a:r>
            <a:endParaRPr sz="19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9" name="Shape 449"/>
        <p:cNvGrpSpPr/>
        <p:nvPr/>
      </p:nvGrpSpPr>
      <p:grpSpPr>
        <a:xfrm>
          <a:off x="0" y="0"/>
          <a:ext cx="0" cy="0"/>
          <a:chOff x="0" y="0"/>
          <a:chExt cx="0" cy="0"/>
        </a:xfrm>
      </p:grpSpPr>
      <p:sp>
        <p:nvSpPr>
          <p:cNvPr id="450" name="Google Shape;450;p42"/>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1" name="Google Shape;451;p42"/>
          <p:cNvSpPr txBox="1"/>
          <p:nvPr>
            <p:ph type="title"/>
          </p:nvPr>
        </p:nvSpPr>
        <p:spPr>
          <a:xfrm>
            <a:off x="630936" y="548640"/>
            <a:ext cx="270064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700"/>
              <a:buFont typeface="Calibri"/>
              <a:buNone/>
            </a:pPr>
            <a:r>
              <a:rPr lang="en-US" sz="4700"/>
              <a:t>Çıkarımlar</a:t>
            </a:r>
            <a:endParaRPr/>
          </a:p>
        </p:txBody>
      </p:sp>
      <p:sp>
        <p:nvSpPr>
          <p:cNvPr id="452" name="Google Shape;452;p42"/>
          <p:cNvSpPr/>
          <p:nvPr/>
        </p:nvSpPr>
        <p:spPr>
          <a:xfrm rot="5400000">
            <a:off x="1347917" y="3261001"/>
            <a:ext cx="4480560" cy="13716"/>
          </a:xfrm>
          <a:custGeom>
            <a:rect b="b" l="l" r="r" t="t"/>
            <a:pathLst>
              <a:path extrusionOk="0" fill="none" h="13716" w="448056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extrusionOk="0" h="13716" w="448056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extrusionOk="0" fill="none" h="13716" w="448056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3" name="Google Shape;453;p42"/>
          <p:cNvSpPr txBox="1"/>
          <p:nvPr>
            <p:ph idx="1" type="body"/>
          </p:nvPr>
        </p:nvSpPr>
        <p:spPr>
          <a:xfrm>
            <a:off x="3844813" y="552091"/>
            <a:ext cx="4668251" cy="5431536"/>
          </a:xfrm>
          <a:prstGeom prst="rect">
            <a:avLst/>
          </a:prstGeom>
          <a:noFill/>
          <a:ln>
            <a:noFill/>
          </a:ln>
        </p:spPr>
        <p:txBody>
          <a:bodyPr anchorCtr="0" anchor="ctr"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Farklı öbeklerden seçilen göstergelerin başarımının düşük olduğu gözlemlenmiştir.</a:t>
            </a:r>
            <a:endParaRPr/>
          </a:p>
          <a:p>
            <a:pPr indent="-171450" lvl="0" marL="171450" rtl="0" algn="l">
              <a:lnSpc>
                <a:spcPct val="90000"/>
              </a:lnSpc>
              <a:spcBef>
                <a:spcPts val="750"/>
              </a:spcBef>
              <a:spcAft>
                <a:spcPts val="0"/>
              </a:spcAft>
              <a:buClr>
                <a:schemeClr val="dk1"/>
              </a:buClr>
              <a:buSzPts val="1900"/>
              <a:buChar char="•"/>
            </a:pPr>
            <a:r>
              <a:rPr lang="en-US" sz="1900"/>
              <a:t>Aynı öbek içerisinden seçilen göstergelerin oluşturduğu sistemin ise daha başarılı olduğu; ancak, göstergelerin en iyi performansından daha düşük olduğu görülmüştür.</a:t>
            </a:r>
            <a:endParaRPr/>
          </a:p>
          <a:p>
            <a:pPr indent="-171450" lvl="0" marL="171450" rtl="0" algn="l">
              <a:lnSpc>
                <a:spcPct val="90000"/>
              </a:lnSpc>
              <a:spcBef>
                <a:spcPts val="750"/>
              </a:spcBef>
              <a:spcAft>
                <a:spcPts val="0"/>
              </a:spcAft>
              <a:buClr>
                <a:schemeClr val="dk1"/>
              </a:buClr>
              <a:buSzPts val="1900"/>
              <a:buChar char="•"/>
            </a:pPr>
            <a:r>
              <a:rPr lang="en-US" sz="1900"/>
              <a:t>Aynı öbekten seçilen göstergelerin oluşturduğu sistemin göstergelerin başarımının ortalamasına yakın bir sonuç verdiği gözlemlendi.</a:t>
            </a:r>
            <a:endParaRPr/>
          </a:p>
          <a:p>
            <a:pPr indent="0" lvl="0" marL="82296" rtl="0" algn="l">
              <a:lnSpc>
                <a:spcPct val="90000"/>
              </a:lnSpc>
              <a:spcBef>
                <a:spcPts val="750"/>
              </a:spcBef>
              <a:spcAft>
                <a:spcPts val="0"/>
              </a:spcAft>
              <a:buClr>
                <a:schemeClr val="dk1"/>
              </a:buClr>
              <a:buSzPts val="1900"/>
              <a:buNone/>
            </a:pPr>
            <a:r>
              <a:t/>
            </a:r>
            <a:endParaRPr sz="1900"/>
          </a:p>
          <a:p>
            <a:pPr indent="0" lvl="0" marL="82296" rtl="0" algn="l">
              <a:lnSpc>
                <a:spcPct val="90000"/>
              </a:lnSpc>
              <a:spcBef>
                <a:spcPts val="750"/>
              </a:spcBef>
              <a:spcAft>
                <a:spcPts val="0"/>
              </a:spcAft>
              <a:buClr>
                <a:schemeClr val="dk1"/>
              </a:buClr>
              <a:buSzPts val="1900"/>
              <a:buNone/>
            </a:pPr>
            <a:r>
              <a:t/>
            </a:r>
            <a:endParaRPr sz="1900"/>
          </a:p>
          <a:p>
            <a:pPr indent="0" lvl="0" marL="82296" rtl="0" algn="l">
              <a:lnSpc>
                <a:spcPct val="90000"/>
              </a:lnSpc>
              <a:spcBef>
                <a:spcPts val="750"/>
              </a:spcBef>
              <a:spcAft>
                <a:spcPts val="0"/>
              </a:spcAft>
              <a:buClr>
                <a:schemeClr val="dk1"/>
              </a:buClr>
              <a:buSzPts val="1900"/>
              <a:buNone/>
            </a:pPr>
            <a:r>
              <a:t/>
            </a:r>
            <a:endParaRPr sz="1900"/>
          </a:p>
          <a:p>
            <a:pPr indent="-50800" lvl="0" marL="171450" rtl="0" algn="l">
              <a:lnSpc>
                <a:spcPct val="90000"/>
              </a:lnSpc>
              <a:spcBef>
                <a:spcPts val="750"/>
              </a:spcBef>
              <a:spcAft>
                <a:spcPts val="0"/>
              </a:spcAft>
              <a:buClr>
                <a:schemeClr val="dk1"/>
              </a:buClr>
              <a:buSzPts val="1900"/>
              <a:buNone/>
            </a:pPr>
            <a:r>
              <a:t/>
            </a:r>
            <a:endParaRPr sz="19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7" name="Shape 457"/>
        <p:cNvGrpSpPr/>
        <p:nvPr/>
      </p:nvGrpSpPr>
      <p:grpSpPr>
        <a:xfrm>
          <a:off x="0" y="0"/>
          <a:ext cx="0" cy="0"/>
          <a:chOff x="0" y="0"/>
          <a:chExt cx="0" cy="0"/>
        </a:xfrm>
      </p:grpSpPr>
      <p:sp>
        <p:nvSpPr>
          <p:cNvPr id="458" name="Google Shape;458;p43"/>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9" name="Google Shape;459;p43"/>
          <p:cNvSpPr txBox="1"/>
          <p:nvPr>
            <p:ph type="title"/>
          </p:nvPr>
        </p:nvSpPr>
        <p:spPr>
          <a:xfrm>
            <a:off x="630936" y="548640"/>
            <a:ext cx="270064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700"/>
              <a:buFont typeface="Calibri"/>
              <a:buNone/>
            </a:pPr>
            <a:r>
              <a:rPr lang="en-US" sz="4700"/>
              <a:t>Min-Max Windows</a:t>
            </a:r>
            <a:endParaRPr/>
          </a:p>
        </p:txBody>
      </p:sp>
      <p:sp>
        <p:nvSpPr>
          <p:cNvPr id="460" name="Google Shape;460;p43"/>
          <p:cNvSpPr/>
          <p:nvPr/>
        </p:nvSpPr>
        <p:spPr>
          <a:xfrm rot="5400000">
            <a:off x="1347917" y="3261001"/>
            <a:ext cx="4480560" cy="13716"/>
          </a:xfrm>
          <a:custGeom>
            <a:rect b="b" l="l" r="r" t="t"/>
            <a:pathLst>
              <a:path extrusionOk="0" fill="none" h="13716" w="448056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extrusionOk="0" h="13716" w="448056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extrusionOk="0" fill="none" h="13716" w="448056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1" name="Google Shape;461;p43"/>
          <p:cNvSpPr txBox="1"/>
          <p:nvPr>
            <p:ph idx="1" type="body"/>
          </p:nvPr>
        </p:nvSpPr>
        <p:spPr>
          <a:xfrm>
            <a:off x="3844813" y="552091"/>
            <a:ext cx="4668251" cy="5431536"/>
          </a:xfrm>
          <a:prstGeom prst="rect">
            <a:avLst/>
          </a:prstGeom>
          <a:noFill/>
          <a:ln>
            <a:noFill/>
          </a:ln>
        </p:spPr>
        <p:txBody>
          <a:bodyPr anchorCtr="0" anchor="ctr" bIns="45700" lIns="91425" spcFirstLastPara="1" rIns="91425" wrap="square" tIns="45700">
            <a:normAutofit lnSpcReduction="10000"/>
          </a:bodyPr>
          <a:lstStyle/>
          <a:p>
            <a:pPr indent="-57150" lvl="0" marL="171450" rtl="0" algn="l">
              <a:lnSpc>
                <a:spcPct val="90000"/>
              </a:lnSpc>
              <a:spcBef>
                <a:spcPts val="0"/>
              </a:spcBef>
              <a:spcAft>
                <a:spcPts val="0"/>
              </a:spcAft>
              <a:buClr>
                <a:schemeClr val="dk1"/>
              </a:buClr>
              <a:buSzPts val="1800"/>
              <a:buNone/>
            </a:pPr>
            <a:r>
              <a:t/>
            </a:r>
            <a:endParaRPr sz="1800"/>
          </a:p>
          <a:p>
            <a:pPr indent="-171450" lvl="0" marL="171450" rtl="0" algn="l">
              <a:lnSpc>
                <a:spcPct val="90000"/>
              </a:lnSpc>
              <a:spcBef>
                <a:spcPts val="750"/>
              </a:spcBef>
              <a:spcAft>
                <a:spcPts val="0"/>
              </a:spcAft>
              <a:buClr>
                <a:schemeClr val="dk1"/>
              </a:buClr>
              <a:buSzPts val="1800"/>
              <a:buChar char="•"/>
            </a:pPr>
            <a:r>
              <a:rPr lang="en-US" sz="1800"/>
              <a:t>Basit bir göstergedir.</a:t>
            </a:r>
            <a:endParaRPr/>
          </a:p>
          <a:p>
            <a:pPr indent="-171450" lvl="0" marL="171450" rtl="0" algn="l">
              <a:lnSpc>
                <a:spcPct val="90000"/>
              </a:lnSpc>
              <a:spcBef>
                <a:spcPts val="750"/>
              </a:spcBef>
              <a:spcAft>
                <a:spcPts val="0"/>
              </a:spcAft>
              <a:buClr>
                <a:schemeClr val="dk1"/>
              </a:buClr>
              <a:buSzPts val="1800"/>
              <a:buChar char="•"/>
            </a:pPr>
            <a:r>
              <a:rPr lang="en-US" sz="1800"/>
              <a:t>Belirlenen bir pencere boyutu içerisinde pencerenin en sonundaki fiyatı penceredeki diğer fiyatlarla karşılaştırır.</a:t>
            </a:r>
            <a:endParaRPr/>
          </a:p>
          <a:p>
            <a:pPr indent="-171450" lvl="0" marL="171450" rtl="0" algn="l">
              <a:lnSpc>
                <a:spcPct val="90000"/>
              </a:lnSpc>
              <a:spcBef>
                <a:spcPts val="750"/>
              </a:spcBef>
              <a:spcAft>
                <a:spcPts val="0"/>
              </a:spcAft>
              <a:buClr>
                <a:schemeClr val="dk1"/>
              </a:buClr>
              <a:buSzPts val="1800"/>
              <a:buChar char="•"/>
            </a:pPr>
            <a:r>
              <a:rPr lang="en-US" sz="1800"/>
              <a:t>Eğer fiyat pencere içerisindeki en düşük fiyat ise (yerel minimum) alım pozisyonuna geçilir (henüz alım yapılmaz).</a:t>
            </a:r>
            <a:endParaRPr/>
          </a:p>
          <a:p>
            <a:pPr indent="-171450" lvl="0" marL="171450" rtl="0" algn="l">
              <a:lnSpc>
                <a:spcPct val="90000"/>
              </a:lnSpc>
              <a:spcBef>
                <a:spcPts val="750"/>
              </a:spcBef>
              <a:spcAft>
                <a:spcPts val="0"/>
              </a:spcAft>
              <a:buClr>
                <a:schemeClr val="dk1"/>
              </a:buClr>
              <a:buSzPts val="1800"/>
              <a:buChar char="•"/>
            </a:pPr>
            <a:r>
              <a:rPr lang="en-US" sz="1800"/>
              <a:t>Alım pozisyonuna geçildikten sonra pencere dışına çıkılır ve bir sonraki gün ile karşılaştırma yapılır. Eğer bir sonraki günün fiyatı daha düşük ise pozisyon korunur (yerel minimum daha küçük bir değer).</a:t>
            </a:r>
            <a:endParaRPr/>
          </a:p>
          <a:p>
            <a:pPr indent="-171450" lvl="0" marL="171450" rtl="0" algn="l">
              <a:lnSpc>
                <a:spcPct val="90000"/>
              </a:lnSpc>
              <a:spcBef>
                <a:spcPts val="750"/>
              </a:spcBef>
              <a:spcAft>
                <a:spcPts val="0"/>
              </a:spcAft>
              <a:buClr>
                <a:schemeClr val="dk1"/>
              </a:buClr>
              <a:buSzPts val="1800"/>
              <a:buChar char="•"/>
            </a:pPr>
            <a:r>
              <a:rPr lang="en-US" sz="1800"/>
              <a:t>Eğer bir sonraki değer daha büyük ise alım işlemi gerçekleştirilir.</a:t>
            </a:r>
            <a:endParaRPr/>
          </a:p>
          <a:p>
            <a:pPr indent="-171450" lvl="0" marL="171450" rtl="0" algn="l">
              <a:lnSpc>
                <a:spcPct val="90000"/>
              </a:lnSpc>
              <a:spcBef>
                <a:spcPts val="750"/>
              </a:spcBef>
              <a:spcAft>
                <a:spcPts val="0"/>
              </a:spcAft>
              <a:buClr>
                <a:schemeClr val="dk1"/>
              </a:buClr>
              <a:buSzPts val="1800"/>
              <a:buChar char="•"/>
            </a:pPr>
            <a:r>
              <a:rPr lang="en-US" sz="1800"/>
              <a:t>En yüksek fiyat için de sistem aynı çalışır ve satım sinyali üretir.</a:t>
            </a:r>
            <a:endParaRPr/>
          </a:p>
          <a:p>
            <a:pPr indent="-171450" lvl="0" marL="171450" rtl="0" algn="l">
              <a:lnSpc>
                <a:spcPct val="90000"/>
              </a:lnSpc>
              <a:spcBef>
                <a:spcPts val="750"/>
              </a:spcBef>
              <a:spcAft>
                <a:spcPts val="0"/>
              </a:spcAft>
              <a:buClr>
                <a:schemeClr val="dk1"/>
              </a:buClr>
              <a:buSzPts val="1800"/>
              <a:buChar char="•"/>
            </a:pPr>
            <a:r>
              <a:rPr lang="en-US" sz="1800"/>
              <a:t>Pozisyon alındıktan sonra alım ya da satım işleminin hemen gerçekleştirilmemesi karın daha da artırılması için yapılmaktadır.</a:t>
            </a:r>
            <a:endParaRPr/>
          </a:p>
          <a:p>
            <a:pPr indent="-57150" lvl="0" marL="171450" rtl="0" algn="l">
              <a:lnSpc>
                <a:spcPct val="90000"/>
              </a:lnSpc>
              <a:spcBef>
                <a:spcPts val="750"/>
              </a:spcBef>
              <a:spcAft>
                <a:spcPts val="0"/>
              </a:spcAft>
              <a:buClr>
                <a:schemeClr val="dk1"/>
              </a:buClr>
              <a:buSzPts val="1800"/>
              <a:buNone/>
            </a:pPr>
            <a:r>
              <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p44"/>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7" name="Google Shape;467;p44"/>
          <p:cNvSpPr txBox="1"/>
          <p:nvPr>
            <p:ph type="title"/>
          </p:nvPr>
        </p:nvSpPr>
        <p:spPr>
          <a:xfrm>
            <a:off x="630936" y="548640"/>
            <a:ext cx="270064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RSI 30-70 Kuralının Trend ile Düzenlenmesi</a:t>
            </a:r>
            <a:endParaRPr/>
          </a:p>
        </p:txBody>
      </p:sp>
      <p:sp>
        <p:nvSpPr>
          <p:cNvPr id="468" name="Google Shape;468;p44"/>
          <p:cNvSpPr/>
          <p:nvPr/>
        </p:nvSpPr>
        <p:spPr>
          <a:xfrm rot="5400000">
            <a:off x="1347917" y="3261001"/>
            <a:ext cx="4480560" cy="13716"/>
          </a:xfrm>
          <a:custGeom>
            <a:rect b="b" l="l" r="r" t="t"/>
            <a:pathLst>
              <a:path extrusionOk="0" fill="none" h="13716" w="448056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extrusionOk="0" h="13716" w="448056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extrusionOk="0" fill="none" h="13716" w="448056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9" name="Google Shape;469;p44"/>
          <p:cNvSpPr txBox="1"/>
          <p:nvPr>
            <p:ph idx="1" type="body"/>
          </p:nvPr>
        </p:nvSpPr>
        <p:spPr>
          <a:xfrm>
            <a:off x="3844813" y="552091"/>
            <a:ext cx="4668251" cy="5431536"/>
          </a:xfrm>
          <a:prstGeom prst="rect">
            <a:avLst/>
          </a:prstGeom>
          <a:noFill/>
          <a:ln>
            <a:noFill/>
          </a:ln>
        </p:spPr>
        <p:txBody>
          <a:bodyPr anchorCtr="0" anchor="ctr"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RSI 30-70 kuralı trendin olmadığı veya zayıf olduğu durumlarda iyi çalışmaktadır.</a:t>
            </a:r>
            <a:endParaRPr/>
          </a:p>
          <a:p>
            <a:pPr indent="-171450" lvl="0" marL="171450" rtl="0" algn="l">
              <a:lnSpc>
                <a:spcPct val="90000"/>
              </a:lnSpc>
              <a:spcBef>
                <a:spcPts val="750"/>
              </a:spcBef>
              <a:spcAft>
                <a:spcPts val="0"/>
              </a:spcAft>
              <a:buClr>
                <a:schemeClr val="dk1"/>
              </a:buClr>
              <a:buSzPts val="1900"/>
              <a:buChar char="•"/>
            </a:pPr>
            <a:r>
              <a:rPr lang="en-US" sz="1900"/>
              <a:t>Trendin güçlü olduğu durumlarda bu genel yöntemin başarımı düşer.</a:t>
            </a:r>
            <a:endParaRPr/>
          </a:p>
          <a:p>
            <a:pPr indent="-171450" lvl="0" marL="171450" rtl="0" algn="l">
              <a:lnSpc>
                <a:spcPct val="90000"/>
              </a:lnSpc>
              <a:spcBef>
                <a:spcPts val="750"/>
              </a:spcBef>
              <a:spcAft>
                <a:spcPts val="0"/>
              </a:spcAft>
              <a:buClr>
                <a:schemeClr val="dk1"/>
              </a:buClr>
              <a:buSzPts val="1900"/>
              <a:buChar char="•"/>
            </a:pPr>
            <a:r>
              <a:rPr lang="en-US" sz="1900"/>
              <a:t>Bu yüzden genel kurala iki parametre eklendi.</a:t>
            </a:r>
            <a:endParaRPr/>
          </a:p>
          <a:p>
            <a:pPr indent="-171450" lvl="0" marL="171450" rtl="0" algn="l">
              <a:lnSpc>
                <a:spcPct val="90000"/>
              </a:lnSpc>
              <a:spcBef>
                <a:spcPts val="750"/>
              </a:spcBef>
              <a:spcAft>
                <a:spcPts val="0"/>
              </a:spcAft>
              <a:buClr>
                <a:schemeClr val="dk1"/>
              </a:buClr>
              <a:buSzPts val="1900"/>
              <a:buChar char="•"/>
            </a:pPr>
            <a:r>
              <a:rPr lang="en-US" sz="1900"/>
              <a:t>RSI (30 + slope*coefficient)-(70 + slope*coefficient)</a:t>
            </a:r>
            <a:endParaRPr/>
          </a:p>
          <a:p>
            <a:pPr indent="-171450" lvl="0" marL="171450" rtl="0" algn="l">
              <a:lnSpc>
                <a:spcPct val="90000"/>
              </a:lnSpc>
              <a:spcBef>
                <a:spcPts val="750"/>
              </a:spcBef>
              <a:spcAft>
                <a:spcPts val="0"/>
              </a:spcAft>
              <a:buClr>
                <a:schemeClr val="dk1"/>
              </a:buClr>
              <a:buSzPts val="1900"/>
              <a:buChar char="•"/>
            </a:pPr>
            <a:r>
              <a:rPr lang="en-US" sz="1900"/>
              <a:t>Burada slope ilgili gündeki belirli bir periyottaki trendin eğimidir. Coefficient ise trendin etkisinin derecesini belirleyen bir katsayıdır. Katsayı düşük olursa trendin RSI'ya etkisi azalır, yüksek olursa artar.</a:t>
            </a:r>
            <a:endParaRPr/>
          </a:p>
          <a:p>
            <a:pPr indent="0" lvl="0" marL="82296" rtl="0" algn="l">
              <a:lnSpc>
                <a:spcPct val="90000"/>
              </a:lnSpc>
              <a:spcBef>
                <a:spcPts val="750"/>
              </a:spcBef>
              <a:spcAft>
                <a:spcPts val="0"/>
              </a:spcAft>
              <a:buClr>
                <a:schemeClr val="dk1"/>
              </a:buClr>
              <a:buSzPts val="1900"/>
              <a:buNone/>
            </a:pPr>
            <a:r>
              <a:t/>
            </a:r>
            <a:endParaRPr sz="1900"/>
          </a:p>
          <a:p>
            <a:pPr indent="0" lvl="0" marL="82296" rtl="0" algn="l">
              <a:lnSpc>
                <a:spcPct val="90000"/>
              </a:lnSpc>
              <a:spcBef>
                <a:spcPts val="750"/>
              </a:spcBef>
              <a:spcAft>
                <a:spcPts val="0"/>
              </a:spcAft>
              <a:buClr>
                <a:schemeClr val="dk1"/>
              </a:buClr>
              <a:buSzPts val="1900"/>
              <a:buNone/>
            </a:pPr>
            <a:r>
              <a:t/>
            </a:r>
            <a:endParaRPr sz="1900"/>
          </a:p>
          <a:p>
            <a:pPr indent="-50800" lvl="0" marL="171450" rtl="0" algn="l">
              <a:lnSpc>
                <a:spcPct val="90000"/>
              </a:lnSpc>
              <a:spcBef>
                <a:spcPts val="750"/>
              </a:spcBef>
              <a:spcAft>
                <a:spcPts val="0"/>
              </a:spcAft>
              <a:buClr>
                <a:schemeClr val="dk1"/>
              </a:buClr>
              <a:buSzPts val="1900"/>
              <a:buNone/>
            </a:pPr>
            <a:r>
              <a:t/>
            </a:r>
            <a:endParaRPr sz="19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3" name="Shape 473"/>
        <p:cNvGrpSpPr/>
        <p:nvPr/>
      </p:nvGrpSpPr>
      <p:grpSpPr>
        <a:xfrm>
          <a:off x="0" y="0"/>
          <a:ext cx="0" cy="0"/>
          <a:chOff x="0" y="0"/>
          <a:chExt cx="0" cy="0"/>
        </a:xfrm>
      </p:grpSpPr>
      <p:sp>
        <p:nvSpPr>
          <p:cNvPr id="474" name="Google Shape;474;p45"/>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5" name="Google Shape;475;p45"/>
          <p:cNvSpPr txBox="1"/>
          <p:nvPr>
            <p:ph type="title"/>
          </p:nvPr>
        </p:nvSpPr>
        <p:spPr>
          <a:xfrm>
            <a:off x="630936" y="548640"/>
            <a:ext cx="270064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RSI 30-70 Kuralının Trend ile Düzenlenmesi</a:t>
            </a:r>
            <a:endParaRPr/>
          </a:p>
        </p:txBody>
      </p:sp>
      <p:sp>
        <p:nvSpPr>
          <p:cNvPr id="476" name="Google Shape;476;p45"/>
          <p:cNvSpPr/>
          <p:nvPr/>
        </p:nvSpPr>
        <p:spPr>
          <a:xfrm rot="5400000">
            <a:off x="1347917" y="3261001"/>
            <a:ext cx="4480560" cy="13716"/>
          </a:xfrm>
          <a:custGeom>
            <a:rect b="b" l="l" r="r" t="t"/>
            <a:pathLst>
              <a:path extrusionOk="0" fill="none" h="13716" w="448056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extrusionOk="0" h="13716" w="448056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extrusionOk="0" fill="none" h="13716" w="448056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7" name="Google Shape;477;p45"/>
          <p:cNvSpPr txBox="1"/>
          <p:nvPr>
            <p:ph idx="1" type="body"/>
          </p:nvPr>
        </p:nvSpPr>
        <p:spPr>
          <a:xfrm>
            <a:off x="3844813" y="552091"/>
            <a:ext cx="4668251" cy="5431536"/>
          </a:xfrm>
          <a:prstGeom prst="rect">
            <a:avLst/>
          </a:prstGeom>
          <a:noFill/>
          <a:ln>
            <a:noFill/>
          </a:ln>
        </p:spPr>
        <p:txBody>
          <a:bodyPr anchorCtr="0" anchor="ctr"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Bu sayede trend varlığında 30-70 değerleri alçalan trendde aşağı, yükselen trendde yukarı yönlü bir hareket sergiler</a:t>
            </a:r>
            <a:endParaRPr/>
          </a:p>
          <a:p>
            <a:pPr indent="-171450" lvl="0" marL="171450" rtl="0" algn="l">
              <a:lnSpc>
                <a:spcPct val="90000"/>
              </a:lnSpc>
              <a:spcBef>
                <a:spcPts val="750"/>
              </a:spcBef>
              <a:spcAft>
                <a:spcPts val="0"/>
              </a:spcAft>
              <a:buClr>
                <a:schemeClr val="dk1"/>
              </a:buClr>
              <a:buSzPts val="1900"/>
              <a:buChar char="•"/>
            </a:pPr>
            <a:r>
              <a:rPr lang="en-US" sz="1900"/>
              <a:t>Yapılan denemeler sonucu coefficient değeri 10, hesaplanan trend periyodunun ise 25 olduğu durumda iyi bir genelleyici olduğu gözlemlendi</a:t>
            </a:r>
            <a:endParaRPr/>
          </a:p>
          <a:p>
            <a:pPr indent="-171450" lvl="0" marL="171450" rtl="0" algn="l">
              <a:lnSpc>
                <a:spcPct val="90000"/>
              </a:lnSpc>
              <a:spcBef>
                <a:spcPts val="750"/>
              </a:spcBef>
              <a:spcAft>
                <a:spcPts val="0"/>
              </a:spcAft>
              <a:buClr>
                <a:schemeClr val="dk1"/>
              </a:buClr>
              <a:buSzPts val="1900"/>
              <a:buChar char="•"/>
            </a:pPr>
            <a:r>
              <a:rPr lang="en-US" sz="1900"/>
              <a:t>RSI 30-70 kuralına göre başarımın bir miktar arttığı gözlemlendi</a:t>
            </a:r>
            <a:endParaRPr/>
          </a:p>
          <a:p>
            <a:pPr indent="0" lvl="0" marL="82296" rtl="0" algn="l">
              <a:lnSpc>
                <a:spcPct val="90000"/>
              </a:lnSpc>
              <a:spcBef>
                <a:spcPts val="750"/>
              </a:spcBef>
              <a:spcAft>
                <a:spcPts val="0"/>
              </a:spcAft>
              <a:buClr>
                <a:schemeClr val="dk1"/>
              </a:buClr>
              <a:buSzPts val="1900"/>
              <a:buNone/>
            </a:pPr>
            <a:r>
              <a:t/>
            </a:r>
            <a:endParaRPr sz="1900"/>
          </a:p>
          <a:p>
            <a:pPr indent="-50800" lvl="0" marL="171450" rtl="0" algn="l">
              <a:lnSpc>
                <a:spcPct val="90000"/>
              </a:lnSpc>
              <a:spcBef>
                <a:spcPts val="750"/>
              </a:spcBef>
              <a:spcAft>
                <a:spcPts val="0"/>
              </a:spcAft>
              <a:buClr>
                <a:schemeClr val="dk1"/>
              </a:buClr>
              <a:buSzPts val="1900"/>
              <a:buNone/>
            </a:pPr>
            <a:r>
              <a:t/>
            </a:r>
            <a:endParaRPr sz="19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1" name="Shape 481"/>
        <p:cNvGrpSpPr/>
        <p:nvPr/>
      </p:nvGrpSpPr>
      <p:grpSpPr>
        <a:xfrm>
          <a:off x="0" y="0"/>
          <a:ext cx="0" cy="0"/>
          <a:chOff x="0" y="0"/>
          <a:chExt cx="0" cy="0"/>
        </a:xfrm>
      </p:grpSpPr>
      <p:sp>
        <p:nvSpPr>
          <p:cNvPr id="482" name="Google Shape;482;p4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3" name="Google Shape;483;p46"/>
          <p:cNvSpPr txBox="1"/>
          <p:nvPr>
            <p:ph type="title"/>
          </p:nvPr>
        </p:nvSpPr>
        <p:spPr>
          <a:xfrm>
            <a:off x="473202" y="640823"/>
            <a:ext cx="2564892"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900"/>
              <a:buFont typeface="Calibri"/>
              <a:buNone/>
            </a:pPr>
            <a:r>
              <a:rPr lang="en-US" sz="2900"/>
              <a:t>RSI 30-70, Min-Max Windows ve RSI 30-70 Trend Kuralının Karşılaştırılması</a:t>
            </a:r>
            <a:endParaRPr/>
          </a:p>
        </p:txBody>
      </p:sp>
      <p:sp>
        <p:nvSpPr>
          <p:cNvPr id="484" name="Google Shape;484;p46"/>
          <p:cNvSpPr/>
          <p:nvPr/>
        </p:nvSpPr>
        <p:spPr>
          <a:xfrm flipH="1">
            <a:off x="3200400" y="630936"/>
            <a:ext cx="13716" cy="5590381"/>
          </a:xfrm>
          <a:custGeom>
            <a:rect b="b" l="l" r="r" t="t"/>
            <a:pathLst>
              <a:path extrusionOk="0" fill="none" h="5590381" w="13716">
                <a:moveTo>
                  <a:pt x="0" y="0"/>
                </a:moveTo>
                <a:cubicBezTo>
                  <a:pt x="6858" y="-583"/>
                  <a:pt x="7851" y="431"/>
                  <a:pt x="13716" y="0"/>
                </a:cubicBezTo>
                <a:cubicBezTo>
                  <a:pt x="34933" y="215318"/>
                  <a:pt x="27251" y="565582"/>
                  <a:pt x="13716" y="754701"/>
                </a:cubicBezTo>
                <a:cubicBezTo>
                  <a:pt x="-46127" y="1001571"/>
                  <a:pt x="16502" y="1226848"/>
                  <a:pt x="13716" y="1565307"/>
                </a:cubicBezTo>
                <a:cubicBezTo>
                  <a:pt x="518" y="1889109"/>
                  <a:pt x="-16367" y="2000548"/>
                  <a:pt x="13716" y="2152297"/>
                </a:cubicBezTo>
                <a:cubicBezTo>
                  <a:pt x="-27751" y="2293511"/>
                  <a:pt x="26467" y="2577637"/>
                  <a:pt x="13716" y="2906998"/>
                </a:cubicBezTo>
                <a:cubicBezTo>
                  <a:pt x="10317" y="3210592"/>
                  <a:pt x="23894" y="3347388"/>
                  <a:pt x="13716" y="3549892"/>
                </a:cubicBezTo>
                <a:cubicBezTo>
                  <a:pt x="-2084" y="3774164"/>
                  <a:pt x="29811" y="3846282"/>
                  <a:pt x="13716" y="4080978"/>
                </a:cubicBezTo>
                <a:cubicBezTo>
                  <a:pt x="-34083" y="4316157"/>
                  <a:pt x="-21714" y="4469094"/>
                  <a:pt x="13716" y="4835680"/>
                </a:cubicBezTo>
                <a:cubicBezTo>
                  <a:pt x="54813" y="5147918"/>
                  <a:pt x="-17924" y="5390556"/>
                  <a:pt x="13716" y="5590381"/>
                </a:cubicBezTo>
                <a:cubicBezTo>
                  <a:pt x="8175" y="5590136"/>
                  <a:pt x="6849" y="5590599"/>
                  <a:pt x="0" y="5590381"/>
                </a:cubicBezTo>
                <a:cubicBezTo>
                  <a:pt x="25138" y="5250698"/>
                  <a:pt x="-4619" y="5075445"/>
                  <a:pt x="0" y="4835680"/>
                </a:cubicBezTo>
                <a:cubicBezTo>
                  <a:pt x="36581" y="4590550"/>
                  <a:pt x="3022" y="4474529"/>
                  <a:pt x="0" y="4304593"/>
                </a:cubicBezTo>
                <a:cubicBezTo>
                  <a:pt x="-12701" y="4111845"/>
                  <a:pt x="27688" y="3905584"/>
                  <a:pt x="0" y="3773507"/>
                </a:cubicBezTo>
                <a:cubicBezTo>
                  <a:pt x="-26601" y="3606595"/>
                  <a:pt x="-5508" y="3333425"/>
                  <a:pt x="0" y="3186517"/>
                </a:cubicBezTo>
                <a:cubicBezTo>
                  <a:pt x="27803" y="3020623"/>
                  <a:pt x="39608" y="2648539"/>
                  <a:pt x="0" y="2487720"/>
                </a:cubicBezTo>
                <a:cubicBezTo>
                  <a:pt x="-30668" y="2356394"/>
                  <a:pt x="-10848" y="2125581"/>
                  <a:pt x="0" y="1956633"/>
                </a:cubicBezTo>
                <a:cubicBezTo>
                  <a:pt x="21350" y="1832604"/>
                  <a:pt x="13098" y="1675326"/>
                  <a:pt x="0" y="1425547"/>
                </a:cubicBezTo>
                <a:cubicBezTo>
                  <a:pt x="51943" y="1231575"/>
                  <a:pt x="-49685" y="947153"/>
                  <a:pt x="0" y="614942"/>
                </a:cubicBezTo>
                <a:cubicBezTo>
                  <a:pt x="23685" y="274445"/>
                  <a:pt x="15608" y="143232"/>
                  <a:pt x="0" y="0"/>
                </a:cubicBezTo>
                <a:close/>
              </a:path>
              <a:path extrusionOk="0" h="5590381" w="13716">
                <a:moveTo>
                  <a:pt x="0" y="0"/>
                </a:moveTo>
                <a:cubicBezTo>
                  <a:pt x="4519" y="745"/>
                  <a:pt x="7608" y="27"/>
                  <a:pt x="13716" y="0"/>
                </a:cubicBezTo>
                <a:cubicBezTo>
                  <a:pt x="44022" y="114427"/>
                  <a:pt x="8229" y="453118"/>
                  <a:pt x="13716" y="698798"/>
                </a:cubicBezTo>
                <a:cubicBezTo>
                  <a:pt x="34424" y="963774"/>
                  <a:pt x="36600" y="1212364"/>
                  <a:pt x="13716" y="1397595"/>
                </a:cubicBezTo>
                <a:cubicBezTo>
                  <a:pt x="48283" y="1542354"/>
                  <a:pt x="25375" y="1802464"/>
                  <a:pt x="13716" y="2152297"/>
                </a:cubicBezTo>
                <a:cubicBezTo>
                  <a:pt x="3835" y="2525678"/>
                  <a:pt x="21814" y="2592868"/>
                  <a:pt x="13716" y="2739287"/>
                </a:cubicBezTo>
                <a:cubicBezTo>
                  <a:pt x="1084" y="2874965"/>
                  <a:pt x="-36448" y="3144013"/>
                  <a:pt x="13716" y="3493988"/>
                </a:cubicBezTo>
                <a:cubicBezTo>
                  <a:pt x="-17205" y="3852647"/>
                  <a:pt x="66492" y="4038484"/>
                  <a:pt x="13716" y="4304593"/>
                </a:cubicBezTo>
                <a:cubicBezTo>
                  <a:pt x="-83354" y="4564310"/>
                  <a:pt x="113944" y="5225828"/>
                  <a:pt x="13716" y="5590381"/>
                </a:cubicBezTo>
                <a:cubicBezTo>
                  <a:pt x="9333" y="5590250"/>
                  <a:pt x="5993" y="5589792"/>
                  <a:pt x="0" y="5590381"/>
                </a:cubicBezTo>
                <a:cubicBezTo>
                  <a:pt x="35863" y="5257220"/>
                  <a:pt x="-32757" y="5135372"/>
                  <a:pt x="0" y="4835680"/>
                </a:cubicBezTo>
                <a:cubicBezTo>
                  <a:pt x="7921" y="4562721"/>
                  <a:pt x="-29047" y="4351594"/>
                  <a:pt x="0" y="4136882"/>
                </a:cubicBezTo>
                <a:cubicBezTo>
                  <a:pt x="1393" y="3929098"/>
                  <a:pt x="-4372" y="3755796"/>
                  <a:pt x="0" y="3549892"/>
                </a:cubicBezTo>
                <a:cubicBezTo>
                  <a:pt x="-14123" y="3323552"/>
                  <a:pt x="21701" y="3076195"/>
                  <a:pt x="0" y="2851094"/>
                </a:cubicBezTo>
                <a:cubicBezTo>
                  <a:pt x="-51577" y="2661940"/>
                  <a:pt x="-7702" y="2448681"/>
                  <a:pt x="0" y="2264104"/>
                </a:cubicBezTo>
                <a:cubicBezTo>
                  <a:pt x="-8180" y="2080123"/>
                  <a:pt x="16108" y="1991682"/>
                  <a:pt x="0" y="1733018"/>
                </a:cubicBezTo>
                <a:cubicBezTo>
                  <a:pt x="-21280" y="1472795"/>
                  <a:pt x="8343" y="1385598"/>
                  <a:pt x="0" y="1090124"/>
                </a:cubicBezTo>
                <a:cubicBezTo>
                  <a:pt x="41559" y="815693"/>
                  <a:pt x="-53513" y="485395"/>
                  <a:pt x="0" y="0"/>
                </a:cubicBezTo>
                <a:close/>
              </a:path>
              <a:path extrusionOk="0" fill="none" h="5590381" w="13716">
                <a:moveTo>
                  <a:pt x="0" y="0"/>
                </a:moveTo>
                <a:cubicBezTo>
                  <a:pt x="6692" y="-634"/>
                  <a:pt x="7933" y="727"/>
                  <a:pt x="13716" y="0"/>
                </a:cubicBezTo>
                <a:cubicBezTo>
                  <a:pt x="-11397" y="210553"/>
                  <a:pt x="41795" y="570219"/>
                  <a:pt x="13716" y="754701"/>
                </a:cubicBezTo>
                <a:cubicBezTo>
                  <a:pt x="-16345" y="939055"/>
                  <a:pt x="5480" y="1271330"/>
                  <a:pt x="13716" y="1565307"/>
                </a:cubicBezTo>
                <a:cubicBezTo>
                  <a:pt x="214" y="1888228"/>
                  <a:pt x="-22439" y="2000817"/>
                  <a:pt x="13716" y="2152297"/>
                </a:cubicBezTo>
                <a:cubicBezTo>
                  <a:pt x="36483" y="2302199"/>
                  <a:pt x="43294" y="2645200"/>
                  <a:pt x="13716" y="2906998"/>
                </a:cubicBezTo>
                <a:cubicBezTo>
                  <a:pt x="10400" y="3203875"/>
                  <a:pt x="27719" y="3309255"/>
                  <a:pt x="13716" y="3549892"/>
                </a:cubicBezTo>
                <a:cubicBezTo>
                  <a:pt x="-8323" y="3767364"/>
                  <a:pt x="36239" y="3859248"/>
                  <a:pt x="13716" y="4080978"/>
                </a:cubicBezTo>
                <a:cubicBezTo>
                  <a:pt x="-28362" y="4308528"/>
                  <a:pt x="-17360" y="4464817"/>
                  <a:pt x="13716" y="4835680"/>
                </a:cubicBezTo>
                <a:cubicBezTo>
                  <a:pt x="37186" y="5120324"/>
                  <a:pt x="-5183" y="5409792"/>
                  <a:pt x="13716" y="5590381"/>
                </a:cubicBezTo>
                <a:cubicBezTo>
                  <a:pt x="8151" y="5590111"/>
                  <a:pt x="6756" y="5590651"/>
                  <a:pt x="0" y="5590381"/>
                </a:cubicBezTo>
                <a:cubicBezTo>
                  <a:pt x="366" y="5289836"/>
                  <a:pt x="-51421" y="5037027"/>
                  <a:pt x="0" y="4835680"/>
                </a:cubicBezTo>
                <a:cubicBezTo>
                  <a:pt x="30695" y="4638845"/>
                  <a:pt x="15954" y="4503929"/>
                  <a:pt x="0" y="4304593"/>
                </a:cubicBezTo>
                <a:cubicBezTo>
                  <a:pt x="14622" y="4089881"/>
                  <a:pt x="18900" y="3917008"/>
                  <a:pt x="0" y="3773507"/>
                </a:cubicBezTo>
                <a:cubicBezTo>
                  <a:pt x="-3147" y="3613850"/>
                  <a:pt x="-23547" y="3335869"/>
                  <a:pt x="0" y="3186517"/>
                </a:cubicBezTo>
                <a:cubicBezTo>
                  <a:pt x="5486" y="3055843"/>
                  <a:pt x="41826" y="2645889"/>
                  <a:pt x="0" y="2487720"/>
                </a:cubicBezTo>
                <a:cubicBezTo>
                  <a:pt x="-23992" y="2347034"/>
                  <a:pt x="14189" y="2145771"/>
                  <a:pt x="0" y="1956633"/>
                </a:cubicBezTo>
                <a:cubicBezTo>
                  <a:pt x="14669" y="1780910"/>
                  <a:pt x="-4302" y="1660669"/>
                  <a:pt x="0" y="1425547"/>
                </a:cubicBezTo>
                <a:cubicBezTo>
                  <a:pt x="70611" y="1196115"/>
                  <a:pt x="14725" y="924393"/>
                  <a:pt x="0" y="614942"/>
                </a:cubicBezTo>
                <a:cubicBezTo>
                  <a:pt x="-2330" y="269013"/>
                  <a:pt x="15133" y="13266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5" name="Google Shape;485;p46"/>
          <p:cNvSpPr txBox="1"/>
          <p:nvPr>
            <p:ph idx="1" type="body"/>
          </p:nvPr>
        </p:nvSpPr>
        <p:spPr>
          <a:xfrm>
            <a:off x="3490722" y="4798577"/>
            <a:ext cx="5170932" cy="1428487"/>
          </a:xfrm>
          <a:prstGeom prst="rect">
            <a:avLst/>
          </a:prstGeom>
          <a:noFill/>
          <a:ln>
            <a:noFill/>
          </a:ln>
        </p:spPr>
        <p:txBody>
          <a:bodyPr anchorCtr="0" anchor="t" bIns="45700" lIns="91425" spcFirstLastPara="1" rIns="91425" wrap="square" tIns="45700">
            <a:normAutofit/>
          </a:bodyPr>
          <a:lstStyle/>
          <a:p>
            <a:pPr indent="0" lvl="0" marL="82296" rtl="0" algn="l">
              <a:lnSpc>
                <a:spcPct val="90000"/>
              </a:lnSpc>
              <a:spcBef>
                <a:spcPts val="0"/>
              </a:spcBef>
              <a:spcAft>
                <a:spcPts val="0"/>
              </a:spcAft>
              <a:buClr>
                <a:schemeClr val="dk1"/>
              </a:buClr>
              <a:buSzPts val="1900"/>
              <a:buNone/>
            </a:pPr>
            <a:r>
              <a:t/>
            </a:r>
            <a:endParaRPr sz="1900"/>
          </a:p>
          <a:p>
            <a:pPr indent="-50800" lvl="0" marL="171450" rtl="0" algn="l">
              <a:lnSpc>
                <a:spcPct val="90000"/>
              </a:lnSpc>
              <a:spcBef>
                <a:spcPts val="750"/>
              </a:spcBef>
              <a:spcAft>
                <a:spcPts val="0"/>
              </a:spcAft>
              <a:buClr>
                <a:schemeClr val="dk1"/>
              </a:buClr>
              <a:buSzPts val="1900"/>
              <a:buNone/>
            </a:pPr>
            <a:r>
              <a:t/>
            </a:r>
            <a:endParaRPr sz="1900"/>
          </a:p>
        </p:txBody>
      </p:sp>
      <p:graphicFrame>
        <p:nvGraphicFramePr>
          <p:cNvPr id="486" name="Google Shape;486;p46"/>
          <p:cNvGraphicFramePr/>
          <p:nvPr/>
        </p:nvGraphicFramePr>
        <p:xfrm>
          <a:off x="3506330" y="630936"/>
          <a:ext cx="3000000" cy="3000000"/>
        </p:xfrm>
        <a:graphic>
          <a:graphicData uri="http://schemas.openxmlformats.org/drawingml/2006/table">
            <a:tbl>
              <a:tblPr bandRow="1" firstCol="1" firstRow="1">
                <a:noFill/>
                <a:tableStyleId>{D570BF34-EF70-419A-8776-3E718D2AF4DA}</a:tableStyleId>
              </a:tblPr>
              <a:tblGrid>
                <a:gridCol w="2109525"/>
                <a:gridCol w="901325"/>
                <a:gridCol w="1106725"/>
                <a:gridCol w="1022150"/>
              </a:tblGrid>
              <a:tr h="519775">
                <a:tc>
                  <a:txBody>
                    <a:bodyPr/>
                    <a:lstStyle/>
                    <a:p>
                      <a:pPr indent="0" lvl="0" marL="0" marR="0" rtl="0" algn="l">
                        <a:spcBef>
                          <a:spcPts val="0"/>
                        </a:spcBef>
                        <a:spcAft>
                          <a:spcPts val="0"/>
                        </a:spcAft>
                        <a:buNone/>
                      </a:pPr>
                      <a:r>
                        <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RSI 30-70</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RSI 30-70 Trend</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Min-Max Windows</a:t>
                      </a:r>
                      <a:endParaRPr sz="1400">
                        <a:latin typeface="Calibri"/>
                        <a:ea typeface="Calibri"/>
                        <a:cs typeface="Calibri"/>
                        <a:sym typeface="Calibri"/>
                      </a:endParaRPr>
                    </a:p>
                  </a:txBody>
                  <a:tcPr marT="0" marB="0" marR="87000" marL="87000"/>
                </a:tc>
              </a:tr>
              <a:tr h="275225">
                <a:tc>
                  <a:txBody>
                    <a:bodyPr/>
                    <a:lstStyle/>
                    <a:p>
                      <a:pPr indent="0" lvl="0" marL="0" marR="0" rtl="0" algn="l">
                        <a:lnSpc>
                          <a:spcPct val="115000"/>
                        </a:lnSpc>
                        <a:spcBef>
                          <a:spcPts val="0"/>
                        </a:spcBef>
                        <a:spcAft>
                          <a:spcPts val="0"/>
                        </a:spcAft>
                        <a:buNone/>
                      </a:pPr>
                      <a:r>
                        <a:rPr lang="en-US" sz="1400"/>
                        <a:t>Ortalama Yıllık Kazanç</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5,60%</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6,10%</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6,43%</a:t>
                      </a:r>
                      <a:endParaRPr sz="1400">
                        <a:latin typeface="Calibri"/>
                        <a:ea typeface="Calibri"/>
                        <a:cs typeface="Calibri"/>
                        <a:sym typeface="Calibri"/>
                      </a:endParaRPr>
                    </a:p>
                  </a:txBody>
                  <a:tcPr marT="0" marB="0" marR="87000" marL="87000"/>
                </a:tc>
              </a:tr>
              <a:tr h="519775">
                <a:tc>
                  <a:txBody>
                    <a:bodyPr/>
                    <a:lstStyle/>
                    <a:p>
                      <a:pPr indent="0" lvl="0" marL="0" marR="0" rtl="0" algn="l">
                        <a:lnSpc>
                          <a:spcPct val="115000"/>
                        </a:lnSpc>
                        <a:spcBef>
                          <a:spcPts val="0"/>
                        </a:spcBef>
                        <a:spcAft>
                          <a:spcPts val="0"/>
                        </a:spcAft>
                        <a:buNone/>
                      </a:pPr>
                      <a:r>
                        <a:rPr lang="en-US" sz="1400"/>
                        <a:t>Tamamlanan İşlem Sayısı</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10,00</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9,90</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25,87</a:t>
                      </a:r>
                      <a:endParaRPr sz="1400">
                        <a:latin typeface="Calibri"/>
                        <a:ea typeface="Calibri"/>
                        <a:cs typeface="Calibri"/>
                        <a:sym typeface="Calibri"/>
                      </a:endParaRPr>
                    </a:p>
                  </a:txBody>
                  <a:tcPr marT="0" marB="0" marR="87000" marL="87000"/>
                </a:tc>
              </a:tr>
              <a:tr h="519775">
                <a:tc>
                  <a:txBody>
                    <a:bodyPr/>
                    <a:lstStyle/>
                    <a:p>
                      <a:pPr indent="0" lvl="0" marL="0" marR="0" rtl="0" algn="l">
                        <a:lnSpc>
                          <a:spcPct val="115000"/>
                        </a:lnSpc>
                        <a:spcBef>
                          <a:spcPts val="0"/>
                        </a:spcBef>
                        <a:spcAft>
                          <a:spcPts val="0"/>
                        </a:spcAft>
                        <a:buNone/>
                      </a:pPr>
                      <a:r>
                        <a:rPr lang="en-US" sz="1400"/>
                        <a:t>Kar Getiren İşlem Sayısı Oranı</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71,00%</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71,11%</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64,54%</a:t>
                      </a:r>
                      <a:endParaRPr sz="1400">
                        <a:latin typeface="Calibri"/>
                        <a:ea typeface="Calibri"/>
                        <a:cs typeface="Calibri"/>
                        <a:sym typeface="Calibri"/>
                      </a:endParaRPr>
                    </a:p>
                  </a:txBody>
                  <a:tcPr marT="0" marB="0" marR="87000" marL="87000"/>
                </a:tc>
              </a:tr>
              <a:tr h="519775">
                <a:tc>
                  <a:txBody>
                    <a:bodyPr/>
                    <a:lstStyle/>
                    <a:p>
                      <a:pPr indent="0" lvl="0" marL="0" marR="0" rtl="0" algn="l">
                        <a:lnSpc>
                          <a:spcPct val="115000"/>
                        </a:lnSpc>
                        <a:spcBef>
                          <a:spcPts val="0"/>
                        </a:spcBef>
                        <a:spcAft>
                          <a:spcPts val="0"/>
                        </a:spcAft>
                        <a:buNone/>
                      </a:pPr>
                      <a:r>
                        <a:rPr lang="en-US" sz="1400"/>
                        <a:t>Ortalama İşlem Süresi (gün)</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50,76</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52,46</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44,41</a:t>
                      </a:r>
                      <a:endParaRPr sz="1400">
                        <a:latin typeface="Calibri"/>
                        <a:ea typeface="Calibri"/>
                        <a:cs typeface="Calibri"/>
                        <a:sym typeface="Calibri"/>
                      </a:endParaRPr>
                    </a:p>
                  </a:txBody>
                  <a:tcPr marT="0" marB="0" marR="87000" marL="87000"/>
                </a:tc>
              </a:tr>
              <a:tr h="519775">
                <a:tc>
                  <a:txBody>
                    <a:bodyPr/>
                    <a:lstStyle/>
                    <a:p>
                      <a:pPr indent="0" lvl="0" marL="0" marR="0" rtl="0" algn="l">
                        <a:lnSpc>
                          <a:spcPct val="115000"/>
                        </a:lnSpc>
                        <a:spcBef>
                          <a:spcPts val="0"/>
                        </a:spcBef>
                        <a:spcAft>
                          <a:spcPts val="0"/>
                        </a:spcAft>
                        <a:buNone/>
                      </a:pPr>
                      <a:r>
                        <a:rPr lang="en-US" sz="1400"/>
                        <a:t>Yıllık Ortalama İşlem Sayısı</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2,99</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2,96</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latin typeface="Calibri"/>
                          <a:ea typeface="Calibri"/>
                          <a:cs typeface="Calibri"/>
                          <a:sym typeface="Calibri"/>
                        </a:rPr>
                        <a:t>7,74</a:t>
                      </a:r>
                      <a:endParaRPr sz="1400">
                        <a:latin typeface="Calibri"/>
                        <a:ea typeface="Calibri"/>
                        <a:cs typeface="Calibri"/>
                        <a:sym typeface="Calibri"/>
                      </a:endParaRPr>
                    </a:p>
                  </a:txBody>
                  <a:tcPr marT="0" marB="0" marR="87000" marL="87000"/>
                </a:tc>
              </a:tr>
              <a:tr h="519775">
                <a:tc>
                  <a:txBody>
                    <a:bodyPr/>
                    <a:lstStyle/>
                    <a:p>
                      <a:pPr indent="0" lvl="0" marL="0" marR="0" rtl="0" algn="l">
                        <a:lnSpc>
                          <a:spcPct val="115000"/>
                        </a:lnSpc>
                        <a:spcBef>
                          <a:spcPts val="0"/>
                        </a:spcBef>
                        <a:spcAft>
                          <a:spcPts val="0"/>
                        </a:spcAft>
                        <a:buNone/>
                      </a:pPr>
                      <a:r>
                        <a:rPr lang="en-US" sz="1400"/>
                        <a:t>Kar Getiren En Yüksek İşlem Oranı</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20,29%</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21,19%</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20,84%</a:t>
                      </a:r>
                      <a:endParaRPr sz="1400">
                        <a:latin typeface="Calibri"/>
                        <a:ea typeface="Calibri"/>
                        <a:cs typeface="Calibri"/>
                        <a:sym typeface="Calibri"/>
                      </a:endParaRPr>
                    </a:p>
                  </a:txBody>
                  <a:tcPr marT="0" marB="0" marR="87000" marL="87000"/>
                </a:tc>
              </a:tr>
              <a:tr h="519775">
                <a:tc>
                  <a:txBody>
                    <a:bodyPr/>
                    <a:lstStyle/>
                    <a:p>
                      <a:pPr indent="0" lvl="0" marL="0" marR="0" rtl="0" algn="l">
                        <a:lnSpc>
                          <a:spcPct val="115000"/>
                        </a:lnSpc>
                        <a:spcBef>
                          <a:spcPts val="0"/>
                        </a:spcBef>
                        <a:spcAft>
                          <a:spcPts val="0"/>
                        </a:spcAft>
                        <a:buNone/>
                      </a:pPr>
                      <a:r>
                        <a:rPr lang="en-US" sz="1400"/>
                        <a:t>Zarar Getiren En Yüksek İşlem Oranı</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-11,53%</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-10,88%</a:t>
                      </a:r>
                      <a:endParaRPr sz="1400">
                        <a:latin typeface="Calibri"/>
                        <a:ea typeface="Calibri"/>
                        <a:cs typeface="Calibri"/>
                        <a:sym typeface="Calibri"/>
                      </a:endParaRPr>
                    </a:p>
                  </a:txBody>
                  <a:tcPr marT="0" marB="0" marR="87000" marL="87000"/>
                </a:tc>
                <a:tc>
                  <a:txBody>
                    <a:bodyPr/>
                    <a:lstStyle/>
                    <a:p>
                      <a:pPr indent="0" lvl="0" marL="0" marR="0" rtl="0" algn="ctr">
                        <a:lnSpc>
                          <a:spcPct val="115000"/>
                        </a:lnSpc>
                        <a:spcBef>
                          <a:spcPts val="0"/>
                        </a:spcBef>
                        <a:spcAft>
                          <a:spcPts val="0"/>
                        </a:spcAft>
                        <a:buNone/>
                      </a:pPr>
                      <a:r>
                        <a:rPr lang="en-US" sz="1400"/>
                        <a:t>-14,83%</a:t>
                      </a:r>
                      <a:endParaRPr sz="1400">
                        <a:latin typeface="Calibri"/>
                        <a:ea typeface="Calibri"/>
                        <a:cs typeface="Calibri"/>
                        <a:sym typeface="Calibri"/>
                      </a:endParaRPr>
                    </a:p>
                  </a:txBody>
                  <a:tcPr marT="0" marB="0" marR="87000" marL="87000"/>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0" name="Shape 490"/>
        <p:cNvGrpSpPr/>
        <p:nvPr/>
      </p:nvGrpSpPr>
      <p:grpSpPr>
        <a:xfrm>
          <a:off x="0" y="0"/>
          <a:ext cx="0" cy="0"/>
          <a:chOff x="0" y="0"/>
          <a:chExt cx="0" cy="0"/>
        </a:xfrm>
      </p:grpSpPr>
      <p:sp>
        <p:nvSpPr>
          <p:cNvPr id="491" name="Google Shape;491;p47"/>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2" name="Google Shape;492;p47"/>
          <p:cNvSpPr/>
          <p:nvPr/>
        </p:nvSpPr>
        <p:spPr>
          <a:xfrm>
            <a:off x="0" y="0"/>
            <a:ext cx="9144000" cy="2347414"/>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47"/>
          <p:cNvSpPr txBox="1"/>
          <p:nvPr>
            <p:ph type="title"/>
          </p:nvPr>
        </p:nvSpPr>
        <p:spPr>
          <a:xfrm>
            <a:off x="628650" y="401221"/>
            <a:ext cx="7886700" cy="13480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300"/>
              <a:buFont typeface="Calibri"/>
              <a:buNone/>
            </a:pPr>
            <a:r>
              <a:rPr lang="en-US" sz="4300">
                <a:solidFill>
                  <a:srgbClr val="FFFFFF"/>
                </a:solidFill>
              </a:rPr>
              <a:t>Kripto Paralar Üzerinde Pairs Trading Eniyilemesi  </a:t>
            </a:r>
            <a:endParaRPr sz="4300">
              <a:solidFill>
                <a:srgbClr val="FFFFFF"/>
              </a:solidFill>
            </a:endParaRPr>
          </a:p>
        </p:txBody>
      </p:sp>
      <p:sp>
        <p:nvSpPr>
          <p:cNvPr id="494" name="Google Shape;494;p47"/>
          <p:cNvSpPr txBox="1"/>
          <p:nvPr>
            <p:ph idx="1" type="body"/>
          </p:nvPr>
        </p:nvSpPr>
        <p:spPr>
          <a:xfrm>
            <a:off x="628650" y="2586789"/>
            <a:ext cx="7886700" cy="359017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Pairs Trading</a:t>
            </a:r>
            <a:endParaRPr/>
          </a:p>
          <a:p>
            <a:pPr indent="-171450" lvl="0" marL="171450" rtl="0" algn="l">
              <a:lnSpc>
                <a:spcPct val="90000"/>
              </a:lnSpc>
              <a:spcBef>
                <a:spcPts val="750"/>
              </a:spcBef>
              <a:spcAft>
                <a:spcPts val="0"/>
              </a:spcAft>
              <a:buClr>
                <a:schemeClr val="dk1"/>
              </a:buClr>
              <a:buSzPts val="1900"/>
              <a:buChar char="•"/>
            </a:pPr>
            <a:r>
              <a:rPr lang="en-US" sz="1900"/>
              <a:t>Korelasyon</a:t>
            </a:r>
            <a:endParaRPr sz="1900"/>
          </a:p>
          <a:p>
            <a:pPr indent="-171450" lvl="0" marL="171450" rtl="0" algn="l">
              <a:lnSpc>
                <a:spcPct val="90000"/>
              </a:lnSpc>
              <a:spcBef>
                <a:spcPts val="750"/>
              </a:spcBef>
              <a:spcAft>
                <a:spcPts val="0"/>
              </a:spcAft>
              <a:buClr>
                <a:schemeClr val="dk1"/>
              </a:buClr>
              <a:buSzPts val="1900"/>
              <a:buChar char="•"/>
            </a:pPr>
            <a:r>
              <a:rPr lang="en-US" sz="1900"/>
              <a:t>Crossover ve Son Crossover</a:t>
            </a:r>
            <a:endParaRPr/>
          </a:p>
          <a:p>
            <a:pPr indent="-171450" lvl="0" marL="171450" rtl="0" algn="l">
              <a:lnSpc>
                <a:spcPct val="90000"/>
              </a:lnSpc>
              <a:spcBef>
                <a:spcPts val="750"/>
              </a:spcBef>
              <a:spcAft>
                <a:spcPts val="0"/>
              </a:spcAft>
              <a:buClr>
                <a:schemeClr val="dk1"/>
              </a:buClr>
              <a:buSzPts val="1900"/>
              <a:buChar char="•"/>
            </a:pPr>
            <a:r>
              <a:rPr lang="en-US" sz="1900"/>
              <a:t>Spread</a:t>
            </a:r>
            <a:endParaRPr/>
          </a:p>
          <a:p>
            <a:pPr indent="-171450" lvl="0" marL="171450" rtl="0" algn="l">
              <a:lnSpc>
                <a:spcPct val="90000"/>
              </a:lnSpc>
              <a:spcBef>
                <a:spcPts val="750"/>
              </a:spcBef>
              <a:spcAft>
                <a:spcPts val="0"/>
              </a:spcAft>
              <a:buClr>
                <a:schemeClr val="dk1"/>
              </a:buClr>
              <a:buSzPts val="1900"/>
              <a:buChar char="•"/>
            </a:pPr>
            <a:r>
              <a:rPr lang="en-US" sz="1900"/>
              <a:t>Deneyler ve Sonuçlar</a:t>
            </a:r>
            <a:endParaRPr sz="19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8" name="Shape 498"/>
        <p:cNvGrpSpPr/>
        <p:nvPr/>
      </p:nvGrpSpPr>
      <p:grpSpPr>
        <a:xfrm>
          <a:off x="0" y="0"/>
          <a:ext cx="0" cy="0"/>
          <a:chOff x="0" y="0"/>
          <a:chExt cx="0" cy="0"/>
        </a:xfrm>
      </p:grpSpPr>
      <p:sp>
        <p:nvSpPr>
          <p:cNvPr id="499" name="Google Shape;499;p48"/>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0" name="Google Shape;500;p48"/>
          <p:cNvSpPr/>
          <p:nvPr/>
        </p:nvSpPr>
        <p:spPr>
          <a:xfrm>
            <a:off x="0" y="0"/>
            <a:ext cx="9144000" cy="2347414"/>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48"/>
          <p:cNvSpPr txBox="1"/>
          <p:nvPr>
            <p:ph type="title"/>
          </p:nvPr>
        </p:nvSpPr>
        <p:spPr>
          <a:xfrm>
            <a:off x="628650" y="401221"/>
            <a:ext cx="7886700" cy="13480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700"/>
              <a:buFont typeface="Calibri"/>
              <a:buNone/>
            </a:pPr>
            <a:r>
              <a:rPr lang="en-US" sz="4700">
                <a:solidFill>
                  <a:srgbClr val="FFFFFF"/>
                </a:solidFill>
              </a:rPr>
              <a:t>Pairs Trading</a:t>
            </a:r>
            <a:endParaRPr sz="4700">
              <a:solidFill>
                <a:srgbClr val="FFFFFF"/>
              </a:solidFill>
            </a:endParaRPr>
          </a:p>
        </p:txBody>
      </p:sp>
      <p:sp>
        <p:nvSpPr>
          <p:cNvPr id="502" name="Google Shape;502;p48"/>
          <p:cNvSpPr txBox="1"/>
          <p:nvPr>
            <p:ph idx="1" type="body"/>
          </p:nvPr>
        </p:nvSpPr>
        <p:spPr>
          <a:xfrm>
            <a:off x="628650" y="2586789"/>
            <a:ext cx="7886700" cy="359017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Piyasanın durumundan bağımsız olarak aralarında yüksek korelasyon olan iki varlığın farklı pozisyonlarda tutulup alınıp satılmasına denir.</a:t>
            </a:r>
            <a:endParaRPr/>
          </a:p>
          <a:p>
            <a:pPr indent="-171450" lvl="0" marL="171450" rtl="0" algn="l">
              <a:lnSpc>
                <a:spcPct val="90000"/>
              </a:lnSpc>
              <a:spcBef>
                <a:spcPts val="750"/>
              </a:spcBef>
              <a:spcAft>
                <a:spcPts val="0"/>
              </a:spcAft>
              <a:buClr>
                <a:schemeClr val="dk1"/>
              </a:buClr>
              <a:buSzPts val="1900"/>
              <a:buChar char="•"/>
            </a:pPr>
            <a:r>
              <a:rPr lang="en-US" sz="1900"/>
              <a:t>Seçilen varlıkların hareket yönünden ziyade birlikte hareket etmesi önemlidir.</a:t>
            </a:r>
            <a:endParaRPr/>
          </a:p>
          <a:p>
            <a:pPr indent="-171450" lvl="0" marL="171450" rtl="0" algn="l">
              <a:lnSpc>
                <a:spcPct val="90000"/>
              </a:lnSpc>
              <a:spcBef>
                <a:spcPts val="750"/>
              </a:spcBef>
              <a:spcAft>
                <a:spcPts val="0"/>
              </a:spcAft>
              <a:buClr>
                <a:schemeClr val="dk1"/>
              </a:buClr>
              <a:buSzPts val="1900"/>
              <a:buChar char="•"/>
            </a:pPr>
            <a:r>
              <a:rPr lang="en-US" sz="1900"/>
              <a:t>Varlıkların birlikte hareket ederken birbirleri arasındaki geçişler pairs trading fırsatı oluşturur.</a:t>
            </a:r>
            <a:endParaRPr sz="19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6" name="Shape 506"/>
        <p:cNvGrpSpPr/>
        <p:nvPr/>
      </p:nvGrpSpPr>
      <p:grpSpPr>
        <a:xfrm>
          <a:off x="0" y="0"/>
          <a:ext cx="0" cy="0"/>
          <a:chOff x="0" y="0"/>
          <a:chExt cx="0" cy="0"/>
        </a:xfrm>
      </p:grpSpPr>
      <p:sp>
        <p:nvSpPr>
          <p:cNvPr id="507" name="Google Shape;507;p4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8" name="Google Shape;508;p49"/>
          <p:cNvSpPr txBox="1"/>
          <p:nvPr>
            <p:ph type="title"/>
          </p:nvPr>
        </p:nvSpPr>
        <p:spPr>
          <a:xfrm>
            <a:off x="479160" y="457201"/>
            <a:ext cx="8182230" cy="183265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700"/>
              <a:buFont typeface="Calibri"/>
              <a:buNone/>
            </a:pPr>
            <a:r>
              <a:rPr lang="en-US" sz="5700">
                <a:solidFill>
                  <a:schemeClr val="dk1"/>
                </a:solidFill>
                <a:latin typeface="Calibri"/>
                <a:ea typeface="Calibri"/>
                <a:cs typeface="Calibri"/>
                <a:sym typeface="Calibri"/>
              </a:rPr>
              <a:t>Pairs Trading</a:t>
            </a:r>
            <a:endParaRPr/>
          </a:p>
        </p:txBody>
      </p:sp>
      <p:sp>
        <p:nvSpPr>
          <p:cNvPr id="509" name="Google Shape;509;p49"/>
          <p:cNvSpPr/>
          <p:nvPr/>
        </p:nvSpPr>
        <p:spPr>
          <a:xfrm>
            <a:off x="2855776" y="2343912"/>
            <a:ext cx="3429000" cy="18288"/>
          </a:xfrm>
          <a:custGeom>
            <a:rect b="b" l="l" r="r" t="t"/>
            <a:pathLst>
              <a:path extrusionOk="0" fill="none" h="18288" w="3429000">
                <a:moveTo>
                  <a:pt x="0" y="0"/>
                </a:moveTo>
                <a:cubicBezTo>
                  <a:pt x="207705" y="23860"/>
                  <a:pt x="509323" y="68036"/>
                  <a:pt x="685800" y="0"/>
                </a:cubicBezTo>
                <a:cubicBezTo>
                  <a:pt x="881422" y="-43910"/>
                  <a:pt x="1129204" y="-58858"/>
                  <a:pt x="1371600" y="0"/>
                </a:cubicBezTo>
                <a:cubicBezTo>
                  <a:pt x="1611115" y="-12848"/>
                  <a:pt x="1887211" y="-6418"/>
                  <a:pt x="2057400" y="0"/>
                </a:cubicBezTo>
                <a:cubicBezTo>
                  <a:pt x="2233905" y="-53439"/>
                  <a:pt x="2400311" y="-9735"/>
                  <a:pt x="2674620" y="0"/>
                </a:cubicBezTo>
                <a:cubicBezTo>
                  <a:pt x="2899369" y="50175"/>
                  <a:pt x="3197952" y="-27603"/>
                  <a:pt x="3429000" y="0"/>
                </a:cubicBezTo>
                <a:cubicBezTo>
                  <a:pt x="3428966" y="4844"/>
                  <a:pt x="3428590" y="11009"/>
                  <a:pt x="3429000" y="18288"/>
                </a:cubicBezTo>
                <a:cubicBezTo>
                  <a:pt x="3212354" y="28872"/>
                  <a:pt x="3083619" y="-836"/>
                  <a:pt x="2811780" y="18288"/>
                </a:cubicBezTo>
                <a:cubicBezTo>
                  <a:pt x="2533576" y="25058"/>
                  <a:pt x="2477440" y="20531"/>
                  <a:pt x="2228850" y="18288"/>
                </a:cubicBezTo>
                <a:cubicBezTo>
                  <a:pt x="2003657" y="-1843"/>
                  <a:pt x="1810789" y="18294"/>
                  <a:pt x="1543050" y="18288"/>
                </a:cubicBezTo>
                <a:cubicBezTo>
                  <a:pt x="1286635" y="-21162"/>
                  <a:pt x="1189418" y="22290"/>
                  <a:pt x="925830" y="18288"/>
                </a:cubicBezTo>
                <a:cubicBezTo>
                  <a:pt x="678389" y="-2387"/>
                  <a:pt x="367033" y="43234"/>
                  <a:pt x="0" y="18288"/>
                </a:cubicBezTo>
                <a:cubicBezTo>
                  <a:pt x="-649" y="11698"/>
                  <a:pt x="663" y="5413"/>
                  <a:pt x="0" y="0"/>
                </a:cubicBezTo>
                <a:close/>
              </a:path>
              <a:path extrusionOk="0" h="18288" w="3429000">
                <a:moveTo>
                  <a:pt x="0" y="0"/>
                </a:moveTo>
                <a:cubicBezTo>
                  <a:pt x="169914" y="-16656"/>
                  <a:pt x="469790" y="-24030"/>
                  <a:pt x="617220" y="0"/>
                </a:cubicBezTo>
                <a:cubicBezTo>
                  <a:pt x="786601" y="24467"/>
                  <a:pt x="1085311" y="15192"/>
                  <a:pt x="1200150" y="0"/>
                </a:cubicBezTo>
                <a:cubicBezTo>
                  <a:pt x="1340195" y="-5060"/>
                  <a:pt x="1552999" y="41254"/>
                  <a:pt x="1817370" y="0"/>
                </a:cubicBezTo>
                <a:cubicBezTo>
                  <a:pt x="2086739" y="-377"/>
                  <a:pt x="2228603" y="31972"/>
                  <a:pt x="2503170" y="0"/>
                </a:cubicBezTo>
                <a:cubicBezTo>
                  <a:pt x="2794334" y="-14173"/>
                  <a:pt x="3002837" y="-13310"/>
                  <a:pt x="3429000" y="0"/>
                </a:cubicBezTo>
                <a:cubicBezTo>
                  <a:pt x="3428475" y="5049"/>
                  <a:pt x="3429193" y="12044"/>
                  <a:pt x="3429000" y="18288"/>
                </a:cubicBezTo>
                <a:cubicBezTo>
                  <a:pt x="3101445" y="-3440"/>
                  <a:pt x="2879434" y="34023"/>
                  <a:pt x="2743200" y="18288"/>
                </a:cubicBezTo>
                <a:cubicBezTo>
                  <a:pt x="2609544" y="13915"/>
                  <a:pt x="2334178" y="48649"/>
                  <a:pt x="1988820" y="18288"/>
                </a:cubicBezTo>
                <a:cubicBezTo>
                  <a:pt x="1620184" y="18423"/>
                  <a:pt x="1586822" y="-1871"/>
                  <a:pt x="1405890" y="18288"/>
                </a:cubicBezTo>
                <a:cubicBezTo>
                  <a:pt x="1266239" y="28547"/>
                  <a:pt x="867500" y="15208"/>
                  <a:pt x="651510" y="18288"/>
                </a:cubicBezTo>
                <a:cubicBezTo>
                  <a:pt x="445459" y="40105"/>
                  <a:pt x="119818" y="-23744"/>
                  <a:pt x="0" y="18288"/>
                </a:cubicBezTo>
                <a:cubicBezTo>
                  <a:pt x="-39" y="12511"/>
                  <a:pt x="-381" y="8039"/>
                  <a:pt x="0" y="0"/>
                </a:cubicBezTo>
                <a:close/>
              </a:path>
              <a:path extrusionOk="0" fill="none" h="18288" w="3429000">
                <a:moveTo>
                  <a:pt x="0" y="0"/>
                </a:moveTo>
                <a:cubicBezTo>
                  <a:pt x="199661" y="29771"/>
                  <a:pt x="488726" y="20925"/>
                  <a:pt x="685800" y="0"/>
                </a:cubicBezTo>
                <a:cubicBezTo>
                  <a:pt x="835372" y="-29710"/>
                  <a:pt x="1088413" y="6369"/>
                  <a:pt x="1371600" y="0"/>
                </a:cubicBezTo>
                <a:cubicBezTo>
                  <a:pt x="1631865" y="6637"/>
                  <a:pt x="1839907" y="52251"/>
                  <a:pt x="2057400" y="0"/>
                </a:cubicBezTo>
                <a:cubicBezTo>
                  <a:pt x="2266442" y="-8132"/>
                  <a:pt x="2461070" y="-4034"/>
                  <a:pt x="2674620" y="0"/>
                </a:cubicBezTo>
                <a:cubicBezTo>
                  <a:pt x="2940120" y="30498"/>
                  <a:pt x="3202681" y="-54357"/>
                  <a:pt x="3429000" y="0"/>
                </a:cubicBezTo>
                <a:cubicBezTo>
                  <a:pt x="3429314" y="4158"/>
                  <a:pt x="3428021" y="12539"/>
                  <a:pt x="3429000" y="18288"/>
                </a:cubicBezTo>
                <a:cubicBezTo>
                  <a:pt x="3250522" y="56023"/>
                  <a:pt x="3056248" y="-1557"/>
                  <a:pt x="2811780" y="18288"/>
                </a:cubicBezTo>
                <a:cubicBezTo>
                  <a:pt x="2534418" y="26558"/>
                  <a:pt x="2483107" y="19890"/>
                  <a:pt x="2228850" y="18288"/>
                </a:cubicBezTo>
                <a:cubicBezTo>
                  <a:pt x="1996093" y="-20362"/>
                  <a:pt x="1790611" y="35096"/>
                  <a:pt x="1543050" y="18288"/>
                </a:cubicBezTo>
                <a:cubicBezTo>
                  <a:pt x="1276188" y="-29727"/>
                  <a:pt x="1196665" y="1050"/>
                  <a:pt x="925830" y="18288"/>
                </a:cubicBezTo>
                <a:cubicBezTo>
                  <a:pt x="718623" y="61416"/>
                  <a:pt x="374628" y="25039"/>
                  <a:pt x="0" y="18288"/>
                </a:cubicBezTo>
                <a:cubicBezTo>
                  <a:pt x="20" y="11469"/>
                  <a:pt x="-29" y="5154"/>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10" name="Google Shape;510;p49"/>
          <p:cNvPicPr preferRelativeResize="0"/>
          <p:nvPr/>
        </p:nvPicPr>
        <p:blipFill rotWithShape="1">
          <a:blip r:embed="rId3">
            <a:alphaModFix/>
          </a:blip>
          <a:srcRect b="0" l="0" r="0" t="0"/>
          <a:stretch/>
        </p:blipFill>
        <p:spPr>
          <a:xfrm>
            <a:off x="2048203" y="3124200"/>
            <a:ext cx="5045307" cy="31028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p5"/>
          <p:cNvSpPr txBox="1"/>
          <p:nvPr>
            <p:ph type="title"/>
          </p:nvPr>
        </p:nvSpPr>
        <p:spPr>
          <a:xfrm>
            <a:off x="479161" y="639193"/>
            <a:ext cx="2678858" cy="35735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700"/>
              <a:buFont typeface="Calibri"/>
              <a:buNone/>
            </a:pPr>
            <a:r>
              <a:rPr lang="en-US" sz="5700">
                <a:solidFill>
                  <a:schemeClr val="dk1"/>
                </a:solidFill>
                <a:latin typeface="Calibri"/>
                <a:ea typeface="Calibri"/>
                <a:cs typeface="Calibri"/>
                <a:sym typeface="Calibri"/>
              </a:rPr>
              <a:t>Trend Örneği</a:t>
            </a:r>
            <a:endParaRPr/>
          </a:p>
        </p:txBody>
      </p:sp>
      <p:sp>
        <p:nvSpPr>
          <p:cNvPr id="118" name="Google Shape;118;p5"/>
          <p:cNvSpPr/>
          <p:nvPr/>
        </p:nvSpPr>
        <p:spPr>
          <a:xfrm>
            <a:off x="482458" y="4409267"/>
            <a:ext cx="2441321" cy="18288"/>
          </a:xfrm>
          <a:custGeom>
            <a:rect b="b" l="l" r="r" t="t"/>
            <a:pathLst>
              <a:path extrusionOk="0" fill="none" h="18288" w="2441321">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extrusionOk="0" h="18288" w="2441321">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extrusionOk="0" fill="none" h="18288" w="2441321">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sekil_2_1.png" id="119" name="Google Shape;119;p5"/>
          <p:cNvPicPr preferRelativeResize="0"/>
          <p:nvPr/>
        </p:nvPicPr>
        <p:blipFill rotWithShape="1">
          <a:blip r:embed="rId3">
            <a:alphaModFix/>
          </a:blip>
          <a:srcRect b="0" l="0" r="0" t="0"/>
          <a:stretch/>
        </p:blipFill>
        <p:spPr>
          <a:xfrm>
            <a:off x="3490722" y="1794303"/>
            <a:ext cx="5410962" cy="324196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4" name="Shape 514"/>
        <p:cNvGrpSpPr/>
        <p:nvPr/>
      </p:nvGrpSpPr>
      <p:grpSpPr>
        <a:xfrm>
          <a:off x="0" y="0"/>
          <a:ext cx="0" cy="0"/>
          <a:chOff x="0" y="0"/>
          <a:chExt cx="0" cy="0"/>
        </a:xfrm>
      </p:grpSpPr>
      <p:sp>
        <p:nvSpPr>
          <p:cNvPr id="515" name="Google Shape;515;p5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6" name="Google Shape;516;p50"/>
          <p:cNvSpPr txBox="1"/>
          <p:nvPr>
            <p:ph type="title"/>
          </p:nvPr>
        </p:nvSpPr>
        <p:spPr>
          <a:xfrm>
            <a:off x="473202" y="502920"/>
            <a:ext cx="2564892" cy="14630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200"/>
              <a:buFont typeface="Calibri"/>
              <a:buNone/>
            </a:pPr>
            <a:r>
              <a:rPr lang="en-US" sz="4200"/>
              <a:t>Korelasyon</a:t>
            </a:r>
            <a:endParaRPr sz="4200"/>
          </a:p>
        </p:txBody>
      </p:sp>
      <p:sp>
        <p:nvSpPr>
          <p:cNvPr id="517" name="Google Shape;517;p50"/>
          <p:cNvSpPr/>
          <p:nvPr/>
        </p:nvSpPr>
        <p:spPr>
          <a:xfrm rot="5400000">
            <a:off x="2480309" y="1227582"/>
            <a:ext cx="1554480" cy="13716"/>
          </a:xfrm>
          <a:custGeom>
            <a:rect b="b" l="l" r="r" t="t"/>
            <a:pathLst>
              <a:path extrusionOk="0" fill="none" h="13716" w="155448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extrusionOk="0" h="13716" w="155448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extrusionOk="0" fill="none" h="13716" w="155448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8" name="Google Shape;518;p50"/>
          <p:cNvSpPr txBox="1"/>
          <p:nvPr>
            <p:ph idx="1" type="body"/>
          </p:nvPr>
        </p:nvSpPr>
        <p:spPr>
          <a:xfrm>
            <a:off x="3490721" y="502920"/>
            <a:ext cx="5170932" cy="14630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000"/>
              <a:buNone/>
            </a:pPr>
            <a:r>
              <a:t/>
            </a:r>
            <a:endParaRPr sz="1000"/>
          </a:p>
          <a:p>
            <a:pPr indent="-171450" lvl="0" marL="171450" rtl="0" algn="l">
              <a:lnSpc>
                <a:spcPct val="90000"/>
              </a:lnSpc>
              <a:spcBef>
                <a:spcPts val="750"/>
              </a:spcBef>
              <a:spcAft>
                <a:spcPts val="0"/>
              </a:spcAft>
              <a:buClr>
                <a:schemeClr val="dk1"/>
              </a:buClr>
              <a:buSzPts val="1600"/>
              <a:buChar char="•"/>
            </a:pPr>
            <a:r>
              <a:rPr lang="en-US" sz="1600"/>
              <a:t>Pearson Korelasyon Katsayısı</a:t>
            </a:r>
            <a:endParaRPr sz="1600"/>
          </a:p>
          <a:p>
            <a:pPr indent="0" lvl="0" marL="0" rtl="0" algn="l">
              <a:lnSpc>
                <a:spcPct val="90000"/>
              </a:lnSpc>
              <a:spcBef>
                <a:spcPts val="750"/>
              </a:spcBef>
              <a:spcAft>
                <a:spcPts val="0"/>
              </a:spcAft>
              <a:buClr>
                <a:schemeClr val="dk1"/>
              </a:buClr>
              <a:buSzPts val="1600"/>
              <a:buNone/>
            </a:pPr>
            <a:r>
              <a:t/>
            </a:r>
            <a:endParaRPr sz="1600"/>
          </a:p>
          <a:p>
            <a:pPr indent="-171450" lvl="0" marL="171450" rtl="0" algn="l">
              <a:lnSpc>
                <a:spcPct val="90000"/>
              </a:lnSpc>
              <a:spcBef>
                <a:spcPts val="750"/>
              </a:spcBef>
              <a:spcAft>
                <a:spcPts val="0"/>
              </a:spcAft>
              <a:buClr>
                <a:schemeClr val="dk1"/>
              </a:buClr>
              <a:buSzPts val="1600"/>
              <a:buChar char="•"/>
            </a:pPr>
            <a:r>
              <a:rPr lang="en-US" sz="1600" cap="none"/>
              <a:t>1 mükemmel korelasyon, -1 ters mükemmel korelasyon, 0 korelasyon olmadığını gösterir.</a:t>
            </a:r>
            <a:endParaRPr sz="1600"/>
          </a:p>
        </p:txBody>
      </p:sp>
      <p:pic>
        <p:nvPicPr>
          <p:cNvPr id="519" name="Google Shape;519;p50"/>
          <p:cNvPicPr preferRelativeResize="0"/>
          <p:nvPr/>
        </p:nvPicPr>
        <p:blipFill rotWithShape="1">
          <a:blip r:embed="rId3">
            <a:alphaModFix/>
          </a:blip>
          <a:srcRect b="0" l="0" r="0" t="0"/>
          <a:stretch/>
        </p:blipFill>
        <p:spPr>
          <a:xfrm>
            <a:off x="473202" y="2602215"/>
            <a:ext cx="8188452" cy="333679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3" name="Shape 523"/>
        <p:cNvGrpSpPr/>
        <p:nvPr/>
      </p:nvGrpSpPr>
      <p:grpSpPr>
        <a:xfrm>
          <a:off x="0" y="0"/>
          <a:ext cx="0" cy="0"/>
          <a:chOff x="0" y="0"/>
          <a:chExt cx="0" cy="0"/>
        </a:xfrm>
      </p:grpSpPr>
      <p:sp>
        <p:nvSpPr>
          <p:cNvPr id="524" name="Google Shape;524;p51"/>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5" name="Google Shape;525;p51"/>
          <p:cNvSpPr txBox="1"/>
          <p:nvPr>
            <p:ph type="title"/>
          </p:nvPr>
        </p:nvSpPr>
        <p:spPr>
          <a:xfrm>
            <a:off x="476250" y="640823"/>
            <a:ext cx="2563994"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CROSSOVER VE SON CROSSOVER</a:t>
            </a:r>
            <a:endParaRPr sz="3600"/>
          </a:p>
        </p:txBody>
      </p:sp>
      <p:sp>
        <p:nvSpPr>
          <p:cNvPr id="526" name="Google Shape;526;p51"/>
          <p:cNvSpPr/>
          <p:nvPr/>
        </p:nvSpPr>
        <p:spPr>
          <a:xfrm rot="5400000">
            <a:off x="544313" y="3465005"/>
            <a:ext cx="5410200" cy="13716"/>
          </a:xfrm>
          <a:custGeom>
            <a:rect b="b" l="l" r="r" t="t"/>
            <a:pathLst>
              <a:path extrusionOk="0" fill="none" h="13716" w="541020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extrusionOk="0" h="13716" w="541020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extrusionOk="0" fill="none" h="13716" w="541020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27" name="Google Shape;527;p51"/>
          <p:cNvGrpSpPr/>
          <p:nvPr/>
        </p:nvGrpSpPr>
        <p:grpSpPr>
          <a:xfrm>
            <a:off x="3486013" y="643525"/>
            <a:ext cx="5175384" cy="5530734"/>
            <a:chOff x="0" y="2703"/>
            <a:chExt cx="5175384" cy="5530734"/>
          </a:xfrm>
        </p:grpSpPr>
        <p:cxnSp>
          <p:nvCxnSpPr>
            <p:cNvPr id="528" name="Google Shape;528;p51"/>
            <p:cNvCxnSpPr/>
            <p:nvPr/>
          </p:nvCxnSpPr>
          <p:spPr>
            <a:xfrm>
              <a:off x="0" y="2703"/>
              <a:ext cx="5175384"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529" name="Google Shape;529;p51"/>
            <p:cNvSpPr/>
            <p:nvPr/>
          </p:nvSpPr>
          <p:spPr>
            <a:xfrm>
              <a:off x="0" y="2703"/>
              <a:ext cx="5175384"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1"/>
            <p:cNvSpPr txBox="1"/>
            <p:nvPr/>
          </p:nvSpPr>
          <p:spPr>
            <a:xfrm>
              <a:off x="0" y="2703"/>
              <a:ext cx="5175384" cy="184357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dk1"/>
                </a:buClr>
                <a:buSzPts val="2600"/>
                <a:buFont typeface="Calibri"/>
                <a:buNone/>
              </a:pPr>
              <a:r>
                <a:rPr lang="en-US" sz="2600">
                  <a:solidFill>
                    <a:schemeClr val="dk1"/>
                  </a:solidFill>
                  <a:latin typeface="Calibri"/>
                  <a:ea typeface="Calibri"/>
                  <a:cs typeface="Calibri"/>
                  <a:sym typeface="Calibri"/>
                </a:rPr>
                <a:t>Pairs Trading yaparken iyi bir ikili seçmek için korelasyon tek başına yeterli bir kriter olmayabilir. </a:t>
              </a:r>
              <a:endParaRPr/>
            </a:p>
          </p:txBody>
        </p:sp>
        <p:cxnSp>
          <p:nvCxnSpPr>
            <p:cNvPr id="531" name="Google Shape;531;p51"/>
            <p:cNvCxnSpPr/>
            <p:nvPr/>
          </p:nvCxnSpPr>
          <p:spPr>
            <a:xfrm>
              <a:off x="0" y="1846281"/>
              <a:ext cx="5175384" cy="0"/>
            </a:xfrm>
            <a:prstGeom prst="straightConnector1">
              <a:avLst/>
            </a:prstGeom>
            <a:solidFill>
              <a:srgbClr val="C47F6E"/>
            </a:solidFill>
            <a:ln cap="flat" cmpd="sng" w="12700">
              <a:solidFill>
                <a:srgbClr val="C47F6E"/>
              </a:solidFill>
              <a:prstDash val="solid"/>
              <a:miter lim="800000"/>
              <a:headEnd len="sm" w="sm" type="none"/>
              <a:tailEnd len="sm" w="sm" type="none"/>
            </a:ln>
          </p:spPr>
        </p:cxnSp>
        <p:sp>
          <p:nvSpPr>
            <p:cNvPr id="532" name="Google Shape;532;p51"/>
            <p:cNvSpPr/>
            <p:nvPr/>
          </p:nvSpPr>
          <p:spPr>
            <a:xfrm>
              <a:off x="0" y="1846281"/>
              <a:ext cx="5175384"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txBox="1"/>
            <p:nvPr/>
          </p:nvSpPr>
          <p:spPr>
            <a:xfrm>
              <a:off x="0" y="1846281"/>
              <a:ext cx="5175384" cy="184357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dk1"/>
                </a:buClr>
                <a:buSzPts val="2600"/>
                <a:buFont typeface="Calibri"/>
                <a:buNone/>
              </a:pPr>
              <a:r>
                <a:rPr lang="en-US" sz="2600">
                  <a:solidFill>
                    <a:schemeClr val="dk1"/>
                  </a:solidFill>
                  <a:latin typeface="Calibri"/>
                  <a:ea typeface="Calibri"/>
                  <a:cs typeface="Calibri"/>
                  <a:sym typeface="Calibri"/>
                </a:rPr>
                <a:t>Korelasyonun yüksek olduğu ama al-sat fırsatlarının oluşmadığı, ya da pozisyon alındıktan sonra pozisyonun kapatılamadığı durumlar oluşabilir.</a:t>
              </a:r>
              <a:endParaRPr/>
            </a:p>
          </p:txBody>
        </p:sp>
        <p:cxnSp>
          <p:nvCxnSpPr>
            <p:cNvPr id="534" name="Google Shape;534;p51"/>
            <p:cNvCxnSpPr/>
            <p:nvPr/>
          </p:nvCxnSpPr>
          <p:spPr>
            <a:xfrm>
              <a:off x="0" y="3689859"/>
              <a:ext cx="5175384" cy="0"/>
            </a:xfrm>
            <a:prstGeom prst="straightConnector1">
              <a:avLst/>
            </a:prstGeom>
            <a:solidFill>
              <a:srgbClr val="A4A4A4"/>
            </a:solidFill>
            <a:ln cap="flat" cmpd="sng" w="12700">
              <a:solidFill>
                <a:srgbClr val="A4A4A4"/>
              </a:solidFill>
              <a:prstDash val="solid"/>
              <a:miter lim="800000"/>
              <a:headEnd len="sm" w="sm" type="none"/>
              <a:tailEnd len="sm" w="sm" type="none"/>
            </a:ln>
          </p:spPr>
        </p:cxnSp>
        <p:sp>
          <p:nvSpPr>
            <p:cNvPr id="535" name="Google Shape;535;p51"/>
            <p:cNvSpPr/>
            <p:nvPr/>
          </p:nvSpPr>
          <p:spPr>
            <a:xfrm>
              <a:off x="0" y="3689859"/>
              <a:ext cx="5175384"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txBox="1"/>
            <p:nvPr/>
          </p:nvSpPr>
          <p:spPr>
            <a:xfrm>
              <a:off x="0" y="3689859"/>
              <a:ext cx="5175384" cy="184357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dk1"/>
                </a:buClr>
                <a:buSzPts val="2600"/>
                <a:buFont typeface="Calibri"/>
                <a:buNone/>
              </a:pPr>
              <a:r>
                <a:rPr lang="en-US" sz="2600">
                  <a:solidFill>
                    <a:schemeClr val="dk1"/>
                  </a:solidFill>
                  <a:latin typeface="Calibri"/>
                  <a:ea typeface="Calibri"/>
                  <a:cs typeface="Calibri"/>
                  <a:sym typeface="Calibri"/>
                </a:rPr>
                <a:t>Bu yüzden eğitim verisindeki çiftler için crossover sayısını ve son crossover’ın hangi veri noktasında gerçekleştiğini hesapladık.</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0" name="Shape 540"/>
        <p:cNvGrpSpPr/>
        <p:nvPr/>
      </p:nvGrpSpPr>
      <p:grpSpPr>
        <a:xfrm>
          <a:off x="0" y="0"/>
          <a:ext cx="0" cy="0"/>
          <a:chOff x="0" y="0"/>
          <a:chExt cx="0" cy="0"/>
        </a:xfrm>
      </p:grpSpPr>
      <p:sp>
        <p:nvSpPr>
          <p:cNvPr id="541" name="Google Shape;541;p52"/>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2" name="Google Shape;542;p52"/>
          <p:cNvSpPr txBox="1"/>
          <p:nvPr>
            <p:ph type="title"/>
          </p:nvPr>
        </p:nvSpPr>
        <p:spPr>
          <a:xfrm>
            <a:off x="476250" y="640823"/>
            <a:ext cx="2563994"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CROSSOVER</a:t>
            </a:r>
            <a:endParaRPr sz="3600"/>
          </a:p>
        </p:txBody>
      </p:sp>
      <p:sp>
        <p:nvSpPr>
          <p:cNvPr id="543" name="Google Shape;543;p52"/>
          <p:cNvSpPr/>
          <p:nvPr/>
        </p:nvSpPr>
        <p:spPr>
          <a:xfrm rot="5400000">
            <a:off x="544313" y="3465005"/>
            <a:ext cx="5410200" cy="13716"/>
          </a:xfrm>
          <a:custGeom>
            <a:rect b="b" l="l" r="r" t="t"/>
            <a:pathLst>
              <a:path extrusionOk="0" fill="none" h="13716" w="541020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extrusionOk="0" h="13716" w="541020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extrusionOk="0" fill="none" h="13716" w="541020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44" name="Google Shape;544;p52"/>
          <p:cNvGrpSpPr/>
          <p:nvPr/>
        </p:nvGrpSpPr>
        <p:grpSpPr>
          <a:xfrm>
            <a:off x="3486013" y="640822"/>
            <a:ext cx="5175384" cy="5536140"/>
            <a:chOff x="0" y="0"/>
            <a:chExt cx="5175384" cy="5536140"/>
          </a:xfrm>
        </p:grpSpPr>
        <p:cxnSp>
          <p:nvCxnSpPr>
            <p:cNvPr id="545" name="Google Shape;545;p52"/>
            <p:cNvCxnSpPr/>
            <p:nvPr/>
          </p:nvCxnSpPr>
          <p:spPr>
            <a:xfrm>
              <a:off x="0" y="0"/>
              <a:ext cx="5175384"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546" name="Google Shape;546;p52"/>
            <p:cNvSpPr/>
            <p:nvPr/>
          </p:nvSpPr>
          <p:spPr>
            <a:xfrm>
              <a:off x="0" y="0"/>
              <a:ext cx="5175384" cy="27680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2"/>
            <p:cNvSpPr txBox="1"/>
            <p:nvPr/>
          </p:nvSpPr>
          <p:spPr>
            <a:xfrm>
              <a:off x="0" y="0"/>
              <a:ext cx="5175384" cy="2768070"/>
            </a:xfrm>
            <a:prstGeom prst="rect">
              <a:avLst/>
            </a:prstGeom>
            <a:noFill/>
            <a:ln>
              <a:noFill/>
            </a:ln>
          </p:spPr>
          <p:txBody>
            <a:bodyPr anchorCtr="0" anchor="t" bIns="95250" lIns="95250" spcFirstLastPara="1" rIns="95250" wrap="square" tIns="95250">
              <a:noAutofit/>
            </a:bodyPr>
            <a:lstStyle/>
            <a:p>
              <a:pPr indent="0" lvl="0" marL="0" marR="0" rtl="0" algn="l">
                <a:lnSpc>
                  <a:spcPct val="9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Crossover normalize edilmiş fiyatlar üzerinde iki çift arasındaki geçişlerdir. Bu geçişler alım-satım fırsatı için önemlidir.</a:t>
              </a:r>
              <a:endParaRPr/>
            </a:p>
          </p:txBody>
        </p:sp>
        <p:cxnSp>
          <p:nvCxnSpPr>
            <p:cNvPr id="548" name="Google Shape;548;p52"/>
            <p:cNvCxnSpPr/>
            <p:nvPr/>
          </p:nvCxnSpPr>
          <p:spPr>
            <a:xfrm>
              <a:off x="0" y="2768070"/>
              <a:ext cx="5175384" cy="0"/>
            </a:xfrm>
            <a:prstGeom prst="straightConnector1">
              <a:avLst/>
            </a:prstGeom>
            <a:solidFill>
              <a:srgbClr val="A4A4A4"/>
            </a:solidFill>
            <a:ln cap="flat" cmpd="sng" w="12700">
              <a:solidFill>
                <a:srgbClr val="A4A4A4"/>
              </a:solidFill>
              <a:prstDash val="solid"/>
              <a:miter lim="800000"/>
              <a:headEnd len="sm" w="sm" type="none"/>
              <a:tailEnd len="sm" w="sm" type="none"/>
            </a:ln>
          </p:spPr>
        </p:cxnSp>
        <p:sp>
          <p:nvSpPr>
            <p:cNvPr id="549" name="Google Shape;549;p52"/>
            <p:cNvSpPr/>
            <p:nvPr/>
          </p:nvSpPr>
          <p:spPr>
            <a:xfrm>
              <a:off x="0" y="2768070"/>
              <a:ext cx="5175384" cy="27680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2"/>
            <p:cNvSpPr txBox="1"/>
            <p:nvPr/>
          </p:nvSpPr>
          <p:spPr>
            <a:xfrm>
              <a:off x="0" y="2768070"/>
              <a:ext cx="5175384" cy="2768070"/>
            </a:xfrm>
            <a:prstGeom prst="rect">
              <a:avLst/>
            </a:prstGeom>
            <a:noFill/>
            <a:ln>
              <a:noFill/>
            </a:ln>
          </p:spPr>
          <p:txBody>
            <a:bodyPr anchorCtr="0" anchor="t" bIns="95250" lIns="95250" spcFirstLastPara="1" rIns="95250" wrap="square" tIns="95250">
              <a:noAutofit/>
            </a:bodyPr>
            <a:lstStyle/>
            <a:p>
              <a:pPr indent="0" lvl="0" marL="0" marR="0" rtl="0" algn="l">
                <a:lnSpc>
                  <a:spcPct val="9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Her geçişi crossover olarak sayabileceğimiz gibi burada bir eşik değeri belirleyerek geçiş gerçekleştikten sonra o eşik değerinin de üzerine çıkılması istenebilir. Bu sayede belli bir varyansa sahip geçiş sayısı da ayrıca hesaplanabilir.</a:t>
              </a: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4" name="Shape 554"/>
        <p:cNvGrpSpPr/>
        <p:nvPr/>
      </p:nvGrpSpPr>
      <p:grpSpPr>
        <a:xfrm>
          <a:off x="0" y="0"/>
          <a:ext cx="0" cy="0"/>
          <a:chOff x="0" y="0"/>
          <a:chExt cx="0" cy="0"/>
        </a:xfrm>
      </p:grpSpPr>
      <p:sp>
        <p:nvSpPr>
          <p:cNvPr id="555" name="Google Shape;555;p53"/>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6" name="Google Shape;556;p53"/>
          <p:cNvSpPr txBox="1"/>
          <p:nvPr>
            <p:ph type="title"/>
          </p:nvPr>
        </p:nvSpPr>
        <p:spPr>
          <a:xfrm>
            <a:off x="476250" y="640823"/>
            <a:ext cx="2563994"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SON CROSSOVER</a:t>
            </a:r>
            <a:endParaRPr sz="3600"/>
          </a:p>
        </p:txBody>
      </p:sp>
      <p:sp>
        <p:nvSpPr>
          <p:cNvPr id="557" name="Google Shape;557;p53"/>
          <p:cNvSpPr/>
          <p:nvPr/>
        </p:nvSpPr>
        <p:spPr>
          <a:xfrm rot="5400000">
            <a:off x="544313" y="3465005"/>
            <a:ext cx="5410200" cy="13716"/>
          </a:xfrm>
          <a:custGeom>
            <a:rect b="b" l="l" r="r" t="t"/>
            <a:pathLst>
              <a:path extrusionOk="0" fill="none" h="13716" w="541020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extrusionOk="0" h="13716" w="541020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extrusionOk="0" fill="none" h="13716" w="541020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58" name="Google Shape;558;p53"/>
          <p:cNvGrpSpPr/>
          <p:nvPr/>
        </p:nvGrpSpPr>
        <p:grpSpPr>
          <a:xfrm>
            <a:off x="3486013" y="640822"/>
            <a:ext cx="5175384" cy="5536140"/>
            <a:chOff x="0" y="0"/>
            <a:chExt cx="5175384" cy="5536140"/>
          </a:xfrm>
        </p:grpSpPr>
        <p:cxnSp>
          <p:nvCxnSpPr>
            <p:cNvPr id="559" name="Google Shape;559;p53"/>
            <p:cNvCxnSpPr/>
            <p:nvPr/>
          </p:nvCxnSpPr>
          <p:spPr>
            <a:xfrm>
              <a:off x="0" y="0"/>
              <a:ext cx="5175384"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560" name="Google Shape;560;p53"/>
            <p:cNvSpPr/>
            <p:nvPr/>
          </p:nvSpPr>
          <p:spPr>
            <a:xfrm>
              <a:off x="0" y="0"/>
              <a:ext cx="5175384" cy="13840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3"/>
            <p:cNvSpPr txBox="1"/>
            <p:nvPr/>
          </p:nvSpPr>
          <p:spPr>
            <a:xfrm>
              <a:off x="0" y="0"/>
              <a:ext cx="5175384" cy="1384035"/>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Crossover sayısının neden önemli olduğunu söylemiştik. Ancak crossover sayısı da yeterli olmayabilir.</a:t>
              </a:r>
              <a:endParaRPr/>
            </a:p>
          </p:txBody>
        </p:sp>
        <p:cxnSp>
          <p:nvCxnSpPr>
            <p:cNvPr id="562" name="Google Shape;562;p53"/>
            <p:cNvCxnSpPr/>
            <p:nvPr/>
          </p:nvCxnSpPr>
          <p:spPr>
            <a:xfrm>
              <a:off x="0" y="1384035"/>
              <a:ext cx="5175384" cy="0"/>
            </a:xfrm>
            <a:prstGeom prst="straightConnector1">
              <a:avLst/>
            </a:prstGeom>
            <a:solidFill>
              <a:srgbClr val="D07A5B"/>
            </a:solidFill>
            <a:ln cap="flat" cmpd="sng" w="12700">
              <a:solidFill>
                <a:srgbClr val="D07A5B"/>
              </a:solidFill>
              <a:prstDash val="solid"/>
              <a:miter lim="800000"/>
              <a:headEnd len="sm" w="sm" type="none"/>
              <a:tailEnd len="sm" w="sm" type="none"/>
            </a:ln>
          </p:spPr>
        </p:cxnSp>
        <p:sp>
          <p:nvSpPr>
            <p:cNvPr id="563" name="Google Shape;563;p53"/>
            <p:cNvSpPr/>
            <p:nvPr/>
          </p:nvSpPr>
          <p:spPr>
            <a:xfrm>
              <a:off x="0" y="1384035"/>
              <a:ext cx="5175384" cy="13840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3"/>
            <p:cNvSpPr txBox="1"/>
            <p:nvPr/>
          </p:nvSpPr>
          <p:spPr>
            <a:xfrm>
              <a:off x="0" y="1384035"/>
              <a:ext cx="5175384" cy="1384035"/>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Bu yüzden crossover sayısının yanında son crossover’ın hangi tarihte ya da kaçıncı veri noktasında gerçekleştiği de bizim için önemlidir.</a:t>
              </a:r>
              <a:endParaRPr/>
            </a:p>
          </p:txBody>
        </p:sp>
        <p:cxnSp>
          <p:nvCxnSpPr>
            <p:cNvPr id="565" name="Google Shape;565;p53"/>
            <p:cNvCxnSpPr/>
            <p:nvPr/>
          </p:nvCxnSpPr>
          <p:spPr>
            <a:xfrm>
              <a:off x="0" y="2768070"/>
              <a:ext cx="5175384" cy="0"/>
            </a:xfrm>
            <a:prstGeom prst="straightConnector1">
              <a:avLst/>
            </a:prstGeom>
            <a:solidFill>
              <a:srgbClr val="B88881"/>
            </a:solidFill>
            <a:ln cap="flat" cmpd="sng" w="12700">
              <a:solidFill>
                <a:srgbClr val="B88881"/>
              </a:solidFill>
              <a:prstDash val="solid"/>
              <a:miter lim="800000"/>
              <a:headEnd len="sm" w="sm" type="none"/>
              <a:tailEnd len="sm" w="sm" type="none"/>
            </a:ln>
          </p:spPr>
        </p:cxnSp>
        <p:sp>
          <p:nvSpPr>
            <p:cNvPr id="566" name="Google Shape;566;p53"/>
            <p:cNvSpPr/>
            <p:nvPr/>
          </p:nvSpPr>
          <p:spPr>
            <a:xfrm>
              <a:off x="0" y="2768070"/>
              <a:ext cx="5175384" cy="13840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3"/>
            <p:cNvSpPr txBox="1"/>
            <p:nvPr/>
          </p:nvSpPr>
          <p:spPr>
            <a:xfrm>
              <a:off x="0" y="2768070"/>
              <a:ext cx="5175384" cy="1384035"/>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Eğer son crossover verinin sonlarına doğru gerçekleştiyse bu korelasyonun eğitim süresi boyunca korunduğuna dair bir ipucu verebilir.</a:t>
              </a:r>
              <a:endParaRPr/>
            </a:p>
          </p:txBody>
        </p:sp>
        <p:cxnSp>
          <p:nvCxnSpPr>
            <p:cNvPr id="568" name="Google Shape;568;p53"/>
            <p:cNvCxnSpPr/>
            <p:nvPr/>
          </p:nvCxnSpPr>
          <p:spPr>
            <a:xfrm>
              <a:off x="0" y="4152105"/>
              <a:ext cx="5175384" cy="0"/>
            </a:xfrm>
            <a:prstGeom prst="straightConnector1">
              <a:avLst/>
            </a:prstGeom>
            <a:solidFill>
              <a:srgbClr val="A4A4A4"/>
            </a:solidFill>
            <a:ln cap="flat" cmpd="sng" w="12700">
              <a:solidFill>
                <a:srgbClr val="A4A4A4"/>
              </a:solidFill>
              <a:prstDash val="solid"/>
              <a:miter lim="800000"/>
              <a:headEnd len="sm" w="sm" type="none"/>
              <a:tailEnd len="sm" w="sm" type="none"/>
            </a:ln>
          </p:spPr>
        </p:cxnSp>
        <p:sp>
          <p:nvSpPr>
            <p:cNvPr id="569" name="Google Shape;569;p53"/>
            <p:cNvSpPr/>
            <p:nvPr/>
          </p:nvSpPr>
          <p:spPr>
            <a:xfrm>
              <a:off x="0" y="4152105"/>
              <a:ext cx="5175384" cy="13840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3"/>
            <p:cNvSpPr txBox="1"/>
            <p:nvPr/>
          </p:nvSpPr>
          <p:spPr>
            <a:xfrm>
              <a:off x="0" y="4152105"/>
              <a:ext cx="5175384" cy="1384035"/>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Calibri"/>
                <a:buNone/>
              </a:pPr>
              <a:r>
                <a:rPr lang="en-US" sz="2100">
                  <a:solidFill>
                    <a:schemeClr val="dk1"/>
                  </a:solidFill>
                  <a:latin typeface="Calibri"/>
                  <a:ea typeface="Calibri"/>
                  <a:cs typeface="Calibri"/>
                  <a:sym typeface="Calibri"/>
                </a:rPr>
                <a:t>Eğer son crossover erken bir tarihte olduysa bu bir süre sonra crossover gerçekleşmediği ve çiftler arasındaki korelasyonun bozulduğunu gösterebilir.</a:t>
              </a: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4" name="Shape 574"/>
        <p:cNvGrpSpPr/>
        <p:nvPr/>
      </p:nvGrpSpPr>
      <p:grpSpPr>
        <a:xfrm>
          <a:off x="0" y="0"/>
          <a:ext cx="0" cy="0"/>
          <a:chOff x="0" y="0"/>
          <a:chExt cx="0" cy="0"/>
        </a:xfrm>
      </p:grpSpPr>
      <p:sp>
        <p:nvSpPr>
          <p:cNvPr id="575" name="Google Shape;575;p54"/>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6" name="Google Shape;576;p54"/>
          <p:cNvSpPr txBox="1"/>
          <p:nvPr>
            <p:ph type="title"/>
          </p:nvPr>
        </p:nvSpPr>
        <p:spPr>
          <a:xfrm>
            <a:off x="476250" y="640823"/>
            <a:ext cx="2563994"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SPREAD</a:t>
            </a:r>
            <a:endParaRPr sz="3600"/>
          </a:p>
        </p:txBody>
      </p:sp>
      <p:sp>
        <p:nvSpPr>
          <p:cNvPr id="577" name="Google Shape;577;p54"/>
          <p:cNvSpPr/>
          <p:nvPr/>
        </p:nvSpPr>
        <p:spPr>
          <a:xfrm rot="5400000">
            <a:off x="544313" y="3465005"/>
            <a:ext cx="5410200" cy="13716"/>
          </a:xfrm>
          <a:custGeom>
            <a:rect b="b" l="l" r="r" t="t"/>
            <a:pathLst>
              <a:path extrusionOk="0" fill="none" h="13716" w="541020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extrusionOk="0" h="13716" w="541020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extrusionOk="0" fill="none" h="13716" w="541020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78" name="Google Shape;578;p54"/>
          <p:cNvGrpSpPr/>
          <p:nvPr/>
        </p:nvGrpSpPr>
        <p:grpSpPr>
          <a:xfrm>
            <a:off x="3486013" y="643525"/>
            <a:ext cx="5175384" cy="5530734"/>
            <a:chOff x="0" y="2703"/>
            <a:chExt cx="5175384" cy="5530734"/>
          </a:xfrm>
        </p:grpSpPr>
        <p:cxnSp>
          <p:nvCxnSpPr>
            <p:cNvPr id="579" name="Google Shape;579;p54"/>
            <p:cNvCxnSpPr/>
            <p:nvPr/>
          </p:nvCxnSpPr>
          <p:spPr>
            <a:xfrm>
              <a:off x="0" y="2703"/>
              <a:ext cx="5175384"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580" name="Google Shape;580;p54"/>
            <p:cNvSpPr/>
            <p:nvPr/>
          </p:nvSpPr>
          <p:spPr>
            <a:xfrm>
              <a:off x="0" y="2703"/>
              <a:ext cx="5175384"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4"/>
            <p:cNvSpPr txBox="1"/>
            <p:nvPr/>
          </p:nvSpPr>
          <p:spPr>
            <a:xfrm>
              <a:off x="0" y="2703"/>
              <a:ext cx="5175384" cy="1843578"/>
            </a:xfrm>
            <a:prstGeom prst="rect">
              <a:avLst/>
            </a:prstGeom>
            <a:noFill/>
            <a:ln>
              <a:noFill/>
            </a:ln>
          </p:spPr>
          <p:txBody>
            <a:bodyPr anchorCtr="0" anchor="t" bIns="110475" lIns="110475" spcFirstLastPara="1" rIns="110475" wrap="square" tIns="110475">
              <a:noAutofit/>
            </a:bodyPr>
            <a:lstStyle/>
            <a:p>
              <a:pPr indent="0" lvl="0" marL="0" marR="0" rtl="0" algn="l">
                <a:lnSpc>
                  <a:spcPct val="90000"/>
                </a:lnSpc>
                <a:spcBef>
                  <a:spcPts val="0"/>
                </a:spcBef>
                <a:spcAft>
                  <a:spcPts val="0"/>
                </a:spcAft>
                <a:buClr>
                  <a:schemeClr val="dk1"/>
                </a:buClr>
                <a:buSzPts val="2900"/>
                <a:buFont typeface="Calibri"/>
                <a:buNone/>
              </a:pPr>
              <a:r>
                <a:rPr lang="en-US" sz="2900">
                  <a:solidFill>
                    <a:schemeClr val="dk1"/>
                  </a:solidFill>
                  <a:latin typeface="Calibri"/>
                  <a:ea typeface="Calibri"/>
                  <a:cs typeface="Calibri"/>
                  <a:sym typeface="Calibri"/>
                </a:rPr>
                <a:t>Seçilen iki varlığın normalize edilmiş fiyatları arasındaki farktır.</a:t>
              </a:r>
              <a:endParaRPr/>
            </a:p>
          </p:txBody>
        </p:sp>
        <p:cxnSp>
          <p:nvCxnSpPr>
            <p:cNvPr id="582" name="Google Shape;582;p54"/>
            <p:cNvCxnSpPr/>
            <p:nvPr/>
          </p:nvCxnSpPr>
          <p:spPr>
            <a:xfrm>
              <a:off x="0" y="1846281"/>
              <a:ext cx="5175384" cy="0"/>
            </a:xfrm>
            <a:prstGeom prst="straightConnector1">
              <a:avLst/>
            </a:prstGeom>
            <a:solidFill>
              <a:srgbClr val="C47F6E"/>
            </a:solidFill>
            <a:ln cap="flat" cmpd="sng" w="12700">
              <a:solidFill>
                <a:srgbClr val="C47F6E"/>
              </a:solidFill>
              <a:prstDash val="solid"/>
              <a:miter lim="800000"/>
              <a:headEnd len="sm" w="sm" type="none"/>
              <a:tailEnd len="sm" w="sm" type="none"/>
            </a:ln>
          </p:spPr>
        </p:cxnSp>
        <p:sp>
          <p:nvSpPr>
            <p:cNvPr id="583" name="Google Shape;583;p54"/>
            <p:cNvSpPr/>
            <p:nvPr/>
          </p:nvSpPr>
          <p:spPr>
            <a:xfrm>
              <a:off x="0" y="1846281"/>
              <a:ext cx="5175384"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4"/>
            <p:cNvSpPr txBox="1"/>
            <p:nvPr/>
          </p:nvSpPr>
          <p:spPr>
            <a:xfrm>
              <a:off x="0" y="1846281"/>
              <a:ext cx="5175384" cy="1843578"/>
            </a:xfrm>
            <a:prstGeom prst="rect">
              <a:avLst/>
            </a:prstGeom>
            <a:noFill/>
            <a:ln>
              <a:noFill/>
            </a:ln>
          </p:spPr>
          <p:txBody>
            <a:bodyPr anchorCtr="0" anchor="t" bIns="110475" lIns="110475" spcFirstLastPara="1" rIns="110475" wrap="square" tIns="110475">
              <a:noAutofit/>
            </a:bodyPr>
            <a:lstStyle/>
            <a:p>
              <a:pPr indent="0" lvl="0" marL="0" marR="0" rtl="0" algn="l">
                <a:lnSpc>
                  <a:spcPct val="90000"/>
                </a:lnSpc>
                <a:spcBef>
                  <a:spcPts val="0"/>
                </a:spcBef>
                <a:spcAft>
                  <a:spcPts val="0"/>
                </a:spcAft>
                <a:buClr>
                  <a:schemeClr val="dk1"/>
                </a:buClr>
                <a:buSzPts val="2900"/>
                <a:buFont typeface="Calibri"/>
                <a:buNone/>
              </a:pPr>
              <a:r>
                <a:rPr lang="en-US" sz="2900">
                  <a:solidFill>
                    <a:schemeClr val="dk1"/>
                  </a:solidFill>
                  <a:latin typeface="Calibri"/>
                  <a:ea typeface="Calibri"/>
                  <a:cs typeface="Calibri"/>
                  <a:sym typeface="Calibri"/>
                </a:rPr>
                <a:t>Bu fark kullanılarak pairs trading pozisyonları alınır ve yine bu fark kullanılarak pozisyonlar kapatılır ya da yer değiştirilir.</a:t>
              </a:r>
              <a:endParaRPr/>
            </a:p>
          </p:txBody>
        </p:sp>
        <p:cxnSp>
          <p:nvCxnSpPr>
            <p:cNvPr id="585" name="Google Shape;585;p54"/>
            <p:cNvCxnSpPr/>
            <p:nvPr/>
          </p:nvCxnSpPr>
          <p:spPr>
            <a:xfrm>
              <a:off x="0" y="3689859"/>
              <a:ext cx="5175384" cy="0"/>
            </a:xfrm>
            <a:prstGeom prst="straightConnector1">
              <a:avLst/>
            </a:prstGeom>
            <a:solidFill>
              <a:srgbClr val="A4A4A4"/>
            </a:solidFill>
            <a:ln cap="flat" cmpd="sng" w="12700">
              <a:solidFill>
                <a:srgbClr val="A4A4A4"/>
              </a:solidFill>
              <a:prstDash val="solid"/>
              <a:miter lim="800000"/>
              <a:headEnd len="sm" w="sm" type="none"/>
              <a:tailEnd len="sm" w="sm" type="none"/>
            </a:ln>
          </p:spPr>
        </p:cxnSp>
        <p:sp>
          <p:nvSpPr>
            <p:cNvPr id="586" name="Google Shape;586;p54"/>
            <p:cNvSpPr/>
            <p:nvPr/>
          </p:nvSpPr>
          <p:spPr>
            <a:xfrm>
              <a:off x="0" y="3689859"/>
              <a:ext cx="5175384"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4"/>
            <p:cNvSpPr txBox="1"/>
            <p:nvPr/>
          </p:nvSpPr>
          <p:spPr>
            <a:xfrm>
              <a:off x="0" y="3689859"/>
              <a:ext cx="5175384" cy="1843578"/>
            </a:xfrm>
            <a:prstGeom prst="rect">
              <a:avLst/>
            </a:prstGeom>
            <a:noFill/>
            <a:ln>
              <a:noFill/>
            </a:ln>
          </p:spPr>
          <p:txBody>
            <a:bodyPr anchorCtr="0" anchor="t" bIns="110475" lIns="110475" spcFirstLastPara="1" rIns="110475" wrap="square" tIns="110475">
              <a:noAutofit/>
            </a:bodyPr>
            <a:lstStyle/>
            <a:p>
              <a:pPr indent="0" lvl="0" marL="0" marR="0" rtl="0" algn="l">
                <a:lnSpc>
                  <a:spcPct val="90000"/>
                </a:lnSpc>
                <a:spcBef>
                  <a:spcPts val="0"/>
                </a:spcBef>
                <a:spcAft>
                  <a:spcPts val="0"/>
                </a:spcAft>
                <a:buClr>
                  <a:schemeClr val="dk1"/>
                </a:buClr>
                <a:buSzPts val="2900"/>
                <a:buFont typeface="Calibri"/>
                <a:buNone/>
              </a:pPr>
              <a:r>
                <a:rPr lang="en-US" sz="2900">
                  <a:solidFill>
                    <a:schemeClr val="dk1"/>
                  </a:solidFill>
                  <a:latin typeface="Calibri"/>
                  <a:ea typeface="Calibri"/>
                  <a:cs typeface="Calibri"/>
                  <a:sym typeface="Calibri"/>
                </a:rPr>
                <a:t>Çalışma kapsamında bu farkın optimizasyonu ile ilgileneceğiz.</a:t>
              </a: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1" name="Shape 591"/>
        <p:cNvGrpSpPr/>
        <p:nvPr/>
      </p:nvGrpSpPr>
      <p:grpSpPr>
        <a:xfrm>
          <a:off x="0" y="0"/>
          <a:ext cx="0" cy="0"/>
          <a:chOff x="0" y="0"/>
          <a:chExt cx="0" cy="0"/>
        </a:xfrm>
      </p:grpSpPr>
      <p:sp>
        <p:nvSpPr>
          <p:cNvPr id="592" name="Google Shape;592;p55"/>
          <p:cNvSpPr/>
          <p:nvPr/>
        </p:nvSpPr>
        <p:spPr>
          <a:xfrm>
            <a:off x="0" y="0"/>
            <a:ext cx="91417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3" name="Google Shape;593;p55"/>
          <p:cNvSpPr txBox="1"/>
          <p:nvPr>
            <p:ph type="title"/>
          </p:nvPr>
        </p:nvSpPr>
        <p:spPr>
          <a:xfrm>
            <a:off x="628650" y="557189"/>
            <a:ext cx="2530602" cy="556789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Font typeface="Calibri"/>
              <a:buNone/>
            </a:pPr>
            <a:r>
              <a:rPr lang="en-US" sz="3500"/>
              <a:t>KULLANILAN KRİPTO PARALAR</a:t>
            </a:r>
            <a:endParaRPr sz="3500"/>
          </a:p>
        </p:txBody>
      </p:sp>
      <p:grpSp>
        <p:nvGrpSpPr>
          <p:cNvPr id="594" name="Google Shape;594;p55"/>
          <p:cNvGrpSpPr/>
          <p:nvPr/>
        </p:nvGrpSpPr>
        <p:grpSpPr>
          <a:xfrm>
            <a:off x="3819906" y="621063"/>
            <a:ext cx="4697730" cy="5503344"/>
            <a:chOff x="0" y="671"/>
            <a:chExt cx="4697730" cy="5503344"/>
          </a:xfrm>
        </p:grpSpPr>
        <p:cxnSp>
          <p:nvCxnSpPr>
            <p:cNvPr id="595" name="Google Shape;595;p55"/>
            <p:cNvCxnSpPr/>
            <p:nvPr/>
          </p:nvCxnSpPr>
          <p:spPr>
            <a:xfrm>
              <a:off x="0" y="671"/>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596" name="Google Shape;596;p55"/>
            <p:cNvSpPr/>
            <p:nvPr/>
          </p:nvSpPr>
          <p:spPr>
            <a:xfrm>
              <a:off x="0" y="671"/>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5"/>
            <p:cNvSpPr txBox="1"/>
            <p:nvPr/>
          </p:nvSpPr>
          <p:spPr>
            <a:xfrm>
              <a:off x="0" y="671"/>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ADA	Cardano</a:t>
              </a:r>
              <a:endParaRPr sz="1400">
                <a:solidFill>
                  <a:schemeClr val="dk1"/>
                </a:solidFill>
                <a:latin typeface="Calibri"/>
                <a:ea typeface="Calibri"/>
                <a:cs typeface="Calibri"/>
                <a:sym typeface="Calibri"/>
              </a:endParaRPr>
            </a:p>
          </p:txBody>
        </p:sp>
        <p:cxnSp>
          <p:nvCxnSpPr>
            <p:cNvPr id="598" name="Google Shape;598;p55"/>
            <p:cNvCxnSpPr/>
            <p:nvPr/>
          </p:nvCxnSpPr>
          <p:spPr>
            <a:xfrm>
              <a:off x="0" y="306413"/>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599" name="Google Shape;599;p55"/>
            <p:cNvSpPr/>
            <p:nvPr/>
          </p:nvSpPr>
          <p:spPr>
            <a:xfrm>
              <a:off x="0" y="306413"/>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5"/>
            <p:cNvSpPr txBox="1"/>
            <p:nvPr/>
          </p:nvSpPr>
          <p:spPr>
            <a:xfrm>
              <a:off x="0" y="306413"/>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BNB	Binance Coin</a:t>
              </a:r>
              <a:endParaRPr sz="1400">
                <a:solidFill>
                  <a:schemeClr val="dk1"/>
                </a:solidFill>
                <a:latin typeface="Calibri"/>
                <a:ea typeface="Calibri"/>
                <a:cs typeface="Calibri"/>
                <a:sym typeface="Calibri"/>
              </a:endParaRPr>
            </a:p>
          </p:txBody>
        </p:sp>
        <p:cxnSp>
          <p:nvCxnSpPr>
            <p:cNvPr id="601" name="Google Shape;601;p55"/>
            <p:cNvCxnSpPr/>
            <p:nvPr/>
          </p:nvCxnSpPr>
          <p:spPr>
            <a:xfrm>
              <a:off x="0" y="612154"/>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602" name="Google Shape;602;p55"/>
            <p:cNvSpPr/>
            <p:nvPr/>
          </p:nvSpPr>
          <p:spPr>
            <a:xfrm>
              <a:off x="0" y="612154"/>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5"/>
            <p:cNvSpPr txBox="1"/>
            <p:nvPr/>
          </p:nvSpPr>
          <p:spPr>
            <a:xfrm>
              <a:off x="0" y="612154"/>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BTC	Bitcoin</a:t>
              </a:r>
              <a:endParaRPr sz="1400">
                <a:solidFill>
                  <a:schemeClr val="dk1"/>
                </a:solidFill>
                <a:latin typeface="Calibri"/>
                <a:ea typeface="Calibri"/>
                <a:cs typeface="Calibri"/>
                <a:sym typeface="Calibri"/>
              </a:endParaRPr>
            </a:p>
          </p:txBody>
        </p:sp>
        <p:cxnSp>
          <p:nvCxnSpPr>
            <p:cNvPr id="604" name="Google Shape;604;p55"/>
            <p:cNvCxnSpPr/>
            <p:nvPr/>
          </p:nvCxnSpPr>
          <p:spPr>
            <a:xfrm>
              <a:off x="0" y="917895"/>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605" name="Google Shape;605;p55"/>
            <p:cNvSpPr/>
            <p:nvPr/>
          </p:nvSpPr>
          <p:spPr>
            <a:xfrm>
              <a:off x="0" y="917895"/>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5"/>
            <p:cNvSpPr txBox="1"/>
            <p:nvPr/>
          </p:nvSpPr>
          <p:spPr>
            <a:xfrm>
              <a:off x="0" y="917895"/>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BTT	BitTorrent</a:t>
              </a:r>
              <a:endParaRPr sz="1400">
                <a:solidFill>
                  <a:schemeClr val="dk1"/>
                </a:solidFill>
                <a:latin typeface="Calibri"/>
                <a:ea typeface="Calibri"/>
                <a:cs typeface="Calibri"/>
                <a:sym typeface="Calibri"/>
              </a:endParaRPr>
            </a:p>
          </p:txBody>
        </p:sp>
        <p:cxnSp>
          <p:nvCxnSpPr>
            <p:cNvPr id="607" name="Google Shape;607;p55"/>
            <p:cNvCxnSpPr/>
            <p:nvPr/>
          </p:nvCxnSpPr>
          <p:spPr>
            <a:xfrm>
              <a:off x="0" y="1223637"/>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608" name="Google Shape;608;p55"/>
            <p:cNvSpPr/>
            <p:nvPr/>
          </p:nvSpPr>
          <p:spPr>
            <a:xfrm>
              <a:off x="0" y="1223637"/>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5"/>
            <p:cNvSpPr txBox="1"/>
            <p:nvPr/>
          </p:nvSpPr>
          <p:spPr>
            <a:xfrm>
              <a:off x="0" y="1223637"/>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DASH	Digital Cash</a:t>
              </a:r>
              <a:endParaRPr sz="1400">
                <a:solidFill>
                  <a:schemeClr val="dk1"/>
                </a:solidFill>
                <a:latin typeface="Calibri"/>
                <a:ea typeface="Calibri"/>
                <a:cs typeface="Calibri"/>
                <a:sym typeface="Calibri"/>
              </a:endParaRPr>
            </a:p>
          </p:txBody>
        </p:sp>
        <p:cxnSp>
          <p:nvCxnSpPr>
            <p:cNvPr id="610" name="Google Shape;610;p55"/>
            <p:cNvCxnSpPr/>
            <p:nvPr/>
          </p:nvCxnSpPr>
          <p:spPr>
            <a:xfrm>
              <a:off x="0" y="1529378"/>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611" name="Google Shape;611;p55"/>
            <p:cNvSpPr/>
            <p:nvPr/>
          </p:nvSpPr>
          <p:spPr>
            <a:xfrm>
              <a:off x="0" y="1529378"/>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5"/>
            <p:cNvSpPr txBox="1"/>
            <p:nvPr/>
          </p:nvSpPr>
          <p:spPr>
            <a:xfrm>
              <a:off x="0" y="1529378"/>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DOGE	Dogecoin</a:t>
              </a:r>
              <a:endParaRPr sz="1400">
                <a:solidFill>
                  <a:schemeClr val="dk1"/>
                </a:solidFill>
                <a:latin typeface="Calibri"/>
                <a:ea typeface="Calibri"/>
                <a:cs typeface="Calibri"/>
                <a:sym typeface="Calibri"/>
              </a:endParaRPr>
            </a:p>
          </p:txBody>
        </p:sp>
        <p:cxnSp>
          <p:nvCxnSpPr>
            <p:cNvPr id="613" name="Google Shape;613;p55"/>
            <p:cNvCxnSpPr/>
            <p:nvPr/>
          </p:nvCxnSpPr>
          <p:spPr>
            <a:xfrm>
              <a:off x="0" y="1835119"/>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614" name="Google Shape;614;p55"/>
            <p:cNvSpPr/>
            <p:nvPr/>
          </p:nvSpPr>
          <p:spPr>
            <a:xfrm>
              <a:off x="0" y="1835119"/>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5"/>
            <p:cNvSpPr txBox="1"/>
            <p:nvPr/>
          </p:nvSpPr>
          <p:spPr>
            <a:xfrm>
              <a:off x="0" y="1835119"/>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EOS	Electro-Optimal System</a:t>
              </a:r>
              <a:endParaRPr sz="1400">
                <a:solidFill>
                  <a:schemeClr val="dk1"/>
                </a:solidFill>
                <a:latin typeface="Calibri"/>
                <a:ea typeface="Calibri"/>
                <a:cs typeface="Calibri"/>
                <a:sym typeface="Calibri"/>
              </a:endParaRPr>
            </a:p>
          </p:txBody>
        </p:sp>
        <p:cxnSp>
          <p:nvCxnSpPr>
            <p:cNvPr id="616" name="Google Shape;616;p55"/>
            <p:cNvCxnSpPr/>
            <p:nvPr/>
          </p:nvCxnSpPr>
          <p:spPr>
            <a:xfrm>
              <a:off x="0" y="2140861"/>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617" name="Google Shape;617;p55"/>
            <p:cNvSpPr/>
            <p:nvPr/>
          </p:nvSpPr>
          <p:spPr>
            <a:xfrm>
              <a:off x="0" y="2140861"/>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5"/>
            <p:cNvSpPr txBox="1"/>
            <p:nvPr/>
          </p:nvSpPr>
          <p:spPr>
            <a:xfrm>
              <a:off x="0" y="2140861"/>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ETC	Ethereum Classic</a:t>
              </a:r>
              <a:endParaRPr sz="1400">
                <a:solidFill>
                  <a:schemeClr val="dk1"/>
                </a:solidFill>
                <a:latin typeface="Calibri"/>
                <a:ea typeface="Calibri"/>
                <a:cs typeface="Calibri"/>
                <a:sym typeface="Calibri"/>
              </a:endParaRPr>
            </a:p>
          </p:txBody>
        </p:sp>
        <p:cxnSp>
          <p:nvCxnSpPr>
            <p:cNvPr id="619" name="Google Shape;619;p55"/>
            <p:cNvCxnSpPr/>
            <p:nvPr/>
          </p:nvCxnSpPr>
          <p:spPr>
            <a:xfrm>
              <a:off x="0" y="2446602"/>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620" name="Google Shape;620;p55"/>
            <p:cNvSpPr/>
            <p:nvPr/>
          </p:nvSpPr>
          <p:spPr>
            <a:xfrm>
              <a:off x="0" y="2446602"/>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5"/>
            <p:cNvSpPr txBox="1"/>
            <p:nvPr/>
          </p:nvSpPr>
          <p:spPr>
            <a:xfrm>
              <a:off x="0" y="2446602"/>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ETH	Ethereum</a:t>
              </a:r>
              <a:endParaRPr sz="1400">
                <a:solidFill>
                  <a:schemeClr val="dk1"/>
                </a:solidFill>
                <a:latin typeface="Calibri"/>
                <a:ea typeface="Calibri"/>
                <a:cs typeface="Calibri"/>
                <a:sym typeface="Calibri"/>
              </a:endParaRPr>
            </a:p>
          </p:txBody>
        </p:sp>
        <p:cxnSp>
          <p:nvCxnSpPr>
            <p:cNvPr id="622" name="Google Shape;622;p55"/>
            <p:cNvCxnSpPr/>
            <p:nvPr/>
          </p:nvCxnSpPr>
          <p:spPr>
            <a:xfrm>
              <a:off x="0" y="2752343"/>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623" name="Google Shape;623;p55"/>
            <p:cNvSpPr/>
            <p:nvPr/>
          </p:nvSpPr>
          <p:spPr>
            <a:xfrm>
              <a:off x="0" y="2752344"/>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5"/>
            <p:cNvSpPr txBox="1"/>
            <p:nvPr/>
          </p:nvSpPr>
          <p:spPr>
            <a:xfrm>
              <a:off x="0" y="2752344"/>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LINK	Chainlink</a:t>
              </a:r>
              <a:endParaRPr sz="1400">
                <a:solidFill>
                  <a:schemeClr val="dk1"/>
                </a:solidFill>
                <a:latin typeface="Calibri"/>
                <a:ea typeface="Calibri"/>
                <a:cs typeface="Calibri"/>
                <a:sym typeface="Calibri"/>
              </a:endParaRPr>
            </a:p>
          </p:txBody>
        </p:sp>
        <p:cxnSp>
          <p:nvCxnSpPr>
            <p:cNvPr id="625" name="Google Shape;625;p55"/>
            <p:cNvCxnSpPr/>
            <p:nvPr/>
          </p:nvCxnSpPr>
          <p:spPr>
            <a:xfrm>
              <a:off x="0" y="3058085"/>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626" name="Google Shape;626;p55"/>
            <p:cNvSpPr/>
            <p:nvPr/>
          </p:nvSpPr>
          <p:spPr>
            <a:xfrm>
              <a:off x="0" y="3058085"/>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5"/>
            <p:cNvSpPr txBox="1"/>
            <p:nvPr/>
          </p:nvSpPr>
          <p:spPr>
            <a:xfrm>
              <a:off x="0" y="3058085"/>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LTC	Litecoin</a:t>
              </a:r>
              <a:endParaRPr sz="1400">
                <a:solidFill>
                  <a:schemeClr val="dk1"/>
                </a:solidFill>
                <a:latin typeface="Calibri"/>
                <a:ea typeface="Calibri"/>
                <a:cs typeface="Calibri"/>
                <a:sym typeface="Calibri"/>
              </a:endParaRPr>
            </a:p>
          </p:txBody>
        </p:sp>
        <p:cxnSp>
          <p:nvCxnSpPr>
            <p:cNvPr id="628" name="Google Shape;628;p55"/>
            <p:cNvCxnSpPr/>
            <p:nvPr/>
          </p:nvCxnSpPr>
          <p:spPr>
            <a:xfrm>
              <a:off x="0" y="3363826"/>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629" name="Google Shape;629;p55"/>
            <p:cNvSpPr/>
            <p:nvPr/>
          </p:nvSpPr>
          <p:spPr>
            <a:xfrm>
              <a:off x="0" y="3363826"/>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5"/>
            <p:cNvSpPr txBox="1"/>
            <p:nvPr/>
          </p:nvSpPr>
          <p:spPr>
            <a:xfrm>
              <a:off x="0" y="3363826"/>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NEO	Neo Coin</a:t>
              </a:r>
              <a:endParaRPr sz="1400">
                <a:solidFill>
                  <a:schemeClr val="dk1"/>
                </a:solidFill>
                <a:latin typeface="Calibri"/>
                <a:ea typeface="Calibri"/>
                <a:cs typeface="Calibri"/>
                <a:sym typeface="Calibri"/>
              </a:endParaRPr>
            </a:p>
          </p:txBody>
        </p:sp>
        <p:cxnSp>
          <p:nvCxnSpPr>
            <p:cNvPr id="631" name="Google Shape;631;p55"/>
            <p:cNvCxnSpPr/>
            <p:nvPr/>
          </p:nvCxnSpPr>
          <p:spPr>
            <a:xfrm>
              <a:off x="0" y="3669568"/>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632" name="Google Shape;632;p55"/>
            <p:cNvSpPr/>
            <p:nvPr/>
          </p:nvSpPr>
          <p:spPr>
            <a:xfrm>
              <a:off x="0" y="3669568"/>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5"/>
            <p:cNvSpPr txBox="1"/>
            <p:nvPr/>
          </p:nvSpPr>
          <p:spPr>
            <a:xfrm>
              <a:off x="0" y="3669568"/>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QTUM	Quantum</a:t>
              </a:r>
              <a:endParaRPr sz="1400">
                <a:solidFill>
                  <a:schemeClr val="dk1"/>
                </a:solidFill>
                <a:latin typeface="Calibri"/>
                <a:ea typeface="Calibri"/>
                <a:cs typeface="Calibri"/>
                <a:sym typeface="Calibri"/>
              </a:endParaRPr>
            </a:p>
          </p:txBody>
        </p:sp>
        <p:cxnSp>
          <p:nvCxnSpPr>
            <p:cNvPr id="634" name="Google Shape;634;p55"/>
            <p:cNvCxnSpPr/>
            <p:nvPr/>
          </p:nvCxnSpPr>
          <p:spPr>
            <a:xfrm>
              <a:off x="0" y="3975309"/>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635" name="Google Shape;635;p55"/>
            <p:cNvSpPr/>
            <p:nvPr/>
          </p:nvSpPr>
          <p:spPr>
            <a:xfrm>
              <a:off x="0" y="3975309"/>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5"/>
            <p:cNvSpPr txBox="1"/>
            <p:nvPr/>
          </p:nvSpPr>
          <p:spPr>
            <a:xfrm>
              <a:off x="0" y="3975309"/>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TRX	Tron</a:t>
              </a:r>
              <a:endParaRPr sz="1400">
                <a:solidFill>
                  <a:schemeClr val="dk1"/>
                </a:solidFill>
                <a:latin typeface="Calibri"/>
                <a:ea typeface="Calibri"/>
                <a:cs typeface="Calibri"/>
                <a:sym typeface="Calibri"/>
              </a:endParaRPr>
            </a:p>
          </p:txBody>
        </p:sp>
        <p:cxnSp>
          <p:nvCxnSpPr>
            <p:cNvPr id="637" name="Google Shape;637;p55"/>
            <p:cNvCxnSpPr/>
            <p:nvPr/>
          </p:nvCxnSpPr>
          <p:spPr>
            <a:xfrm>
              <a:off x="0" y="4281050"/>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638" name="Google Shape;638;p55"/>
            <p:cNvSpPr/>
            <p:nvPr/>
          </p:nvSpPr>
          <p:spPr>
            <a:xfrm>
              <a:off x="0" y="4281050"/>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5"/>
            <p:cNvSpPr txBox="1"/>
            <p:nvPr/>
          </p:nvSpPr>
          <p:spPr>
            <a:xfrm>
              <a:off x="0" y="4281050"/>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XLM	Stellar</a:t>
              </a:r>
              <a:endParaRPr sz="1400">
                <a:solidFill>
                  <a:schemeClr val="dk1"/>
                </a:solidFill>
                <a:latin typeface="Calibri"/>
                <a:ea typeface="Calibri"/>
                <a:cs typeface="Calibri"/>
                <a:sym typeface="Calibri"/>
              </a:endParaRPr>
            </a:p>
          </p:txBody>
        </p:sp>
        <p:cxnSp>
          <p:nvCxnSpPr>
            <p:cNvPr id="640" name="Google Shape;640;p55"/>
            <p:cNvCxnSpPr/>
            <p:nvPr/>
          </p:nvCxnSpPr>
          <p:spPr>
            <a:xfrm>
              <a:off x="0" y="4586792"/>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641" name="Google Shape;641;p55"/>
            <p:cNvSpPr/>
            <p:nvPr/>
          </p:nvSpPr>
          <p:spPr>
            <a:xfrm>
              <a:off x="0" y="4586792"/>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5"/>
            <p:cNvSpPr txBox="1"/>
            <p:nvPr/>
          </p:nvSpPr>
          <p:spPr>
            <a:xfrm>
              <a:off x="0" y="4586792"/>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XMR	Monero</a:t>
              </a:r>
              <a:endParaRPr sz="1400">
                <a:solidFill>
                  <a:schemeClr val="dk1"/>
                </a:solidFill>
                <a:latin typeface="Calibri"/>
                <a:ea typeface="Calibri"/>
                <a:cs typeface="Calibri"/>
                <a:sym typeface="Calibri"/>
              </a:endParaRPr>
            </a:p>
          </p:txBody>
        </p:sp>
        <p:cxnSp>
          <p:nvCxnSpPr>
            <p:cNvPr id="643" name="Google Shape;643;p55"/>
            <p:cNvCxnSpPr/>
            <p:nvPr/>
          </p:nvCxnSpPr>
          <p:spPr>
            <a:xfrm>
              <a:off x="0" y="4892533"/>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644" name="Google Shape;644;p55"/>
            <p:cNvSpPr/>
            <p:nvPr/>
          </p:nvSpPr>
          <p:spPr>
            <a:xfrm>
              <a:off x="0" y="4892533"/>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5"/>
            <p:cNvSpPr txBox="1"/>
            <p:nvPr/>
          </p:nvSpPr>
          <p:spPr>
            <a:xfrm>
              <a:off x="0" y="4892533"/>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XRP	Ripple</a:t>
              </a:r>
              <a:endParaRPr sz="1400">
                <a:solidFill>
                  <a:schemeClr val="dk1"/>
                </a:solidFill>
                <a:latin typeface="Calibri"/>
                <a:ea typeface="Calibri"/>
                <a:cs typeface="Calibri"/>
                <a:sym typeface="Calibri"/>
              </a:endParaRPr>
            </a:p>
          </p:txBody>
        </p:sp>
        <p:cxnSp>
          <p:nvCxnSpPr>
            <p:cNvPr id="646" name="Google Shape;646;p55"/>
            <p:cNvCxnSpPr/>
            <p:nvPr/>
          </p:nvCxnSpPr>
          <p:spPr>
            <a:xfrm>
              <a:off x="0" y="5198274"/>
              <a:ext cx="469773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647" name="Google Shape;647;p55"/>
            <p:cNvSpPr/>
            <p:nvPr/>
          </p:nvSpPr>
          <p:spPr>
            <a:xfrm>
              <a:off x="0" y="5198274"/>
              <a:ext cx="4697730" cy="3057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5"/>
            <p:cNvSpPr txBox="1"/>
            <p:nvPr/>
          </p:nvSpPr>
          <p:spPr>
            <a:xfrm>
              <a:off x="0" y="5198274"/>
              <a:ext cx="4697730" cy="30574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ZEC	Zcash</a:t>
              </a:r>
              <a:endParaRPr sz="1400">
                <a:solidFill>
                  <a:schemeClr val="dk1"/>
                </a:solidFill>
                <a:latin typeface="Calibri"/>
                <a:ea typeface="Calibri"/>
                <a:cs typeface="Calibri"/>
                <a:sym typeface="Calibri"/>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2" name="Shape 652"/>
        <p:cNvGrpSpPr/>
        <p:nvPr/>
      </p:nvGrpSpPr>
      <p:grpSpPr>
        <a:xfrm>
          <a:off x="0" y="0"/>
          <a:ext cx="0" cy="0"/>
          <a:chOff x="0" y="0"/>
          <a:chExt cx="0" cy="0"/>
        </a:xfrm>
      </p:grpSpPr>
      <p:sp>
        <p:nvSpPr>
          <p:cNvPr id="653" name="Google Shape;653;p56"/>
          <p:cNvSpPr/>
          <p:nvPr/>
        </p:nvSpPr>
        <p:spPr>
          <a:xfrm>
            <a:off x="2286"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4" name="Google Shape;654;p56"/>
          <p:cNvSpPr/>
          <p:nvPr/>
        </p:nvSpPr>
        <p:spPr>
          <a:xfrm>
            <a:off x="0" y="0"/>
            <a:ext cx="3125454"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5" name="Google Shape;655;p56"/>
          <p:cNvSpPr txBox="1"/>
          <p:nvPr>
            <p:ph type="title"/>
          </p:nvPr>
        </p:nvSpPr>
        <p:spPr>
          <a:xfrm>
            <a:off x="515125" y="1153572"/>
            <a:ext cx="24003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300"/>
              <a:buFont typeface="Calibri"/>
              <a:buNone/>
            </a:pPr>
            <a:r>
              <a:rPr lang="en-US">
                <a:solidFill>
                  <a:srgbClr val="FFFFFF"/>
                </a:solidFill>
              </a:rPr>
              <a:t>ÖRNEK</a:t>
            </a:r>
            <a:endParaRPr>
              <a:solidFill>
                <a:srgbClr val="FFFFFF"/>
              </a:solidFill>
            </a:endParaRPr>
          </a:p>
        </p:txBody>
      </p:sp>
      <p:sp>
        <p:nvSpPr>
          <p:cNvPr id="656" name="Google Shape;656;p56"/>
          <p:cNvSpPr/>
          <p:nvPr/>
        </p:nvSpPr>
        <p:spPr>
          <a:xfrm flipH="1" rot="10800000">
            <a:off x="5662801" y="2455479"/>
            <a:ext cx="3062575"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57" name="Google Shape;657;p56"/>
          <p:cNvSpPr txBox="1"/>
          <p:nvPr>
            <p:ph idx="1" type="body"/>
          </p:nvPr>
        </p:nvSpPr>
        <p:spPr>
          <a:xfrm>
            <a:off x="3203848" y="591344"/>
            <a:ext cx="5760640" cy="5585619"/>
          </a:xfrm>
          <a:prstGeom prst="rect">
            <a:avLst/>
          </a:prstGeom>
          <a:noFill/>
          <a:ln>
            <a:noFill/>
          </a:ln>
        </p:spPr>
        <p:txBody>
          <a:bodyPr anchorCtr="0" anchor="ctr"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b="1" lang="en-US"/>
              <a:t>EĞİTİM ARALIĞI: </a:t>
            </a:r>
            <a:r>
              <a:rPr lang="en-US"/>
              <a:t>15 EKİM 2021 – 30 KASIM 2021</a:t>
            </a:r>
            <a:endParaRPr/>
          </a:p>
          <a:p>
            <a:pPr indent="-171450" lvl="0" marL="171450" rtl="0" algn="l">
              <a:lnSpc>
                <a:spcPct val="90000"/>
              </a:lnSpc>
              <a:spcBef>
                <a:spcPts val="750"/>
              </a:spcBef>
              <a:spcAft>
                <a:spcPts val="0"/>
              </a:spcAft>
              <a:buClr>
                <a:schemeClr val="dk1"/>
              </a:buClr>
              <a:buSzPts val="2100"/>
              <a:buChar char="•"/>
            </a:pPr>
            <a:r>
              <a:rPr b="1" lang="en-US"/>
              <a:t>TEST ARALIĞI: </a:t>
            </a:r>
            <a:r>
              <a:rPr lang="en-US"/>
              <a:t>1 ARALIK 2021 – 15 OCAK 2022</a:t>
            </a:r>
            <a:endParaRPr/>
          </a:p>
          <a:p>
            <a:pPr indent="-171450" lvl="0" marL="171450" rtl="0" algn="l">
              <a:lnSpc>
                <a:spcPct val="90000"/>
              </a:lnSpc>
              <a:spcBef>
                <a:spcPts val="750"/>
              </a:spcBef>
              <a:spcAft>
                <a:spcPts val="0"/>
              </a:spcAft>
              <a:buClr>
                <a:schemeClr val="dk1"/>
              </a:buClr>
              <a:buSzPts val="2100"/>
              <a:buChar char="•"/>
            </a:pPr>
            <a:r>
              <a:rPr b="1" lang="en-US"/>
              <a:t>VERİ TÜRÜ: </a:t>
            </a:r>
            <a:r>
              <a:rPr lang="en-US"/>
              <a:t>SAATLİK</a:t>
            </a:r>
            <a:endParaRPr/>
          </a:p>
          <a:p>
            <a:pPr indent="-171450" lvl="0" marL="171450" rtl="0" algn="l">
              <a:lnSpc>
                <a:spcPct val="90000"/>
              </a:lnSpc>
              <a:spcBef>
                <a:spcPts val="750"/>
              </a:spcBef>
              <a:spcAft>
                <a:spcPts val="0"/>
              </a:spcAft>
              <a:buClr>
                <a:schemeClr val="dk1"/>
              </a:buClr>
              <a:buSzPts val="2100"/>
              <a:buChar char="•"/>
            </a:pPr>
            <a:r>
              <a:rPr b="1" lang="en-US"/>
              <a:t>EĞİTİM VERİ SAYISI: </a:t>
            </a:r>
            <a:r>
              <a:rPr lang="en-US"/>
              <a:t>1128</a:t>
            </a:r>
            <a:endParaRPr/>
          </a:p>
          <a:p>
            <a:pPr indent="-171450" lvl="0" marL="171450" rtl="0" algn="l">
              <a:lnSpc>
                <a:spcPct val="90000"/>
              </a:lnSpc>
              <a:spcBef>
                <a:spcPts val="750"/>
              </a:spcBef>
              <a:spcAft>
                <a:spcPts val="0"/>
              </a:spcAft>
              <a:buClr>
                <a:schemeClr val="dk1"/>
              </a:buClr>
              <a:buSzPts val="2100"/>
              <a:buChar char="•"/>
            </a:pPr>
            <a:r>
              <a:rPr b="1" lang="en-US"/>
              <a:t>TEST VERİ SAYISI: </a:t>
            </a:r>
            <a:r>
              <a:rPr lang="en-US"/>
              <a:t>1104</a:t>
            </a:r>
            <a:endParaRPr/>
          </a:p>
          <a:p>
            <a:pPr indent="-171450" lvl="0" marL="171450" rtl="0" algn="l">
              <a:lnSpc>
                <a:spcPct val="90000"/>
              </a:lnSpc>
              <a:spcBef>
                <a:spcPts val="750"/>
              </a:spcBef>
              <a:spcAft>
                <a:spcPts val="0"/>
              </a:spcAft>
              <a:buClr>
                <a:schemeClr val="dk1"/>
              </a:buClr>
              <a:buSzPts val="2100"/>
              <a:buChar char="•"/>
            </a:pPr>
            <a:r>
              <a:rPr b="1" lang="en-US"/>
              <a:t>OPTİMİZASYON: </a:t>
            </a:r>
            <a:r>
              <a:rPr lang="en-US"/>
              <a:t>GENETİK ALGORİTMA</a:t>
            </a:r>
            <a:endParaRPr/>
          </a:p>
          <a:p>
            <a:pPr indent="-171450" lvl="0" marL="171450" rtl="0" algn="l">
              <a:lnSpc>
                <a:spcPct val="90000"/>
              </a:lnSpc>
              <a:spcBef>
                <a:spcPts val="750"/>
              </a:spcBef>
              <a:spcAft>
                <a:spcPts val="0"/>
              </a:spcAft>
              <a:buClr>
                <a:schemeClr val="dk1"/>
              </a:buClr>
              <a:buSzPts val="2100"/>
              <a:buChar char="•"/>
            </a:pPr>
            <a:r>
              <a:rPr b="1" lang="en-US"/>
              <a:t>PARAMETRE: </a:t>
            </a:r>
            <a:r>
              <a:rPr lang="en-US"/>
              <a:t>SPREAD</a:t>
            </a:r>
            <a:endParaRPr/>
          </a:p>
          <a:p>
            <a:pPr indent="-171450" lvl="0" marL="171450" rtl="0" algn="l">
              <a:lnSpc>
                <a:spcPct val="90000"/>
              </a:lnSpc>
              <a:spcBef>
                <a:spcPts val="750"/>
              </a:spcBef>
              <a:spcAft>
                <a:spcPts val="0"/>
              </a:spcAft>
              <a:buClr>
                <a:schemeClr val="dk1"/>
              </a:buClr>
              <a:buSzPts val="2100"/>
              <a:buChar char="•"/>
            </a:pPr>
            <a:r>
              <a:rPr b="1" lang="en-US"/>
              <a:t>BAŞLANGIÇ BÜTÇESİ: </a:t>
            </a:r>
            <a:r>
              <a:rPr lang="en-US"/>
              <a:t>10.000$</a:t>
            </a:r>
            <a:endParaRPr/>
          </a:p>
          <a:p>
            <a:pPr indent="-171450" lvl="0" marL="171450" rtl="0" algn="l">
              <a:lnSpc>
                <a:spcPct val="90000"/>
              </a:lnSpc>
              <a:spcBef>
                <a:spcPts val="750"/>
              </a:spcBef>
              <a:spcAft>
                <a:spcPts val="0"/>
              </a:spcAft>
              <a:buClr>
                <a:schemeClr val="dk1"/>
              </a:buClr>
              <a:buSzPts val="2100"/>
              <a:buChar char="•"/>
            </a:pPr>
            <a:r>
              <a:rPr b="1" lang="en-US"/>
              <a:t>KOMİSYON: </a:t>
            </a:r>
            <a:r>
              <a:rPr lang="en-US"/>
              <a:t>%0.1</a:t>
            </a:r>
            <a:endParaRPr/>
          </a:p>
          <a:p>
            <a:pPr indent="-171450" lvl="0" marL="171450" rtl="0" algn="l">
              <a:lnSpc>
                <a:spcPct val="90000"/>
              </a:lnSpc>
              <a:spcBef>
                <a:spcPts val="750"/>
              </a:spcBef>
              <a:spcAft>
                <a:spcPts val="0"/>
              </a:spcAft>
              <a:buClr>
                <a:schemeClr val="dk1"/>
              </a:buClr>
              <a:buSzPts val="2100"/>
              <a:buChar char="•"/>
            </a:pPr>
            <a:r>
              <a:rPr b="1" lang="en-US"/>
              <a:t>TEST SONUCU ORTALAMA BÜTÇE: </a:t>
            </a:r>
            <a:r>
              <a:rPr lang="en-US"/>
              <a:t>11.242$</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1" name="Shape 661"/>
        <p:cNvGrpSpPr/>
        <p:nvPr/>
      </p:nvGrpSpPr>
      <p:grpSpPr>
        <a:xfrm>
          <a:off x="0" y="0"/>
          <a:ext cx="0" cy="0"/>
          <a:chOff x="0" y="0"/>
          <a:chExt cx="0" cy="0"/>
        </a:xfrm>
      </p:grpSpPr>
      <p:sp>
        <p:nvSpPr>
          <p:cNvPr id="662" name="Google Shape;662;p57"/>
          <p:cNvSpPr/>
          <p:nvPr/>
        </p:nvSpPr>
        <p:spPr>
          <a:xfrm>
            <a:off x="0" y="0"/>
            <a:ext cx="91417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3" name="Google Shape;663;p57"/>
          <p:cNvSpPr txBox="1"/>
          <p:nvPr>
            <p:ph type="title"/>
          </p:nvPr>
        </p:nvSpPr>
        <p:spPr>
          <a:xfrm>
            <a:off x="628650" y="557188"/>
            <a:ext cx="7886700" cy="11334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500"/>
              <a:buFont typeface="Calibri"/>
              <a:buNone/>
            </a:pPr>
            <a:r>
              <a:rPr lang="en-US" sz="3500"/>
              <a:t>SONUÇLAR</a:t>
            </a:r>
            <a:br>
              <a:rPr lang="en-US" sz="3500"/>
            </a:br>
            <a:r>
              <a:rPr lang="en-US" sz="3500"/>
              <a:t>(KORELASYON)</a:t>
            </a:r>
            <a:endParaRPr sz="3500"/>
          </a:p>
        </p:txBody>
      </p:sp>
      <p:pic>
        <p:nvPicPr>
          <p:cNvPr id="664" name="Google Shape;664;p57"/>
          <p:cNvPicPr preferRelativeResize="0"/>
          <p:nvPr>
            <p:ph idx="1" type="body"/>
          </p:nvPr>
        </p:nvPicPr>
        <p:blipFill rotWithShape="1">
          <a:blip r:embed="rId3">
            <a:alphaModFix/>
          </a:blip>
          <a:srcRect b="0" l="0" r="0" t="0"/>
          <a:stretch/>
        </p:blipFill>
        <p:spPr>
          <a:xfrm>
            <a:off x="306739" y="2086090"/>
            <a:ext cx="8528234" cy="386319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8" name="Shape 668"/>
        <p:cNvGrpSpPr/>
        <p:nvPr/>
      </p:nvGrpSpPr>
      <p:grpSpPr>
        <a:xfrm>
          <a:off x="0" y="0"/>
          <a:ext cx="0" cy="0"/>
          <a:chOff x="0" y="0"/>
          <a:chExt cx="0" cy="0"/>
        </a:xfrm>
      </p:grpSpPr>
      <p:sp>
        <p:nvSpPr>
          <p:cNvPr id="669" name="Google Shape;669;p58"/>
          <p:cNvSpPr/>
          <p:nvPr/>
        </p:nvSpPr>
        <p:spPr>
          <a:xfrm>
            <a:off x="0" y="0"/>
            <a:ext cx="91417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0" name="Google Shape;670;p58"/>
          <p:cNvSpPr txBox="1"/>
          <p:nvPr>
            <p:ph type="title"/>
          </p:nvPr>
        </p:nvSpPr>
        <p:spPr>
          <a:xfrm>
            <a:off x="628650" y="557188"/>
            <a:ext cx="7886700" cy="11334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500"/>
              <a:buFont typeface="Calibri"/>
              <a:buNone/>
            </a:pPr>
            <a:r>
              <a:rPr lang="en-US" sz="3500"/>
              <a:t>SONUÇLAR</a:t>
            </a:r>
            <a:br>
              <a:rPr lang="en-US" sz="3500"/>
            </a:br>
            <a:r>
              <a:rPr lang="en-US" sz="3500"/>
              <a:t>(SPREAD VARYANSI)</a:t>
            </a:r>
            <a:endParaRPr sz="3500"/>
          </a:p>
        </p:txBody>
      </p:sp>
      <p:pic>
        <p:nvPicPr>
          <p:cNvPr id="671" name="Google Shape;671;p58"/>
          <p:cNvPicPr preferRelativeResize="0"/>
          <p:nvPr>
            <p:ph idx="1" type="body"/>
          </p:nvPr>
        </p:nvPicPr>
        <p:blipFill rotWithShape="1">
          <a:blip r:embed="rId3">
            <a:alphaModFix/>
          </a:blip>
          <a:srcRect b="0" l="0" r="0" t="0"/>
          <a:stretch/>
        </p:blipFill>
        <p:spPr>
          <a:xfrm>
            <a:off x="422206" y="1916832"/>
            <a:ext cx="8299588" cy="396044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5" name="Shape 675"/>
        <p:cNvGrpSpPr/>
        <p:nvPr/>
      </p:nvGrpSpPr>
      <p:grpSpPr>
        <a:xfrm>
          <a:off x="0" y="0"/>
          <a:ext cx="0" cy="0"/>
          <a:chOff x="0" y="0"/>
          <a:chExt cx="0" cy="0"/>
        </a:xfrm>
      </p:grpSpPr>
      <p:sp>
        <p:nvSpPr>
          <p:cNvPr id="676" name="Google Shape;676;p59"/>
          <p:cNvSpPr/>
          <p:nvPr/>
        </p:nvSpPr>
        <p:spPr>
          <a:xfrm>
            <a:off x="0" y="0"/>
            <a:ext cx="91417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7" name="Google Shape;677;p59"/>
          <p:cNvSpPr txBox="1"/>
          <p:nvPr>
            <p:ph type="title"/>
          </p:nvPr>
        </p:nvSpPr>
        <p:spPr>
          <a:xfrm>
            <a:off x="628650" y="557188"/>
            <a:ext cx="7886700" cy="11334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500"/>
              <a:buFont typeface="Calibri"/>
              <a:buNone/>
            </a:pPr>
            <a:r>
              <a:rPr lang="en-US" sz="3500"/>
              <a:t>SONUÇLAR</a:t>
            </a:r>
            <a:br>
              <a:rPr lang="en-US" sz="3500"/>
            </a:br>
            <a:r>
              <a:rPr lang="en-US" sz="3500"/>
              <a:t>(CROSSOVER SAYISI)</a:t>
            </a:r>
            <a:endParaRPr sz="3500"/>
          </a:p>
        </p:txBody>
      </p:sp>
      <p:pic>
        <p:nvPicPr>
          <p:cNvPr id="678" name="Google Shape;678;p59"/>
          <p:cNvPicPr preferRelativeResize="0"/>
          <p:nvPr>
            <p:ph idx="1" type="body"/>
          </p:nvPr>
        </p:nvPicPr>
        <p:blipFill rotWithShape="1">
          <a:blip r:embed="rId3">
            <a:alphaModFix/>
          </a:blip>
          <a:srcRect b="0" l="0" r="0" t="0"/>
          <a:stretch/>
        </p:blipFill>
        <p:spPr>
          <a:xfrm>
            <a:off x="390065" y="1844824"/>
            <a:ext cx="8363870" cy="41764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6"/>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700"/>
              <a:buFont typeface="Calibri"/>
              <a:buNone/>
            </a:pPr>
            <a:r>
              <a:rPr lang="en-US" sz="4700"/>
              <a:t>Teknik Analiz Göstergeleri</a:t>
            </a:r>
            <a:endParaRPr/>
          </a:p>
        </p:txBody>
      </p:sp>
      <p:sp>
        <p:nvSpPr>
          <p:cNvPr id="126" name="Google Shape;126;p6"/>
          <p:cNvSpPr/>
          <p:nvPr/>
        </p:nvSpPr>
        <p:spPr>
          <a:xfrm>
            <a:off x="501777" y="1677373"/>
            <a:ext cx="8140446" cy="18288"/>
          </a:xfrm>
          <a:custGeom>
            <a:rect b="b" l="l" r="r" t="t"/>
            <a:pathLst>
              <a:path extrusionOk="0" fill="none" h="18288" w="8140446">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extrusionOk="0" h="18288" w="8140446">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extrusionOk="0" fill="none" h="18288" w="8140446">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6"/>
          <p:cNvSpPr txBox="1"/>
          <p:nvPr>
            <p:ph idx="1" type="body"/>
          </p:nvPr>
        </p:nvSpPr>
        <p:spPr>
          <a:xfrm>
            <a:off x="628650" y="1929384"/>
            <a:ext cx="7886700" cy="425196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Teknik analiz sonucu elde edilen ve menkul kıymetlerin gelecekteki fiyat ve trend tahmininde kullanılan göstergelerdir.</a:t>
            </a:r>
            <a:endParaRPr/>
          </a:p>
          <a:p>
            <a:pPr indent="-171450" lvl="0" marL="171450" rtl="0" algn="l">
              <a:lnSpc>
                <a:spcPct val="90000"/>
              </a:lnSpc>
              <a:spcBef>
                <a:spcPts val="750"/>
              </a:spcBef>
              <a:spcAft>
                <a:spcPts val="0"/>
              </a:spcAft>
              <a:buClr>
                <a:schemeClr val="dk1"/>
              </a:buClr>
              <a:buSzPts val="1900"/>
              <a:buChar char="•"/>
            </a:pPr>
            <a:r>
              <a:rPr lang="en-US" sz="1900"/>
              <a:t>Basit Hareketli Ortalama (Simple Moving Average - SMA)</a:t>
            </a:r>
            <a:endParaRPr/>
          </a:p>
          <a:p>
            <a:pPr indent="-171450" lvl="0" marL="171450" rtl="0" algn="l">
              <a:lnSpc>
                <a:spcPct val="90000"/>
              </a:lnSpc>
              <a:spcBef>
                <a:spcPts val="750"/>
              </a:spcBef>
              <a:spcAft>
                <a:spcPts val="0"/>
              </a:spcAft>
              <a:buClr>
                <a:schemeClr val="dk1"/>
              </a:buClr>
              <a:buSzPts val="1900"/>
              <a:buChar char="•"/>
            </a:pPr>
            <a:r>
              <a:rPr lang="en-US" sz="1900"/>
              <a:t>Bağıl Güç Endeksi (Relative Strength Index – RSI)</a:t>
            </a:r>
            <a:endParaRPr/>
          </a:p>
          <a:p>
            <a:pPr indent="-171450" lvl="0" marL="171450" rtl="0" algn="l">
              <a:lnSpc>
                <a:spcPct val="90000"/>
              </a:lnSpc>
              <a:spcBef>
                <a:spcPts val="750"/>
              </a:spcBef>
              <a:spcAft>
                <a:spcPts val="0"/>
              </a:spcAft>
              <a:buClr>
                <a:schemeClr val="dk1"/>
              </a:buClr>
              <a:buSzPts val="1900"/>
              <a:buChar char="•"/>
            </a:pPr>
            <a:r>
              <a:rPr lang="en-US" sz="1900"/>
              <a:t>Williams %R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2" name="Shape 682"/>
        <p:cNvGrpSpPr/>
        <p:nvPr/>
      </p:nvGrpSpPr>
      <p:grpSpPr>
        <a:xfrm>
          <a:off x="0" y="0"/>
          <a:ext cx="0" cy="0"/>
          <a:chOff x="0" y="0"/>
          <a:chExt cx="0" cy="0"/>
        </a:xfrm>
      </p:grpSpPr>
      <p:sp>
        <p:nvSpPr>
          <p:cNvPr id="683" name="Google Shape;683;p60"/>
          <p:cNvSpPr/>
          <p:nvPr/>
        </p:nvSpPr>
        <p:spPr>
          <a:xfrm>
            <a:off x="0" y="0"/>
            <a:ext cx="91417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4" name="Google Shape;684;p60"/>
          <p:cNvSpPr txBox="1"/>
          <p:nvPr>
            <p:ph type="title"/>
          </p:nvPr>
        </p:nvSpPr>
        <p:spPr>
          <a:xfrm>
            <a:off x="628650" y="557188"/>
            <a:ext cx="7886700" cy="11334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500"/>
              <a:buFont typeface="Calibri"/>
              <a:buNone/>
            </a:pPr>
            <a:r>
              <a:rPr lang="en-US" sz="3500"/>
              <a:t>SONUÇLAR</a:t>
            </a:r>
            <a:br>
              <a:rPr lang="en-US" sz="3500"/>
            </a:br>
            <a:r>
              <a:rPr lang="en-US" sz="3500"/>
              <a:t>(SON CROSSOVER)</a:t>
            </a:r>
            <a:endParaRPr sz="3500"/>
          </a:p>
        </p:txBody>
      </p:sp>
      <p:pic>
        <p:nvPicPr>
          <p:cNvPr id="685" name="Google Shape;685;p60"/>
          <p:cNvPicPr preferRelativeResize="0"/>
          <p:nvPr>
            <p:ph idx="1" type="body"/>
          </p:nvPr>
        </p:nvPicPr>
        <p:blipFill rotWithShape="1">
          <a:blip r:embed="rId3">
            <a:alphaModFix/>
          </a:blip>
          <a:srcRect b="0" l="0" r="0" t="0"/>
          <a:stretch/>
        </p:blipFill>
        <p:spPr>
          <a:xfrm>
            <a:off x="316524" y="1916832"/>
            <a:ext cx="8510951" cy="4032448"/>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9" name="Shape 689"/>
        <p:cNvGrpSpPr/>
        <p:nvPr/>
      </p:nvGrpSpPr>
      <p:grpSpPr>
        <a:xfrm>
          <a:off x="0" y="0"/>
          <a:ext cx="0" cy="0"/>
          <a:chOff x="0" y="0"/>
          <a:chExt cx="0" cy="0"/>
        </a:xfrm>
      </p:grpSpPr>
      <p:sp>
        <p:nvSpPr>
          <p:cNvPr id="690" name="Google Shape;690;p61"/>
          <p:cNvSpPr/>
          <p:nvPr/>
        </p:nvSpPr>
        <p:spPr>
          <a:xfrm>
            <a:off x="0" y="0"/>
            <a:ext cx="91417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1" name="Google Shape;691;p61"/>
          <p:cNvSpPr txBox="1"/>
          <p:nvPr>
            <p:ph type="title"/>
          </p:nvPr>
        </p:nvSpPr>
        <p:spPr>
          <a:xfrm>
            <a:off x="628650" y="557188"/>
            <a:ext cx="7886700" cy="11334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500"/>
              <a:buFont typeface="Calibri"/>
              <a:buNone/>
            </a:pPr>
            <a:r>
              <a:rPr lang="en-US" sz="3500"/>
              <a:t>SONUÇLAR</a:t>
            </a:r>
            <a:br>
              <a:rPr lang="en-US" sz="3500"/>
            </a:br>
            <a:r>
              <a:rPr lang="en-US" sz="3500"/>
              <a:t>(AL-SAT SONRASI BÜTÇE)</a:t>
            </a:r>
            <a:endParaRPr sz="3500"/>
          </a:p>
        </p:txBody>
      </p:sp>
      <p:pic>
        <p:nvPicPr>
          <p:cNvPr id="692" name="Google Shape;692;p61"/>
          <p:cNvPicPr preferRelativeResize="0"/>
          <p:nvPr>
            <p:ph idx="1" type="body"/>
          </p:nvPr>
        </p:nvPicPr>
        <p:blipFill rotWithShape="1">
          <a:blip r:embed="rId3">
            <a:alphaModFix/>
          </a:blip>
          <a:srcRect b="0" l="0" r="0" t="0"/>
          <a:stretch/>
        </p:blipFill>
        <p:spPr>
          <a:xfrm>
            <a:off x="294759" y="1844824"/>
            <a:ext cx="8552193" cy="410445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6" name="Shape 696"/>
        <p:cNvGrpSpPr/>
        <p:nvPr/>
      </p:nvGrpSpPr>
      <p:grpSpPr>
        <a:xfrm>
          <a:off x="0" y="0"/>
          <a:ext cx="0" cy="0"/>
          <a:chOff x="0" y="0"/>
          <a:chExt cx="0" cy="0"/>
        </a:xfrm>
      </p:grpSpPr>
      <p:sp>
        <p:nvSpPr>
          <p:cNvPr id="697" name="Google Shape;697;p62"/>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8" name="Google Shape;698;p6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700"/>
              <a:buFont typeface="Calibri"/>
              <a:buNone/>
            </a:pPr>
            <a:r>
              <a:rPr lang="en-US" sz="4700"/>
              <a:t>ÖRNEK ALIM-SATIM</a:t>
            </a:r>
            <a:endParaRPr sz="4700"/>
          </a:p>
        </p:txBody>
      </p:sp>
      <p:sp>
        <p:nvSpPr>
          <p:cNvPr id="699" name="Google Shape;699;p62"/>
          <p:cNvSpPr/>
          <p:nvPr/>
        </p:nvSpPr>
        <p:spPr>
          <a:xfrm>
            <a:off x="628650" y="1865313"/>
            <a:ext cx="7818120" cy="18288"/>
          </a:xfrm>
          <a:custGeom>
            <a:rect b="b" l="l" r="r" t="t"/>
            <a:pathLst>
              <a:path extrusionOk="0" fill="none" h="18288" w="7818120">
                <a:moveTo>
                  <a:pt x="0" y="0"/>
                </a:moveTo>
                <a:cubicBezTo>
                  <a:pt x="101002" y="-20048"/>
                  <a:pt x="215808" y="13837"/>
                  <a:pt x="416966" y="0"/>
                </a:cubicBezTo>
                <a:cubicBezTo>
                  <a:pt x="573264" y="9422"/>
                  <a:pt x="897859" y="4188"/>
                  <a:pt x="1146658" y="0"/>
                </a:cubicBezTo>
                <a:cubicBezTo>
                  <a:pt x="1409722" y="12227"/>
                  <a:pt x="1377475" y="-3286"/>
                  <a:pt x="1563624" y="0"/>
                </a:cubicBezTo>
                <a:cubicBezTo>
                  <a:pt x="1758084" y="11330"/>
                  <a:pt x="1967746" y="-7403"/>
                  <a:pt x="2136953" y="0"/>
                </a:cubicBezTo>
                <a:cubicBezTo>
                  <a:pt x="2354826" y="-5751"/>
                  <a:pt x="2687014" y="20029"/>
                  <a:pt x="2944825" y="0"/>
                </a:cubicBezTo>
                <a:cubicBezTo>
                  <a:pt x="3238848" y="15226"/>
                  <a:pt x="3415761" y="33925"/>
                  <a:pt x="3596335" y="0"/>
                </a:cubicBezTo>
                <a:cubicBezTo>
                  <a:pt x="3815108" y="13362"/>
                  <a:pt x="3972448" y="-68797"/>
                  <a:pt x="4326026" y="0"/>
                </a:cubicBezTo>
                <a:cubicBezTo>
                  <a:pt x="4638028" y="39995"/>
                  <a:pt x="4794473" y="211"/>
                  <a:pt x="4899355" y="0"/>
                </a:cubicBezTo>
                <a:cubicBezTo>
                  <a:pt x="5037170" y="-13296"/>
                  <a:pt x="5289722" y="-48609"/>
                  <a:pt x="5550865" y="0"/>
                </a:cubicBezTo>
                <a:cubicBezTo>
                  <a:pt x="5740088" y="19163"/>
                  <a:pt x="6143605" y="-29909"/>
                  <a:pt x="6358738" y="0"/>
                </a:cubicBezTo>
                <a:cubicBezTo>
                  <a:pt x="6556443" y="18955"/>
                  <a:pt x="6741581" y="-22634"/>
                  <a:pt x="6853885" y="0"/>
                </a:cubicBezTo>
                <a:cubicBezTo>
                  <a:pt x="6996029" y="20497"/>
                  <a:pt x="7453286" y="6658"/>
                  <a:pt x="7818120" y="0"/>
                </a:cubicBezTo>
                <a:cubicBezTo>
                  <a:pt x="7817552" y="7862"/>
                  <a:pt x="7817901" y="13269"/>
                  <a:pt x="7818120" y="18288"/>
                </a:cubicBezTo>
                <a:cubicBezTo>
                  <a:pt x="7701883" y="-33961"/>
                  <a:pt x="7395843" y="8437"/>
                  <a:pt x="7244791" y="18288"/>
                </a:cubicBezTo>
                <a:cubicBezTo>
                  <a:pt x="7088282" y="14407"/>
                  <a:pt x="6958165" y="20902"/>
                  <a:pt x="6827825" y="18288"/>
                </a:cubicBezTo>
                <a:cubicBezTo>
                  <a:pt x="6715653" y="-2805"/>
                  <a:pt x="6356779" y="33124"/>
                  <a:pt x="6176315" y="18288"/>
                </a:cubicBezTo>
                <a:cubicBezTo>
                  <a:pt x="6015867" y="-5301"/>
                  <a:pt x="5852369" y="-275"/>
                  <a:pt x="5681167" y="18288"/>
                </a:cubicBezTo>
                <a:cubicBezTo>
                  <a:pt x="5508002" y="48742"/>
                  <a:pt x="5304989" y="-7247"/>
                  <a:pt x="5029657" y="18288"/>
                </a:cubicBezTo>
                <a:cubicBezTo>
                  <a:pt x="4760375" y="46790"/>
                  <a:pt x="4637400" y="35678"/>
                  <a:pt x="4378147" y="18288"/>
                </a:cubicBezTo>
                <a:cubicBezTo>
                  <a:pt x="4094943" y="8043"/>
                  <a:pt x="4037303" y="27568"/>
                  <a:pt x="3726637" y="18288"/>
                </a:cubicBezTo>
                <a:cubicBezTo>
                  <a:pt x="3400340" y="-2459"/>
                  <a:pt x="3320728" y="61058"/>
                  <a:pt x="3075127" y="18288"/>
                </a:cubicBezTo>
                <a:cubicBezTo>
                  <a:pt x="2809301" y="-25757"/>
                  <a:pt x="2702630" y="16477"/>
                  <a:pt x="2501798" y="18288"/>
                </a:cubicBezTo>
                <a:cubicBezTo>
                  <a:pt x="2308686" y="20751"/>
                  <a:pt x="2079466" y="5550"/>
                  <a:pt x="1772107" y="18288"/>
                </a:cubicBezTo>
                <a:cubicBezTo>
                  <a:pt x="1420202" y="47064"/>
                  <a:pt x="1431765" y="28913"/>
                  <a:pt x="1120597" y="18288"/>
                </a:cubicBezTo>
                <a:cubicBezTo>
                  <a:pt x="791266" y="31607"/>
                  <a:pt x="235945" y="82322"/>
                  <a:pt x="0" y="18288"/>
                </a:cubicBezTo>
                <a:cubicBezTo>
                  <a:pt x="-589" y="13471"/>
                  <a:pt x="-474" y="7409"/>
                  <a:pt x="0" y="0"/>
                </a:cubicBezTo>
                <a:close/>
              </a:path>
              <a:path extrusionOk="0" h="18288" w="7818120">
                <a:moveTo>
                  <a:pt x="0" y="0"/>
                </a:moveTo>
                <a:cubicBezTo>
                  <a:pt x="161767" y="-7030"/>
                  <a:pt x="286873" y="-11228"/>
                  <a:pt x="573329" y="0"/>
                </a:cubicBezTo>
                <a:cubicBezTo>
                  <a:pt x="860952" y="-8429"/>
                  <a:pt x="823968" y="-2420"/>
                  <a:pt x="990295" y="0"/>
                </a:cubicBezTo>
                <a:cubicBezTo>
                  <a:pt x="1144921" y="-13846"/>
                  <a:pt x="1288801" y="10931"/>
                  <a:pt x="1394232" y="0"/>
                </a:cubicBezTo>
                <a:cubicBezTo>
                  <a:pt x="1499663" y="-10931"/>
                  <a:pt x="1677634" y="10318"/>
                  <a:pt x="1798168" y="0"/>
                </a:cubicBezTo>
                <a:cubicBezTo>
                  <a:pt x="2021167" y="5465"/>
                  <a:pt x="2087775" y="-15972"/>
                  <a:pt x="2371496" y="0"/>
                </a:cubicBezTo>
                <a:cubicBezTo>
                  <a:pt x="2646084" y="3640"/>
                  <a:pt x="2709294" y="-15431"/>
                  <a:pt x="2944825" y="0"/>
                </a:cubicBezTo>
                <a:cubicBezTo>
                  <a:pt x="3182104" y="39801"/>
                  <a:pt x="3563508" y="7189"/>
                  <a:pt x="3752698" y="0"/>
                </a:cubicBezTo>
                <a:cubicBezTo>
                  <a:pt x="4004713" y="-51688"/>
                  <a:pt x="4111759" y="8465"/>
                  <a:pt x="4247845" y="0"/>
                </a:cubicBezTo>
                <a:cubicBezTo>
                  <a:pt x="4409051" y="-38636"/>
                  <a:pt x="4840912" y="-6880"/>
                  <a:pt x="5055718" y="0"/>
                </a:cubicBezTo>
                <a:cubicBezTo>
                  <a:pt x="5318987" y="12828"/>
                  <a:pt x="5464207" y="16349"/>
                  <a:pt x="5863590" y="0"/>
                </a:cubicBezTo>
                <a:cubicBezTo>
                  <a:pt x="6258188" y="21536"/>
                  <a:pt x="6373895" y="-20866"/>
                  <a:pt x="6515100" y="0"/>
                </a:cubicBezTo>
                <a:cubicBezTo>
                  <a:pt x="6673199" y="-42487"/>
                  <a:pt x="7368245" y="-124798"/>
                  <a:pt x="7818120" y="0"/>
                </a:cubicBezTo>
                <a:cubicBezTo>
                  <a:pt x="7818163" y="8895"/>
                  <a:pt x="7818750" y="9828"/>
                  <a:pt x="7818120" y="18288"/>
                </a:cubicBezTo>
                <a:cubicBezTo>
                  <a:pt x="7615777" y="-1071"/>
                  <a:pt x="7527543" y="-5750"/>
                  <a:pt x="7401154" y="18288"/>
                </a:cubicBezTo>
                <a:cubicBezTo>
                  <a:pt x="7322611" y="47896"/>
                  <a:pt x="6964426" y="-24966"/>
                  <a:pt x="6593281" y="18288"/>
                </a:cubicBezTo>
                <a:cubicBezTo>
                  <a:pt x="6260055" y="33833"/>
                  <a:pt x="6287545" y="-3963"/>
                  <a:pt x="6098134" y="18288"/>
                </a:cubicBezTo>
                <a:cubicBezTo>
                  <a:pt x="5900337" y="14995"/>
                  <a:pt x="5605990" y="72621"/>
                  <a:pt x="5446624" y="18288"/>
                </a:cubicBezTo>
                <a:cubicBezTo>
                  <a:pt x="5244167" y="-23104"/>
                  <a:pt x="4914971" y="-34358"/>
                  <a:pt x="4638751" y="18288"/>
                </a:cubicBezTo>
                <a:cubicBezTo>
                  <a:pt x="4353273" y="8380"/>
                  <a:pt x="4297533" y="13876"/>
                  <a:pt x="3987241" y="18288"/>
                </a:cubicBezTo>
                <a:cubicBezTo>
                  <a:pt x="3687723" y="41876"/>
                  <a:pt x="3776181" y="30039"/>
                  <a:pt x="3570275" y="18288"/>
                </a:cubicBezTo>
                <a:cubicBezTo>
                  <a:pt x="3396160" y="10249"/>
                  <a:pt x="3285909" y="48310"/>
                  <a:pt x="3075127" y="18288"/>
                </a:cubicBezTo>
                <a:cubicBezTo>
                  <a:pt x="2869474" y="41512"/>
                  <a:pt x="2676329" y="4972"/>
                  <a:pt x="2267255" y="18288"/>
                </a:cubicBezTo>
                <a:cubicBezTo>
                  <a:pt x="1866401" y="24532"/>
                  <a:pt x="1882987" y="25696"/>
                  <a:pt x="1615745" y="18288"/>
                </a:cubicBezTo>
                <a:cubicBezTo>
                  <a:pt x="1346085" y="13379"/>
                  <a:pt x="1323312" y="12392"/>
                  <a:pt x="1120597" y="18288"/>
                </a:cubicBezTo>
                <a:cubicBezTo>
                  <a:pt x="940237" y="-60975"/>
                  <a:pt x="569386" y="27591"/>
                  <a:pt x="0" y="18288"/>
                </a:cubicBezTo>
                <a:cubicBezTo>
                  <a:pt x="1751" y="14440"/>
                  <a:pt x="-1272" y="7740"/>
                  <a:pt x="0" y="0"/>
                </a:cubicBezTo>
                <a:close/>
              </a:path>
              <a:path extrusionOk="0" fill="none" h="18288" w="7818120">
                <a:moveTo>
                  <a:pt x="0" y="0"/>
                </a:moveTo>
                <a:cubicBezTo>
                  <a:pt x="102311" y="-24031"/>
                  <a:pt x="206428" y="20084"/>
                  <a:pt x="416966" y="0"/>
                </a:cubicBezTo>
                <a:cubicBezTo>
                  <a:pt x="662339" y="-9883"/>
                  <a:pt x="833564" y="-11910"/>
                  <a:pt x="1146658" y="0"/>
                </a:cubicBezTo>
                <a:cubicBezTo>
                  <a:pt x="1398993" y="16754"/>
                  <a:pt x="1378239" y="-4997"/>
                  <a:pt x="1563624" y="0"/>
                </a:cubicBezTo>
                <a:cubicBezTo>
                  <a:pt x="1738265" y="3015"/>
                  <a:pt x="2006667" y="23864"/>
                  <a:pt x="2136953" y="0"/>
                </a:cubicBezTo>
                <a:cubicBezTo>
                  <a:pt x="2338524" y="-3063"/>
                  <a:pt x="2693378" y="-15904"/>
                  <a:pt x="2944825" y="0"/>
                </a:cubicBezTo>
                <a:cubicBezTo>
                  <a:pt x="3201439" y="-13695"/>
                  <a:pt x="3379198" y="46243"/>
                  <a:pt x="3596335" y="0"/>
                </a:cubicBezTo>
                <a:cubicBezTo>
                  <a:pt x="3778868" y="-61549"/>
                  <a:pt x="3979469" y="3461"/>
                  <a:pt x="4326026" y="0"/>
                </a:cubicBezTo>
                <a:cubicBezTo>
                  <a:pt x="4670641" y="40397"/>
                  <a:pt x="4801160" y="2093"/>
                  <a:pt x="4899355" y="0"/>
                </a:cubicBezTo>
                <a:cubicBezTo>
                  <a:pt x="4972821" y="-4221"/>
                  <a:pt x="5326959" y="8892"/>
                  <a:pt x="5550865" y="0"/>
                </a:cubicBezTo>
                <a:cubicBezTo>
                  <a:pt x="5793178" y="12267"/>
                  <a:pt x="6146346" y="-4531"/>
                  <a:pt x="6358738" y="0"/>
                </a:cubicBezTo>
                <a:cubicBezTo>
                  <a:pt x="6580825" y="49349"/>
                  <a:pt x="6739467" y="13524"/>
                  <a:pt x="6853885" y="0"/>
                </a:cubicBezTo>
                <a:cubicBezTo>
                  <a:pt x="7057243" y="-60557"/>
                  <a:pt x="7415107" y="-58698"/>
                  <a:pt x="7818120" y="0"/>
                </a:cubicBezTo>
                <a:cubicBezTo>
                  <a:pt x="7817705" y="7748"/>
                  <a:pt x="7817189" y="13015"/>
                  <a:pt x="7818120" y="18288"/>
                </a:cubicBezTo>
                <a:cubicBezTo>
                  <a:pt x="7693944" y="-3615"/>
                  <a:pt x="7376376" y="-6677"/>
                  <a:pt x="7244791" y="18288"/>
                </a:cubicBezTo>
                <a:cubicBezTo>
                  <a:pt x="7100086" y="-5717"/>
                  <a:pt x="6942350" y="35421"/>
                  <a:pt x="6827825" y="18288"/>
                </a:cubicBezTo>
                <a:cubicBezTo>
                  <a:pt x="6691364" y="27873"/>
                  <a:pt x="6342432" y="37332"/>
                  <a:pt x="6176315" y="18288"/>
                </a:cubicBezTo>
                <a:cubicBezTo>
                  <a:pt x="6012850" y="28657"/>
                  <a:pt x="5862979" y="-980"/>
                  <a:pt x="5681167" y="18288"/>
                </a:cubicBezTo>
                <a:cubicBezTo>
                  <a:pt x="5485624" y="71662"/>
                  <a:pt x="5295851" y="1288"/>
                  <a:pt x="5029657" y="18288"/>
                </a:cubicBezTo>
                <a:cubicBezTo>
                  <a:pt x="4753680" y="49046"/>
                  <a:pt x="4640335" y="38506"/>
                  <a:pt x="4378147" y="18288"/>
                </a:cubicBezTo>
                <a:cubicBezTo>
                  <a:pt x="4103046" y="-4537"/>
                  <a:pt x="4022480" y="43848"/>
                  <a:pt x="3726637" y="18288"/>
                </a:cubicBezTo>
                <a:cubicBezTo>
                  <a:pt x="3429109" y="3476"/>
                  <a:pt x="3316488" y="61415"/>
                  <a:pt x="3075127" y="18288"/>
                </a:cubicBezTo>
                <a:cubicBezTo>
                  <a:pt x="2821014" y="6093"/>
                  <a:pt x="2665050" y="-11263"/>
                  <a:pt x="2501798" y="18288"/>
                </a:cubicBezTo>
                <a:cubicBezTo>
                  <a:pt x="2343345" y="29394"/>
                  <a:pt x="2120041" y="-50427"/>
                  <a:pt x="1772107" y="18288"/>
                </a:cubicBezTo>
                <a:cubicBezTo>
                  <a:pt x="1424078" y="50665"/>
                  <a:pt x="1427418" y="32572"/>
                  <a:pt x="1120597" y="18288"/>
                </a:cubicBezTo>
                <a:cubicBezTo>
                  <a:pt x="796486" y="45938"/>
                  <a:pt x="243712" y="47798"/>
                  <a:pt x="0" y="18288"/>
                </a:cubicBezTo>
                <a:cubicBezTo>
                  <a:pt x="1307" y="12414"/>
                  <a:pt x="-32" y="57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00" name="Google Shape;700;p62"/>
          <p:cNvPicPr preferRelativeResize="0"/>
          <p:nvPr>
            <p:ph idx="1" type="body"/>
          </p:nvPr>
        </p:nvPicPr>
        <p:blipFill rotWithShape="1">
          <a:blip r:embed="rId3">
            <a:alphaModFix/>
          </a:blip>
          <a:srcRect b="0" l="0" r="0" t="0"/>
          <a:stretch/>
        </p:blipFill>
        <p:spPr>
          <a:xfrm>
            <a:off x="751942" y="2767634"/>
            <a:ext cx="7640116" cy="246731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4" name="Shape 704"/>
        <p:cNvGrpSpPr/>
        <p:nvPr/>
      </p:nvGrpSpPr>
      <p:grpSpPr>
        <a:xfrm>
          <a:off x="0" y="0"/>
          <a:ext cx="0" cy="0"/>
          <a:chOff x="0" y="0"/>
          <a:chExt cx="0" cy="0"/>
        </a:xfrm>
      </p:grpSpPr>
      <p:sp>
        <p:nvSpPr>
          <p:cNvPr id="705" name="Google Shape;705;p63"/>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6" name="Google Shape;706;p6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700"/>
              <a:buFont typeface="Calibri"/>
              <a:buNone/>
            </a:pPr>
            <a:r>
              <a:rPr lang="en-US" sz="4700"/>
              <a:t>DİĞER DENEYLER</a:t>
            </a:r>
            <a:endParaRPr sz="4700"/>
          </a:p>
        </p:txBody>
      </p:sp>
      <p:sp>
        <p:nvSpPr>
          <p:cNvPr id="707" name="Google Shape;707;p63"/>
          <p:cNvSpPr/>
          <p:nvPr/>
        </p:nvSpPr>
        <p:spPr>
          <a:xfrm>
            <a:off x="628650" y="1865313"/>
            <a:ext cx="7818120" cy="18288"/>
          </a:xfrm>
          <a:custGeom>
            <a:rect b="b" l="l" r="r" t="t"/>
            <a:pathLst>
              <a:path extrusionOk="0" fill="none" h="18288" w="7818120">
                <a:moveTo>
                  <a:pt x="0" y="0"/>
                </a:moveTo>
                <a:cubicBezTo>
                  <a:pt x="101002" y="-20048"/>
                  <a:pt x="215808" y="13837"/>
                  <a:pt x="416966" y="0"/>
                </a:cubicBezTo>
                <a:cubicBezTo>
                  <a:pt x="573264" y="9422"/>
                  <a:pt x="897859" y="4188"/>
                  <a:pt x="1146658" y="0"/>
                </a:cubicBezTo>
                <a:cubicBezTo>
                  <a:pt x="1409722" y="12227"/>
                  <a:pt x="1377475" y="-3286"/>
                  <a:pt x="1563624" y="0"/>
                </a:cubicBezTo>
                <a:cubicBezTo>
                  <a:pt x="1758084" y="11330"/>
                  <a:pt x="1967746" y="-7403"/>
                  <a:pt x="2136953" y="0"/>
                </a:cubicBezTo>
                <a:cubicBezTo>
                  <a:pt x="2354826" y="-5751"/>
                  <a:pt x="2687014" y="20029"/>
                  <a:pt x="2944825" y="0"/>
                </a:cubicBezTo>
                <a:cubicBezTo>
                  <a:pt x="3238848" y="15226"/>
                  <a:pt x="3415761" y="33925"/>
                  <a:pt x="3596335" y="0"/>
                </a:cubicBezTo>
                <a:cubicBezTo>
                  <a:pt x="3815108" y="13362"/>
                  <a:pt x="3972448" y="-68797"/>
                  <a:pt x="4326026" y="0"/>
                </a:cubicBezTo>
                <a:cubicBezTo>
                  <a:pt x="4638028" y="39995"/>
                  <a:pt x="4794473" y="211"/>
                  <a:pt x="4899355" y="0"/>
                </a:cubicBezTo>
                <a:cubicBezTo>
                  <a:pt x="5037170" y="-13296"/>
                  <a:pt x="5289722" y="-48609"/>
                  <a:pt x="5550865" y="0"/>
                </a:cubicBezTo>
                <a:cubicBezTo>
                  <a:pt x="5740088" y="19163"/>
                  <a:pt x="6143605" y="-29909"/>
                  <a:pt x="6358738" y="0"/>
                </a:cubicBezTo>
                <a:cubicBezTo>
                  <a:pt x="6556443" y="18955"/>
                  <a:pt x="6741581" y="-22634"/>
                  <a:pt x="6853885" y="0"/>
                </a:cubicBezTo>
                <a:cubicBezTo>
                  <a:pt x="6996029" y="20497"/>
                  <a:pt x="7453286" y="6658"/>
                  <a:pt x="7818120" y="0"/>
                </a:cubicBezTo>
                <a:cubicBezTo>
                  <a:pt x="7817552" y="7862"/>
                  <a:pt x="7817901" y="13269"/>
                  <a:pt x="7818120" y="18288"/>
                </a:cubicBezTo>
                <a:cubicBezTo>
                  <a:pt x="7701883" y="-33961"/>
                  <a:pt x="7395843" y="8437"/>
                  <a:pt x="7244791" y="18288"/>
                </a:cubicBezTo>
                <a:cubicBezTo>
                  <a:pt x="7088282" y="14407"/>
                  <a:pt x="6958165" y="20902"/>
                  <a:pt x="6827825" y="18288"/>
                </a:cubicBezTo>
                <a:cubicBezTo>
                  <a:pt x="6715653" y="-2805"/>
                  <a:pt x="6356779" y="33124"/>
                  <a:pt x="6176315" y="18288"/>
                </a:cubicBezTo>
                <a:cubicBezTo>
                  <a:pt x="6015867" y="-5301"/>
                  <a:pt x="5852369" y="-275"/>
                  <a:pt x="5681167" y="18288"/>
                </a:cubicBezTo>
                <a:cubicBezTo>
                  <a:pt x="5508002" y="48742"/>
                  <a:pt x="5304989" y="-7247"/>
                  <a:pt x="5029657" y="18288"/>
                </a:cubicBezTo>
                <a:cubicBezTo>
                  <a:pt x="4760375" y="46790"/>
                  <a:pt x="4637400" y="35678"/>
                  <a:pt x="4378147" y="18288"/>
                </a:cubicBezTo>
                <a:cubicBezTo>
                  <a:pt x="4094943" y="8043"/>
                  <a:pt x="4037303" y="27568"/>
                  <a:pt x="3726637" y="18288"/>
                </a:cubicBezTo>
                <a:cubicBezTo>
                  <a:pt x="3400340" y="-2459"/>
                  <a:pt x="3320728" y="61058"/>
                  <a:pt x="3075127" y="18288"/>
                </a:cubicBezTo>
                <a:cubicBezTo>
                  <a:pt x="2809301" y="-25757"/>
                  <a:pt x="2702630" y="16477"/>
                  <a:pt x="2501798" y="18288"/>
                </a:cubicBezTo>
                <a:cubicBezTo>
                  <a:pt x="2308686" y="20751"/>
                  <a:pt x="2079466" y="5550"/>
                  <a:pt x="1772107" y="18288"/>
                </a:cubicBezTo>
                <a:cubicBezTo>
                  <a:pt x="1420202" y="47064"/>
                  <a:pt x="1431765" y="28913"/>
                  <a:pt x="1120597" y="18288"/>
                </a:cubicBezTo>
                <a:cubicBezTo>
                  <a:pt x="791266" y="31607"/>
                  <a:pt x="235945" y="82322"/>
                  <a:pt x="0" y="18288"/>
                </a:cubicBezTo>
                <a:cubicBezTo>
                  <a:pt x="-589" y="13471"/>
                  <a:pt x="-474" y="7409"/>
                  <a:pt x="0" y="0"/>
                </a:cubicBezTo>
                <a:close/>
              </a:path>
              <a:path extrusionOk="0" h="18288" w="7818120">
                <a:moveTo>
                  <a:pt x="0" y="0"/>
                </a:moveTo>
                <a:cubicBezTo>
                  <a:pt x="161767" y="-7030"/>
                  <a:pt x="286873" y="-11228"/>
                  <a:pt x="573329" y="0"/>
                </a:cubicBezTo>
                <a:cubicBezTo>
                  <a:pt x="860952" y="-8429"/>
                  <a:pt x="823968" y="-2420"/>
                  <a:pt x="990295" y="0"/>
                </a:cubicBezTo>
                <a:cubicBezTo>
                  <a:pt x="1144921" y="-13846"/>
                  <a:pt x="1288801" y="10931"/>
                  <a:pt x="1394232" y="0"/>
                </a:cubicBezTo>
                <a:cubicBezTo>
                  <a:pt x="1499663" y="-10931"/>
                  <a:pt x="1677634" y="10318"/>
                  <a:pt x="1798168" y="0"/>
                </a:cubicBezTo>
                <a:cubicBezTo>
                  <a:pt x="2021167" y="5465"/>
                  <a:pt x="2087775" y="-15972"/>
                  <a:pt x="2371496" y="0"/>
                </a:cubicBezTo>
                <a:cubicBezTo>
                  <a:pt x="2646084" y="3640"/>
                  <a:pt x="2709294" y="-15431"/>
                  <a:pt x="2944825" y="0"/>
                </a:cubicBezTo>
                <a:cubicBezTo>
                  <a:pt x="3182104" y="39801"/>
                  <a:pt x="3563508" y="7189"/>
                  <a:pt x="3752698" y="0"/>
                </a:cubicBezTo>
                <a:cubicBezTo>
                  <a:pt x="4004713" y="-51688"/>
                  <a:pt x="4111759" y="8465"/>
                  <a:pt x="4247845" y="0"/>
                </a:cubicBezTo>
                <a:cubicBezTo>
                  <a:pt x="4409051" y="-38636"/>
                  <a:pt x="4840912" y="-6880"/>
                  <a:pt x="5055718" y="0"/>
                </a:cubicBezTo>
                <a:cubicBezTo>
                  <a:pt x="5318987" y="12828"/>
                  <a:pt x="5464207" y="16349"/>
                  <a:pt x="5863590" y="0"/>
                </a:cubicBezTo>
                <a:cubicBezTo>
                  <a:pt x="6258188" y="21536"/>
                  <a:pt x="6373895" y="-20866"/>
                  <a:pt x="6515100" y="0"/>
                </a:cubicBezTo>
                <a:cubicBezTo>
                  <a:pt x="6673199" y="-42487"/>
                  <a:pt x="7368245" y="-124798"/>
                  <a:pt x="7818120" y="0"/>
                </a:cubicBezTo>
                <a:cubicBezTo>
                  <a:pt x="7818163" y="8895"/>
                  <a:pt x="7818750" y="9828"/>
                  <a:pt x="7818120" y="18288"/>
                </a:cubicBezTo>
                <a:cubicBezTo>
                  <a:pt x="7615777" y="-1071"/>
                  <a:pt x="7527543" y="-5750"/>
                  <a:pt x="7401154" y="18288"/>
                </a:cubicBezTo>
                <a:cubicBezTo>
                  <a:pt x="7322611" y="47896"/>
                  <a:pt x="6964426" y="-24966"/>
                  <a:pt x="6593281" y="18288"/>
                </a:cubicBezTo>
                <a:cubicBezTo>
                  <a:pt x="6260055" y="33833"/>
                  <a:pt x="6287545" y="-3963"/>
                  <a:pt x="6098134" y="18288"/>
                </a:cubicBezTo>
                <a:cubicBezTo>
                  <a:pt x="5900337" y="14995"/>
                  <a:pt x="5605990" y="72621"/>
                  <a:pt x="5446624" y="18288"/>
                </a:cubicBezTo>
                <a:cubicBezTo>
                  <a:pt x="5244167" y="-23104"/>
                  <a:pt x="4914971" y="-34358"/>
                  <a:pt x="4638751" y="18288"/>
                </a:cubicBezTo>
                <a:cubicBezTo>
                  <a:pt x="4353273" y="8380"/>
                  <a:pt x="4297533" y="13876"/>
                  <a:pt x="3987241" y="18288"/>
                </a:cubicBezTo>
                <a:cubicBezTo>
                  <a:pt x="3687723" y="41876"/>
                  <a:pt x="3776181" y="30039"/>
                  <a:pt x="3570275" y="18288"/>
                </a:cubicBezTo>
                <a:cubicBezTo>
                  <a:pt x="3396160" y="10249"/>
                  <a:pt x="3285909" y="48310"/>
                  <a:pt x="3075127" y="18288"/>
                </a:cubicBezTo>
                <a:cubicBezTo>
                  <a:pt x="2869474" y="41512"/>
                  <a:pt x="2676329" y="4972"/>
                  <a:pt x="2267255" y="18288"/>
                </a:cubicBezTo>
                <a:cubicBezTo>
                  <a:pt x="1866401" y="24532"/>
                  <a:pt x="1882987" y="25696"/>
                  <a:pt x="1615745" y="18288"/>
                </a:cubicBezTo>
                <a:cubicBezTo>
                  <a:pt x="1346085" y="13379"/>
                  <a:pt x="1323312" y="12392"/>
                  <a:pt x="1120597" y="18288"/>
                </a:cubicBezTo>
                <a:cubicBezTo>
                  <a:pt x="940237" y="-60975"/>
                  <a:pt x="569386" y="27591"/>
                  <a:pt x="0" y="18288"/>
                </a:cubicBezTo>
                <a:cubicBezTo>
                  <a:pt x="1751" y="14440"/>
                  <a:pt x="-1272" y="7740"/>
                  <a:pt x="0" y="0"/>
                </a:cubicBezTo>
                <a:close/>
              </a:path>
              <a:path extrusionOk="0" fill="none" h="18288" w="7818120">
                <a:moveTo>
                  <a:pt x="0" y="0"/>
                </a:moveTo>
                <a:cubicBezTo>
                  <a:pt x="102311" y="-24031"/>
                  <a:pt x="206428" y="20084"/>
                  <a:pt x="416966" y="0"/>
                </a:cubicBezTo>
                <a:cubicBezTo>
                  <a:pt x="662339" y="-9883"/>
                  <a:pt x="833564" y="-11910"/>
                  <a:pt x="1146658" y="0"/>
                </a:cubicBezTo>
                <a:cubicBezTo>
                  <a:pt x="1398993" y="16754"/>
                  <a:pt x="1378239" y="-4997"/>
                  <a:pt x="1563624" y="0"/>
                </a:cubicBezTo>
                <a:cubicBezTo>
                  <a:pt x="1738265" y="3015"/>
                  <a:pt x="2006667" y="23864"/>
                  <a:pt x="2136953" y="0"/>
                </a:cubicBezTo>
                <a:cubicBezTo>
                  <a:pt x="2338524" y="-3063"/>
                  <a:pt x="2693378" y="-15904"/>
                  <a:pt x="2944825" y="0"/>
                </a:cubicBezTo>
                <a:cubicBezTo>
                  <a:pt x="3201439" y="-13695"/>
                  <a:pt x="3379198" y="46243"/>
                  <a:pt x="3596335" y="0"/>
                </a:cubicBezTo>
                <a:cubicBezTo>
                  <a:pt x="3778868" y="-61549"/>
                  <a:pt x="3979469" y="3461"/>
                  <a:pt x="4326026" y="0"/>
                </a:cubicBezTo>
                <a:cubicBezTo>
                  <a:pt x="4670641" y="40397"/>
                  <a:pt x="4801160" y="2093"/>
                  <a:pt x="4899355" y="0"/>
                </a:cubicBezTo>
                <a:cubicBezTo>
                  <a:pt x="4972821" y="-4221"/>
                  <a:pt x="5326959" y="8892"/>
                  <a:pt x="5550865" y="0"/>
                </a:cubicBezTo>
                <a:cubicBezTo>
                  <a:pt x="5793178" y="12267"/>
                  <a:pt x="6146346" y="-4531"/>
                  <a:pt x="6358738" y="0"/>
                </a:cubicBezTo>
                <a:cubicBezTo>
                  <a:pt x="6580825" y="49349"/>
                  <a:pt x="6739467" y="13524"/>
                  <a:pt x="6853885" y="0"/>
                </a:cubicBezTo>
                <a:cubicBezTo>
                  <a:pt x="7057243" y="-60557"/>
                  <a:pt x="7415107" y="-58698"/>
                  <a:pt x="7818120" y="0"/>
                </a:cubicBezTo>
                <a:cubicBezTo>
                  <a:pt x="7817705" y="7748"/>
                  <a:pt x="7817189" y="13015"/>
                  <a:pt x="7818120" y="18288"/>
                </a:cubicBezTo>
                <a:cubicBezTo>
                  <a:pt x="7693944" y="-3615"/>
                  <a:pt x="7376376" y="-6677"/>
                  <a:pt x="7244791" y="18288"/>
                </a:cubicBezTo>
                <a:cubicBezTo>
                  <a:pt x="7100086" y="-5717"/>
                  <a:pt x="6942350" y="35421"/>
                  <a:pt x="6827825" y="18288"/>
                </a:cubicBezTo>
                <a:cubicBezTo>
                  <a:pt x="6691364" y="27873"/>
                  <a:pt x="6342432" y="37332"/>
                  <a:pt x="6176315" y="18288"/>
                </a:cubicBezTo>
                <a:cubicBezTo>
                  <a:pt x="6012850" y="28657"/>
                  <a:pt x="5862979" y="-980"/>
                  <a:pt x="5681167" y="18288"/>
                </a:cubicBezTo>
                <a:cubicBezTo>
                  <a:pt x="5485624" y="71662"/>
                  <a:pt x="5295851" y="1288"/>
                  <a:pt x="5029657" y="18288"/>
                </a:cubicBezTo>
                <a:cubicBezTo>
                  <a:pt x="4753680" y="49046"/>
                  <a:pt x="4640335" y="38506"/>
                  <a:pt x="4378147" y="18288"/>
                </a:cubicBezTo>
                <a:cubicBezTo>
                  <a:pt x="4103046" y="-4537"/>
                  <a:pt x="4022480" y="43848"/>
                  <a:pt x="3726637" y="18288"/>
                </a:cubicBezTo>
                <a:cubicBezTo>
                  <a:pt x="3429109" y="3476"/>
                  <a:pt x="3316488" y="61415"/>
                  <a:pt x="3075127" y="18288"/>
                </a:cubicBezTo>
                <a:cubicBezTo>
                  <a:pt x="2821014" y="6093"/>
                  <a:pt x="2665050" y="-11263"/>
                  <a:pt x="2501798" y="18288"/>
                </a:cubicBezTo>
                <a:cubicBezTo>
                  <a:pt x="2343345" y="29394"/>
                  <a:pt x="2120041" y="-50427"/>
                  <a:pt x="1772107" y="18288"/>
                </a:cubicBezTo>
                <a:cubicBezTo>
                  <a:pt x="1424078" y="50665"/>
                  <a:pt x="1427418" y="32572"/>
                  <a:pt x="1120597" y="18288"/>
                </a:cubicBezTo>
                <a:cubicBezTo>
                  <a:pt x="796486" y="45938"/>
                  <a:pt x="243712" y="47798"/>
                  <a:pt x="0" y="18288"/>
                </a:cubicBezTo>
                <a:cubicBezTo>
                  <a:pt x="1307" y="12414"/>
                  <a:pt x="-32" y="574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08" name="Google Shape;708;p63"/>
          <p:cNvGrpSpPr/>
          <p:nvPr/>
        </p:nvGrpSpPr>
        <p:grpSpPr>
          <a:xfrm>
            <a:off x="631615" y="2831160"/>
            <a:ext cx="7880769" cy="2742729"/>
            <a:chOff x="2965" y="603073"/>
            <a:chExt cx="7880769" cy="2742729"/>
          </a:xfrm>
        </p:grpSpPr>
        <p:sp>
          <p:nvSpPr>
            <p:cNvPr id="709" name="Google Shape;709;p63"/>
            <p:cNvSpPr/>
            <p:nvPr/>
          </p:nvSpPr>
          <p:spPr>
            <a:xfrm>
              <a:off x="2965" y="603073"/>
              <a:ext cx="1782979" cy="713191"/>
            </a:xfrm>
            <a:prstGeom prst="rect">
              <a:avLst/>
            </a:prstGeom>
            <a:solidFill>
              <a:schemeClr val="accent2"/>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3"/>
            <p:cNvSpPr txBox="1"/>
            <p:nvPr/>
          </p:nvSpPr>
          <p:spPr>
            <a:xfrm>
              <a:off x="2965" y="603073"/>
              <a:ext cx="1782979" cy="713191"/>
            </a:xfrm>
            <a:prstGeom prst="rect">
              <a:avLst/>
            </a:prstGeom>
            <a:noFill/>
            <a:ln>
              <a:noFill/>
            </a:ln>
          </p:spPr>
          <p:txBody>
            <a:bodyPr anchorCtr="0" anchor="ctr" bIns="44700" lIns="78225" spcFirstLastPara="1" rIns="78225" wrap="square" tIns="44700">
              <a:noAutofit/>
            </a:bodyPr>
            <a:lstStyle/>
            <a:p>
              <a:pPr indent="0" lvl="0" marL="0" marR="0" rtl="0" algn="ctr">
                <a:lnSpc>
                  <a:spcPct val="9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STOP LOSS</a:t>
              </a:r>
              <a:endParaRPr/>
            </a:p>
          </p:txBody>
        </p:sp>
        <p:sp>
          <p:nvSpPr>
            <p:cNvPr id="711" name="Google Shape;711;p63"/>
            <p:cNvSpPr/>
            <p:nvPr/>
          </p:nvSpPr>
          <p:spPr>
            <a:xfrm>
              <a:off x="2965" y="1316265"/>
              <a:ext cx="1782979" cy="2029537"/>
            </a:xfrm>
            <a:prstGeom prst="rect">
              <a:avLst/>
            </a:prstGeom>
            <a:solidFill>
              <a:srgbClr val="F7D5CB">
                <a:alpha val="89803"/>
              </a:srgbClr>
            </a:solidFill>
            <a:ln cap="flat" cmpd="sng" w="12700">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3"/>
            <p:cNvSpPr txBox="1"/>
            <p:nvPr/>
          </p:nvSpPr>
          <p:spPr>
            <a:xfrm>
              <a:off x="2965" y="1316265"/>
              <a:ext cx="1782979" cy="2029537"/>
            </a:xfrm>
            <a:prstGeom prst="rect">
              <a:avLst/>
            </a:prstGeom>
            <a:noFill/>
            <a:ln>
              <a:noFill/>
            </a:ln>
          </p:spPr>
          <p:txBody>
            <a:bodyPr anchorCtr="0" anchor="t" bIns="88000" lIns="58650" spcFirstLastPara="1" rIns="78225" wrap="square" tIns="58650">
              <a:noAutofit/>
            </a:bodyPr>
            <a:lstStyle/>
            <a:p>
              <a:pPr indent="-69850" lvl="1" marL="57150" marR="0" rtl="0" algn="l">
                <a:lnSpc>
                  <a:spcPct val="9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Optimize edildiğinde geç dengeye ulaşan çiftlerdeki pozisyon kapatma şansını bazı durumlarda ortadan kaldırıyor. Bu yüzden zarar azalsa da kâr daha çok azalıyor. Yapılan deneylerde bu görüldü.</a:t>
              </a:r>
              <a:endParaRPr/>
            </a:p>
          </p:txBody>
        </p:sp>
        <p:sp>
          <p:nvSpPr>
            <p:cNvPr id="713" name="Google Shape;713;p63"/>
            <p:cNvSpPr/>
            <p:nvPr/>
          </p:nvSpPr>
          <p:spPr>
            <a:xfrm>
              <a:off x="2035561" y="603073"/>
              <a:ext cx="1782979" cy="713191"/>
            </a:xfrm>
            <a:prstGeom prst="rect">
              <a:avLst/>
            </a:prstGeom>
            <a:solidFill>
              <a:srgbClr val="D07A5B"/>
            </a:solidFill>
            <a:ln cap="flat" cmpd="sng" w="12700">
              <a:solidFill>
                <a:srgbClr val="D07A5B"/>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3"/>
            <p:cNvSpPr txBox="1"/>
            <p:nvPr/>
          </p:nvSpPr>
          <p:spPr>
            <a:xfrm>
              <a:off x="2035561" y="603073"/>
              <a:ext cx="1782979" cy="713191"/>
            </a:xfrm>
            <a:prstGeom prst="rect">
              <a:avLst/>
            </a:prstGeom>
            <a:noFill/>
            <a:ln>
              <a:noFill/>
            </a:ln>
          </p:spPr>
          <p:txBody>
            <a:bodyPr anchorCtr="0" anchor="ctr" bIns="44700" lIns="78225" spcFirstLastPara="1" rIns="78225" wrap="square" tIns="44700">
              <a:noAutofit/>
            </a:bodyPr>
            <a:lstStyle/>
            <a:p>
              <a:pPr indent="0" lvl="0" marL="0" marR="0" rtl="0" algn="ctr">
                <a:lnSpc>
                  <a:spcPct val="9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STOP PROFIT</a:t>
              </a:r>
              <a:endParaRPr/>
            </a:p>
          </p:txBody>
        </p:sp>
        <p:sp>
          <p:nvSpPr>
            <p:cNvPr id="715" name="Google Shape;715;p63"/>
            <p:cNvSpPr/>
            <p:nvPr/>
          </p:nvSpPr>
          <p:spPr>
            <a:xfrm>
              <a:off x="2035561" y="1316265"/>
              <a:ext cx="1782979" cy="2029537"/>
            </a:xfrm>
            <a:prstGeom prst="rect">
              <a:avLst/>
            </a:prstGeom>
            <a:solidFill>
              <a:srgbClr val="EFD6D1">
                <a:alpha val="89803"/>
              </a:srgbClr>
            </a:solidFill>
            <a:ln cap="flat" cmpd="sng" w="12700">
              <a:solidFill>
                <a:srgbClr val="EFD6D1">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3"/>
            <p:cNvSpPr txBox="1"/>
            <p:nvPr/>
          </p:nvSpPr>
          <p:spPr>
            <a:xfrm>
              <a:off x="2035561" y="1316265"/>
              <a:ext cx="1782979" cy="2029537"/>
            </a:xfrm>
            <a:prstGeom prst="rect">
              <a:avLst/>
            </a:prstGeom>
            <a:noFill/>
            <a:ln>
              <a:noFill/>
            </a:ln>
          </p:spPr>
          <p:txBody>
            <a:bodyPr anchorCtr="0" anchor="t" bIns="88000" lIns="58650" spcFirstLastPara="1" rIns="78225" wrap="square" tIns="58650">
              <a:noAutofit/>
            </a:bodyPr>
            <a:lstStyle/>
            <a:p>
              <a:pPr indent="-69850" lvl="1" marL="57150" marR="0" rtl="0" algn="l">
                <a:lnSpc>
                  <a:spcPct val="9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Kazanç koşulu sağlandığı durumda pozisyon değiştirmek yerine pozisyonlardan tamamen çıkıp yeniden pozisyon beklemeye başlanılıyor. Bu durumda al-sat sayısı azalıyor. Bununla birlikte kâr da azalıyor.</a:t>
              </a:r>
              <a:endParaRPr/>
            </a:p>
          </p:txBody>
        </p:sp>
        <p:sp>
          <p:nvSpPr>
            <p:cNvPr id="717" name="Google Shape;717;p63"/>
            <p:cNvSpPr/>
            <p:nvPr/>
          </p:nvSpPr>
          <p:spPr>
            <a:xfrm>
              <a:off x="4068158" y="603073"/>
              <a:ext cx="1782979" cy="713191"/>
            </a:xfrm>
            <a:prstGeom prst="rect">
              <a:avLst/>
            </a:prstGeom>
            <a:solidFill>
              <a:srgbClr val="B88881"/>
            </a:solidFill>
            <a:ln cap="flat" cmpd="sng" w="12700">
              <a:solidFill>
                <a:srgbClr val="B8888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3"/>
            <p:cNvSpPr txBox="1"/>
            <p:nvPr/>
          </p:nvSpPr>
          <p:spPr>
            <a:xfrm>
              <a:off x="4068158" y="603073"/>
              <a:ext cx="1782979" cy="713191"/>
            </a:xfrm>
            <a:prstGeom prst="rect">
              <a:avLst/>
            </a:prstGeom>
            <a:noFill/>
            <a:ln>
              <a:noFill/>
            </a:ln>
          </p:spPr>
          <p:txBody>
            <a:bodyPr anchorCtr="0" anchor="ctr" bIns="44700" lIns="78225" spcFirstLastPara="1" rIns="78225" wrap="square" tIns="44700">
              <a:noAutofit/>
            </a:bodyPr>
            <a:lstStyle/>
            <a:p>
              <a:pPr indent="0" lvl="0" marL="0" marR="0" rtl="0" algn="ctr">
                <a:lnSpc>
                  <a:spcPct val="9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TRENDE GÖRE SPREAD OPTİMİZASYONU (YÜKSELEN, ALÇALAN, DURAĞAN)</a:t>
              </a:r>
              <a:endParaRPr/>
            </a:p>
          </p:txBody>
        </p:sp>
        <p:sp>
          <p:nvSpPr>
            <p:cNvPr id="719" name="Google Shape;719;p63"/>
            <p:cNvSpPr/>
            <p:nvPr/>
          </p:nvSpPr>
          <p:spPr>
            <a:xfrm>
              <a:off x="4068158" y="1316265"/>
              <a:ext cx="1782979" cy="2029537"/>
            </a:xfrm>
            <a:prstGeom prst="rect">
              <a:avLst/>
            </a:prstGeom>
            <a:solidFill>
              <a:srgbClr val="E8D9D7">
                <a:alpha val="89803"/>
              </a:srgbClr>
            </a:solidFill>
            <a:ln cap="flat" cmpd="sng" w="12700">
              <a:solidFill>
                <a:srgbClr val="E8D9D7">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3"/>
            <p:cNvSpPr txBox="1"/>
            <p:nvPr/>
          </p:nvSpPr>
          <p:spPr>
            <a:xfrm>
              <a:off x="4068158" y="1316265"/>
              <a:ext cx="1782979" cy="2029537"/>
            </a:xfrm>
            <a:prstGeom prst="rect">
              <a:avLst/>
            </a:prstGeom>
            <a:noFill/>
            <a:ln>
              <a:noFill/>
            </a:ln>
          </p:spPr>
          <p:txBody>
            <a:bodyPr anchorCtr="0" anchor="t" bIns="88000" lIns="58650" spcFirstLastPara="1" rIns="78225" wrap="square" tIns="58650">
              <a:noAutofit/>
            </a:bodyPr>
            <a:lstStyle/>
            <a:p>
              <a:pPr indent="-69850" lvl="1" marL="57150" marR="0" rtl="0" algn="l">
                <a:lnSpc>
                  <a:spcPct val="9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Burada parametre sayısı 6’ya çıkarıldı. Üç farklı trend durumu için ayrı ayrı spread optimizasyonu ve trend tespiti için pencere, yükselen ve alçalan trend tanımı için eğim miktarı. Bu çalışmada sonuçlar tek parametreli yöntemle çok benzer, ama biraz daha düşük başarımlı çıktı.</a:t>
              </a:r>
              <a:endParaRPr/>
            </a:p>
          </p:txBody>
        </p:sp>
        <p:sp>
          <p:nvSpPr>
            <p:cNvPr id="721" name="Google Shape;721;p63"/>
            <p:cNvSpPr/>
            <p:nvPr/>
          </p:nvSpPr>
          <p:spPr>
            <a:xfrm>
              <a:off x="6100755" y="603073"/>
              <a:ext cx="1782979" cy="713191"/>
            </a:xfrm>
            <a:prstGeom prst="rect">
              <a:avLst/>
            </a:prstGeom>
            <a:solidFill>
              <a:srgbClr val="A4A4A4"/>
            </a:solidFill>
            <a:ln cap="flat" cmpd="sng" w="12700">
              <a:solidFill>
                <a:srgbClr val="A4A4A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3"/>
            <p:cNvSpPr txBox="1"/>
            <p:nvPr/>
          </p:nvSpPr>
          <p:spPr>
            <a:xfrm>
              <a:off x="6100755" y="603073"/>
              <a:ext cx="1782979" cy="713191"/>
            </a:xfrm>
            <a:prstGeom prst="rect">
              <a:avLst/>
            </a:prstGeom>
            <a:noFill/>
            <a:ln>
              <a:noFill/>
            </a:ln>
          </p:spPr>
          <p:txBody>
            <a:bodyPr anchorCtr="0" anchor="ctr" bIns="44700" lIns="78225" spcFirstLastPara="1" rIns="78225" wrap="square" tIns="44700">
              <a:noAutofit/>
            </a:bodyPr>
            <a:lstStyle/>
            <a:p>
              <a:pPr indent="0" lvl="0" marL="0" marR="0" rtl="0" algn="ctr">
                <a:lnSpc>
                  <a:spcPct val="9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DAKİKA BAZLI VERİLER</a:t>
              </a:r>
              <a:endParaRPr sz="1100">
                <a:solidFill>
                  <a:schemeClr val="lt1"/>
                </a:solidFill>
                <a:latin typeface="Calibri"/>
                <a:ea typeface="Calibri"/>
                <a:cs typeface="Calibri"/>
                <a:sym typeface="Calibri"/>
              </a:endParaRPr>
            </a:p>
          </p:txBody>
        </p:sp>
        <p:sp>
          <p:nvSpPr>
            <p:cNvPr id="723" name="Google Shape;723;p63"/>
            <p:cNvSpPr/>
            <p:nvPr/>
          </p:nvSpPr>
          <p:spPr>
            <a:xfrm>
              <a:off x="6100755" y="1316265"/>
              <a:ext cx="1782979" cy="2029537"/>
            </a:xfrm>
            <a:prstGeom prst="rect">
              <a:avLst/>
            </a:prstGeom>
            <a:solidFill>
              <a:srgbClr val="DFDFDF">
                <a:alpha val="89803"/>
              </a:srgbClr>
            </a:solidFill>
            <a:ln cap="flat" cmpd="sng" w="12700">
              <a:solidFill>
                <a:srgbClr val="DFDF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3"/>
            <p:cNvSpPr txBox="1"/>
            <p:nvPr/>
          </p:nvSpPr>
          <p:spPr>
            <a:xfrm>
              <a:off x="6100755" y="1316265"/>
              <a:ext cx="1782979" cy="2029537"/>
            </a:xfrm>
            <a:prstGeom prst="rect">
              <a:avLst/>
            </a:prstGeom>
            <a:noFill/>
            <a:ln>
              <a:noFill/>
            </a:ln>
          </p:spPr>
          <p:txBody>
            <a:bodyPr anchorCtr="0" anchor="t" bIns="88000" lIns="58650" spcFirstLastPara="1" rIns="78225" wrap="square" tIns="58650">
              <a:noAutofit/>
            </a:bodyPr>
            <a:lstStyle/>
            <a:p>
              <a:pPr indent="-69850" lvl="1" marL="57150" marR="0" rtl="0" algn="l">
                <a:lnSpc>
                  <a:spcPct val="9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Burada veri sayısı çok fazla olduğundan model çok yavaş çalışıyor. Kısa aralıklarda yapılan denemelerde ise başarım saatlik verilere göre daha düşük. Ancak, daha kısa bir zaman aralığında denendiği için durum böyle. Eşit zaman aralığında dakikalık verilerin durumunu test etmek gerekiyor.</a:t>
              </a:r>
              <a:endParaRPr b="0" i="0" sz="1100" u="none" cap="none" strike="noStrik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7"/>
          <p:cNvSpPr txBox="1"/>
          <p:nvPr>
            <p:ph type="title"/>
          </p:nvPr>
        </p:nvSpPr>
        <p:spPr>
          <a:xfrm>
            <a:off x="473202" y="640823"/>
            <a:ext cx="2564892"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700"/>
              <a:buFont typeface="Calibri"/>
              <a:buNone/>
            </a:pPr>
            <a:r>
              <a:rPr lang="en-US" sz="4700"/>
              <a:t>Basit Hareketli Ortalama (SMA)</a:t>
            </a:r>
            <a:endParaRPr/>
          </a:p>
        </p:txBody>
      </p:sp>
      <p:sp>
        <p:nvSpPr>
          <p:cNvPr id="134" name="Google Shape;134;p7"/>
          <p:cNvSpPr/>
          <p:nvPr/>
        </p:nvSpPr>
        <p:spPr>
          <a:xfrm flipH="1">
            <a:off x="3200400" y="630936"/>
            <a:ext cx="13716" cy="5590381"/>
          </a:xfrm>
          <a:custGeom>
            <a:rect b="b" l="l" r="r" t="t"/>
            <a:pathLst>
              <a:path extrusionOk="0" fill="none" h="5590381" w="13716">
                <a:moveTo>
                  <a:pt x="0" y="0"/>
                </a:moveTo>
                <a:cubicBezTo>
                  <a:pt x="6858" y="-583"/>
                  <a:pt x="7851" y="431"/>
                  <a:pt x="13716" y="0"/>
                </a:cubicBezTo>
                <a:cubicBezTo>
                  <a:pt x="34933" y="215318"/>
                  <a:pt x="27251" y="565582"/>
                  <a:pt x="13716" y="754701"/>
                </a:cubicBezTo>
                <a:cubicBezTo>
                  <a:pt x="-46127" y="1001571"/>
                  <a:pt x="16502" y="1226848"/>
                  <a:pt x="13716" y="1565307"/>
                </a:cubicBezTo>
                <a:cubicBezTo>
                  <a:pt x="518" y="1889109"/>
                  <a:pt x="-16367" y="2000548"/>
                  <a:pt x="13716" y="2152297"/>
                </a:cubicBezTo>
                <a:cubicBezTo>
                  <a:pt x="-27751" y="2293511"/>
                  <a:pt x="26467" y="2577637"/>
                  <a:pt x="13716" y="2906998"/>
                </a:cubicBezTo>
                <a:cubicBezTo>
                  <a:pt x="10317" y="3210592"/>
                  <a:pt x="23894" y="3347388"/>
                  <a:pt x="13716" y="3549892"/>
                </a:cubicBezTo>
                <a:cubicBezTo>
                  <a:pt x="-2084" y="3774164"/>
                  <a:pt x="29811" y="3846282"/>
                  <a:pt x="13716" y="4080978"/>
                </a:cubicBezTo>
                <a:cubicBezTo>
                  <a:pt x="-34083" y="4316157"/>
                  <a:pt x="-21714" y="4469094"/>
                  <a:pt x="13716" y="4835680"/>
                </a:cubicBezTo>
                <a:cubicBezTo>
                  <a:pt x="54813" y="5147918"/>
                  <a:pt x="-17924" y="5390556"/>
                  <a:pt x="13716" y="5590381"/>
                </a:cubicBezTo>
                <a:cubicBezTo>
                  <a:pt x="8175" y="5590136"/>
                  <a:pt x="6849" y="5590599"/>
                  <a:pt x="0" y="5590381"/>
                </a:cubicBezTo>
                <a:cubicBezTo>
                  <a:pt x="25138" y="5250698"/>
                  <a:pt x="-4619" y="5075445"/>
                  <a:pt x="0" y="4835680"/>
                </a:cubicBezTo>
                <a:cubicBezTo>
                  <a:pt x="36581" y="4590550"/>
                  <a:pt x="3022" y="4474529"/>
                  <a:pt x="0" y="4304593"/>
                </a:cubicBezTo>
                <a:cubicBezTo>
                  <a:pt x="-12701" y="4111845"/>
                  <a:pt x="27688" y="3905584"/>
                  <a:pt x="0" y="3773507"/>
                </a:cubicBezTo>
                <a:cubicBezTo>
                  <a:pt x="-26601" y="3606595"/>
                  <a:pt x="-5508" y="3333425"/>
                  <a:pt x="0" y="3186517"/>
                </a:cubicBezTo>
                <a:cubicBezTo>
                  <a:pt x="27803" y="3020623"/>
                  <a:pt x="39608" y="2648539"/>
                  <a:pt x="0" y="2487720"/>
                </a:cubicBezTo>
                <a:cubicBezTo>
                  <a:pt x="-30668" y="2356394"/>
                  <a:pt x="-10848" y="2125581"/>
                  <a:pt x="0" y="1956633"/>
                </a:cubicBezTo>
                <a:cubicBezTo>
                  <a:pt x="21350" y="1832604"/>
                  <a:pt x="13098" y="1675326"/>
                  <a:pt x="0" y="1425547"/>
                </a:cubicBezTo>
                <a:cubicBezTo>
                  <a:pt x="51943" y="1231575"/>
                  <a:pt x="-49685" y="947153"/>
                  <a:pt x="0" y="614942"/>
                </a:cubicBezTo>
                <a:cubicBezTo>
                  <a:pt x="23685" y="274445"/>
                  <a:pt x="15608" y="143232"/>
                  <a:pt x="0" y="0"/>
                </a:cubicBezTo>
                <a:close/>
              </a:path>
              <a:path extrusionOk="0" h="5590381" w="13716">
                <a:moveTo>
                  <a:pt x="0" y="0"/>
                </a:moveTo>
                <a:cubicBezTo>
                  <a:pt x="4519" y="745"/>
                  <a:pt x="7608" y="27"/>
                  <a:pt x="13716" y="0"/>
                </a:cubicBezTo>
                <a:cubicBezTo>
                  <a:pt x="44022" y="114427"/>
                  <a:pt x="8229" y="453118"/>
                  <a:pt x="13716" y="698798"/>
                </a:cubicBezTo>
                <a:cubicBezTo>
                  <a:pt x="34424" y="963774"/>
                  <a:pt x="36600" y="1212364"/>
                  <a:pt x="13716" y="1397595"/>
                </a:cubicBezTo>
                <a:cubicBezTo>
                  <a:pt x="48283" y="1542354"/>
                  <a:pt x="25375" y="1802464"/>
                  <a:pt x="13716" y="2152297"/>
                </a:cubicBezTo>
                <a:cubicBezTo>
                  <a:pt x="3835" y="2525678"/>
                  <a:pt x="21814" y="2592868"/>
                  <a:pt x="13716" y="2739287"/>
                </a:cubicBezTo>
                <a:cubicBezTo>
                  <a:pt x="1084" y="2874965"/>
                  <a:pt x="-36448" y="3144013"/>
                  <a:pt x="13716" y="3493988"/>
                </a:cubicBezTo>
                <a:cubicBezTo>
                  <a:pt x="-17205" y="3852647"/>
                  <a:pt x="66492" y="4038484"/>
                  <a:pt x="13716" y="4304593"/>
                </a:cubicBezTo>
                <a:cubicBezTo>
                  <a:pt x="-83354" y="4564310"/>
                  <a:pt x="113944" y="5225828"/>
                  <a:pt x="13716" y="5590381"/>
                </a:cubicBezTo>
                <a:cubicBezTo>
                  <a:pt x="9333" y="5590250"/>
                  <a:pt x="5993" y="5589792"/>
                  <a:pt x="0" y="5590381"/>
                </a:cubicBezTo>
                <a:cubicBezTo>
                  <a:pt x="35863" y="5257220"/>
                  <a:pt x="-32757" y="5135372"/>
                  <a:pt x="0" y="4835680"/>
                </a:cubicBezTo>
                <a:cubicBezTo>
                  <a:pt x="7921" y="4562721"/>
                  <a:pt x="-29047" y="4351594"/>
                  <a:pt x="0" y="4136882"/>
                </a:cubicBezTo>
                <a:cubicBezTo>
                  <a:pt x="1393" y="3929098"/>
                  <a:pt x="-4372" y="3755796"/>
                  <a:pt x="0" y="3549892"/>
                </a:cubicBezTo>
                <a:cubicBezTo>
                  <a:pt x="-14123" y="3323552"/>
                  <a:pt x="21701" y="3076195"/>
                  <a:pt x="0" y="2851094"/>
                </a:cubicBezTo>
                <a:cubicBezTo>
                  <a:pt x="-51577" y="2661940"/>
                  <a:pt x="-7702" y="2448681"/>
                  <a:pt x="0" y="2264104"/>
                </a:cubicBezTo>
                <a:cubicBezTo>
                  <a:pt x="-8180" y="2080123"/>
                  <a:pt x="16108" y="1991682"/>
                  <a:pt x="0" y="1733018"/>
                </a:cubicBezTo>
                <a:cubicBezTo>
                  <a:pt x="-21280" y="1472795"/>
                  <a:pt x="8343" y="1385598"/>
                  <a:pt x="0" y="1090124"/>
                </a:cubicBezTo>
                <a:cubicBezTo>
                  <a:pt x="41559" y="815693"/>
                  <a:pt x="-53513" y="485395"/>
                  <a:pt x="0" y="0"/>
                </a:cubicBezTo>
                <a:close/>
              </a:path>
              <a:path extrusionOk="0" fill="none" h="5590381" w="13716">
                <a:moveTo>
                  <a:pt x="0" y="0"/>
                </a:moveTo>
                <a:cubicBezTo>
                  <a:pt x="6692" y="-634"/>
                  <a:pt x="7933" y="727"/>
                  <a:pt x="13716" y="0"/>
                </a:cubicBezTo>
                <a:cubicBezTo>
                  <a:pt x="-11397" y="210553"/>
                  <a:pt x="41795" y="570219"/>
                  <a:pt x="13716" y="754701"/>
                </a:cubicBezTo>
                <a:cubicBezTo>
                  <a:pt x="-16345" y="939055"/>
                  <a:pt x="5480" y="1271330"/>
                  <a:pt x="13716" y="1565307"/>
                </a:cubicBezTo>
                <a:cubicBezTo>
                  <a:pt x="214" y="1888228"/>
                  <a:pt x="-22439" y="2000817"/>
                  <a:pt x="13716" y="2152297"/>
                </a:cubicBezTo>
                <a:cubicBezTo>
                  <a:pt x="36483" y="2302199"/>
                  <a:pt x="43294" y="2645200"/>
                  <a:pt x="13716" y="2906998"/>
                </a:cubicBezTo>
                <a:cubicBezTo>
                  <a:pt x="10400" y="3203875"/>
                  <a:pt x="27719" y="3309255"/>
                  <a:pt x="13716" y="3549892"/>
                </a:cubicBezTo>
                <a:cubicBezTo>
                  <a:pt x="-8323" y="3767364"/>
                  <a:pt x="36239" y="3859248"/>
                  <a:pt x="13716" y="4080978"/>
                </a:cubicBezTo>
                <a:cubicBezTo>
                  <a:pt x="-28362" y="4308528"/>
                  <a:pt x="-17360" y="4464817"/>
                  <a:pt x="13716" y="4835680"/>
                </a:cubicBezTo>
                <a:cubicBezTo>
                  <a:pt x="37186" y="5120324"/>
                  <a:pt x="-5183" y="5409792"/>
                  <a:pt x="13716" y="5590381"/>
                </a:cubicBezTo>
                <a:cubicBezTo>
                  <a:pt x="8151" y="5590111"/>
                  <a:pt x="6756" y="5590651"/>
                  <a:pt x="0" y="5590381"/>
                </a:cubicBezTo>
                <a:cubicBezTo>
                  <a:pt x="366" y="5289836"/>
                  <a:pt x="-51421" y="5037027"/>
                  <a:pt x="0" y="4835680"/>
                </a:cubicBezTo>
                <a:cubicBezTo>
                  <a:pt x="30695" y="4638845"/>
                  <a:pt x="15954" y="4503929"/>
                  <a:pt x="0" y="4304593"/>
                </a:cubicBezTo>
                <a:cubicBezTo>
                  <a:pt x="14622" y="4089881"/>
                  <a:pt x="18900" y="3917008"/>
                  <a:pt x="0" y="3773507"/>
                </a:cubicBezTo>
                <a:cubicBezTo>
                  <a:pt x="-3147" y="3613850"/>
                  <a:pt x="-23547" y="3335869"/>
                  <a:pt x="0" y="3186517"/>
                </a:cubicBezTo>
                <a:cubicBezTo>
                  <a:pt x="5486" y="3055843"/>
                  <a:pt x="41826" y="2645889"/>
                  <a:pt x="0" y="2487720"/>
                </a:cubicBezTo>
                <a:cubicBezTo>
                  <a:pt x="-23992" y="2347034"/>
                  <a:pt x="14189" y="2145771"/>
                  <a:pt x="0" y="1956633"/>
                </a:cubicBezTo>
                <a:cubicBezTo>
                  <a:pt x="14669" y="1780910"/>
                  <a:pt x="-4302" y="1660669"/>
                  <a:pt x="0" y="1425547"/>
                </a:cubicBezTo>
                <a:cubicBezTo>
                  <a:pt x="70611" y="1196115"/>
                  <a:pt x="14725" y="924393"/>
                  <a:pt x="0" y="614942"/>
                </a:cubicBezTo>
                <a:cubicBezTo>
                  <a:pt x="-2330" y="269013"/>
                  <a:pt x="15133" y="13266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sma1.png" id="135" name="Google Shape;135;p7"/>
          <p:cNvPicPr preferRelativeResize="0"/>
          <p:nvPr/>
        </p:nvPicPr>
        <p:blipFill rotWithShape="1">
          <a:blip r:embed="rId3">
            <a:alphaModFix/>
          </a:blip>
          <a:srcRect b="0" l="0" r="0" t="0"/>
          <a:stretch/>
        </p:blipFill>
        <p:spPr>
          <a:xfrm>
            <a:off x="3490722" y="2006022"/>
            <a:ext cx="5170932" cy="1163460"/>
          </a:xfrm>
          <a:prstGeom prst="rect">
            <a:avLst/>
          </a:prstGeom>
          <a:noFill/>
          <a:ln>
            <a:noFill/>
          </a:ln>
        </p:spPr>
      </p:pic>
      <p:sp>
        <p:nvSpPr>
          <p:cNvPr id="136" name="Google Shape;136;p7"/>
          <p:cNvSpPr txBox="1"/>
          <p:nvPr>
            <p:ph idx="1" type="body"/>
          </p:nvPr>
        </p:nvSpPr>
        <p:spPr>
          <a:xfrm>
            <a:off x="3490722" y="4798577"/>
            <a:ext cx="5170932" cy="1428487"/>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600"/>
              <a:buChar char="•"/>
            </a:pPr>
            <a:r>
              <a:rPr lang="en-US" sz="1600"/>
              <a:t>Belirli bir dönem içerisindeki (50 gün, 100 gün, 200 gün) menkul kıymet fiyatlarının ortalamasıdır. Bir güne ait n günlük SMA değeri n gün öncesinden o güne kadar olan değerlerin ortalaması olarak hesaplanır.  Trend yönünün tespitinde sıklıkla kullanılmaktadır.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8"/>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8"/>
          <p:cNvSpPr txBox="1"/>
          <p:nvPr>
            <p:ph type="title"/>
          </p:nvPr>
        </p:nvSpPr>
        <p:spPr>
          <a:xfrm>
            <a:off x="479161" y="639193"/>
            <a:ext cx="2678858" cy="35735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700"/>
              <a:buFont typeface="Calibri"/>
              <a:buNone/>
            </a:pPr>
            <a:r>
              <a:rPr lang="en-US" sz="5700">
                <a:solidFill>
                  <a:schemeClr val="dk1"/>
                </a:solidFill>
                <a:latin typeface="Calibri"/>
                <a:ea typeface="Calibri"/>
                <a:cs typeface="Calibri"/>
                <a:sym typeface="Calibri"/>
              </a:rPr>
              <a:t>SMA ile Trend Tespiti</a:t>
            </a:r>
            <a:endParaRPr/>
          </a:p>
        </p:txBody>
      </p:sp>
      <p:sp>
        <p:nvSpPr>
          <p:cNvPr id="143" name="Google Shape;143;p8"/>
          <p:cNvSpPr/>
          <p:nvPr/>
        </p:nvSpPr>
        <p:spPr>
          <a:xfrm>
            <a:off x="482458" y="4409267"/>
            <a:ext cx="2441321" cy="18288"/>
          </a:xfrm>
          <a:custGeom>
            <a:rect b="b" l="l" r="r" t="t"/>
            <a:pathLst>
              <a:path extrusionOk="0" fill="none" h="18288" w="2441321">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extrusionOk="0" h="18288" w="2441321">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extrusionOk="0" fill="none" h="18288" w="2441321">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sekil_2_3.png" id="144" name="Google Shape;144;p8"/>
          <p:cNvPicPr preferRelativeResize="0"/>
          <p:nvPr/>
        </p:nvPicPr>
        <p:blipFill rotWithShape="1">
          <a:blip r:embed="rId3">
            <a:alphaModFix/>
          </a:blip>
          <a:srcRect b="0" l="0" r="0" t="0"/>
          <a:stretch/>
        </p:blipFill>
        <p:spPr>
          <a:xfrm>
            <a:off x="3490722" y="1731122"/>
            <a:ext cx="5410962" cy="33683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Google Shape;150;p9"/>
          <p:cNvSpPr txBox="1"/>
          <p:nvPr>
            <p:ph type="title"/>
          </p:nvPr>
        </p:nvSpPr>
        <p:spPr>
          <a:xfrm>
            <a:off x="473202" y="639520"/>
            <a:ext cx="257175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Bağıl Güç Endeksi (RSI)</a:t>
            </a:r>
            <a:endParaRPr/>
          </a:p>
        </p:txBody>
      </p:sp>
      <p:sp>
        <p:nvSpPr>
          <p:cNvPr id="151" name="Google Shape;151;p9"/>
          <p:cNvSpPr/>
          <p:nvPr/>
        </p:nvSpPr>
        <p:spPr>
          <a:xfrm>
            <a:off x="482458" y="2573756"/>
            <a:ext cx="2441321" cy="18288"/>
          </a:xfrm>
          <a:custGeom>
            <a:rect b="b" l="l" r="r" t="t"/>
            <a:pathLst>
              <a:path extrusionOk="0" fill="none" h="18288" w="2441321">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extrusionOk="0" h="18288" w="2441321">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extrusionOk="0" fill="none" h="18288" w="2441321">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9"/>
          <p:cNvSpPr txBox="1"/>
          <p:nvPr>
            <p:ph idx="1" type="body"/>
          </p:nvPr>
        </p:nvSpPr>
        <p:spPr>
          <a:xfrm>
            <a:off x="473202" y="2807208"/>
            <a:ext cx="2571750" cy="3410712"/>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00"/>
              <a:buChar char="•"/>
            </a:pPr>
            <a:r>
              <a:rPr lang="en-US" sz="1900"/>
              <a:t>0 ile 100 arasında değerler alır. 0’a yakın değer fazla-satım olduğunu (fiyatların çok düştüğünü), 100’e yakın değer fazla-alım olduğunu (fiyatların çok yükseldiğini) belirtir. </a:t>
            </a:r>
            <a:endParaRPr/>
          </a:p>
        </p:txBody>
      </p:sp>
      <p:pic>
        <p:nvPicPr>
          <p:cNvPr descr="rsi1.png" id="153" name="Google Shape;153;p9"/>
          <p:cNvPicPr preferRelativeResize="0"/>
          <p:nvPr/>
        </p:nvPicPr>
        <p:blipFill rotWithShape="1">
          <a:blip r:embed="rId3">
            <a:alphaModFix/>
          </a:blip>
          <a:srcRect b="0" l="0" r="0" t="0"/>
          <a:stretch/>
        </p:blipFill>
        <p:spPr>
          <a:xfrm>
            <a:off x="3490722" y="1959802"/>
            <a:ext cx="5177790" cy="29383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2014-12-22T02:16:58Z</dcterms:created>
  <dc:creator>Ugur</dc:creator>
</cp:coreProperties>
</file>