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59" r:id="rId4"/>
    <p:sldId id="307" r:id="rId5"/>
    <p:sldId id="308" r:id="rId6"/>
    <p:sldId id="306" r:id="rId7"/>
    <p:sldId id="300" r:id="rId8"/>
    <p:sldId id="260" r:id="rId9"/>
    <p:sldId id="309" r:id="rId10"/>
    <p:sldId id="310" r:id="rId11"/>
    <p:sldId id="256" r:id="rId12"/>
    <p:sldId id="275" r:id="rId13"/>
    <p:sldId id="312" r:id="rId14"/>
    <p:sldId id="313" r:id="rId15"/>
    <p:sldId id="311" r:id="rId16"/>
    <p:sldId id="314" r:id="rId17"/>
    <p:sldId id="315" r:id="rId18"/>
    <p:sldId id="316" r:id="rId19"/>
    <p:sldId id="317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6149" autoAdjust="0"/>
  </p:normalViewPr>
  <p:slideViewPr>
    <p:cSldViewPr snapToGrid="0">
      <p:cViewPr>
        <p:scale>
          <a:sx n="100" d="100"/>
          <a:sy n="100" d="100"/>
        </p:scale>
        <p:origin x="228" y="-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C9BF2-F90C-46BF-82A4-6A9E3963D182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95392-1848-46F7-9A08-6A70C25E4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35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7B350B8-1DBC-41C0-B457-152810A9C6E8}" type="slidenum">
              <a:rPr lang="ru-RU" altLang="ru-RU"/>
              <a:pPr/>
              <a:t>30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3550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9CB74E2-7DF2-4090-BE00-B464AD3AB38E}" type="slidenum">
              <a:rPr lang="ru-RU" altLang="ru-RU"/>
              <a:pPr/>
              <a:t>31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921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97DBA71-E64A-4C7A-A488-EAAB105E9044}" type="slidenum">
              <a:rPr lang="ru-RU" altLang="ru-RU"/>
              <a:pPr/>
              <a:t>32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69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5387AE8-2DC6-4591-ABBB-B4A905A0D3D3}" type="slidenum">
              <a:rPr lang="ru-RU" altLang="ru-RU"/>
              <a:pPr/>
              <a:t>33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681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8C4CC1-3E04-4619-BB9C-45F8A65688E2}" type="slidenum">
              <a:rPr lang="ru-RU" altLang="ru-RU"/>
              <a:pPr/>
              <a:t>34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943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EFB09F5-9D59-4F56-B621-A5C2CA697ADC}" type="slidenum">
              <a:rPr lang="ru-RU" altLang="ru-RU"/>
              <a:pPr/>
              <a:t>35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4374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16580A2-6446-4D11-918F-8A3609A3A343}" type="slidenum">
              <a:rPr lang="ru-RU" altLang="ru-RU"/>
              <a:pPr/>
              <a:t>36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765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7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47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47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44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943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66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0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0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62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31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8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54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12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3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5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70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1FF-C17A-4148-A3A9-2EB54F9E11CA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70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5E51FF-C17A-4148-A3A9-2EB54F9E11CA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0C656-628A-4AFA-A197-44829873E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258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brahabr.ru/post/14266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library/" TargetMode="External"/><Relationship Id="rId2" Type="http://schemas.openxmlformats.org/officeDocument/2006/relationships/hyperlink" Target="https://ru.wikipedia.org/wiki/&#1057;&#1090;&#1072;&#1085;&#1076;&#1072;&#1088;&#1090;&#1085;&#1072;&#1103;_&#1073;&#1080;&#1073;&#1083;&#1080;&#1086;&#1090;&#1077;&#1082;&#1072;_&#1103;&#1079;&#1099;&#1082;&#1072;_&#1057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Краткое содержание </a:t>
            </a:r>
            <a:r>
              <a:rPr lang="ru-RU" sz="3200" dirty="0" smtClean="0"/>
              <a:t>предыдущ</a:t>
            </a:r>
            <a:r>
              <a:rPr lang="ru-RU" sz="3200" dirty="0" smtClean="0"/>
              <a:t>их</a:t>
            </a:r>
            <a:r>
              <a:rPr lang="ru-RU" sz="3200" dirty="0" smtClean="0"/>
              <a:t> серий</a:t>
            </a:r>
            <a:endParaRPr lang="ru-R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70" y="1536011"/>
            <a:ext cx="9412357" cy="52071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151" y="1053548"/>
            <a:ext cx="870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Работа с макросами и функциями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4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Модификаторы типов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53251" y="2282273"/>
            <a:ext cx="736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static </a:t>
            </a:r>
            <a:r>
              <a:rPr lang="ru-RU" dirty="0" smtClean="0"/>
              <a:t>– бесконечное время жизни для локальной переменной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0" y="2893181"/>
            <a:ext cx="6742899" cy="18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776870"/>
            <a:ext cx="8825658" cy="1000511"/>
          </a:xfrm>
        </p:spPr>
        <p:txBody>
          <a:bodyPr/>
          <a:lstStyle/>
          <a:p>
            <a:r>
              <a:rPr lang="ru-RU" sz="4000" dirty="0" smtClean="0"/>
              <a:t>Программирование на языке С	</a:t>
            </a:r>
            <a:endParaRPr lang="ru-R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3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186"/>
          </a:xfrm>
        </p:spPr>
        <p:txBody>
          <a:bodyPr/>
          <a:lstStyle/>
          <a:p>
            <a:r>
              <a:rPr lang="ru-RU" dirty="0" smtClean="0"/>
              <a:t>Пользовательские типы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21904"/>
            <a:ext cx="7529513" cy="50714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22447" y="1710773"/>
            <a:ext cx="3456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Пользовательский тип </a:t>
            </a:r>
            <a:r>
              <a:rPr lang="en-US" b="1" dirty="0" err="1" smtClean="0"/>
              <a:t>velocity_t</a:t>
            </a:r>
            <a:r>
              <a:rPr lang="ru-RU" dirty="0" smtClean="0"/>
              <a:t> – тип для хранения значений скорости.</a:t>
            </a:r>
          </a:p>
          <a:p>
            <a:endParaRPr lang="ru-RU" dirty="0"/>
          </a:p>
          <a:p>
            <a:r>
              <a:rPr lang="ru-RU" dirty="0" smtClean="0"/>
              <a:t>Если на дальнейших этапах разработки ПО, мы решим заменить тип для скорости, это легко сделать изменив </a:t>
            </a:r>
            <a:r>
              <a:rPr lang="en-US" b="1" dirty="0" err="1" smtClean="0"/>
              <a:t>typedef</a:t>
            </a:r>
            <a:endParaRPr lang="ru-RU" b="1" dirty="0" smtClean="0"/>
          </a:p>
          <a:p>
            <a:endParaRPr lang="ru-RU" dirty="0"/>
          </a:p>
          <a:p>
            <a:r>
              <a:rPr lang="ru-RU" dirty="0" smtClean="0"/>
              <a:t>Работает почти как макрос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45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186"/>
          </a:xfrm>
        </p:spPr>
        <p:txBody>
          <a:bodyPr/>
          <a:lstStyle/>
          <a:p>
            <a:r>
              <a:rPr lang="ru-RU" dirty="0" smtClean="0"/>
              <a:t>Перечисления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690686"/>
            <a:ext cx="8124826" cy="2046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3890961"/>
            <a:ext cx="5848351" cy="1212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062" y="2825719"/>
            <a:ext cx="4173154" cy="35454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2751" y="5558873"/>
            <a:ext cx="675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Перечисления удобны для работы с данными, возможные значения </a:t>
            </a:r>
            <a:r>
              <a:rPr lang="ru-RU" dirty="0" smtClean="0"/>
              <a:t>которых можно «перечислить»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88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186"/>
          </a:xfrm>
        </p:spPr>
        <p:txBody>
          <a:bodyPr/>
          <a:lstStyle/>
          <a:p>
            <a:r>
              <a:rPr lang="ru-RU" dirty="0" smtClean="0"/>
              <a:t>Перечисление как тип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1238249"/>
            <a:ext cx="5961486" cy="35623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083" y="3448049"/>
            <a:ext cx="5616627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7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186"/>
          </a:xfrm>
        </p:spPr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10901" y="1743074"/>
            <a:ext cx="6752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Структура – это тип данных, который </a:t>
            </a:r>
            <a:r>
              <a:rPr lang="ru-RU" dirty="0" smtClean="0"/>
              <a:t>является </a:t>
            </a:r>
            <a:r>
              <a:rPr lang="ru-RU" dirty="0" smtClean="0"/>
              <a:t>совокупностью нескольких переменных</a:t>
            </a:r>
          </a:p>
          <a:p>
            <a:endParaRPr lang="ru-RU" dirty="0"/>
          </a:p>
          <a:p>
            <a:r>
              <a:rPr lang="ru-RU" dirty="0" smtClean="0"/>
              <a:t>Доступ к полям структуры осуществляетс</a:t>
            </a:r>
            <a:r>
              <a:rPr lang="ru-RU" dirty="0" smtClean="0"/>
              <a:t>я через точку. С полями структуры можно работать как с обычными переменными (читать, писать, инкрементировать и т.п.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9" y="1743074"/>
            <a:ext cx="4224129" cy="4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0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186"/>
          </a:xfrm>
        </p:spPr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306101" y="1476374"/>
            <a:ext cx="675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структуру можно вкладывать любые типы данных, такие как массивы или даже другие структуры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321904"/>
            <a:ext cx="3681413" cy="53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64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186"/>
          </a:xfrm>
        </p:spPr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353425" y="1504949"/>
            <a:ext cx="2676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Структуре можно дать имя, чтобы можно было создавать переменные такого типа в нескольких местах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8" y="1321904"/>
            <a:ext cx="7793409" cy="524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41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186"/>
          </a:xfrm>
        </p:spPr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353425" y="1504949"/>
            <a:ext cx="2676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Чтобы не писать везде </a:t>
            </a:r>
            <a:r>
              <a:rPr lang="en-US" dirty="0" err="1" smtClean="0"/>
              <a:t>struct</a:t>
            </a:r>
            <a:r>
              <a:rPr lang="ru-RU" dirty="0" smtClean="0"/>
              <a:t>, можно определить структуру как </a:t>
            </a:r>
            <a:r>
              <a:rPr lang="ru-RU" dirty="0" smtClean="0"/>
              <a:t>пользовательский </a:t>
            </a:r>
            <a:r>
              <a:rPr lang="ru-RU" dirty="0" smtClean="0"/>
              <a:t>тип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" y="1321904"/>
            <a:ext cx="8031823" cy="515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02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186"/>
          </a:xfrm>
        </p:spPr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105525" y="1321904"/>
            <a:ext cx="2676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Инициализируются структуры, как массивы</a:t>
            </a:r>
          </a:p>
          <a:p>
            <a:endParaRPr lang="ru-RU" dirty="0"/>
          </a:p>
          <a:p>
            <a:r>
              <a:rPr lang="ru-RU" dirty="0" smtClean="0"/>
              <a:t>Имеется специальная инициализация отдельных полей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284756"/>
            <a:ext cx="5373187" cy="474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4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Краткое содержание </a:t>
            </a:r>
            <a:r>
              <a:rPr lang="ru-RU" sz="3200" dirty="0" smtClean="0"/>
              <a:t>предыдущих серий</a:t>
            </a:r>
            <a:endParaRPr lang="ru-RU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0" y="1574316"/>
            <a:ext cx="9664068" cy="52836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726" y="1129266"/>
            <a:ext cx="870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Работа с переменными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9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075" y="265908"/>
            <a:ext cx="7467600" cy="706437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Модель памяти языка 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3917950" y="1190625"/>
            <a:ext cx="145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0</a:t>
            </a:r>
            <a:r>
              <a:rPr lang="en-US" altLang="ru-RU"/>
              <a:t>x00000000</a:t>
            </a:r>
            <a:endParaRPr lang="ru-RU" altLang="ru-RU"/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3906838" y="6138863"/>
            <a:ext cx="1312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ru-RU"/>
              <a:t>RAM_END</a:t>
            </a:r>
            <a:endParaRPr lang="ru-RU" altLang="ru-RU"/>
          </a:p>
        </p:txBody>
      </p:sp>
      <p:sp>
        <p:nvSpPr>
          <p:cNvPr id="4" name="Rectangle 3"/>
          <p:cNvSpPr/>
          <p:nvPr/>
        </p:nvSpPr>
        <p:spPr>
          <a:xfrm>
            <a:off x="4511676" y="1628776"/>
            <a:ext cx="3529013" cy="663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Инструкции програмы и литералы </a:t>
            </a:r>
            <a:r>
              <a:rPr lang="en-US" dirty="0"/>
              <a:t>(.text)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4511676" y="2303463"/>
            <a:ext cx="3529013" cy="66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Глобальные переменные</a:t>
            </a:r>
          </a:p>
          <a:p>
            <a:pPr algn="ctr" eaLnBrk="1" hangingPunct="1">
              <a:defRPr/>
            </a:pPr>
            <a:r>
              <a:rPr lang="en-US" dirty="0"/>
              <a:t>(.data, .</a:t>
            </a:r>
            <a:r>
              <a:rPr lang="en-US" dirty="0" err="1"/>
              <a:t>bss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511676" y="2981326"/>
            <a:ext cx="3529013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«Куча»</a:t>
            </a:r>
          </a:p>
          <a:p>
            <a:pPr algn="ctr" eaLnBrk="1" hangingPunct="1">
              <a:defRPr/>
            </a:pPr>
            <a:r>
              <a:rPr lang="en-US" dirty="0"/>
              <a:t>(.heap)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4511676" y="5245101"/>
            <a:ext cx="3529013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Стек</a:t>
            </a:r>
          </a:p>
          <a:p>
            <a:pPr algn="ctr" eaLnBrk="1" hangingPunct="1">
              <a:defRPr/>
            </a:pPr>
            <a:r>
              <a:rPr lang="en-US" dirty="0"/>
              <a:t>(.stack)</a:t>
            </a:r>
            <a:endParaRPr lang="ru-RU" dirty="0"/>
          </a:p>
        </p:txBody>
      </p:sp>
      <p:sp>
        <p:nvSpPr>
          <p:cNvPr id="5" name="Down Arrow 4"/>
          <p:cNvSpPr/>
          <p:nvPr/>
        </p:nvSpPr>
        <p:spPr>
          <a:xfrm>
            <a:off x="6108701" y="3657601"/>
            <a:ext cx="334963" cy="334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2" name="Down Arrow 11"/>
          <p:cNvSpPr/>
          <p:nvPr/>
        </p:nvSpPr>
        <p:spPr>
          <a:xfrm rot="10800000">
            <a:off x="6108701" y="4941888"/>
            <a:ext cx="334963" cy="303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79875" y="1819275"/>
            <a:ext cx="0" cy="42481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0" name="TextBox 10"/>
          <p:cNvSpPr txBox="1">
            <a:spLocks noChangeArrowheads="1"/>
          </p:cNvSpPr>
          <p:nvPr/>
        </p:nvSpPr>
        <p:spPr bwMode="auto">
          <a:xfrm rot="-5400000">
            <a:off x="2702720" y="3459958"/>
            <a:ext cx="238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Возрастание адреса</a:t>
            </a:r>
          </a:p>
        </p:txBody>
      </p:sp>
      <p:sp>
        <p:nvSpPr>
          <p:cNvPr id="7181" name="TextBox 15"/>
          <p:cNvSpPr txBox="1">
            <a:spLocks noChangeArrowheads="1"/>
          </p:cNvSpPr>
          <p:nvPr/>
        </p:nvSpPr>
        <p:spPr bwMode="auto">
          <a:xfrm>
            <a:off x="5100639" y="4268789"/>
            <a:ext cx="2351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(Свободная память)</a:t>
            </a:r>
          </a:p>
        </p:txBody>
      </p:sp>
    </p:spTree>
    <p:extLst>
      <p:ext uri="{BB962C8B-B14F-4D97-AF65-F5344CB8AC3E}">
        <p14:creationId xmlns:p14="http://schemas.microsoft.com/office/powerpoint/2010/main" val="26181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0" y="1490663"/>
            <a:ext cx="6449383" cy="434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123490" y="5900877"/>
            <a:ext cx="20810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Код программы</a:t>
            </a:r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231913" y="185635"/>
            <a:ext cx="7467600" cy="706437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Модель памяти языка 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31913" y="892072"/>
            <a:ext cx="175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Работа стека</a:t>
            </a:r>
          </a:p>
        </p:txBody>
      </p: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7220572" y="5901909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Состояние стека</a:t>
            </a:r>
          </a:p>
        </p:txBody>
      </p:sp>
      <p:pic>
        <p:nvPicPr>
          <p:cNvPr id="819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1558925"/>
            <a:ext cx="28098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231913" y="3013075"/>
            <a:ext cx="360363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0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0" y="1490663"/>
            <a:ext cx="6449383" cy="434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322401" y="3831881"/>
            <a:ext cx="360362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pic>
        <p:nvPicPr>
          <p:cNvPr id="922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566863"/>
            <a:ext cx="2801938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123490" y="5900877"/>
            <a:ext cx="20810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Код программы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31913" y="185635"/>
            <a:ext cx="7467600" cy="70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7">
              <a:defRPr/>
            </a:pPr>
            <a:r>
              <a:rPr lang="ru-RU" smtClean="0"/>
              <a:t>Модель памяти языка </a:t>
            </a:r>
            <a:r>
              <a:rPr lang="en-US" smtClean="0"/>
              <a:t>C</a:t>
            </a:r>
            <a:endParaRPr lang="ru-RU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31913" y="892072"/>
            <a:ext cx="175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Работа стека</a:t>
            </a:r>
          </a:p>
        </p:txBody>
      </p: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7220572" y="5901909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Состояние стека</a:t>
            </a:r>
          </a:p>
        </p:txBody>
      </p:sp>
    </p:spTree>
    <p:extLst>
      <p:ext uri="{BB962C8B-B14F-4D97-AF65-F5344CB8AC3E}">
        <p14:creationId xmlns:p14="http://schemas.microsoft.com/office/powerpoint/2010/main" val="24059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0" y="1490663"/>
            <a:ext cx="6449383" cy="434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469832" y="4689475"/>
            <a:ext cx="360362" cy="306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pic>
        <p:nvPicPr>
          <p:cNvPr id="10248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6" y="1490663"/>
            <a:ext cx="23145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123490" y="5900877"/>
            <a:ext cx="20810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Код программы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31913" y="185635"/>
            <a:ext cx="7467600" cy="70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7">
              <a:defRPr/>
            </a:pPr>
            <a:r>
              <a:rPr lang="ru-RU" smtClean="0"/>
              <a:t>Модель памяти языка </a:t>
            </a:r>
            <a:r>
              <a:rPr lang="en-US" smtClean="0"/>
              <a:t>C</a:t>
            </a:r>
            <a:endParaRPr lang="ru-RU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31913" y="892072"/>
            <a:ext cx="175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Работа стека</a:t>
            </a:r>
          </a:p>
        </p:txBody>
      </p: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7220572" y="5901909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Состояние стека</a:t>
            </a:r>
          </a:p>
        </p:txBody>
      </p:sp>
    </p:spTree>
    <p:extLst>
      <p:ext uri="{BB962C8B-B14F-4D97-AF65-F5344CB8AC3E}">
        <p14:creationId xmlns:p14="http://schemas.microsoft.com/office/powerpoint/2010/main" val="37776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0" y="1490663"/>
            <a:ext cx="6449383" cy="434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231913" y="1706007"/>
            <a:ext cx="360362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pic>
        <p:nvPicPr>
          <p:cNvPr id="1127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1166813"/>
            <a:ext cx="25146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Elbow Connector 20"/>
          <p:cNvCxnSpPr/>
          <p:nvPr/>
        </p:nvCxnSpPr>
        <p:spPr>
          <a:xfrm rot="16200000" flipH="1">
            <a:off x="8410576" y="3046414"/>
            <a:ext cx="2384425" cy="822325"/>
          </a:xfrm>
          <a:prstGeom prst="bentConnector3">
            <a:avLst>
              <a:gd name="adj1" fmla="val 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191625" y="4633913"/>
            <a:ext cx="839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23490" y="5900877"/>
            <a:ext cx="20810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Код программы</a:t>
            </a: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31913" y="185635"/>
            <a:ext cx="7467600" cy="706437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Модель памяти языка 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231913" y="892072"/>
            <a:ext cx="175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Работа стека</a:t>
            </a:r>
          </a:p>
        </p:txBody>
      </p:sp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7220572" y="5901909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Состояние стека</a:t>
            </a:r>
          </a:p>
        </p:txBody>
      </p:sp>
    </p:spTree>
    <p:extLst>
      <p:ext uri="{BB962C8B-B14F-4D97-AF65-F5344CB8AC3E}">
        <p14:creationId xmlns:p14="http://schemas.microsoft.com/office/powerpoint/2010/main" val="32102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0" y="1490663"/>
            <a:ext cx="6449383" cy="434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19"/>
          <p:cNvSpPr txBox="1">
            <a:spLocks noChangeArrowheads="1"/>
          </p:cNvSpPr>
          <p:nvPr/>
        </p:nvSpPr>
        <p:spPr bwMode="auto">
          <a:xfrm>
            <a:off x="123490" y="5900877"/>
            <a:ext cx="20810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Код программы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913" y="185635"/>
            <a:ext cx="7467600" cy="706437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Модель памяти языка 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2291" name="TextBox 12"/>
          <p:cNvSpPr txBox="1">
            <a:spLocks noChangeArrowheads="1"/>
          </p:cNvSpPr>
          <p:nvPr/>
        </p:nvSpPr>
        <p:spPr bwMode="auto">
          <a:xfrm>
            <a:off x="231913" y="892072"/>
            <a:ext cx="175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Работа стека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31913" y="5056188"/>
            <a:ext cx="360363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2295" name="TextBox 22"/>
          <p:cNvSpPr txBox="1">
            <a:spLocks noChangeArrowheads="1"/>
          </p:cNvSpPr>
          <p:nvPr/>
        </p:nvSpPr>
        <p:spPr bwMode="auto">
          <a:xfrm>
            <a:off x="7220572" y="5901909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Состояние стека</a:t>
            </a:r>
          </a:p>
        </p:txBody>
      </p:sp>
      <p:pic>
        <p:nvPicPr>
          <p:cNvPr id="1229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6" y="1490663"/>
            <a:ext cx="23145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0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635" y="264699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35" y="1474374"/>
            <a:ext cx="442277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86" y="1378571"/>
            <a:ext cx="4393923" cy="288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5" y="5025339"/>
            <a:ext cx="2869945" cy="74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4"/>
          <p:cNvSpPr txBox="1">
            <a:spLocks noChangeArrowheads="1"/>
          </p:cNvSpPr>
          <p:nvPr/>
        </p:nvSpPr>
        <p:spPr bwMode="auto">
          <a:xfrm>
            <a:off x="523185" y="953675"/>
            <a:ext cx="4033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Доступ к памяти через указатели</a:t>
            </a:r>
          </a:p>
        </p:txBody>
      </p:sp>
      <p:sp>
        <p:nvSpPr>
          <p:cNvPr id="13319" name="TextBox 2"/>
          <p:cNvSpPr txBox="1">
            <a:spLocks noChangeArrowheads="1"/>
          </p:cNvSpPr>
          <p:nvPr/>
        </p:nvSpPr>
        <p:spPr bwMode="auto">
          <a:xfrm>
            <a:off x="268446" y="4615144"/>
            <a:ext cx="24048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Вывод программы</a:t>
            </a:r>
            <a:r>
              <a:rPr lang="en-US" altLang="ru-RU" dirty="0">
                <a:latin typeface="+mn-lt"/>
              </a:rPr>
              <a:t>:</a:t>
            </a:r>
            <a:endParaRPr lang="ru-RU" altLang="ru-RU" dirty="0">
              <a:latin typeface="+mn-lt"/>
            </a:endParaRPr>
          </a:p>
        </p:txBody>
      </p:sp>
      <p:sp>
        <p:nvSpPr>
          <p:cNvPr id="13320" name="Rectangle 3"/>
          <p:cNvSpPr>
            <a:spLocks noChangeArrowheads="1"/>
          </p:cNvSpPr>
          <p:nvPr/>
        </p:nvSpPr>
        <p:spPr bwMode="auto">
          <a:xfrm>
            <a:off x="3875087" y="5025339"/>
            <a:ext cx="83169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 dirty="0">
                <a:latin typeface="+mn-lt"/>
              </a:rPr>
              <a:t>Указатель, это переменная, которая хранит в себе адрес другой переменной определенного типа.</a:t>
            </a:r>
          </a:p>
          <a:p>
            <a:pPr eaLnBrk="1" hangingPunct="1"/>
            <a:endParaRPr lang="ru-RU" altLang="ru-RU" sz="1400" dirty="0">
              <a:latin typeface="+mn-lt"/>
            </a:endParaRPr>
          </a:p>
          <a:p>
            <a:pPr eaLnBrk="1" hangingPunct="1"/>
            <a:r>
              <a:rPr lang="ru-RU" altLang="ru-RU" sz="1400" dirty="0">
                <a:latin typeface="+mn-lt"/>
              </a:rPr>
              <a:t>Фактически, указатель это целое число типа </a:t>
            </a:r>
            <a:r>
              <a:rPr lang="en-US" altLang="ru-RU" sz="1400" b="1" dirty="0" err="1">
                <a:latin typeface="+mn-lt"/>
              </a:rPr>
              <a:t>size_t</a:t>
            </a:r>
            <a:r>
              <a:rPr lang="ru-RU" altLang="ru-RU" sz="1400" dirty="0">
                <a:latin typeface="+mn-lt"/>
              </a:rPr>
              <a:t> из файла</a:t>
            </a:r>
            <a:r>
              <a:rPr lang="en-US" altLang="ru-RU" sz="1400" dirty="0">
                <a:latin typeface="+mn-lt"/>
              </a:rPr>
              <a:t> &lt;</a:t>
            </a:r>
            <a:r>
              <a:rPr lang="en-US" altLang="ru-RU" sz="1400" dirty="0" err="1">
                <a:latin typeface="+mn-lt"/>
              </a:rPr>
              <a:t>stddef.h</a:t>
            </a:r>
            <a:r>
              <a:rPr lang="en-US" altLang="ru-RU" sz="1400" dirty="0">
                <a:latin typeface="+mn-lt"/>
              </a:rPr>
              <a:t>&gt;</a:t>
            </a:r>
            <a:r>
              <a:rPr lang="ru-RU" altLang="ru-RU" sz="1400" dirty="0">
                <a:latin typeface="+mn-lt"/>
              </a:rPr>
              <a:t> (которое как правило определено как</a:t>
            </a:r>
            <a:r>
              <a:rPr lang="en-US" altLang="ru-RU" sz="1400" dirty="0">
                <a:latin typeface="+mn-lt"/>
              </a:rPr>
              <a:t>:</a:t>
            </a:r>
            <a:r>
              <a:rPr lang="ru-RU" altLang="ru-RU" sz="1400" dirty="0">
                <a:latin typeface="+mn-lt"/>
              </a:rPr>
              <a:t> </a:t>
            </a:r>
            <a:r>
              <a:rPr lang="en-US" altLang="ru-RU" sz="1400" b="1" dirty="0" err="1">
                <a:latin typeface="+mn-lt"/>
              </a:rPr>
              <a:t>typedef</a:t>
            </a:r>
            <a:r>
              <a:rPr lang="en-US" altLang="ru-RU" sz="1400" b="1" dirty="0">
                <a:latin typeface="+mn-lt"/>
              </a:rPr>
              <a:t> unsigned </a:t>
            </a:r>
            <a:r>
              <a:rPr lang="en-US" altLang="ru-RU" sz="1400" b="1" dirty="0" err="1">
                <a:latin typeface="+mn-lt"/>
              </a:rPr>
              <a:t>int</a:t>
            </a:r>
            <a:r>
              <a:rPr lang="en-US" altLang="ru-RU" sz="1400" b="1" dirty="0">
                <a:latin typeface="+mn-lt"/>
              </a:rPr>
              <a:t> </a:t>
            </a:r>
            <a:r>
              <a:rPr lang="en-US" altLang="ru-RU" sz="1400" b="1" dirty="0" err="1">
                <a:latin typeface="+mn-lt"/>
              </a:rPr>
              <a:t>size_t</a:t>
            </a:r>
            <a:r>
              <a:rPr lang="ru-RU" altLang="ru-RU" sz="1400" b="1" dirty="0">
                <a:latin typeface="+mn-lt"/>
              </a:rPr>
              <a:t>)</a:t>
            </a:r>
            <a:r>
              <a:rPr lang="ru-RU" altLang="ru-RU" sz="1400" dirty="0">
                <a:latin typeface="+mn-lt"/>
              </a:rPr>
              <a:t>.</a:t>
            </a:r>
            <a:endParaRPr lang="en-US" altLang="ru-RU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75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939" y="284577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4" y="1638715"/>
            <a:ext cx="424815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95703" y="1062453"/>
            <a:ext cx="4132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Базовые операции с указателями</a:t>
            </a:r>
          </a:p>
        </p:txBody>
      </p:sp>
      <p:sp>
        <p:nvSpPr>
          <p:cNvPr id="14341" name="TextBox 2"/>
          <p:cNvSpPr txBox="1">
            <a:spLocks noChangeArrowheads="1"/>
          </p:cNvSpPr>
          <p:nvPr/>
        </p:nvSpPr>
        <p:spPr bwMode="auto">
          <a:xfrm>
            <a:off x="4793077" y="1638715"/>
            <a:ext cx="417671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+mn-lt"/>
              </a:rPr>
              <a:t>Определяется указатель как</a:t>
            </a:r>
          </a:p>
          <a:p>
            <a:pPr eaLnBrk="1" hangingPunct="1"/>
            <a:r>
              <a:rPr lang="en-US" altLang="ru-RU" sz="1600" b="1" dirty="0">
                <a:latin typeface="+mn-lt"/>
              </a:rPr>
              <a:t>(</a:t>
            </a:r>
            <a:r>
              <a:rPr lang="ru-RU" altLang="ru-RU" sz="1600" b="1" dirty="0">
                <a:latin typeface="+mn-lt"/>
              </a:rPr>
              <a:t>Тип</a:t>
            </a:r>
            <a:r>
              <a:rPr lang="en-US" altLang="ru-RU" sz="1600" b="1" dirty="0">
                <a:latin typeface="+mn-lt"/>
              </a:rPr>
              <a:t>) * (</a:t>
            </a:r>
            <a:r>
              <a:rPr lang="ru-RU" altLang="ru-RU" sz="1600" b="1" dirty="0">
                <a:latin typeface="+mn-lt"/>
              </a:rPr>
              <a:t>имя_указателя</a:t>
            </a:r>
            <a:r>
              <a:rPr lang="en-US" altLang="ru-RU" sz="1600" b="1" dirty="0">
                <a:latin typeface="+mn-lt"/>
              </a:rPr>
              <a:t>)</a:t>
            </a:r>
            <a:r>
              <a:rPr lang="en-US" altLang="ru-RU" sz="1600" dirty="0">
                <a:latin typeface="+mn-lt"/>
              </a:rPr>
              <a:t>;</a:t>
            </a:r>
          </a:p>
          <a:p>
            <a:pPr eaLnBrk="1" hangingPunct="1"/>
            <a:endParaRPr lang="en-US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Для указателей определена операция</a:t>
            </a:r>
          </a:p>
          <a:p>
            <a:pPr eaLnBrk="1" hangingPunct="1"/>
            <a:r>
              <a:rPr lang="ru-RU" altLang="ru-RU" sz="1600" i="1" dirty="0">
                <a:latin typeface="+mn-lt"/>
              </a:rPr>
              <a:t>разыименовывания</a:t>
            </a:r>
            <a:r>
              <a:rPr lang="ru-RU" altLang="ru-RU" sz="1600" dirty="0">
                <a:latin typeface="+mn-lt"/>
              </a:rPr>
              <a:t>. Она описывается в коде как </a:t>
            </a:r>
            <a:r>
              <a:rPr lang="en-US" altLang="ru-RU" sz="1600" b="1" dirty="0">
                <a:latin typeface="+mn-lt"/>
              </a:rPr>
              <a:t>*</a:t>
            </a:r>
            <a:r>
              <a:rPr lang="ru-RU" altLang="ru-RU" sz="1600" b="1" dirty="0">
                <a:latin typeface="+mn-lt"/>
              </a:rPr>
              <a:t>имя</a:t>
            </a:r>
            <a:r>
              <a:rPr lang="en-US" altLang="ru-RU" sz="1600" b="1" dirty="0">
                <a:latin typeface="+mn-lt"/>
              </a:rPr>
              <a:t>_</a:t>
            </a:r>
            <a:r>
              <a:rPr lang="ru-RU" altLang="ru-RU" sz="1600" b="1" dirty="0">
                <a:latin typeface="+mn-lt"/>
              </a:rPr>
              <a:t>указателя</a:t>
            </a:r>
            <a:r>
              <a:rPr lang="en-US" altLang="ru-RU" sz="1600" dirty="0">
                <a:latin typeface="+mn-lt"/>
              </a:rPr>
              <a:t>. </a:t>
            </a:r>
            <a:r>
              <a:rPr lang="ru-RU" altLang="ru-RU" sz="1600" dirty="0">
                <a:latin typeface="+mn-lt"/>
              </a:rPr>
              <a:t>Разыменовывания указателя возвращает объект, на который он указывает.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Для всех переменных определена операция </a:t>
            </a:r>
            <a:r>
              <a:rPr lang="ru-RU" altLang="ru-RU" sz="1600" i="1" dirty="0">
                <a:latin typeface="+mn-lt"/>
              </a:rPr>
              <a:t>взятия адреса. </a:t>
            </a:r>
            <a:r>
              <a:rPr lang="ru-RU" altLang="ru-RU" sz="1600" dirty="0">
                <a:latin typeface="+mn-lt"/>
              </a:rPr>
              <a:t>Эта операция возвращает адрес переменной в памяти</a:t>
            </a:r>
            <a:endParaRPr lang="en-US" alt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74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418" y="264699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pic>
        <p:nvPicPr>
          <p:cNvPr id="15363" name="Picture 7" descr="http://web.cse.ohio-state.edu/~perkinjo/reference/cplusplus/tutorial/imgpoin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894" y="1485487"/>
            <a:ext cx="4410281" cy="275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77" y="1485487"/>
            <a:ext cx="7294716" cy="483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2"/>
          <p:cNvSpPr txBox="1">
            <a:spLocks noChangeArrowheads="1"/>
          </p:cNvSpPr>
          <p:nvPr/>
        </p:nvSpPr>
        <p:spPr bwMode="auto">
          <a:xfrm>
            <a:off x="577507" y="971136"/>
            <a:ext cx="46987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Указательная арифметика и массивы</a:t>
            </a:r>
          </a:p>
        </p:txBody>
      </p:sp>
    </p:spTree>
    <p:extLst>
      <p:ext uri="{BB962C8B-B14F-4D97-AF65-F5344CB8AC3E}">
        <p14:creationId xmlns:p14="http://schemas.microsoft.com/office/powerpoint/2010/main" val="8240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487" y="314394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239576" y="1020831"/>
            <a:ext cx="4230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Преобразования типов указателей</a:t>
            </a:r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6" y="1474855"/>
            <a:ext cx="7699513" cy="352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8" y="5197545"/>
            <a:ext cx="36480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4"/>
          <p:cNvSpPr txBox="1">
            <a:spLocks noChangeArrowheads="1"/>
          </p:cNvSpPr>
          <p:nvPr/>
        </p:nvSpPr>
        <p:spPr bwMode="auto">
          <a:xfrm>
            <a:off x="4151242" y="5636766"/>
            <a:ext cx="2659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 smtClean="0">
                <a:latin typeface="+mn-lt"/>
              </a:rPr>
              <a:t>&lt;- </a:t>
            </a:r>
            <a:r>
              <a:rPr lang="ru-RU" altLang="ru-RU" dirty="0" smtClean="0">
                <a:latin typeface="+mn-lt"/>
              </a:rPr>
              <a:t>вывод программы</a:t>
            </a:r>
            <a:endParaRPr lang="ru-RU" alt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82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/>
              <a:t>Краткое содержание предыдущих серий</a:t>
            </a:r>
            <a:endParaRPr lang="ru-R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6" y="1908238"/>
            <a:ext cx="4793690" cy="3389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4" y="1214437"/>
            <a:ext cx="5659481" cy="5548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627" y="1296227"/>
            <a:ext cx="326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Операторы ветвления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3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966" y="284577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488055" y="991014"/>
            <a:ext cx="20473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Указатель </a:t>
            </a:r>
            <a:r>
              <a:rPr lang="en-US" altLang="ru-RU" dirty="0">
                <a:latin typeface="+mn-lt"/>
              </a:rPr>
              <a:t>void *</a:t>
            </a:r>
            <a:endParaRPr lang="ru-RU" altLang="ru-RU" dirty="0">
              <a:latin typeface="+mn-lt"/>
            </a:endParaRPr>
          </a:p>
        </p:txBody>
      </p:sp>
      <p:pic>
        <p:nvPicPr>
          <p:cNvPr id="1741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55" y="1494253"/>
            <a:ext cx="4465637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592" y="4607339"/>
            <a:ext cx="33432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8"/>
          <p:cNvSpPr txBox="1">
            <a:spLocks noChangeArrowheads="1"/>
          </p:cNvSpPr>
          <p:nvPr/>
        </p:nvSpPr>
        <p:spPr bwMode="auto">
          <a:xfrm>
            <a:off x="5096567" y="4194589"/>
            <a:ext cx="24048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latin typeface="+mn-lt"/>
              </a:rPr>
              <a:t>Вывод программы</a:t>
            </a:r>
            <a:r>
              <a:rPr lang="en-US" altLang="ru-RU">
                <a:latin typeface="+mn-lt"/>
              </a:rPr>
              <a:t>:</a:t>
            </a:r>
            <a:endParaRPr lang="ru-RU" altLang="ru-RU">
              <a:latin typeface="+mn-lt"/>
            </a:endParaRPr>
          </a:p>
        </p:txBody>
      </p:sp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4952105" y="1494253"/>
            <a:ext cx="410527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latin typeface="+mn-lt"/>
              </a:rPr>
              <a:t>С указателем </a:t>
            </a:r>
            <a:r>
              <a:rPr lang="en-US" altLang="ru-RU">
                <a:latin typeface="+mn-lt"/>
              </a:rPr>
              <a:t>void *</a:t>
            </a:r>
            <a:r>
              <a:rPr lang="ru-RU" altLang="ru-RU">
                <a:latin typeface="+mn-lt"/>
              </a:rPr>
              <a:t> нельзя совершать математических операций и операций разыменовывания (компилятор укажет на ошибку</a:t>
            </a:r>
            <a:r>
              <a:rPr lang="en-US" altLang="ru-RU">
                <a:latin typeface="+mn-lt"/>
              </a:rPr>
              <a:t>)</a:t>
            </a:r>
            <a:endParaRPr lang="ru-RU" altLang="ru-RU">
              <a:latin typeface="+mn-lt"/>
            </a:endParaRPr>
          </a:p>
          <a:p>
            <a:pPr eaLnBrk="1" hangingPunct="1"/>
            <a:endParaRPr lang="en-US" altLang="ru-RU">
              <a:latin typeface="+mn-lt"/>
            </a:endParaRPr>
          </a:p>
          <a:p>
            <a:pPr eaLnBrk="1" hangingPunct="1"/>
            <a:r>
              <a:rPr lang="ru-RU" altLang="ru-RU">
                <a:latin typeface="+mn-lt"/>
              </a:rPr>
              <a:t>Это чистая абстракция – указатель указывающий на «нечто»</a:t>
            </a:r>
          </a:p>
        </p:txBody>
      </p:sp>
    </p:spTree>
    <p:extLst>
      <p:ext uri="{BB962C8B-B14F-4D97-AF65-F5344CB8AC3E}">
        <p14:creationId xmlns:p14="http://schemas.microsoft.com/office/powerpoint/2010/main" val="10868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974" y="105672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160061" y="812110"/>
            <a:ext cx="96299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Доступ к полям структуры через указатель и «возвращаемые» аргументы</a:t>
            </a:r>
          </a:p>
          <a:p>
            <a:pPr eaLnBrk="1" hangingPunct="1"/>
            <a:r>
              <a:rPr lang="ru-RU" altLang="ru-RU" dirty="0">
                <a:latin typeface="+mn-lt"/>
              </a:rPr>
              <a:t>функций</a:t>
            </a:r>
          </a:p>
        </p:txBody>
      </p:sp>
      <p:pic>
        <p:nvPicPr>
          <p:cNvPr id="1946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4" y="1747148"/>
            <a:ext cx="8604146" cy="403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3"/>
          <p:cNvSpPr txBox="1">
            <a:spLocks noChangeArrowheads="1"/>
          </p:cNvSpPr>
          <p:nvPr/>
        </p:nvSpPr>
        <p:spPr bwMode="auto">
          <a:xfrm>
            <a:off x="9062720" y="1649260"/>
            <a:ext cx="2722964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В отличии от изменений аргументов «переданных по значению», изменения</a:t>
            </a:r>
          </a:p>
          <a:p>
            <a:pPr eaLnBrk="1" hangingPunct="1"/>
            <a:r>
              <a:rPr lang="ru-RU" altLang="ru-RU" dirty="0">
                <a:latin typeface="+mn-lt"/>
              </a:rPr>
              <a:t>аргуменентов переданных по указателю возвращаются в подпрограмму</a:t>
            </a:r>
          </a:p>
          <a:p>
            <a:pPr eaLnBrk="1" hangingPunct="1"/>
            <a:r>
              <a:rPr lang="ru-RU" altLang="ru-RU" dirty="0">
                <a:latin typeface="+mn-lt"/>
              </a:rPr>
              <a:t>верхнего уровня. Сам указатель при этом не меняется, так как он передается «по значению».</a:t>
            </a:r>
          </a:p>
        </p:txBody>
      </p:sp>
    </p:spTree>
    <p:extLst>
      <p:ext uri="{BB962C8B-B14F-4D97-AF65-F5344CB8AC3E}">
        <p14:creationId xmlns:p14="http://schemas.microsoft.com/office/powerpoint/2010/main" val="38869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9722" y="403846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527810" y="1110284"/>
            <a:ext cx="8640762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+mn-lt"/>
              </a:rPr>
              <a:t>Указатели и модификатор </a:t>
            </a:r>
            <a:r>
              <a:rPr lang="en-US" altLang="ru-RU" sz="1600" b="1" dirty="0" err="1">
                <a:latin typeface="+mn-lt"/>
              </a:rPr>
              <a:t>const</a:t>
            </a:r>
            <a:endParaRPr lang="ru-RU" altLang="ru-RU" sz="1600" b="1" dirty="0">
              <a:latin typeface="+mn-lt"/>
            </a:endParaRPr>
          </a:p>
          <a:p>
            <a:pPr eaLnBrk="1" hangingPunct="1"/>
            <a:endParaRPr lang="en-US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В некоторых случаях, помимо возможности «возвращения» изменений аругментов передача аргументов по указателю еще и более эффективна в плане производительности и объемов памяти.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Например, при передаче большой структуры как аргумента «по значению», в стек копируются все её поля. При передаче структуры «по указателю» копируется только лишь указатель нее.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Если «возвращение изменений» аргумента из функции при этом явялется не желательным, его можно явно запретить, объявив аргумент указателем на константу</a:t>
            </a: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48" y="4350370"/>
            <a:ext cx="10360852" cy="236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878" y="334273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338966" y="1040711"/>
            <a:ext cx="8640762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+mn-lt"/>
              </a:rPr>
              <a:t>Указатели и модификатор </a:t>
            </a:r>
            <a:r>
              <a:rPr lang="en-US" altLang="ru-RU" sz="1600" b="1" dirty="0" err="1">
                <a:latin typeface="+mn-lt"/>
              </a:rPr>
              <a:t>const</a:t>
            </a:r>
            <a:endParaRPr lang="ru-RU" altLang="ru-RU" sz="1600" b="1" dirty="0">
              <a:latin typeface="+mn-lt"/>
            </a:endParaRP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При том, что объект, на который указывается указатель обозначенный как </a:t>
            </a:r>
            <a:r>
              <a:rPr lang="en-US" altLang="ru-RU" sz="1600" b="1" dirty="0" err="1">
                <a:latin typeface="+mn-lt"/>
              </a:rPr>
              <a:t>const</a:t>
            </a:r>
            <a:r>
              <a:rPr lang="en-US" altLang="ru-RU" sz="1600" b="1" dirty="0">
                <a:latin typeface="+mn-lt"/>
              </a:rPr>
              <a:t> T * </a:t>
            </a:r>
            <a:r>
              <a:rPr lang="en-US" altLang="ru-RU" sz="1600" b="1" dirty="0" err="1">
                <a:latin typeface="+mn-lt"/>
              </a:rPr>
              <a:t>ptr</a:t>
            </a:r>
            <a:r>
              <a:rPr lang="ru-RU" altLang="ru-RU" sz="1600" dirty="0">
                <a:latin typeface="+mn-lt"/>
              </a:rPr>
              <a:t> изменять нельзя, сам указатель при этом изменять можно (например переуказать на другой объект в памяти).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Эту возможность так же можно ограничить, но для этого нужно указать модификатор </a:t>
            </a:r>
            <a:r>
              <a:rPr lang="en-US" altLang="ru-RU" sz="1600" b="1" dirty="0" err="1">
                <a:latin typeface="+mn-lt"/>
              </a:rPr>
              <a:t>const</a:t>
            </a:r>
            <a:r>
              <a:rPr lang="en-US" altLang="ru-RU" sz="1600" b="1" dirty="0">
                <a:latin typeface="+mn-lt"/>
              </a:rPr>
              <a:t> </a:t>
            </a:r>
            <a:r>
              <a:rPr lang="ru-RU" altLang="ru-RU" sz="1600" dirty="0">
                <a:latin typeface="+mn-lt"/>
              </a:rPr>
              <a:t>после </a:t>
            </a:r>
            <a:r>
              <a:rPr lang="ru-RU" altLang="ru-RU" sz="1600" b="1" dirty="0">
                <a:latin typeface="+mn-lt"/>
              </a:rPr>
              <a:t>*</a:t>
            </a:r>
            <a:endParaRPr lang="en-US" altLang="ru-RU" sz="1600" b="1" dirty="0">
              <a:latin typeface="+mn-lt"/>
            </a:endParaRPr>
          </a:p>
        </p:txBody>
      </p:sp>
      <p:pic>
        <p:nvPicPr>
          <p:cNvPr id="2355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3" y="3175900"/>
            <a:ext cx="10405235" cy="343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6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878" y="294516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338965" y="1000954"/>
            <a:ext cx="1073860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+mn-lt"/>
              </a:rPr>
              <a:t>Значение </a:t>
            </a:r>
            <a:r>
              <a:rPr lang="en-US" altLang="ru-RU" sz="1600" b="1" dirty="0">
                <a:latin typeface="+mn-lt"/>
              </a:rPr>
              <a:t>NULL</a:t>
            </a:r>
            <a:endParaRPr lang="ru-RU" altLang="ru-RU" sz="1600" b="1" dirty="0">
              <a:latin typeface="+mn-lt"/>
            </a:endParaRP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Это специальной макрос, определенный в стандартной библиотеке, который обозначет указатель «в никуда». Такой указатель нельзя разыменовывать</a:t>
            </a:r>
            <a:r>
              <a:rPr lang="ru-RU" altLang="ru-RU" sz="1600" dirty="0" smtClean="0">
                <a:latin typeface="+mn-lt"/>
              </a:rPr>
              <a:t>.  Как </a:t>
            </a:r>
            <a:r>
              <a:rPr lang="ru-RU" altLang="ru-RU" sz="1600" dirty="0">
                <a:latin typeface="+mn-lt"/>
              </a:rPr>
              <a:t>правило, под значением </a:t>
            </a:r>
            <a:r>
              <a:rPr lang="en-US" altLang="ru-RU" sz="1600" dirty="0">
                <a:latin typeface="+mn-lt"/>
              </a:rPr>
              <a:t>NULL</a:t>
            </a:r>
            <a:r>
              <a:rPr lang="ru-RU" altLang="ru-RU" sz="1600" dirty="0">
                <a:latin typeface="+mn-lt"/>
              </a:rPr>
              <a:t> используется обычный 0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При помощи этого </a:t>
            </a:r>
            <a:r>
              <a:rPr lang="ru-RU" altLang="ru-RU" sz="1600" dirty="0" smtClean="0">
                <a:latin typeface="+mn-lt"/>
              </a:rPr>
              <a:t>значения, например, </a:t>
            </a:r>
            <a:r>
              <a:rPr lang="ru-RU" altLang="ru-RU" sz="1600" dirty="0">
                <a:latin typeface="+mn-lt"/>
              </a:rPr>
              <a:t>удобно делать опциональные аргументы функций.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12" y="2889862"/>
            <a:ext cx="4793485" cy="38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635" y="215003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378723" y="921440"/>
            <a:ext cx="864076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b="1" dirty="0">
                <a:latin typeface="+mn-lt"/>
              </a:rPr>
              <a:t>Указатель на указатель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Поскольку указатель это тоже переменная и тоже хранится в памяти – его адрес так же можно взять. Получится тип «указатель на указатель», который определятся как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b="1" dirty="0">
                <a:latin typeface="+mn-lt"/>
              </a:rPr>
              <a:t>тип </a:t>
            </a:r>
            <a:r>
              <a:rPr lang="en-US" altLang="ru-RU" sz="1600" b="1" dirty="0">
                <a:latin typeface="+mn-lt"/>
              </a:rPr>
              <a:t>** </a:t>
            </a:r>
            <a:r>
              <a:rPr lang="ru-RU" altLang="ru-RU" sz="1600" b="1" dirty="0">
                <a:latin typeface="+mn-lt"/>
              </a:rPr>
              <a:t>имя_указателя</a:t>
            </a:r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8" y="2721665"/>
            <a:ext cx="6456994" cy="147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440635" y="4304403"/>
            <a:ext cx="836295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latin typeface="+mn-lt"/>
              </a:rPr>
              <a:t>Полная аналогия двумерных массивов. Используется редко, либо в случаях, когда функция в аргументе должна вернуть указатель, тогда нужно указатель передать по указателю, либо при передаче двумерного массива в функцию.</a:t>
            </a:r>
          </a:p>
          <a:p>
            <a:pPr eaLnBrk="1" hangingPunct="1"/>
            <a:endParaRPr lang="ru-RU" altLang="ru-RU">
              <a:latin typeface="+mn-lt"/>
            </a:endParaRPr>
          </a:p>
          <a:p>
            <a:pPr eaLnBrk="1" hangingPunct="1"/>
            <a:r>
              <a:rPr lang="ru-RU" altLang="ru-RU">
                <a:latin typeface="+mn-lt"/>
              </a:rPr>
              <a:t>Двумерные массивы (и соответсвенно указатели на указатели) это как правило списки строк, так как строка это уже массив типа </a:t>
            </a:r>
            <a:r>
              <a:rPr lang="en-US" altLang="ru-RU">
                <a:latin typeface="+mn-lt"/>
              </a:rPr>
              <a:t>char</a:t>
            </a:r>
            <a:r>
              <a:rPr lang="ru-RU" altLang="ru-RU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3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3412"/>
          </a:xfrm>
        </p:spPr>
        <p:txBody>
          <a:bodyPr rtlCol="0">
            <a:normAutofit fontScale="90000"/>
          </a:bodyPr>
          <a:lstStyle/>
          <a:p>
            <a:pPr defTabSz="457207">
              <a:defRPr/>
            </a:pPr>
            <a:r>
              <a:rPr lang="ru-RU" dirty="0" smtClean="0"/>
              <a:t>Указатели языка С</a:t>
            </a:r>
            <a:endParaRPr lang="ru-RU" dirty="0"/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1919288" y="981076"/>
            <a:ext cx="86407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b="1" dirty="0">
                <a:latin typeface="+mn-lt"/>
              </a:rPr>
              <a:t>Указатель на указатель</a:t>
            </a:r>
            <a:r>
              <a:rPr lang="en-US" altLang="ru-RU" sz="1600" b="1" dirty="0">
                <a:latin typeface="+mn-lt"/>
              </a:rPr>
              <a:t> </a:t>
            </a:r>
            <a:r>
              <a:rPr lang="ru-RU" altLang="ru-RU" sz="1600" b="1" dirty="0">
                <a:latin typeface="+mn-lt"/>
              </a:rPr>
              <a:t>на указатель</a:t>
            </a:r>
          </a:p>
          <a:p>
            <a:pPr eaLnBrk="1" hangingPunct="1"/>
            <a:endParaRPr lang="ru-RU" altLang="ru-RU" sz="1600" dirty="0">
              <a:latin typeface="+mn-lt"/>
            </a:endParaRPr>
          </a:p>
          <a:p>
            <a:pPr eaLnBrk="1" hangingPunct="1"/>
            <a:r>
              <a:rPr lang="ru-RU" altLang="ru-RU" sz="1600" dirty="0">
                <a:latin typeface="+mn-lt"/>
              </a:rPr>
              <a:t>Поскольку указатель на указатель это тоже переменная для которой определена опрация взятия адреса...</a:t>
            </a:r>
            <a:endParaRPr lang="en-US" altLang="ru-RU" sz="1600" dirty="0">
              <a:latin typeface="+mn-lt"/>
            </a:endParaRPr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2108201"/>
            <a:ext cx="48768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1919288" y="5060950"/>
            <a:ext cx="85915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 dirty="0">
                <a:latin typeface="+mn-lt"/>
              </a:rPr>
              <a:t>Допустимыми являются конструкции</a:t>
            </a:r>
          </a:p>
          <a:p>
            <a:pPr eaLnBrk="1" hangingPunct="1"/>
            <a:r>
              <a:rPr lang="en-US" altLang="ru-RU" sz="1400" dirty="0" err="1">
                <a:latin typeface="+mn-lt"/>
              </a:rPr>
              <a:t>int</a:t>
            </a:r>
            <a:r>
              <a:rPr lang="en-US" altLang="ru-RU" sz="1400" dirty="0">
                <a:latin typeface="+mn-lt"/>
              </a:rPr>
              <a:t> *** </a:t>
            </a:r>
            <a:r>
              <a:rPr lang="en-US" altLang="ru-RU" sz="1400" dirty="0" err="1">
                <a:latin typeface="+mn-lt"/>
              </a:rPr>
              <a:t>ptr</a:t>
            </a:r>
            <a:r>
              <a:rPr lang="en-US" altLang="ru-RU" sz="1400" dirty="0">
                <a:latin typeface="+mn-lt"/>
              </a:rPr>
              <a:t>;</a:t>
            </a:r>
          </a:p>
          <a:p>
            <a:pPr eaLnBrk="1" hangingPunct="1"/>
            <a:r>
              <a:rPr lang="ru-RU" altLang="ru-RU" sz="1400" dirty="0">
                <a:latin typeface="+mn-lt"/>
              </a:rPr>
              <a:t>И даже </a:t>
            </a:r>
            <a:r>
              <a:rPr lang="en-US" altLang="ru-RU" sz="1400" dirty="0" err="1">
                <a:latin typeface="+mn-lt"/>
              </a:rPr>
              <a:t>int</a:t>
            </a:r>
            <a:r>
              <a:rPr lang="en-US" altLang="ru-RU" sz="1400" dirty="0">
                <a:latin typeface="+mn-lt"/>
              </a:rPr>
              <a:t> ********* </a:t>
            </a:r>
            <a:r>
              <a:rPr lang="en-US" altLang="ru-RU" sz="1400" dirty="0" err="1">
                <a:latin typeface="+mn-lt"/>
              </a:rPr>
              <a:t>ptr</a:t>
            </a:r>
            <a:r>
              <a:rPr lang="en-US" altLang="ru-RU" sz="1400" dirty="0">
                <a:latin typeface="+mn-lt"/>
              </a:rPr>
              <a:t>;</a:t>
            </a:r>
          </a:p>
          <a:p>
            <a:pPr eaLnBrk="1" hangingPunct="1"/>
            <a:endParaRPr lang="en-US" altLang="ru-RU" sz="1400" dirty="0">
              <a:latin typeface="+mn-lt"/>
            </a:endParaRPr>
          </a:p>
          <a:p>
            <a:pPr eaLnBrk="1" hangingPunct="1"/>
            <a:r>
              <a:rPr lang="ru-RU" altLang="ru-RU" sz="1400" dirty="0">
                <a:latin typeface="+mn-lt"/>
              </a:rPr>
              <a:t>На практике такие указатели, как и массивы размером с количеством измерений более </a:t>
            </a:r>
            <a:r>
              <a:rPr lang="ru-RU" altLang="ru-RU" sz="1400" dirty="0" smtClean="0">
                <a:latin typeface="+mn-lt"/>
              </a:rPr>
              <a:t>двух, используются </a:t>
            </a:r>
            <a:r>
              <a:rPr lang="ru-RU" altLang="ru-RU" sz="1400" dirty="0">
                <a:latin typeface="+mn-lt"/>
              </a:rPr>
              <a:t>крайне редко (считай не используются вовсе)</a:t>
            </a:r>
          </a:p>
        </p:txBody>
      </p:sp>
    </p:spTree>
    <p:extLst>
      <p:ext uri="{BB962C8B-B14F-4D97-AF65-F5344CB8AC3E}">
        <p14:creationId xmlns:p14="http://schemas.microsoft.com/office/powerpoint/2010/main" val="36439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755375" y="254001"/>
            <a:ext cx="7467600" cy="777875"/>
          </a:xfrm>
        </p:spPr>
        <p:txBody>
          <a:bodyPr/>
          <a:lstStyle/>
          <a:p>
            <a:r>
              <a:rPr lang="ru-RU" altLang="ru-RU" dirty="0" smtClean="0"/>
              <a:t>Работа с кучей</a:t>
            </a:r>
          </a:p>
        </p:txBody>
      </p:sp>
      <p:sp>
        <p:nvSpPr>
          <p:cNvPr id="31747" name="Объект 2"/>
          <p:cNvSpPr>
            <a:spLocks noGrp="1"/>
          </p:cNvSpPr>
          <p:nvPr>
            <p:ph idx="1"/>
          </p:nvPr>
        </p:nvSpPr>
        <p:spPr>
          <a:xfrm>
            <a:off x="755375" y="1268413"/>
            <a:ext cx="5186640" cy="5040312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 smtClean="0"/>
              <a:t>Для управления памятью в куче</a:t>
            </a:r>
            <a:r>
              <a:rPr lang="en-US" altLang="ru-RU" dirty="0" smtClean="0"/>
              <a:t> </a:t>
            </a:r>
            <a:r>
              <a:rPr lang="ru-RU" altLang="ru-RU" dirty="0" smtClean="0"/>
              <a:t>нужен специальный программный компонент – «аллокатор».</a:t>
            </a:r>
          </a:p>
          <a:p>
            <a:pPr marL="0" indent="0">
              <a:buNone/>
            </a:pPr>
            <a:r>
              <a:rPr lang="ru-RU" altLang="ru-RU" dirty="0" smtClean="0"/>
              <a:t>Это сложная программа, которая управляет динамическими переменными, создаваемыми и удаляемыми во время выполнения программы.</a:t>
            </a: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6149975" y="1119189"/>
            <a:ext cx="145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0</a:t>
            </a:r>
            <a:r>
              <a:rPr lang="en-US" altLang="ru-RU"/>
              <a:t>x00000000</a:t>
            </a:r>
            <a:endParaRPr lang="ru-RU" altLang="ru-RU"/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6138863" y="6065839"/>
            <a:ext cx="1312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ru-RU"/>
              <a:t>RAM_END</a:t>
            </a:r>
            <a:endParaRPr lang="ru-RU" altLang="ru-RU"/>
          </a:p>
        </p:txBody>
      </p:sp>
      <p:sp>
        <p:nvSpPr>
          <p:cNvPr id="6" name="Rectangle 5"/>
          <p:cNvSpPr/>
          <p:nvPr/>
        </p:nvSpPr>
        <p:spPr>
          <a:xfrm>
            <a:off x="6743701" y="1557339"/>
            <a:ext cx="3529013" cy="663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Инструкции програмы и литералы </a:t>
            </a:r>
            <a:r>
              <a:rPr lang="en-US" dirty="0"/>
              <a:t>(.text)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743701" y="2232026"/>
            <a:ext cx="3529013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Глобальные переменные</a:t>
            </a:r>
          </a:p>
          <a:p>
            <a:pPr algn="ctr" eaLnBrk="1" hangingPunct="1">
              <a:defRPr/>
            </a:pPr>
            <a:r>
              <a:rPr lang="en-US" dirty="0"/>
              <a:t>(.data, .</a:t>
            </a:r>
            <a:r>
              <a:rPr lang="en-US" dirty="0" err="1"/>
              <a:t>bss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6743701" y="2908301"/>
            <a:ext cx="3529013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«Куча»</a:t>
            </a:r>
          </a:p>
          <a:p>
            <a:pPr algn="ctr" eaLnBrk="1" hangingPunct="1">
              <a:defRPr/>
            </a:pPr>
            <a:r>
              <a:rPr lang="en-US" dirty="0"/>
              <a:t>(.heap)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743701" y="5173664"/>
            <a:ext cx="3529013" cy="66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dirty="0"/>
              <a:t>Стек</a:t>
            </a:r>
          </a:p>
          <a:p>
            <a:pPr algn="ctr" eaLnBrk="1" hangingPunct="1">
              <a:defRPr/>
            </a:pPr>
            <a:r>
              <a:rPr lang="en-US" dirty="0"/>
              <a:t>(.stack)</a:t>
            </a:r>
            <a:endParaRPr lang="ru-RU" dirty="0"/>
          </a:p>
        </p:txBody>
      </p:sp>
      <p:sp>
        <p:nvSpPr>
          <p:cNvPr id="10" name="Down Arrow 9"/>
          <p:cNvSpPr/>
          <p:nvPr/>
        </p:nvSpPr>
        <p:spPr>
          <a:xfrm>
            <a:off x="8340726" y="3584575"/>
            <a:ext cx="334963" cy="336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1" name="Down Arrow 10"/>
          <p:cNvSpPr/>
          <p:nvPr/>
        </p:nvSpPr>
        <p:spPr>
          <a:xfrm rot="10800000">
            <a:off x="8340726" y="4868863"/>
            <a:ext cx="334963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11900" y="1746250"/>
            <a:ext cx="0" cy="424973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7" name="TextBox 12"/>
          <p:cNvSpPr txBox="1">
            <a:spLocks noChangeArrowheads="1"/>
          </p:cNvSpPr>
          <p:nvPr/>
        </p:nvSpPr>
        <p:spPr bwMode="auto">
          <a:xfrm rot="-5400000">
            <a:off x="4933951" y="3387726"/>
            <a:ext cx="2386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Возрастание адреса</a:t>
            </a:r>
          </a:p>
        </p:txBody>
      </p:sp>
      <p:sp>
        <p:nvSpPr>
          <p:cNvPr id="31758" name="TextBox 13"/>
          <p:cNvSpPr txBox="1">
            <a:spLocks noChangeArrowheads="1"/>
          </p:cNvSpPr>
          <p:nvPr/>
        </p:nvSpPr>
        <p:spPr bwMode="auto">
          <a:xfrm>
            <a:off x="7332664" y="4197350"/>
            <a:ext cx="2351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(Свободная память)</a:t>
            </a:r>
          </a:p>
        </p:txBody>
      </p:sp>
    </p:spTree>
    <p:extLst>
      <p:ext uri="{BB962C8B-B14F-4D97-AF65-F5344CB8AC3E}">
        <p14:creationId xmlns:p14="http://schemas.microsoft.com/office/powerpoint/2010/main" val="36302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616226" y="274639"/>
            <a:ext cx="7467600" cy="777875"/>
          </a:xfrm>
        </p:spPr>
        <p:txBody>
          <a:bodyPr/>
          <a:lstStyle/>
          <a:p>
            <a:r>
              <a:rPr lang="ru-RU" altLang="ru-RU" dirty="0" smtClean="0"/>
              <a:t>Работа с кучей</a:t>
            </a:r>
          </a:p>
        </p:txBody>
      </p:sp>
      <p:sp>
        <p:nvSpPr>
          <p:cNvPr id="32771" name="TextBox 14"/>
          <p:cNvSpPr txBox="1">
            <a:spLocks noChangeArrowheads="1"/>
          </p:cNvSpPr>
          <p:nvPr/>
        </p:nvSpPr>
        <p:spPr bwMode="auto">
          <a:xfrm>
            <a:off x="616226" y="1268413"/>
            <a:ext cx="986955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Для доступа к куче используются две функции из файла </a:t>
            </a:r>
            <a:r>
              <a:rPr lang="en-US" altLang="ru-RU" b="1" dirty="0">
                <a:latin typeface="+mn-lt"/>
              </a:rPr>
              <a:t>&lt;</a:t>
            </a:r>
            <a:r>
              <a:rPr lang="en-US" altLang="ru-RU" b="1" dirty="0" err="1">
                <a:latin typeface="+mn-lt"/>
              </a:rPr>
              <a:t>stdlib.h</a:t>
            </a:r>
            <a:r>
              <a:rPr lang="en-US" altLang="ru-RU" b="1" dirty="0">
                <a:latin typeface="+mn-lt"/>
              </a:rPr>
              <a:t>&gt;</a:t>
            </a:r>
          </a:p>
          <a:p>
            <a:pPr eaLnBrk="1" hangingPunct="1"/>
            <a:endParaRPr lang="en-US" altLang="ru-RU" dirty="0">
              <a:latin typeface="+mn-lt"/>
            </a:endParaRPr>
          </a:p>
          <a:p>
            <a:pPr eaLnBrk="1" hangingPunct="1"/>
            <a:r>
              <a:rPr lang="en-US" altLang="ru-RU" dirty="0">
                <a:latin typeface="+mn-lt"/>
              </a:rPr>
              <a:t>void * </a:t>
            </a:r>
            <a:r>
              <a:rPr lang="en-US" altLang="ru-RU" dirty="0" err="1">
                <a:latin typeface="+mn-lt"/>
              </a:rPr>
              <a:t>malloc</a:t>
            </a:r>
            <a:r>
              <a:rPr lang="en-US" altLang="ru-RU" dirty="0">
                <a:latin typeface="+mn-lt"/>
              </a:rPr>
              <a:t>(</a:t>
            </a:r>
            <a:r>
              <a:rPr lang="en-US" altLang="ru-RU" dirty="0" err="1">
                <a:latin typeface="+mn-lt"/>
              </a:rPr>
              <a:t>size_t</a:t>
            </a:r>
            <a:r>
              <a:rPr lang="en-US" altLang="ru-RU" dirty="0">
                <a:latin typeface="+mn-lt"/>
              </a:rPr>
              <a:t> </a:t>
            </a:r>
            <a:r>
              <a:rPr lang="en-US" altLang="ru-RU" dirty="0" err="1">
                <a:latin typeface="+mn-lt"/>
              </a:rPr>
              <a:t>memBlockSize</a:t>
            </a:r>
            <a:r>
              <a:rPr lang="en-US" altLang="ru-RU" dirty="0">
                <a:latin typeface="+mn-lt"/>
              </a:rPr>
              <a:t>);</a:t>
            </a:r>
            <a:endParaRPr lang="ru-RU" altLang="ru-RU" dirty="0">
              <a:latin typeface="+mn-lt"/>
            </a:endParaRPr>
          </a:p>
          <a:p>
            <a:pPr eaLnBrk="1" hangingPunct="1"/>
            <a:r>
              <a:rPr lang="en-US" altLang="ru-RU" dirty="0">
                <a:latin typeface="+mn-lt"/>
              </a:rPr>
              <a:t>void free(void * </a:t>
            </a:r>
            <a:r>
              <a:rPr lang="en-US" altLang="ru-RU" dirty="0" err="1">
                <a:latin typeface="+mn-lt"/>
              </a:rPr>
              <a:t>memBlockSize</a:t>
            </a:r>
            <a:r>
              <a:rPr lang="en-US" altLang="ru-RU" dirty="0">
                <a:latin typeface="+mn-lt"/>
              </a:rPr>
              <a:t>);</a:t>
            </a:r>
          </a:p>
          <a:p>
            <a:pPr eaLnBrk="1" hangingPunct="1"/>
            <a:endParaRPr lang="en-US" altLang="ru-RU" dirty="0">
              <a:latin typeface="+mn-lt"/>
            </a:endParaRPr>
          </a:p>
          <a:p>
            <a:pPr eaLnBrk="1" hangingPunct="1"/>
            <a:r>
              <a:rPr lang="en-US" altLang="ru-RU" b="1" dirty="0" err="1">
                <a:latin typeface="+mn-lt"/>
              </a:rPr>
              <a:t>malloc</a:t>
            </a:r>
            <a:r>
              <a:rPr lang="ru-RU" altLang="ru-RU" b="1" dirty="0">
                <a:latin typeface="+mn-lt"/>
              </a:rPr>
              <a:t> </a:t>
            </a:r>
            <a:r>
              <a:rPr lang="ru-RU" altLang="ru-RU" dirty="0">
                <a:latin typeface="+mn-lt"/>
              </a:rPr>
              <a:t>(от</a:t>
            </a:r>
            <a:r>
              <a:rPr lang="en-US" altLang="ru-RU" dirty="0">
                <a:latin typeface="+mn-lt"/>
              </a:rPr>
              <a:t> memory allocate) </a:t>
            </a:r>
            <a:r>
              <a:rPr lang="ru-RU" altLang="ru-RU" dirty="0">
                <a:latin typeface="+mn-lt"/>
              </a:rPr>
              <a:t>выделяет в куче блок памяти указанного размера и возвращает на него «обезличенный» </a:t>
            </a:r>
            <a:r>
              <a:rPr lang="en-US" altLang="ru-RU" dirty="0">
                <a:latin typeface="+mn-lt"/>
              </a:rPr>
              <a:t>(void*) </a:t>
            </a:r>
            <a:r>
              <a:rPr lang="ru-RU" altLang="ru-RU" dirty="0">
                <a:latin typeface="+mn-lt"/>
              </a:rPr>
              <a:t>указатель. Если выделение памяти не удалось (скорее всего это значит, что она просто закончилась) </a:t>
            </a:r>
            <a:r>
              <a:rPr lang="en-US" altLang="ru-RU" b="1" dirty="0" err="1">
                <a:latin typeface="+mn-lt"/>
              </a:rPr>
              <a:t>malloc</a:t>
            </a:r>
            <a:r>
              <a:rPr lang="ru-RU" altLang="ru-RU" b="1" dirty="0">
                <a:latin typeface="+mn-lt"/>
              </a:rPr>
              <a:t> </a:t>
            </a:r>
            <a:r>
              <a:rPr lang="ru-RU" altLang="ru-RU" dirty="0">
                <a:latin typeface="+mn-lt"/>
              </a:rPr>
              <a:t>вернет </a:t>
            </a:r>
            <a:r>
              <a:rPr lang="en-US" altLang="ru-RU" dirty="0">
                <a:latin typeface="+mn-lt"/>
              </a:rPr>
              <a:t>NULL</a:t>
            </a:r>
          </a:p>
          <a:p>
            <a:pPr eaLnBrk="1" hangingPunct="1"/>
            <a:endParaRPr lang="en-US" altLang="ru-RU" dirty="0">
              <a:latin typeface="+mn-lt"/>
            </a:endParaRPr>
          </a:p>
          <a:p>
            <a:pPr eaLnBrk="1" hangingPunct="1"/>
            <a:r>
              <a:rPr lang="ru-RU" altLang="ru-RU" dirty="0">
                <a:latin typeface="+mn-lt"/>
              </a:rPr>
              <a:t>Когда выделенный блок становится не нужен приложению, оно должно вызвать функцию </a:t>
            </a:r>
            <a:r>
              <a:rPr lang="en-US" altLang="ru-RU" b="1" dirty="0">
                <a:latin typeface="+mn-lt"/>
              </a:rPr>
              <a:t>free</a:t>
            </a:r>
            <a:r>
              <a:rPr lang="ru-RU" altLang="ru-RU" b="1" dirty="0">
                <a:latin typeface="+mn-lt"/>
              </a:rPr>
              <a:t> </a:t>
            </a:r>
            <a:r>
              <a:rPr lang="ru-RU" altLang="ru-RU" dirty="0">
                <a:latin typeface="+mn-lt"/>
              </a:rPr>
              <a:t>и передать ей указатель на не нужный блок.</a:t>
            </a:r>
            <a:r>
              <a:rPr lang="en-US" altLang="ru-RU" dirty="0">
                <a:latin typeface="+mn-lt"/>
              </a:rPr>
              <a:t> </a:t>
            </a:r>
            <a:r>
              <a:rPr lang="ru-RU" altLang="ru-RU" dirty="0">
                <a:latin typeface="+mn-lt"/>
              </a:rPr>
              <a:t>После этого блок возвращается в кучу и может быть заново аллокирован.</a:t>
            </a:r>
          </a:p>
          <a:p>
            <a:pPr eaLnBrk="1" hangingPunct="1"/>
            <a:endParaRPr lang="ru-RU" altLang="ru-RU" dirty="0">
              <a:latin typeface="+mn-lt"/>
            </a:endParaRPr>
          </a:p>
          <a:p>
            <a:pPr eaLnBrk="1" hangingPunct="1"/>
            <a:r>
              <a:rPr lang="ru-RU" altLang="ru-RU" dirty="0">
                <a:latin typeface="+mn-lt"/>
              </a:rPr>
              <a:t>Из-за высоких накладных расходов в плане производительности и проблемы фрагментации памяти использование кучи не рекомендуется в приложениях для встраиваемых устройств.</a:t>
            </a:r>
          </a:p>
        </p:txBody>
      </p:sp>
    </p:spTree>
    <p:extLst>
      <p:ext uri="{BB962C8B-B14F-4D97-AF65-F5344CB8AC3E}">
        <p14:creationId xmlns:p14="http://schemas.microsoft.com/office/powerpoint/2010/main" val="41314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361122" y="255587"/>
            <a:ext cx="7467600" cy="777875"/>
          </a:xfrm>
        </p:spPr>
        <p:txBody>
          <a:bodyPr/>
          <a:lstStyle/>
          <a:p>
            <a:r>
              <a:rPr lang="ru-RU" altLang="ru-RU" dirty="0" smtClean="0"/>
              <a:t>Работа с кучей</a:t>
            </a:r>
          </a:p>
        </p:txBody>
      </p:sp>
      <p:sp>
        <p:nvSpPr>
          <p:cNvPr id="33795" name="TextBox 14"/>
          <p:cNvSpPr txBox="1">
            <a:spLocks noChangeArrowheads="1"/>
          </p:cNvSpPr>
          <p:nvPr/>
        </p:nvSpPr>
        <p:spPr bwMode="auto">
          <a:xfrm>
            <a:off x="433733" y="1033462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/>
              <a:t>Пример</a:t>
            </a:r>
          </a:p>
        </p:txBody>
      </p:sp>
      <p:pic>
        <p:nvPicPr>
          <p:cNvPr id="3379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72" y="1457325"/>
            <a:ext cx="7777161" cy="339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3"/>
          <p:cNvSpPr txBox="1">
            <a:spLocks noChangeArrowheads="1"/>
          </p:cNvSpPr>
          <p:nvPr/>
        </p:nvSpPr>
        <p:spPr bwMode="auto">
          <a:xfrm>
            <a:off x="505172" y="5013325"/>
            <a:ext cx="97500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Сам по себе блок памяти не освободится (если не вызвана </a:t>
            </a:r>
            <a:r>
              <a:rPr lang="en-US" altLang="ru-RU" dirty="0">
                <a:latin typeface="+mn-lt"/>
              </a:rPr>
              <a:t>free)</a:t>
            </a:r>
            <a:r>
              <a:rPr lang="ru-RU" altLang="ru-RU" dirty="0">
                <a:latin typeface="+mn-lt"/>
              </a:rPr>
              <a:t>. Ошибки с неосвобожденными</a:t>
            </a:r>
            <a:r>
              <a:rPr lang="en-US" altLang="ru-RU" dirty="0">
                <a:latin typeface="+mn-lt"/>
              </a:rPr>
              <a:t> </a:t>
            </a:r>
            <a:r>
              <a:rPr lang="ru-RU" altLang="ru-RU" dirty="0">
                <a:latin typeface="+mn-lt"/>
              </a:rPr>
              <a:t>блоками памяти называются «утечками памяти» и являются одними из самых трудно устранимых ошибок в программировании на С</a:t>
            </a:r>
            <a:r>
              <a:rPr lang="en-US" altLang="ru-RU" dirty="0">
                <a:latin typeface="+mn-lt"/>
              </a:rPr>
              <a:t>/</a:t>
            </a:r>
            <a:r>
              <a:rPr lang="ru-RU" altLang="ru-RU" dirty="0">
                <a:latin typeface="+mn-lt"/>
              </a:rPr>
              <a:t>С++ и других языках с подобной моделью памяти</a:t>
            </a:r>
          </a:p>
        </p:txBody>
      </p:sp>
    </p:spTree>
    <p:extLst>
      <p:ext uri="{BB962C8B-B14F-4D97-AF65-F5344CB8AC3E}">
        <p14:creationId xmlns:p14="http://schemas.microsoft.com/office/powerpoint/2010/main" val="38347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/>
              <a:t>Краткое содержание предыдущих серий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87627" y="1296227"/>
            <a:ext cx="326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908238"/>
            <a:ext cx="4835533" cy="446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120223"/>
            <a:ext cx="4500563" cy="55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489641" y="246087"/>
            <a:ext cx="7467600" cy="777875"/>
          </a:xfrm>
        </p:spPr>
        <p:txBody>
          <a:bodyPr/>
          <a:lstStyle/>
          <a:p>
            <a:r>
              <a:rPr lang="ru-RU" altLang="ru-RU" dirty="0" smtClean="0"/>
              <a:t>Опасность указателей</a:t>
            </a: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489641" y="5061365"/>
            <a:ext cx="1109207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Помимо опасности с утечками памяти, указатели опасны сами по себе.</a:t>
            </a:r>
          </a:p>
          <a:p>
            <a:pPr eaLnBrk="1" hangingPunct="1"/>
            <a:r>
              <a:rPr lang="ru-RU" altLang="ru-RU" dirty="0">
                <a:latin typeface="+mn-lt"/>
              </a:rPr>
              <a:t>Чтение и запись пол указателю, который указывает непонятно куда может привести к самым неожиданным ошибкам, которые очень тяжело отлавливать.</a:t>
            </a:r>
          </a:p>
          <a:p>
            <a:pPr eaLnBrk="1" hangingPunct="1"/>
            <a:endParaRPr lang="ru-RU" altLang="ru-RU" dirty="0">
              <a:latin typeface="+mn-lt"/>
            </a:endParaRPr>
          </a:p>
          <a:p>
            <a:pPr eaLnBrk="1" hangingPunct="1"/>
            <a:r>
              <a:rPr lang="ru-RU" altLang="ru-RU" dirty="0">
                <a:latin typeface="+mn-lt"/>
              </a:rPr>
              <a:t>Поэтому при работе с указателями и массивами нужно быть предельно внимательным.</a:t>
            </a:r>
          </a:p>
        </p:txBody>
      </p:sp>
      <p:pic>
        <p:nvPicPr>
          <p:cNvPr id="348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52" y="1132715"/>
            <a:ext cx="5530573" cy="365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1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7467600" cy="777875"/>
          </a:xfrm>
        </p:spPr>
        <p:txBody>
          <a:bodyPr/>
          <a:lstStyle/>
          <a:p>
            <a:r>
              <a:rPr lang="ru-RU" altLang="ru-RU" smtClean="0"/>
              <a:t>Выравнивание структур</a:t>
            </a:r>
          </a:p>
        </p:txBody>
      </p:sp>
      <p:pic>
        <p:nvPicPr>
          <p:cNvPr id="358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52" y="2706077"/>
            <a:ext cx="5679950" cy="342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5"/>
          <p:cNvSpPr txBox="1">
            <a:spLocks noChangeArrowheads="1"/>
          </p:cNvSpPr>
          <p:nvPr/>
        </p:nvSpPr>
        <p:spPr bwMode="auto">
          <a:xfrm>
            <a:off x="698052" y="6207270"/>
            <a:ext cx="2135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Вывод</a:t>
            </a:r>
            <a:r>
              <a:rPr lang="en-US" altLang="ru-RU" dirty="0">
                <a:latin typeface="+mn-lt"/>
              </a:rPr>
              <a:t>: </a:t>
            </a:r>
            <a:r>
              <a:rPr lang="en-US" altLang="ru-RU" dirty="0" err="1">
                <a:latin typeface="+mn-lt"/>
              </a:rPr>
              <a:t>sizeof</a:t>
            </a:r>
            <a:r>
              <a:rPr lang="en-US" altLang="ru-RU" dirty="0">
                <a:latin typeface="+mn-lt"/>
              </a:rPr>
              <a:t> = 12</a:t>
            </a:r>
            <a:endParaRPr lang="ru-RU" altLang="ru-RU" dirty="0">
              <a:latin typeface="+mn-lt"/>
            </a:endParaRPr>
          </a:p>
        </p:txBody>
      </p:sp>
      <p:pic>
        <p:nvPicPr>
          <p:cNvPr id="3584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803" y="2520416"/>
            <a:ext cx="4562613" cy="368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Box 7"/>
          <p:cNvSpPr txBox="1">
            <a:spLocks noChangeArrowheads="1"/>
          </p:cNvSpPr>
          <p:nvPr/>
        </p:nvSpPr>
        <p:spPr bwMode="auto">
          <a:xfrm>
            <a:off x="7125804" y="6337024"/>
            <a:ext cx="2005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Вывод</a:t>
            </a:r>
            <a:r>
              <a:rPr lang="en-US" altLang="ru-RU" dirty="0">
                <a:latin typeface="+mn-lt"/>
              </a:rPr>
              <a:t>: </a:t>
            </a:r>
            <a:r>
              <a:rPr lang="en-US" altLang="ru-RU" dirty="0" err="1">
                <a:latin typeface="+mn-lt"/>
              </a:rPr>
              <a:t>sizeof</a:t>
            </a:r>
            <a:r>
              <a:rPr lang="en-US" altLang="ru-RU" dirty="0">
                <a:latin typeface="+mn-lt"/>
              </a:rPr>
              <a:t> = 9</a:t>
            </a:r>
            <a:endParaRPr lang="ru-RU" altLang="ru-RU" dirty="0">
              <a:latin typeface="+mn-lt"/>
            </a:endParaRPr>
          </a:p>
        </p:txBody>
      </p:sp>
      <p:sp>
        <p:nvSpPr>
          <p:cNvPr id="35847" name="TextBox 8"/>
          <p:cNvSpPr txBox="1">
            <a:spLocks noChangeArrowheads="1"/>
          </p:cNvSpPr>
          <p:nvPr/>
        </p:nvSpPr>
        <p:spPr bwMode="auto">
          <a:xfrm>
            <a:off x="675862" y="973411"/>
            <a:ext cx="957138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 dirty="0">
                <a:latin typeface="+mn-lt"/>
              </a:rPr>
              <a:t>Компилятор может вставлять паразитные поля в структуры между её членами</a:t>
            </a:r>
          </a:p>
          <a:p>
            <a:pPr eaLnBrk="1" hangingPunct="1"/>
            <a:r>
              <a:rPr lang="ru-RU" altLang="ru-RU" sz="1400" dirty="0">
                <a:latin typeface="+mn-lt"/>
              </a:rPr>
              <a:t>для оптимизации обращений процессора к памяти, занимаемой ими. Правила по котороым происходит это выравнивание достаточно сложны и зависят от компилятора и его настроек.</a:t>
            </a:r>
          </a:p>
          <a:p>
            <a:pPr eaLnBrk="1" hangingPunct="1"/>
            <a:r>
              <a:rPr lang="ru-RU" altLang="ru-RU" sz="1400" dirty="0">
                <a:latin typeface="+mn-lt"/>
              </a:rPr>
              <a:t>Один из способов «борьбы» с этим – использование директивы компилятора </a:t>
            </a:r>
            <a:r>
              <a:rPr lang="en-US" altLang="ru-RU" sz="1400" b="1" dirty="0">
                <a:latin typeface="+mn-lt"/>
              </a:rPr>
              <a:t>#pragma</a:t>
            </a:r>
            <a:r>
              <a:rPr lang="ru-RU" altLang="ru-RU" sz="1400" b="1" dirty="0">
                <a:latin typeface="+mn-lt"/>
              </a:rPr>
              <a:t> </a:t>
            </a:r>
            <a:r>
              <a:rPr lang="en-US" altLang="ru-RU" sz="1400" b="1" dirty="0">
                <a:latin typeface="+mn-lt"/>
              </a:rPr>
              <a:t>pack</a:t>
            </a:r>
          </a:p>
          <a:p>
            <a:pPr eaLnBrk="1" hangingPunct="1"/>
            <a:endParaRPr lang="ru-RU" altLang="ru-RU" sz="1400" dirty="0">
              <a:latin typeface="+mn-lt"/>
            </a:endParaRPr>
          </a:p>
          <a:p>
            <a:pPr eaLnBrk="1" hangingPunct="1"/>
            <a:r>
              <a:rPr lang="ru-RU" altLang="ru-RU" sz="1400" dirty="0">
                <a:latin typeface="+mn-lt"/>
              </a:rPr>
              <a:t>Хорошая статья на тему</a:t>
            </a:r>
            <a:r>
              <a:rPr lang="en-US" altLang="ru-RU" sz="1400" dirty="0">
                <a:latin typeface="+mn-lt"/>
              </a:rPr>
              <a:t>:</a:t>
            </a:r>
          </a:p>
          <a:p>
            <a:pPr eaLnBrk="1" hangingPunct="1"/>
            <a:r>
              <a:rPr lang="en-US" altLang="ru-RU" sz="1400" dirty="0">
                <a:latin typeface="+mn-lt"/>
                <a:hlinkClick r:id="rId4"/>
              </a:rPr>
              <a:t>http://habrahabr.ru/post/142662/</a:t>
            </a:r>
            <a:endParaRPr lang="ru-RU" altLang="ru-RU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/>
              <a:t>Краткое содержание предыдущих серий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769627" y="2047082"/>
            <a:ext cx="326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1" y="1174813"/>
            <a:ext cx="6746597" cy="23312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937" y="3409949"/>
            <a:ext cx="4095861" cy="31800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11" y="3627362"/>
            <a:ext cx="7026439" cy="2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Краткое содержание пред</a:t>
            </a:r>
            <a:r>
              <a:rPr lang="ru-RU" sz="3200" dirty="0"/>
              <a:t>ы</a:t>
            </a:r>
            <a:r>
              <a:rPr lang="ru-RU" sz="3200" dirty="0" smtClean="0"/>
              <a:t>дущей серии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87626" y="1296227"/>
            <a:ext cx="8708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же мы рассмотрели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Азы работы</a:t>
            </a:r>
            <a:r>
              <a:rPr lang="en-US" dirty="0" smtClean="0"/>
              <a:t> </a:t>
            </a:r>
            <a:r>
              <a:rPr lang="ru-RU" dirty="0" smtClean="0"/>
              <a:t>в эклипсе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Базовые типы данных языка С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Преобразования типов и переполнения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Операторы (+, -, </a:t>
            </a:r>
            <a:r>
              <a:rPr lang="en-US" dirty="0" smtClean="0"/>
              <a:t>&gt;&gt;, ~, </a:t>
            </a:r>
            <a:r>
              <a:rPr lang="en-US" dirty="0" smtClean="0"/>
              <a:t>!);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1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Работа над ошибками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161766"/>
            <a:ext cx="771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Краткий (очень краткий) справочник по стандартной библиотеке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646111" y="1665417"/>
            <a:ext cx="106845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&lt;stdbool.h&gt;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Для булевых типов данных. (Появилось в C99)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&lt;float.h&gt;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Содержит заранее определенные константы, описывающие специфику реализации свойств библиотеки для работы с числами с плавающей точкой, как, например, минимальная </a:t>
            </a:r>
            <a:endParaRPr lang="ru-R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stdint.h&gt;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Для определения различных типов целых чисел. (Появилось в C99)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&lt;stddef.h&gt;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Для определения нескольких стандартных типов и макросов.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Реализует основные возможности ввода и вывода в языке Си. Этот файл содержит весьма важную функцию printf</a:t>
            </a:r>
            <a:r>
              <a:rPr lang="ru-R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&lt;stdlib.h&gt;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Для выполнения множества операций, включая конвертацию, генерацию псевдослучайных чисел, выделение памяти, контроль процессов, окружения, сигналов, поиска и сортировки</a:t>
            </a:r>
            <a:r>
              <a:rPr lang="ru-R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Для работы с различными видами строк.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&lt;math.h&gt;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Для вычисления основных математических функций</a:t>
            </a:r>
          </a:p>
          <a:p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&lt;limits.h&gt;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Содержит заранее заданные константы, определяющие специфику реализации свойств целых типов, как, например, область допустимых значений (_MIN, _MAX).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824" y="5559287"/>
            <a:ext cx="10604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Снова – стандартная библиотека намного больше. Опять, много можно почесть на вики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://ru.wikipedia.org/wiki/</a:t>
            </a:r>
            <a:r>
              <a:rPr lang="ru-RU" dirty="0" smtClean="0">
                <a:hlinkClick r:id="rId2"/>
              </a:rPr>
              <a:t>Стандартная_библиотека_языка_Си</a:t>
            </a:r>
            <a:endParaRPr lang="ru-RU" dirty="0" smtClean="0"/>
          </a:p>
          <a:p>
            <a:r>
              <a:rPr lang="ru-RU" dirty="0" smtClean="0"/>
              <a:t>а лучше тут </a:t>
            </a:r>
            <a:r>
              <a:rPr lang="en-US" dirty="0">
                <a:hlinkClick r:id="rId3"/>
              </a:rPr>
              <a:t>http://www.cplusplus.com/reference/clibrary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527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/>
              <a:t>Типы литералов и целочисленное </a:t>
            </a:r>
            <a:r>
              <a:rPr lang="ru-RU" sz="3200" dirty="0" smtClean="0"/>
              <a:t>деление</a:t>
            </a:r>
            <a:endParaRPr lang="ru-RU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2" y="1157079"/>
            <a:ext cx="7318432" cy="4011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35" y="1157079"/>
            <a:ext cx="3891999" cy="3891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6" y="5433078"/>
            <a:ext cx="3976797" cy="9713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1133" y="5595584"/>
            <a:ext cx="1899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 </a:t>
            </a:r>
            <a:r>
              <a:rPr lang="ru-RU" dirty="0" smtClean="0"/>
              <a:t>символьные</a:t>
            </a:r>
          </a:p>
          <a:p>
            <a:r>
              <a:rPr lang="ru-RU" dirty="0" smtClean="0"/>
              <a:t>литералы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712" y="5271879"/>
            <a:ext cx="4613968" cy="12937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34826" y="6081797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ru-RU" dirty="0" err="1" smtClean="0"/>
              <a:t>троковые</a:t>
            </a:r>
            <a:r>
              <a:rPr lang="en-US" dirty="0" smtClean="0"/>
              <a:t> -&gt;</a:t>
            </a:r>
            <a:endParaRPr lang="ru-RU" dirty="0" smtClean="0"/>
          </a:p>
          <a:p>
            <a:r>
              <a:rPr lang="ru-RU" dirty="0" smtClean="0"/>
              <a:t>литералы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Модификаторы типов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53251" y="1053548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const</a:t>
            </a:r>
            <a:r>
              <a:rPr lang="ru-RU" b="1" dirty="0" smtClean="0"/>
              <a:t> </a:t>
            </a:r>
            <a:r>
              <a:rPr lang="ru-RU" dirty="0" smtClean="0"/>
              <a:t>– запрещает изменение значения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2" y="1539761"/>
            <a:ext cx="8817047" cy="8891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576" y="2730422"/>
            <a:ext cx="716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igned, unsigned</a:t>
            </a:r>
            <a:r>
              <a:rPr lang="en-US" dirty="0" smtClean="0"/>
              <a:t> – </a:t>
            </a:r>
            <a:r>
              <a:rPr lang="ru-RU" dirty="0" smtClean="0"/>
              <a:t>задает «знаковость» целочисленных типов</a:t>
            </a:r>
            <a:endParaRPr lang="ru-RU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2" y="3176587"/>
            <a:ext cx="6245940" cy="10429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12" y="4854296"/>
            <a:ext cx="5412314" cy="12143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3251" y="4456390"/>
            <a:ext cx="594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volatile </a:t>
            </a:r>
            <a:r>
              <a:rPr lang="en-US" dirty="0" smtClean="0"/>
              <a:t>– </a:t>
            </a:r>
            <a:r>
              <a:rPr lang="ru-RU" dirty="0" smtClean="0"/>
              <a:t>запрещает оптимизации (грубо говоря)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943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628</TotalTime>
  <Words>1481</Words>
  <Application>Microsoft Office PowerPoint</Application>
  <PresentationFormat>Widescreen</PresentationFormat>
  <Paragraphs>221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 Gothic</vt:lpstr>
      <vt:lpstr>Consolas</vt:lpstr>
      <vt:lpstr>Wingdings 3</vt:lpstr>
      <vt:lpstr>Ion</vt:lpstr>
      <vt:lpstr>Краткое содержание предыдущих серий</vt:lpstr>
      <vt:lpstr>Краткое содержание предыдущих серий</vt:lpstr>
      <vt:lpstr>Краткое содержание предыдущих серий</vt:lpstr>
      <vt:lpstr>Краткое содержание предыдущих серий</vt:lpstr>
      <vt:lpstr>Краткое содержание предыдущих серий</vt:lpstr>
      <vt:lpstr>Краткое содержание предыдущей серии</vt:lpstr>
      <vt:lpstr>Работа над ошибками</vt:lpstr>
      <vt:lpstr>Типы литералов и целочисленное деление</vt:lpstr>
      <vt:lpstr>Модификаторы типов</vt:lpstr>
      <vt:lpstr>Модификаторы типов</vt:lpstr>
      <vt:lpstr>Программирование на языке С </vt:lpstr>
      <vt:lpstr>Пользовательские типы</vt:lpstr>
      <vt:lpstr>Перечисления</vt:lpstr>
      <vt:lpstr>Перечисление как тип</vt:lpstr>
      <vt:lpstr>Структуры</vt:lpstr>
      <vt:lpstr>Структуры</vt:lpstr>
      <vt:lpstr>Структуры</vt:lpstr>
      <vt:lpstr>Структуры</vt:lpstr>
      <vt:lpstr>Структуры</vt:lpstr>
      <vt:lpstr>Модель памяти языка C</vt:lpstr>
      <vt:lpstr>Модель памяти языка C</vt:lpstr>
      <vt:lpstr>PowerPoint Presentation</vt:lpstr>
      <vt:lpstr>PowerPoint Presentation</vt:lpstr>
      <vt:lpstr>Модель памяти языка C</vt:lpstr>
      <vt:lpstr>Модель памяти языка C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Указатели языка С</vt:lpstr>
      <vt:lpstr>Работа с кучей</vt:lpstr>
      <vt:lpstr>Работа с кучей</vt:lpstr>
      <vt:lpstr>Работа с кучей</vt:lpstr>
      <vt:lpstr>Опасность указателей</vt:lpstr>
      <vt:lpstr>Выравнивание структур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С</dc:title>
  <dc:creator>boris</dc:creator>
  <cp:lastModifiedBy>Василий Прокопьев</cp:lastModifiedBy>
  <cp:revision>154</cp:revision>
  <dcterms:created xsi:type="dcterms:W3CDTF">2015-12-19T10:21:48Z</dcterms:created>
  <dcterms:modified xsi:type="dcterms:W3CDTF">2018-02-16T21:00:57Z</dcterms:modified>
</cp:coreProperties>
</file>