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71" r:id="rId14"/>
    <p:sldId id="272" r:id="rId15"/>
    <p:sldId id="269" r:id="rId16"/>
    <p:sldId id="273" r:id="rId17"/>
    <p:sldId id="274" r:id="rId18"/>
    <p:sldId id="275" r:id="rId19"/>
    <p:sldId id="276" r:id="rId20"/>
    <p:sldId id="281" r:id="rId21"/>
    <p:sldId id="284" r:id="rId22"/>
    <p:sldId id="282" r:id="rId23"/>
    <p:sldId id="294" r:id="rId24"/>
    <p:sldId id="278" r:id="rId25"/>
    <p:sldId id="279" r:id="rId26"/>
    <p:sldId id="280" r:id="rId27"/>
    <p:sldId id="277" r:id="rId28"/>
    <p:sldId id="283" r:id="rId29"/>
    <p:sldId id="288" r:id="rId30"/>
    <p:sldId id="285" r:id="rId31"/>
    <p:sldId id="286" r:id="rId32"/>
    <p:sldId id="287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" initials="b" lastIdx="1" clrIdx="0">
    <p:extLst>
      <p:ext uri="{19B8F6BF-5375-455C-9EA6-DF929625EA0E}">
        <p15:presenceInfo xmlns:p15="http://schemas.microsoft.com/office/powerpoint/2012/main" userId="bo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1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2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39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06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46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1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8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60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1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0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5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5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Программирование на языке Си</a:t>
            </a:r>
            <a:endParaRPr lang="ru-R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3145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48338" y="5897516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ru-RU" dirty="0" smtClean="0"/>
              <a:t>. Указываем параметры проекта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29" y="1203902"/>
            <a:ext cx="5518080" cy="45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13572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13650" y="5555643"/>
            <a:ext cx="467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Создаем папку для исходных текстов проекта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" y="1152591"/>
            <a:ext cx="6063350" cy="4164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056" y="1520687"/>
            <a:ext cx="5272524" cy="32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3485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84617" y="5868958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создаем файл исходных текстов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6" y="1349058"/>
            <a:ext cx="6072280" cy="4157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53" y="1470991"/>
            <a:ext cx="5302766" cy="31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6" y="224118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73895" y="6325825"/>
            <a:ext cx="338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Собираем программу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08" y="1133060"/>
            <a:ext cx="9163093" cy="505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6" y="224118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73895" y="6325825"/>
            <a:ext cx="338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Запускаем программу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84" y="1193268"/>
            <a:ext cx="9264927" cy="49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6" y="224118"/>
            <a:ext cx="9404723" cy="769795"/>
          </a:xfrm>
        </p:spPr>
        <p:txBody>
          <a:bodyPr/>
          <a:lstStyle/>
          <a:p>
            <a:r>
              <a:rPr lang="ru-RU" dirty="0" smtClean="0"/>
              <a:t>Кратко об окнах </a:t>
            </a:r>
            <a:r>
              <a:rPr lang="en-US" dirty="0"/>
              <a:t>e</a:t>
            </a:r>
            <a:r>
              <a:rPr lang="en-US" dirty="0" smtClean="0"/>
              <a:t>clipse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93" y="1063487"/>
            <a:ext cx="10025566" cy="55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Разбор программы </a:t>
            </a:r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84373" y="1073426"/>
            <a:ext cx="74558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Eclipse</a:t>
            </a:r>
            <a:r>
              <a:rPr lang="ru-RU" dirty="0" smtClean="0"/>
              <a:t> выделил зеленым блок комментариев, который</a:t>
            </a:r>
          </a:p>
          <a:p>
            <a:r>
              <a:rPr lang="ru-RU" dirty="0" smtClean="0"/>
              <a:t>Сам же автоматически и создал.</a:t>
            </a:r>
          </a:p>
          <a:p>
            <a:endParaRPr lang="ru-RU" dirty="0"/>
          </a:p>
          <a:p>
            <a:r>
              <a:rPr lang="ru-RU" dirty="0" smtClean="0"/>
              <a:t>Все, что находиться между </a:t>
            </a:r>
            <a:r>
              <a:rPr lang="en-US" b="1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*/</a:t>
            </a:r>
            <a:r>
              <a:rPr lang="ru-RU" dirty="0"/>
              <a:t> </a:t>
            </a:r>
            <a:r>
              <a:rPr lang="ru-RU" dirty="0" smtClean="0"/>
              <a:t>невидимо для компилятора.</a:t>
            </a:r>
          </a:p>
          <a:p>
            <a:r>
              <a:rPr lang="ru-RU" dirty="0" smtClean="0"/>
              <a:t>Там мы можем писать разные пояснительные тексты для себя</a:t>
            </a:r>
          </a:p>
          <a:p>
            <a:r>
              <a:rPr lang="ru-RU" dirty="0" smtClean="0"/>
              <a:t>или других разработчиков</a:t>
            </a:r>
          </a:p>
          <a:p>
            <a:endParaRPr lang="ru-RU" dirty="0"/>
          </a:p>
          <a:p>
            <a:r>
              <a:rPr lang="ru-RU" dirty="0" smtClean="0"/>
              <a:t>Кроме </a:t>
            </a:r>
            <a:r>
              <a:rPr lang="en-US" b="1" dirty="0" smtClean="0"/>
              <a:t>/* */</a:t>
            </a:r>
            <a:r>
              <a:rPr lang="ru-RU" dirty="0" smtClean="0"/>
              <a:t> так же компилятор пропускает все от символов </a:t>
            </a:r>
          </a:p>
          <a:p>
            <a:r>
              <a:rPr lang="en-US" b="1" dirty="0" smtClean="0"/>
              <a:t>//</a:t>
            </a:r>
            <a:r>
              <a:rPr lang="ru-RU" dirty="0" smtClean="0"/>
              <a:t> до конца строки</a:t>
            </a:r>
          </a:p>
          <a:p>
            <a:endParaRPr lang="ru-RU" dirty="0"/>
          </a:p>
          <a:p>
            <a:r>
              <a:rPr lang="ru-RU" dirty="0" smtClean="0"/>
              <a:t>Эклипс будет отмечать комментарии зеленым, поэтому</a:t>
            </a:r>
          </a:p>
          <a:p>
            <a:r>
              <a:rPr lang="ru-RU" dirty="0" smtClean="0"/>
              <a:t>легко понять, если Вы что-то сделали неправильно.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578" y="4600367"/>
            <a:ext cx="2571750" cy="1990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0069" y="54110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4" y="1374499"/>
            <a:ext cx="3162300" cy="2419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6111" y="1649896"/>
            <a:ext cx="3269906" cy="934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Разбор программы </a:t>
            </a:r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6017" y="1365181"/>
            <a:ext cx="84417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Дальше идет директива препроцессора </a:t>
            </a:r>
            <a:r>
              <a:rPr lang="en-US" b="1" dirty="0" smtClean="0"/>
              <a:t>#include </a:t>
            </a:r>
            <a:r>
              <a:rPr lang="ru-RU" dirty="0" smtClean="0"/>
              <a:t>(дословно вложить)</a:t>
            </a:r>
            <a:endParaRPr lang="en-US" b="1" dirty="0" smtClean="0"/>
          </a:p>
          <a:p>
            <a:endParaRPr lang="en-US" dirty="0"/>
          </a:p>
          <a:p>
            <a:r>
              <a:rPr lang="ru-RU" dirty="0" smtClean="0"/>
              <a:t>Сборка программы - многоэтапный процесс и первый этап – </a:t>
            </a:r>
          </a:p>
          <a:p>
            <a:r>
              <a:rPr lang="ru-RU" dirty="0"/>
              <a:t>о</a:t>
            </a:r>
            <a:r>
              <a:rPr lang="ru-RU" dirty="0" smtClean="0"/>
              <a:t>бработка исходников «препроцессором»</a:t>
            </a:r>
          </a:p>
          <a:p>
            <a:endParaRPr lang="ru-RU" dirty="0"/>
          </a:p>
          <a:p>
            <a:r>
              <a:rPr lang="en-US" b="1" dirty="0" smtClean="0"/>
              <a:t>#include</a:t>
            </a:r>
            <a:r>
              <a:rPr lang="ru-RU" dirty="0" smtClean="0"/>
              <a:t> – это директива по которой препроцессор – берёт </a:t>
            </a:r>
            <a:r>
              <a:rPr lang="ru-RU" dirty="0" err="1" smtClean="0"/>
              <a:t>фаил</a:t>
            </a:r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 именем </a:t>
            </a:r>
            <a:r>
              <a:rPr lang="en-US" b="1" dirty="0" err="1" smtClean="0"/>
              <a:t>stdio.h</a:t>
            </a:r>
            <a:r>
              <a:rPr lang="ru-RU" dirty="0" smtClean="0"/>
              <a:t> из стандартных каталогов и включает его </a:t>
            </a:r>
          </a:p>
          <a:p>
            <a:r>
              <a:rPr lang="ru-RU" dirty="0" smtClean="0"/>
              <a:t>содержимое в наш </a:t>
            </a:r>
            <a:r>
              <a:rPr lang="en-US" dirty="0" err="1" smtClean="0"/>
              <a:t>main.c</a:t>
            </a:r>
            <a:r>
              <a:rPr lang="en-US" dirty="0" smtClean="0"/>
              <a:t> </a:t>
            </a:r>
            <a:r>
              <a:rPr lang="ru-RU" dirty="0" smtClean="0"/>
              <a:t>как будто бы мы скопировали весь текст</a:t>
            </a:r>
          </a:p>
          <a:p>
            <a:r>
              <a:rPr lang="ru-RU" dirty="0" smtClean="0"/>
              <a:t>из него и вставили бы вместо директивы</a:t>
            </a:r>
          </a:p>
          <a:p>
            <a:endParaRPr lang="ru-RU" dirty="0"/>
          </a:p>
          <a:p>
            <a:r>
              <a:rPr lang="ru-RU" dirty="0" smtClean="0"/>
              <a:t>Имя файла указывается в </a:t>
            </a:r>
            <a:r>
              <a:rPr lang="en-US" dirty="0" smtClean="0"/>
              <a:t>&lt; &gt;</a:t>
            </a:r>
            <a:r>
              <a:rPr lang="ru-RU" dirty="0" smtClean="0"/>
              <a:t>, если нужно брать его </a:t>
            </a:r>
          </a:p>
          <a:p>
            <a:r>
              <a:rPr lang="ru-RU" dirty="0" smtClean="0"/>
              <a:t>из стандартных каталогов или в </a:t>
            </a:r>
            <a:r>
              <a:rPr lang="en-US" dirty="0" smtClean="0"/>
              <a:t>“ ”</a:t>
            </a:r>
            <a:r>
              <a:rPr lang="ru-RU" dirty="0" smtClean="0"/>
              <a:t>, если он лежит рядом с нашим</a:t>
            </a:r>
            <a:endParaRPr lang="en-US" dirty="0" smtClean="0"/>
          </a:p>
          <a:p>
            <a:r>
              <a:rPr lang="en-US" dirty="0" err="1" smtClean="0"/>
              <a:t>main.c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8119" y="5565913"/>
            <a:ext cx="1196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Зачем нам это нужно? </a:t>
            </a:r>
            <a:r>
              <a:rPr lang="en-US" b="1" dirty="0" err="1" smtClean="0"/>
              <a:t>stdio.h</a:t>
            </a:r>
            <a:r>
              <a:rPr lang="en-US" dirty="0" smtClean="0"/>
              <a:t> </a:t>
            </a:r>
            <a:r>
              <a:rPr lang="ru-RU" dirty="0" smtClean="0"/>
              <a:t>- файл стандартной библиотеки, в котором объявлена функция </a:t>
            </a:r>
            <a:r>
              <a:rPr lang="en-US" b="1" dirty="0" err="1" smtClean="0"/>
              <a:t>printf</a:t>
            </a:r>
            <a:endParaRPr lang="ru-RU" b="1" dirty="0" smtClean="0"/>
          </a:p>
          <a:p>
            <a:r>
              <a:rPr lang="ru-RU" dirty="0" smtClean="0"/>
              <a:t>Которая выводит сообщение в консоль. Без этого </a:t>
            </a:r>
            <a:r>
              <a:rPr lang="en-US" dirty="0" smtClean="0"/>
              <a:t>include</a:t>
            </a:r>
            <a:r>
              <a:rPr lang="ru-RU" dirty="0" smtClean="0"/>
              <a:t> программа бы не собралась.</a:t>
            </a:r>
          </a:p>
          <a:p>
            <a:endParaRPr lang="ru-RU" dirty="0"/>
          </a:p>
          <a:p>
            <a:r>
              <a:rPr lang="en-US" dirty="0" err="1" smtClean="0"/>
              <a:t>stdio</a:t>
            </a:r>
            <a:r>
              <a:rPr lang="en-US" dirty="0" smtClean="0"/>
              <a:t> </a:t>
            </a:r>
            <a:r>
              <a:rPr lang="ru-RU" dirty="0" smtClean="0"/>
              <a:t>означает </a:t>
            </a:r>
            <a:r>
              <a:rPr lang="en-US" dirty="0" err="1" smtClean="0"/>
              <a:t>std</a:t>
            </a:r>
            <a:r>
              <a:rPr lang="en-US" dirty="0" smtClean="0"/>
              <a:t> + </a:t>
            </a:r>
            <a:r>
              <a:rPr lang="en-US" dirty="0" err="1" smtClean="0"/>
              <a:t>io</a:t>
            </a:r>
            <a:r>
              <a:rPr lang="en-US" dirty="0" smtClean="0"/>
              <a:t> = standard + input/output</a:t>
            </a:r>
            <a:r>
              <a:rPr lang="ru-RU" dirty="0" smtClean="0"/>
              <a:t>. Расширение файла </a:t>
            </a:r>
            <a:r>
              <a:rPr lang="en-US" dirty="0" smtClean="0"/>
              <a:t>.h</a:t>
            </a:r>
            <a:r>
              <a:rPr lang="ru-RU" dirty="0" smtClean="0"/>
              <a:t> означает</a:t>
            </a:r>
            <a:r>
              <a:rPr lang="en-US" dirty="0" smtClean="0"/>
              <a:t> header</a:t>
            </a:r>
            <a:r>
              <a:rPr lang="ru-RU" dirty="0" smtClean="0"/>
              <a:t>, о них позже.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7" y="1394377"/>
            <a:ext cx="3162300" cy="2419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6111" y="2622558"/>
            <a:ext cx="3269906" cy="2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3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Разбор программы </a:t>
            </a:r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6017" y="1365181"/>
            <a:ext cx="83599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Следом пошел текст программы а именно – определение функции</a:t>
            </a:r>
          </a:p>
          <a:p>
            <a:r>
              <a:rPr lang="en-US" dirty="0"/>
              <a:t>m</a:t>
            </a:r>
            <a:r>
              <a:rPr lang="en-US" dirty="0" smtClean="0"/>
              <a:t>ain. </a:t>
            </a:r>
            <a:r>
              <a:rPr lang="ru-RU" dirty="0" smtClean="0"/>
              <a:t>Программы на языке Си всегда состоят из переменных и </a:t>
            </a:r>
          </a:p>
          <a:p>
            <a:r>
              <a:rPr lang="ru-RU" dirty="0" smtClean="0"/>
              <a:t>функций. Функций в программе может быть сколько угодно – как </a:t>
            </a:r>
          </a:p>
          <a:p>
            <a:r>
              <a:rPr lang="ru-RU" dirty="0" smtClean="0"/>
              <a:t>стандартных (та же</a:t>
            </a:r>
            <a:r>
              <a:rPr lang="en-US" dirty="0" smtClean="0"/>
              <a:t> </a:t>
            </a:r>
            <a:r>
              <a:rPr lang="en-US" b="1" dirty="0" err="1" smtClean="0"/>
              <a:t>printf</a:t>
            </a:r>
            <a:r>
              <a:rPr lang="ru-RU" b="1" dirty="0" smtClean="0"/>
              <a:t>)</a:t>
            </a:r>
            <a:r>
              <a:rPr lang="ru-RU" dirty="0" smtClean="0"/>
              <a:t>, так и пользовательских – которые мы </a:t>
            </a:r>
          </a:p>
          <a:p>
            <a:r>
              <a:rPr lang="ru-RU" dirty="0" smtClean="0"/>
              <a:t>пишем сами (например</a:t>
            </a:r>
            <a:r>
              <a:rPr lang="en-US" dirty="0" smtClean="0"/>
              <a:t> </a:t>
            </a:r>
            <a:r>
              <a:rPr lang="ru-RU" dirty="0" smtClean="0"/>
              <a:t>наша </a:t>
            </a:r>
            <a:r>
              <a:rPr lang="en-US" b="1" dirty="0" smtClean="0"/>
              <a:t>main</a:t>
            </a:r>
            <a:r>
              <a:rPr lang="ru-RU" b="1" dirty="0" smtClean="0"/>
              <a:t>)</a:t>
            </a:r>
            <a:r>
              <a:rPr lang="en-US" dirty="0" smtClean="0"/>
              <a:t>. MAIN –</a:t>
            </a:r>
            <a:r>
              <a:rPr lang="ru-RU" dirty="0" smtClean="0"/>
              <a:t> особенная функция.</a:t>
            </a:r>
          </a:p>
          <a:p>
            <a:r>
              <a:rPr lang="ru-RU" dirty="0" smtClean="0"/>
              <a:t>С нее начинается и ею же заканчивается выполнение программы.</a:t>
            </a:r>
          </a:p>
          <a:p>
            <a:endParaRPr lang="ru-RU" dirty="0"/>
          </a:p>
          <a:p>
            <a:r>
              <a:rPr lang="ru-RU" dirty="0" smtClean="0"/>
              <a:t>Функции описываются вот так</a:t>
            </a:r>
          </a:p>
          <a:p>
            <a:r>
              <a:rPr lang="ru-RU" b="1" dirty="0"/>
              <a:t>т</a:t>
            </a:r>
            <a:r>
              <a:rPr lang="ru-RU" b="1" dirty="0" smtClean="0"/>
              <a:t>ип</a:t>
            </a:r>
            <a:r>
              <a:rPr lang="en-US" b="1" dirty="0" smtClean="0"/>
              <a:t>_</a:t>
            </a:r>
            <a:r>
              <a:rPr lang="ru-RU" b="1" dirty="0" smtClean="0"/>
              <a:t>возвращаемого</a:t>
            </a:r>
            <a:r>
              <a:rPr lang="en-US" b="1" dirty="0" smtClean="0"/>
              <a:t>_</a:t>
            </a:r>
            <a:r>
              <a:rPr lang="ru-RU" b="1" dirty="0" smtClean="0"/>
              <a:t>значения</a:t>
            </a:r>
            <a:r>
              <a:rPr lang="ru-RU" dirty="0" smtClean="0"/>
              <a:t> </a:t>
            </a:r>
            <a:r>
              <a:rPr lang="ru-RU" b="1" dirty="0" smtClean="0"/>
              <a:t>имя</a:t>
            </a:r>
            <a:r>
              <a:rPr lang="en-US" b="1" dirty="0" smtClean="0"/>
              <a:t>_</a:t>
            </a:r>
            <a:r>
              <a:rPr lang="ru-RU" b="1" dirty="0" smtClean="0"/>
              <a:t>функции</a:t>
            </a:r>
            <a:r>
              <a:rPr lang="ru-RU" dirty="0" smtClean="0"/>
              <a:t> (</a:t>
            </a:r>
            <a:r>
              <a:rPr lang="en-US" b="1" dirty="0" smtClean="0"/>
              <a:t>[</a:t>
            </a:r>
            <a:r>
              <a:rPr lang="ru-RU" b="1" dirty="0" smtClean="0"/>
              <a:t>список аргументов</a:t>
            </a:r>
            <a:r>
              <a:rPr lang="en-US" b="1" dirty="0" smtClean="0"/>
              <a:t>]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	</a:t>
            </a:r>
            <a:r>
              <a:rPr lang="ru-RU" b="1" dirty="0" smtClean="0"/>
              <a:t>Тело функции</a:t>
            </a:r>
            <a:endParaRPr lang="en-US" b="1" dirty="0"/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en-US" dirty="0"/>
          </a:p>
          <a:p>
            <a:r>
              <a:rPr lang="ru-RU" dirty="0" smtClean="0"/>
              <a:t>Получается, что наша функция возвращает значение типа </a:t>
            </a:r>
            <a:r>
              <a:rPr lang="en-US" dirty="0" err="1" smtClean="0"/>
              <a:t>int</a:t>
            </a:r>
            <a:r>
              <a:rPr lang="ru-RU" dirty="0" smtClean="0"/>
              <a:t>, имеет</a:t>
            </a:r>
          </a:p>
          <a:p>
            <a:r>
              <a:rPr lang="ru-RU" dirty="0" smtClean="0"/>
              <a:t>название </a:t>
            </a:r>
            <a:r>
              <a:rPr lang="en-US" dirty="0" smtClean="0"/>
              <a:t>main </a:t>
            </a:r>
            <a:r>
              <a:rPr lang="ru-RU" dirty="0" smtClean="0"/>
              <a:t>и не имеет никаких аргументов – ()</a:t>
            </a:r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7" y="1394377"/>
            <a:ext cx="3162300" cy="2419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6111" y="2910793"/>
            <a:ext cx="3269906" cy="228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Тело функции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16017" y="1365181"/>
            <a:ext cx="79711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теле функции описано то, что она делает – для чего она собственно и пишется.</a:t>
            </a:r>
          </a:p>
          <a:p>
            <a:endParaRPr lang="ru-RU" dirty="0"/>
          </a:p>
          <a:p>
            <a:r>
              <a:rPr lang="ru-RU" dirty="0" smtClean="0"/>
              <a:t>Наша функция </a:t>
            </a:r>
            <a:r>
              <a:rPr lang="en-US" dirty="0" smtClean="0"/>
              <a:t>main</a:t>
            </a:r>
            <a:r>
              <a:rPr lang="ru-RU" dirty="0"/>
              <a:t> </a:t>
            </a:r>
            <a:r>
              <a:rPr lang="ru-RU" dirty="0" smtClean="0"/>
              <a:t>делает две простых вещи </a:t>
            </a:r>
          </a:p>
          <a:p>
            <a:r>
              <a:rPr lang="ru-RU" dirty="0" smtClean="0"/>
              <a:t>)1вызывает другую функцию – </a:t>
            </a:r>
            <a:r>
              <a:rPr lang="en-US" b="1" dirty="0" err="1" smtClean="0"/>
              <a:t>printf</a:t>
            </a:r>
            <a:r>
              <a:rPr lang="ru-RU" dirty="0" smtClean="0"/>
              <a:t>, передавая ей в аргументе текст </a:t>
            </a:r>
            <a:r>
              <a:rPr lang="ru-RU" i="1" u="sng" dirty="0" smtClean="0"/>
              <a:t>Привет мир!</a:t>
            </a:r>
            <a:r>
              <a:rPr lang="en-US" i="1" u="sng" dirty="0" smtClean="0"/>
              <a:t>\n</a:t>
            </a:r>
            <a:r>
              <a:rPr lang="ru-RU" dirty="0" smtClean="0"/>
              <a:t> и сразу же завершается возвращая значение 0.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Обратите внимание, что каждая операция завершается точкой с запятой. В си – это обязательное требование.</a:t>
            </a:r>
          </a:p>
          <a:p>
            <a:endParaRPr lang="ru-RU" dirty="0"/>
          </a:p>
          <a:p>
            <a:r>
              <a:rPr lang="ru-RU" dirty="0" smtClean="0"/>
              <a:t>Значение, которое возвращает функция, задается оператором </a:t>
            </a:r>
            <a:r>
              <a:rPr lang="en-US" b="1" dirty="0" smtClean="0"/>
              <a:t>return</a:t>
            </a:r>
            <a:r>
              <a:rPr lang="ru-RU" dirty="0" smtClean="0"/>
              <a:t>. В формате</a:t>
            </a:r>
            <a:r>
              <a:rPr lang="en-US" dirty="0" smtClean="0"/>
              <a:t>: </a:t>
            </a:r>
            <a:r>
              <a:rPr lang="en-US" b="1" dirty="0" smtClean="0"/>
              <a:t>return</a:t>
            </a:r>
            <a:r>
              <a:rPr lang="ru-RU" b="1" dirty="0" smtClean="0"/>
              <a:t> </a:t>
            </a:r>
            <a:r>
              <a:rPr lang="ru-RU" b="1" dirty="0" err="1" smtClean="0"/>
              <a:t>то_что_нужно_вернуть</a:t>
            </a:r>
            <a:r>
              <a:rPr lang="ru-RU" b="1" dirty="0" smtClean="0"/>
              <a:t> </a:t>
            </a:r>
            <a:r>
              <a:rPr lang="en-US" b="1" dirty="0" smtClean="0"/>
              <a:t>;</a:t>
            </a:r>
          </a:p>
          <a:p>
            <a:endParaRPr lang="en-US" b="1" dirty="0"/>
          </a:p>
          <a:p>
            <a:r>
              <a:rPr lang="ru-RU" dirty="0" smtClean="0"/>
              <a:t>Помимо указания </a:t>
            </a:r>
            <a:r>
              <a:rPr lang="ru-RU" dirty="0" err="1" smtClean="0"/>
              <a:t>вовзращаемого</a:t>
            </a:r>
            <a:r>
              <a:rPr lang="ru-RU" dirty="0" smtClean="0"/>
              <a:t> значения – </a:t>
            </a:r>
            <a:r>
              <a:rPr lang="en-US" dirty="0" smtClean="0"/>
              <a:t>return</a:t>
            </a:r>
            <a:r>
              <a:rPr lang="ru-RU" dirty="0" smtClean="0"/>
              <a:t> завершает функцию и все, что идет после него – не будет выполнено.</a:t>
            </a:r>
            <a:endParaRPr lang="ru-RU" dirty="0"/>
          </a:p>
          <a:p>
            <a:endParaRPr lang="ru-RU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7" y="1394377"/>
            <a:ext cx="3162300" cy="2419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6111" y="3079758"/>
            <a:ext cx="3269906" cy="448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9" y="4356491"/>
            <a:ext cx="37623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0404"/>
          </a:xfrm>
        </p:spPr>
        <p:txBody>
          <a:bodyPr/>
          <a:lstStyle/>
          <a:p>
            <a:r>
              <a:rPr lang="ru-RU" dirty="0" smtClean="0"/>
              <a:t>История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93" y="1123122"/>
            <a:ext cx="11509445" cy="5391491"/>
          </a:xfrm>
        </p:spPr>
        <p:txBody>
          <a:bodyPr>
            <a:normAutofit/>
          </a:bodyPr>
          <a:lstStyle/>
          <a:p>
            <a:r>
              <a:rPr lang="ru-RU" dirty="0"/>
              <a:t>C (рус. Си) — компилируемый статически типизированный язык программирования общего назначения, разработанный в </a:t>
            </a:r>
            <a:r>
              <a:rPr lang="ru-RU" b="1" dirty="0"/>
              <a:t>1969—1973</a:t>
            </a:r>
            <a:r>
              <a:rPr lang="ru-RU" dirty="0"/>
              <a:t> годах сотрудником </a:t>
            </a:r>
            <a:r>
              <a:rPr lang="ru-RU" dirty="0" err="1"/>
              <a:t>Bell</a:t>
            </a:r>
            <a:r>
              <a:rPr lang="ru-RU" dirty="0"/>
              <a:t> </a:t>
            </a:r>
            <a:r>
              <a:rPr lang="ru-RU" dirty="0" err="1"/>
              <a:t>Labs</a:t>
            </a:r>
            <a:r>
              <a:rPr lang="ru-RU" dirty="0"/>
              <a:t> </a:t>
            </a:r>
            <a:r>
              <a:rPr lang="ru-RU" dirty="0" err="1"/>
              <a:t>Деннисом</a:t>
            </a:r>
            <a:r>
              <a:rPr lang="ru-RU" dirty="0"/>
              <a:t> </a:t>
            </a:r>
            <a:r>
              <a:rPr lang="ru-RU" dirty="0" err="1"/>
              <a:t>Ритчи</a:t>
            </a:r>
            <a:r>
              <a:rPr lang="ru-RU" dirty="0"/>
              <a:t> как развитие языка Би. Первоначально был разработан для реализации операционной системы UNIX, но, впоследствии, был перенесён на множество других платформ. Благодаря близости по скорости выполнения программ, написанных на Си, к языку ассемблера, этот язык получил широкое применение при создании системного программного обеспечения и прикладного программного обеспечения для решения широкого круга задач. Язык программирования С оказал существенное влияние на развитие индустрии программного обеспечения, а его синтаксис стал основой для таких языков программирования, как C++, C#, </a:t>
            </a:r>
            <a:r>
              <a:rPr lang="ru-RU" dirty="0" err="1"/>
              <a:t>Java</a:t>
            </a:r>
            <a:r>
              <a:rPr lang="ru-RU" dirty="0"/>
              <a:t> и D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По статистике TIOBE до декабря </a:t>
            </a:r>
            <a:r>
              <a:rPr lang="ru-RU" dirty="0" smtClean="0"/>
              <a:t>2015 </a:t>
            </a:r>
            <a:r>
              <a:rPr lang="ru-RU" dirty="0"/>
              <a:t>года Си был самым популярным языком программирования. В декабре на первое место вышла </a:t>
            </a:r>
            <a:r>
              <a:rPr lang="ru-RU" b="1" dirty="0" err="1" smtClean="0"/>
              <a:t>Java</a:t>
            </a:r>
            <a:r>
              <a:rPr lang="ru-RU" dirty="0" smtClean="0"/>
              <a:t> </a:t>
            </a:r>
            <a:r>
              <a:rPr lang="ru-RU" dirty="0"/>
              <a:t>а Си переместился на второе, при этом считается, что на нем написано порядка 16% всех программ в мире.</a:t>
            </a:r>
          </a:p>
        </p:txBody>
      </p:sp>
    </p:spTree>
    <p:extLst>
      <p:ext uri="{BB962C8B-B14F-4D97-AF65-F5344CB8AC3E}">
        <p14:creationId xmlns:p14="http://schemas.microsoft.com/office/powerpoint/2010/main" val="26405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343"/>
          </a:xfrm>
        </p:spPr>
        <p:txBody>
          <a:bodyPr/>
          <a:lstStyle/>
          <a:p>
            <a:r>
              <a:rPr lang="ru-RU" dirty="0" smtClean="0"/>
              <a:t>Подробнее о функциях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1262270"/>
            <a:ext cx="11400181" cy="4986129"/>
          </a:xfrm>
        </p:spPr>
        <p:txBody>
          <a:bodyPr/>
          <a:lstStyle/>
          <a:p>
            <a:r>
              <a:rPr lang="ru-RU" dirty="0" smtClean="0"/>
              <a:t>Определение функции – задание кода функции. Должно быть сделано только один раз для каждой функции во всех исходных текстах программы. </a:t>
            </a:r>
            <a:br>
              <a:rPr lang="ru-RU" dirty="0" smtClean="0"/>
            </a:br>
            <a:r>
              <a:rPr lang="ru-RU" dirty="0" smtClean="0"/>
              <a:t>Например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Функция </a:t>
            </a:r>
            <a:r>
              <a:rPr lang="ru-RU" dirty="0"/>
              <a:t>не может быть определена внутри другой функции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6" y="2392846"/>
            <a:ext cx="2981325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86" y="4323522"/>
            <a:ext cx="42481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343"/>
          </a:xfrm>
        </p:spPr>
        <p:txBody>
          <a:bodyPr/>
          <a:lstStyle/>
          <a:p>
            <a:r>
              <a:rPr lang="ru-RU" dirty="0" smtClean="0"/>
              <a:t>Вызов функции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1262270"/>
            <a:ext cx="4691269" cy="498612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Для вызова функции, нужно написать её имя и в скобочках аргументы</a:t>
            </a:r>
          </a:p>
          <a:p>
            <a:endParaRPr lang="ru-RU" dirty="0"/>
          </a:p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Вывод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ru-RU" dirty="0"/>
              <a:t>Привет 10</a:t>
            </a:r>
          </a:p>
          <a:p>
            <a:pPr marL="0" indent="0">
              <a:buNone/>
            </a:pPr>
            <a:r>
              <a:rPr lang="ru-RU" dirty="0"/>
              <a:t>Привет 20</a:t>
            </a:r>
          </a:p>
          <a:p>
            <a:pPr marL="0" indent="0">
              <a:buNone/>
            </a:pPr>
            <a:r>
              <a:rPr lang="ru-RU" dirty="0"/>
              <a:t>Привет 30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472152"/>
            <a:ext cx="3076575" cy="1933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18243" y="1977886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следует отметить, что параметры переданные функции копируются </a:t>
            </a:r>
          </a:p>
          <a:p>
            <a:r>
              <a:rPr lang="ru-RU" dirty="0" smtClean="0"/>
              <a:t>и она работает со своими личными копиями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343"/>
          </a:xfrm>
        </p:spPr>
        <p:txBody>
          <a:bodyPr/>
          <a:lstStyle/>
          <a:p>
            <a:r>
              <a:rPr lang="ru-RU" dirty="0" smtClean="0"/>
              <a:t>Макросы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1262270"/>
            <a:ext cx="11400181" cy="4986129"/>
          </a:xfrm>
        </p:spPr>
        <p:txBody>
          <a:bodyPr/>
          <a:lstStyle/>
          <a:p>
            <a:r>
              <a:rPr lang="ru-RU" dirty="0" smtClean="0"/>
              <a:t>Помимо функций и переменных, часто используются макросы.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Макросы создается при помощи директивы препроцессора </a:t>
            </a:r>
            <a:r>
              <a:rPr lang="en-US" b="1" dirty="0" smtClean="0"/>
              <a:t>#define. </a:t>
            </a:r>
            <a:r>
              <a:rPr lang="ru-RU" dirty="0" smtClean="0"/>
              <a:t>Они удобны, в случаях, когда Вам нужно использовать какие либо константы, которые могут измениться.</a:t>
            </a:r>
            <a:endParaRPr lang="en-US" b="1" dirty="0" smtClean="0"/>
          </a:p>
          <a:p>
            <a:r>
              <a:rPr lang="ru-RU" dirty="0" smtClean="0"/>
              <a:t>Например </a:t>
            </a:r>
            <a:r>
              <a:rPr lang="en-US" b="1" dirty="0" smtClean="0"/>
              <a:t>#define CALIBRATED_PRESSURE_COEFFICIENT 12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 smtClean="0"/>
          </a:p>
          <a:p>
            <a:r>
              <a:rPr lang="ru-RU" dirty="0" smtClean="0"/>
              <a:t>Макросы могут иметь параметры.</a:t>
            </a:r>
            <a:br>
              <a:rPr lang="ru-RU" dirty="0" smtClean="0"/>
            </a:br>
            <a:r>
              <a:rPr lang="en-US" b="1" dirty="0" smtClean="0"/>
              <a:t>#define DEG_TO_RAG(degrees) degrees*3.14/180</a:t>
            </a:r>
            <a:endParaRPr lang="ru-RU" b="1" dirty="0" smtClean="0"/>
          </a:p>
          <a:p>
            <a:r>
              <a:rPr lang="ru-RU" dirty="0" smtClean="0"/>
              <a:t>Во время работы препроцессора – макросы заменяются на текст, сопоставленный им, поэтому нужно быть аккуратнее с порядком действий.</a:t>
            </a:r>
            <a:endParaRPr lang="ru-RU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1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0404"/>
          </a:xfrm>
        </p:spPr>
        <p:txBody>
          <a:bodyPr/>
          <a:lstStyle/>
          <a:p>
            <a:r>
              <a:rPr lang="ru-RU" dirty="0" smtClean="0"/>
              <a:t>Тип «НИЧЕГО»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– </a:t>
            </a:r>
            <a:r>
              <a:rPr lang="ru-RU" dirty="0" smtClean="0"/>
              <a:t>дословно пустота. Означает отсутствие значения ну и логично, что не может хранить ничего.</a:t>
            </a:r>
          </a:p>
          <a:p>
            <a:r>
              <a:rPr lang="ru-RU" dirty="0" smtClean="0"/>
              <a:t>Используется как тип возвращаемого значения функции, которой не нужно возвращать ничего</a:t>
            </a:r>
          </a:p>
          <a:p>
            <a:endParaRPr lang="ru-R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79" y="3636308"/>
            <a:ext cx="571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7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/>
              <a:t>Целочисленные типы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Целочисленные типы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типы, способные хранить целые числа</a:t>
            </a:r>
          </a:p>
          <a:p>
            <a:endParaRPr lang="ru-RU" dirty="0" smtClean="0"/>
          </a:p>
          <a:p>
            <a:r>
              <a:rPr lang="en-US" b="1" dirty="0" smtClean="0"/>
              <a:t>char</a:t>
            </a:r>
          </a:p>
          <a:p>
            <a:r>
              <a:rPr lang="en-US" dirty="0" smtClean="0"/>
              <a:t>(1 </a:t>
            </a:r>
            <a:r>
              <a:rPr lang="ru-RU" dirty="0" smtClean="0"/>
              <a:t>байт</a:t>
            </a:r>
            <a:r>
              <a:rPr lang="en-US" dirty="0" smtClean="0"/>
              <a:t> == 8 </a:t>
            </a:r>
            <a:r>
              <a:rPr lang="ru-RU" dirty="0" smtClean="0"/>
              <a:t>бит)</a:t>
            </a:r>
            <a:endParaRPr lang="en-US" dirty="0" smtClean="0"/>
          </a:p>
          <a:p>
            <a:r>
              <a:rPr lang="en-US" dirty="0" smtClean="0"/>
              <a:t>signed: [-128, +127], unsigned: [0, +255]</a:t>
            </a:r>
          </a:p>
          <a:p>
            <a:endParaRPr lang="en-US" dirty="0" smtClean="0"/>
          </a:p>
          <a:p>
            <a:r>
              <a:rPr lang="en-US" b="1" dirty="0" smtClean="0"/>
              <a:t>short </a:t>
            </a:r>
            <a:r>
              <a:rPr lang="en-US" b="1" dirty="0" err="1" smtClean="0"/>
              <a:t>int</a:t>
            </a:r>
            <a:r>
              <a:rPr lang="en-US" b="1" dirty="0" smtClean="0"/>
              <a:t>, short,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ru-RU" dirty="0" smtClean="0"/>
              <a:t>(</a:t>
            </a:r>
            <a:r>
              <a:rPr lang="en-US" dirty="0" smtClean="0"/>
              <a:t>&gt;= </a:t>
            </a:r>
            <a:r>
              <a:rPr lang="ru-RU" dirty="0" smtClean="0"/>
              <a:t>2 байта</a:t>
            </a:r>
            <a:r>
              <a:rPr lang="en-US" dirty="0" smtClean="0"/>
              <a:t> == 16 </a:t>
            </a:r>
            <a:r>
              <a:rPr lang="ru-RU" dirty="0" smtClean="0"/>
              <a:t>бит)</a:t>
            </a:r>
            <a:endParaRPr lang="en-US" dirty="0"/>
          </a:p>
          <a:p>
            <a:r>
              <a:rPr lang="en-US" dirty="0" smtClean="0"/>
              <a:t>signed: [-32767</a:t>
            </a:r>
            <a:r>
              <a:rPr lang="en-US" dirty="0"/>
              <a:t>, +32767</a:t>
            </a:r>
            <a:r>
              <a:rPr lang="en-US" dirty="0" smtClean="0"/>
              <a:t>], unsigned: [0, +65535]</a:t>
            </a:r>
          </a:p>
          <a:p>
            <a:endParaRPr lang="en-US" b="1" dirty="0" smtClean="0"/>
          </a:p>
          <a:p>
            <a:r>
              <a:rPr lang="en-US" b="1" dirty="0" smtClean="0"/>
              <a:t>long </a:t>
            </a:r>
            <a:r>
              <a:rPr lang="en-US" b="1" dirty="0" err="1" smtClean="0"/>
              <a:t>int</a:t>
            </a:r>
            <a:r>
              <a:rPr lang="en-US" dirty="0" smtClean="0"/>
              <a:t>, </a:t>
            </a:r>
            <a:r>
              <a:rPr lang="en-US" b="1" dirty="0" smtClean="0"/>
              <a:t>long</a:t>
            </a:r>
            <a:endParaRPr lang="en-US" dirty="0" smtClean="0"/>
          </a:p>
          <a:p>
            <a:r>
              <a:rPr lang="en-US" dirty="0" smtClean="0"/>
              <a:t>(&gt;= 4 </a:t>
            </a:r>
            <a:r>
              <a:rPr lang="ru-RU" dirty="0" smtClean="0"/>
              <a:t>байта == 32 бит)</a:t>
            </a:r>
            <a:endParaRPr lang="en-US" dirty="0" smtClean="0"/>
          </a:p>
          <a:p>
            <a:r>
              <a:rPr lang="en-US" dirty="0" smtClean="0"/>
              <a:t>signed: [-2147483647</a:t>
            </a:r>
            <a:r>
              <a:rPr lang="en-US" dirty="0"/>
              <a:t>, +</a:t>
            </a:r>
            <a:r>
              <a:rPr lang="en-US" dirty="0" smtClean="0"/>
              <a:t>2147483647], unsigned: [0</a:t>
            </a:r>
            <a:r>
              <a:rPr lang="en-US" dirty="0"/>
              <a:t>, +</a:t>
            </a:r>
            <a:r>
              <a:rPr lang="en-US" dirty="0" smtClean="0"/>
              <a:t>4294967295]</a:t>
            </a:r>
          </a:p>
          <a:p>
            <a:endParaRPr lang="en-US" b="1" dirty="0" smtClean="0"/>
          </a:p>
          <a:p>
            <a:r>
              <a:rPr lang="en-US" b="1" dirty="0" smtClean="0"/>
              <a:t>long </a:t>
            </a:r>
            <a:r>
              <a:rPr lang="en-US" b="1" dirty="0" err="1" smtClean="0"/>
              <a:t>long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, long </a:t>
            </a:r>
            <a:r>
              <a:rPr lang="en-US" b="1" dirty="0" err="1" smtClean="0"/>
              <a:t>long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(&gt;= 8 </a:t>
            </a:r>
            <a:r>
              <a:rPr lang="ru-RU" dirty="0" smtClean="0"/>
              <a:t>байт == 64 бит)</a:t>
            </a:r>
            <a:endParaRPr lang="en-US" dirty="0" smtClean="0"/>
          </a:p>
          <a:p>
            <a:r>
              <a:rPr lang="ru-RU" dirty="0" smtClean="0"/>
              <a:t>[</a:t>
            </a:r>
            <a:r>
              <a:rPr lang="en-US" dirty="0" smtClean="0"/>
              <a:t>-</a:t>
            </a:r>
            <a:r>
              <a:rPr lang="ru-RU" dirty="0" smtClean="0"/>
              <a:t>9223372036854775807</a:t>
            </a:r>
            <a:r>
              <a:rPr lang="ru-RU" dirty="0"/>
              <a:t>, +9223372036854775807</a:t>
            </a:r>
            <a:r>
              <a:rPr lang="ru-RU" dirty="0" smtClean="0"/>
              <a:t>]</a:t>
            </a:r>
            <a:r>
              <a:rPr lang="en-US" dirty="0"/>
              <a:t>, unsigned: [0, </a:t>
            </a:r>
            <a:r>
              <a:rPr lang="en-US" dirty="0" smtClean="0"/>
              <a:t>+18446744073709551615]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Целочисленные типы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не путаться с именами, следует использовать определения из файла </a:t>
            </a:r>
            <a:r>
              <a:rPr lang="en-US" dirty="0" err="1" smtClean="0"/>
              <a:t>stdint.h</a:t>
            </a:r>
            <a:r>
              <a:rPr lang="en-US" dirty="0" smtClean="0"/>
              <a:t> (#include &lt;</a:t>
            </a:r>
            <a:r>
              <a:rPr lang="en-US" dirty="0" err="1" smtClean="0"/>
              <a:t>stdint.h</a:t>
            </a:r>
            <a:r>
              <a:rPr lang="en-US" dirty="0" smtClean="0"/>
              <a:t>&gt;)</a:t>
            </a:r>
          </a:p>
          <a:p>
            <a:endParaRPr lang="en-US" dirty="0" smtClean="0"/>
          </a:p>
          <a:p>
            <a:r>
              <a:rPr lang="en-US" dirty="0" smtClean="0"/>
              <a:t>int8_t:    [-</a:t>
            </a:r>
            <a:r>
              <a:rPr lang="en-US" dirty="0"/>
              <a:t>128, +127</a:t>
            </a:r>
            <a:r>
              <a:rPr lang="en-US" dirty="0" smtClean="0"/>
              <a:t>]</a:t>
            </a:r>
          </a:p>
          <a:p>
            <a:r>
              <a:rPr lang="en-US" dirty="0" smtClean="0"/>
              <a:t>uint8_t:  [</a:t>
            </a:r>
            <a:r>
              <a:rPr lang="en-US" dirty="0"/>
              <a:t>0, +255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nt16_t:   [-</a:t>
            </a:r>
            <a:r>
              <a:rPr lang="en-US" dirty="0"/>
              <a:t>32767, +32767</a:t>
            </a:r>
            <a:r>
              <a:rPr lang="en-US" dirty="0" smtClean="0"/>
              <a:t>]</a:t>
            </a:r>
          </a:p>
          <a:p>
            <a:r>
              <a:rPr lang="en-US" dirty="0" smtClean="0"/>
              <a:t>uint16_t: </a:t>
            </a:r>
            <a:r>
              <a:rPr lang="en-US" dirty="0"/>
              <a:t>[0, +65535]</a:t>
            </a:r>
          </a:p>
          <a:p>
            <a:endParaRPr lang="en-US" dirty="0" smtClean="0"/>
          </a:p>
          <a:p>
            <a:r>
              <a:rPr lang="en-US" dirty="0" smtClean="0"/>
              <a:t>Int32_t:    </a:t>
            </a:r>
            <a:r>
              <a:rPr lang="en-US" dirty="0"/>
              <a:t>[-2147483647, +</a:t>
            </a:r>
            <a:r>
              <a:rPr lang="en-US" dirty="0" smtClean="0"/>
              <a:t>2147483647]</a:t>
            </a:r>
          </a:p>
          <a:p>
            <a:r>
              <a:rPr lang="en-US" dirty="0" smtClean="0"/>
              <a:t>uint32_t:  [</a:t>
            </a:r>
            <a:r>
              <a:rPr lang="en-US" dirty="0"/>
              <a:t>0, +4294967295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int64_t:    </a:t>
            </a:r>
            <a:r>
              <a:rPr lang="ru-RU" dirty="0"/>
              <a:t>[</a:t>
            </a:r>
            <a:r>
              <a:rPr lang="en-US" dirty="0"/>
              <a:t>-</a:t>
            </a:r>
            <a:r>
              <a:rPr lang="ru-RU" dirty="0"/>
              <a:t>9223372036854775807, +</a:t>
            </a:r>
            <a:r>
              <a:rPr lang="ru-RU" dirty="0" smtClean="0"/>
              <a:t>9223372036854775807]</a:t>
            </a:r>
            <a:endParaRPr lang="en-US" dirty="0" smtClean="0"/>
          </a:p>
          <a:p>
            <a:r>
              <a:rPr lang="en-US" dirty="0" smtClean="0"/>
              <a:t>uint64_t:  [</a:t>
            </a:r>
            <a:r>
              <a:rPr lang="en-US" dirty="0"/>
              <a:t>0, +18446744073709551615]</a:t>
            </a:r>
          </a:p>
          <a:p>
            <a:endParaRPr lang="en-US" dirty="0" smtClean="0"/>
          </a:p>
          <a:p>
            <a:r>
              <a:rPr lang="ru-RU" dirty="0" smtClean="0"/>
              <a:t>Так же может быть полезен файл </a:t>
            </a:r>
            <a:r>
              <a:rPr lang="en-US" b="1" dirty="0" err="1" smtClean="0"/>
              <a:t>limits.h</a:t>
            </a:r>
            <a:r>
              <a:rPr lang="en-US" dirty="0" smtClean="0"/>
              <a:t> (#include &lt;</a:t>
            </a:r>
            <a:r>
              <a:rPr lang="en-US" dirty="0" err="1" smtClean="0"/>
              <a:t>limits.h</a:t>
            </a:r>
            <a:r>
              <a:rPr lang="en-US" dirty="0" smtClean="0"/>
              <a:t>&gt;)</a:t>
            </a:r>
            <a:r>
              <a:rPr lang="ru-RU" dirty="0" smtClean="0"/>
              <a:t> в нем определены минимальные</a:t>
            </a:r>
            <a:r>
              <a:rPr lang="en-US" dirty="0" smtClean="0"/>
              <a:t>/</a:t>
            </a:r>
            <a:r>
              <a:rPr lang="ru-RU" dirty="0" smtClean="0"/>
              <a:t>максимальные значения целочисленных типов в макросах </a:t>
            </a:r>
            <a:r>
              <a:rPr lang="en-US" b="1" dirty="0" smtClean="0"/>
              <a:t>SHRT_MIN, SHRT_MAX, USHRT_MIN, USHRT_MAX</a:t>
            </a:r>
            <a:r>
              <a:rPr lang="ru-RU" dirty="0" smtClean="0"/>
              <a:t> и прочие.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Типы с плавающей точкой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Их всего два</a:t>
            </a:r>
          </a:p>
          <a:p>
            <a:endParaRPr lang="en-US" dirty="0" smtClean="0"/>
          </a:p>
          <a:p>
            <a:r>
              <a:rPr lang="en-US" b="1" dirty="0" smtClean="0"/>
              <a:t>float</a:t>
            </a:r>
          </a:p>
          <a:p>
            <a:r>
              <a:rPr lang="en-US" dirty="0" smtClean="0"/>
              <a:t>4 </a:t>
            </a:r>
            <a:r>
              <a:rPr lang="ru-RU" dirty="0" smtClean="0"/>
              <a:t>байта (32 бита)</a:t>
            </a:r>
          </a:p>
          <a:p>
            <a:r>
              <a:rPr lang="en-US" dirty="0" smtClean="0"/>
              <a:t>[-3.4*10</a:t>
            </a:r>
            <a:r>
              <a:rPr lang="en-US" baseline="30000" dirty="0" smtClean="0"/>
              <a:t>38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3.4*10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ru-RU" dirty="0" smtClean="0"/>
              <a:t>примерно 7 знаков после запятой точности</a:t>
            </a:r>
          </a:p>
          <a:p>
            <a:endParaRPr lang="ru-RU" dirty="0"/>
          </a:p>
          <a:p>
            <a:r>
              <a:rPr lang="en-US" b="1" dirty="0"/>
              <a:t>d</a:t>
            </a:r>
            <a:r>
              <a:rPr lang="en-US" b="1" dirty="0" smtClean="0"/>
              <a:t>ouble</a:t>
            </a:r>
          </a:p>
          <a:p>
            <a:r>
              <a:rPr lang="ru-RU" dirty="0" smtClean="0"/>
              <a:t>8 байт (64 бита)</a:t>
            </a:r>
          </a:p>
          <a:p>
            <a:r>
              <a:rPr lang="en-US" dirty="0" smtClean="0"/>
              <a:t>[-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ru-RU" dirty="0" smtClean="0"/>
              <a:t>7</a:t>
            </a:r>
            <a:r>
              <a:rPr lang="en-US" dirty="0" smtClean="0"/>
              <a:t>*10</a:t>
            </a:r>
            <a:r>
              <a:rPr lang="en-US" baseline="30000" dirty="0" smtClean="0"/>
              <a:t>3</a:t>
            </a:r>
            <a:r>
              <a:rPr lang="ru-RU" baseline="30000" dirty="0" smtClean="0"/>
              <a:t>0</a:t>
            </a:r>
            <a:r>
              <a:rPr lang="en-US" baseline="30000" dirty="0" smtClean="0"/>
              <a:t>8</a:t>
            </a:r>
            <a:r>
              <a:rPr lang="en-US" dirty="0"/>
              <a:t>, </a:t>
            </a:r>
            <a:r>
              <a:rPr lang="en-US" dirty="0" smtClean="0"/>
              <a:t>+</a:t>
            </a:r>
            <a:r>
              <a:rPr lang="ru-RU" dirty="0" smtClean="0"/>
              <a:t>1.7</a:t>
            </a:r>
            <a:r>
              <a:rPr lang="en-US" dirty="0" smtClean="0"/>
              <a:t>*10</a:t>
            </a:r>
            <a:r>
              <a:rPr lang="en-US" baseline="30000" dirty="0" smtClean="0"/>
              <a:t>3</a:t>
            </a:r>
            <a:r>
              <a:rPr lang="ru-RU" baseline="30000" dirty="0" smtClean="0"/>
              <a:t>0</a:t>
            </a:r>
            <a:r>
              <a:rPr lang="en-US" baseline="30000" dirty="0" smtClean="0"/>
              <a:t>8</a:t>
            </a:r>
            <a:r>
              <a:rPr lang="en-US" dirty="0"/>
              <a:t>]</a:t>
            </a:r>
          </a:p>
          <a:p>
            <a:r>
              <a:rPr lang="ru-RU" dirty="0" smtClean="0"/>
              <a:t>Примерно 15 знаков после запятой точности.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Имеют файл со вспомогательными макросами </a:t>
            </a:r>
            <a:r>
              <a:rPr lang="en-US" b="1" dirty="0" smtClean="0"/>
              <a:t>&lt;</a:t>
            </a:r>
            <a:r>
              <a:rPr lang="en-US" b="1" dirty="0" err="1" smtClean="0"/>
              <a:t>float.h</a:t>
            </a:r>
            <a:r>
              <a:rPr lang="en-US" b="1" dirty="0" smtClean="0"/>
              <a:t>&gt;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916" y="1212574"/>
            <a:ext cx="3271836" cy="39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979754" y="2944106"/>
            <a:ext cx="70667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наш</a:t>
            </a:r>
            <a:r>
              <a:rPr lang="en-US" dirty="0" smtClean="0"/>
              <a:t> main</a:t>
            </a:r>
            <a:r>
              <a:rPr lang="ru-RU" dirty="0" smtClean="0"/>
              <a:t> начинается с </a:t>
            </a:r>
            <a:r>
              <a:rPr lang="ru-RU" b="1" dirty="0" smtClean="0"/>
              <a:t>определения </a:t>
            </a:r>
            <a:r>
              <a:rPr lang="ru-RU" dirty="0" smtClean="0"/>
              <a:t>переменной.</a:t>
            </a:r>
          </a:p>
          <a:p>
            <a:endParaRPr lang="ru-RU" b="1" dirty="0" smtClean="0"/>
          </a:p>
          <a:p>
            <a:r>
              <a:rPr lang="ru-RU" dirty="0" smtClean="0"/>
              <a:t>Переменные – это хранилище данных определенного типа. Если Вашей программе нужно что-то запомнить на время, то это нужно записать в переменную.</a:t>
            </a:r>
          </a:p>
          <a:p>
            <a:endParaRPr lang="ru-RU" dirty="0"/>
          </a:p>
          <a:p>
            <a:r>
              <a:rPr lang="ru-RU" dirty="0" smtClean="0"/>
              <a:t>Определение переменной делается так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b="1" dirty="0" err="1" smtClean="0"/>
              <a:t>тип_переменной</a:t>
            </a:r>
            <a:r>
              <a:rPr lang="ru-RU" b="1" dirty="0" smtClean="0"/>
              <a:t> </a:t>
            </a:r>
            <a:r>
              <a:rPr lang="ru-RU" b="1" dirty="0" err="1" smtClean="0"/>
              <a:t>имя_переменной</a:t>
            </a:r>
            <a:r>
              <a:rPr lang="ru-RU" b="1" dirty="0" smtClean="0"/>
              <a:t> </a:t>
            </a:r>
            <a:r>
              <a:rPr lang="en-US" b="1" dirty="0" smtClean="0"/>
              <a:t>[ = </a:t>
            </a:r>
            <a:r>
              <a:rPr lang="ru-RU" b="1" dirty="0" smtClean="0"/>
              <a:t>начальное значение</a:t>
            </a:r>
            <a:r>
              <a:rPr lang="en-US" b="1" dirty="0" smtClean="0"/>
              <a:t>];</a:t>
            </a:r>
          </a:p>
          <a:p>
            <a:endParaRPr lang="en-US" b="1" dirty="0"/>
          </a:p>
          <a:p>
            <a:r>
              <a:rPr lang="ru-RU" dirty="0" smtClean="0"/>
              <a:t>Начальное значение указывать не обязательно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Рассмотрим такой пример – допустим, у нас есть функция, которая возвращает напряжение на датчике давления. Нам нужно посчитать давление в Паскалях из этого напряжения и вывести на экран.</a:t>
            </a:r>
          </a:p>
          <a:p>
            <a:endParaRPr lang="ru-RU" dirty="0"/>
          </a:p>
          <a:p>
            <a:r>
              <a:rPr lang="ru-RU" dirty="0"/>
              <a:t>Формула для вычисления давления из напряжения – </a:t>
            </a:r>
          </a:p>
          <a:p>
            <a:r>
              <a:rPr lang="en-US" dirty="0"/>
              <a:t>pressure = mV * (1000 - 100) + 100</a:t>
            </a:r>
            <a:endParaRPr lang="ru-RU" dirty="0"/>
          </a:p>
          <a:p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4" y="3092850"/>
            <a:ext cx="4743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02635"/>
            <a:ext cx="117900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Присваивание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x = 10;</a:t>
            </a:r>
          </a:p>
          <a:p>
            <a:endParaRPr lang="ru-RU" dirty="0" smtClean="0"/>
          </a:p>
          <a:p>
            <a:r>
              <a:rPr lang="ru-RU" b="1" dirty="0" smtClean="0"/>
              <a:t>Присваивание цепочкой</a:t>
            </a:r>
            <a:endParaRPr lang="en-US" b="1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r>
              <a:rPr lang="en-US" dirty="0" smtClean="0"/>
              <a:t>x = y = 10;</a:t>
            </a:r>
            <a:endParaRPr lang="ru-RU" dirty="0" smtClean="0"/>
          </a:p>
          <a:p>
            <a:endParaRPr lang="ru-RU" dirty="0"/>
          </a:p>
          <a:p>
            <a:r>
              <a:rPr lang="ru-RU" b="1" dirty="0" smtClean="0"/>
              <a:t>Сложение вычитание, умножение, деление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x = 10 + 10;</a:t>
            </a:r>
          </a:p>
          <a:p>
            <a:r>
              <a:rPr lang="en-US" dirty="0" smtClean="0"/>
              <a:t>x = x + 10 + y + SOME_MACRO;</a:t>
            </a:r>
          </a:p>
          <a:p>
            <a:r>
              <a:rPr lang="en-US" dirty="0" smtClean="0"/>
              <a:t>x += 10; //</a:t>
            </a:r>
            <a:r>
              <a:rPr lang="ru-RU" dirty="0" smtClean="0"/>
              <a:t> тоже самое что </a:t>
            </a:r>
            <a:r>
              <a:rPr lang="en-US" dirty="0" smtClean="0"/>
              <a:t>x = x + 10;</a:t>
            </a:r>
          </a:p>
          <a:p>
            <a:endParaRPr lang="en-US" dirty="0"/>
          </a:p>
          <a:p>
            <a:r>
              <a:rPr lang="ru-RU" dirty="0" smtClean="0"/>
              <a:t>Аналогично с умножением </a:t>
            </a:r>
            <a:r>
              <a:rPr lang="en-US" dirty="0" smtClean="0"/>
              <a:t>*, </a:t>
            </a:r>
            <a:r>
              <a:rPr lang="ru-RU" dirty="0" smtClean="0"/>
              <a:t>делением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ru-RU" dirty="0" smtClean="0"/>
              <a:t>, вычитанием –,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Порядок действий как в математике, можно использовать скобочки.</a:t>
            </a:r>
          </a:p>
          <a:p>
            <a:endParaRPr lang="ru-RU" dirty="0"/>
          </a:p>
          <a:p>
            <a:r>
              <a:rPr lang="ru-RU" b="1" dirty="0" smtClean="0"/>
              <a:t>Нельзя использовать переменную, которой не присвоено значения для чтения из нее!</a:t>
            </a:r>
          </a:p>
          <a:p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7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02635"/>
            <a:ext cx="117900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Преобразование типа</a:t>
            </a:r>
          </a:p>
          <a:p>
            <a:r>
              <a:rPr lang="en-US" dirty="0" smtClean="0"/>
              <a:t>uint8_t x = 10;</a:t>
            </a:r>
          </a:p>
          <a:p>
            <a:r>
              <a:rPr lang="en-US" dirty="0" smtClean="0"/>
              <a:t>Int16_t y = x; //</a:t>
            </a:r>
            <a:r>
              <a:rPr lang="ru-RU" dirty="0" smtClean="0"/>
              <a:t> неявное преобразование типа, все в порядке</a:t>
            </a:r>
          </a:p>
          <a:p>
            <a:endParaRPr lang="en-US" dirty="0" smtClean="0"/>
          </a:p>
          <a:p>
            <a:r>
              <a:rPr lang="en-US" dirty="0" smtClean="0"/>
              <a:t>Int16_t x = 1000;</a:t>
            </a:r>
          </a:p>
          <a:p>
            <a:r>
              <a:rPr lang="en-US" dirty="0" smtClean="0"/>
              <a:t>Int8_t y = x; //</a:t>
            </a:r>
            <a:r>
              <a:rPr lang="ru-RU" dirty="0" smtClean="0"/>
              <a:t> переполнение. </a:t>
            </a:r>
            <a:r>
              <a:rPr lang="en-US" dirty="0" smtClean="0"/>
              <a:t>y </a:t>
            </a:r>
            <a:r>
              <a:rPr lang="ru-RU" dirty="0" smtClean="0"/>
              <a:t>не способен хранить в себе </a:t>
            </a:r>
            <a:r>
              <a:rPr lang="en-US" dirty="0" smtClean="0"/>
              <a:t>1000</a:t>
            </a:r>
            <a:r>
              <a:rPr lang="ru-RU" dirty="0"/>
              <a:t> </a:t>
            </a:r>
            <a:r>
              <a:rPr lang="ru-RU" dirty="0" smtClean="0"/>
              <a:t>и сохранит остаток от </a:t>
            </a:r>
            <a:r>
              <a:rPr lang="en-US" dirty="0" smtClean="0"/>
              <a:t>1000/256</a:t>
            </a:r>
          </a:p>
          <a:p>
            <a:r>
              <a:rPr lang="en-US" dirty="0" smtClean="0"/>
              <a:t>// </a:t>
            </a:r>
            <a:r>
              <a:rPr lang="ru-RU" dirty="0" smtClean="0"/>
              <a:t>В этом  случае компилятор Вас предупредит, но если вы знаете что делаете, </a:t>
            </a:r>
            <a:r>
              <a:rPr lang="en-US" dirty="0" smtClean="0"/>
              <a:t>x</a:t>
            </a:r>
            <a:r>
              <a:rPr lang="ru-RU" dirty="0" smtClean="0"/>
              <a:t> например == 1 и переполнения не будет, можно использовать явное преобразование</a:t>
            </a:r>
          </a:p>
          <a:p>
            <a:endParaRPr lang="ru-RU" dirty="0"/>
          </a:p>
          <a:p>
            <a:r>
              <a:rPr lang="en-US" dirty="0" smtClean="0"/>
              <a:t>y = (int8_t)x;</a:t>
            </a:r>
          </a:p>
          <a:p>
            <a:endParaRPr lang="en-US" dirty="0"/>
          </a:p>
          <a:p>
            <a:r>
              <a:rPr lang="ru-RU" b="1" dirty="0" smtClean="0"/>
              <a:t>Аналогично</a:t>
            </a:r>
          </a:p>
          <a:p>
            <a:r>
              <a:rPr lang="en-US" dirty="0"/>
              <a:t>u</a:t>
            </a:r>
            <a:r>
              <a:rPr lang="en-US" dirty="0" smtClean="0"/>
              <a:t>int16_t x = 65500;</a:t>
            </a:r>
          </a:p>
          <a:p>
            <a:r>
              <a:rPr lang="en-US" dirty="0" smtClean="0"/>
              <a:t>Int16_t y = x; //</a:t>
            </a:r>
            <a:r>
              <a:rPr lang="ru-RU" dirty="0" smtClean="0"/>
              <a:t> снова переполнение, знаковый </a:t>
            </a:r>
            <a:r>
              <a:rPr lang="en-US" dirty="0" smtClean="0"/>
              <a:t>Y</a:t>
            </a:r>
            <a:r>
              <a:rPr lang="ru-RU" dirty="0" smtClean="0"/>
              <a:t> способен хранить максимум </a:t>
            </a:r>
            <a:r>
              <a:rPr lang="en-US" dirty="0" smtClean="0"/>
              <a:t>32767;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Int16_t x = -100;</a:t>
            </a:r>
          </a:p>
          <a:p>
            <a:r>
              <a:rPr lang="en-US" dirty="0" smtClean="0"/>
              <a:t>uint16_t y = x; //</a:t>
            </a:r>
            <a:r>
              <a:rPr lang="ru-RU" dirty="0" smtClean="0"/>
              <a:t> тоже ничего хорошего не выйдет. </a:t>
            </a:r>
            <a:r>
              <a:rPr lang="ru-RU" dirty="0" err="1" smtClean="0"/>
              <a:t>Беззнаковая</a:t>
            </a:r>
            <a:r>
              <a:rPr lang="ru-RU" dirty="0" smtClean="0"/>
              <a:t> переменная не хранит отрицательные числа.</a:t>
            </a:r>
            <a:endParaRPr lang="ru-RU" dirty="0"/>
          </a:p>
          <a:p>
            <a:endParaRPr lang="ru-RU" dirty="0"/>
          </a:p>
          <a:p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430"/>
          </a:xfrm>
        </p:spPr>
        <p:txBody>
          <a:bodyPr/>
          <a:lstStyle/>
          <a:p>
            <a:r>
              <a:rPr lang="ru-RU" dirty="0" smtClean="0"/>
              <a:t>Применимость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3" y="1282148"/>
            <a:ext cx="11658599" cy="4966251"/>
          </a:xfrm>
        </p:spPr>
        <p:txBody>
          <a:bodyPr/>
          <a:lstStyle/>
          <a:p>
            <a:r>
              <a:rPr lang="ru-RU" dirty="0" smtClean="0"/>
              <a:t>Язык Си – язык низкого уровня абстракции. Это означает, что сущности которыми оперирует язык – очень близки к сущностям, которыми оперирует процессор. Это позволяет очень точно управлять ресурсами ЭВМ (а следовательно использовать их с максимальной эффективностью), но увеличивает сложность написания программ.</a:t>
            </a:r>
          </a:p>
          <a:p>
            <a:endParaRPr lang="ru-RU" dirty="0"/>
          </a:p>
          <a:p>
            <a:r>
              <a:rPr lang="ru-RU" dirty="0" smtClean="0"/>
              <a:t>Где применяется язык Си?</a:t>
            </a:r>
          </a:p>
          <a:p>
            <a:r>
              <a:rPr lang="ru-RU" dirty="0" smtClean="0"/>
              <a:t>Там где скорость и минимальное потребление памяти превыше всего</a:t>
            </a:r>
            <a:br>
              <a:rPr lang="ru-RU" dirty="0" smtClean="0"/>
            </a:br>
            <a:r>
              <a:rPr lang="ru-RU" dirty="0" smtClean="0"/>
              <a:t>(Операционные системы, высоконагруженные сервисы, программы для ограниченных по ресурсам систем)</a:t>
            </a:r>
          </a:p>
          <a:p>
            <a:r>
              <a:rPr lang="ru-RU" dirty="0" smtClean="0"/>
              <a:t>Там где требуется взаимодействие с железом напрямую</a:t>
            </a:r>
            <a:br>
              <a:rPr lang="ru-RU" dirty="0" smtClean="0"/>
            </a:br>
            <a:r>
              <a:rPr lang="ru-RU" dirty="0" smtClean="0"/>
              <a:t>(драйверы устройств, различная встраиваемая техника, включая микроконтроллеры)</a:t>
            </a:r>
          </a:p>
        </p:txBody>
      </p:sp>
    </p:spTree>
    <p:extLst>
      <p:ext uri="{BB962C8B-B14F-4D97-AF65-F5344CB8AC3E}">
        <p14:creationId xmlns:p14="http://schemas.microsoft.com/office/powerpoint/2010/main" val="36596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02635"/>
            <a:ext cx="117900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Инкремент – декремент</a:t>
            </a:r>
            <a:endParaRPr lang="ru-RU" b="1" dirty="0"/>
          </a:p>
          <a:p>
            <a:endParaRPr lang="ru-RU" dirty="0" smtClean="0"/>
          </a:p>
          <a:p>
            <a:r>
              <a:rPr lang="en-US" dirty="0" smtClean="0"/>
              <a:t>x++; ++x; // </a:t>
            </a:r>
            <a:r>
              <a:rPr lang="ru-RU" dirty="0" smtClean="0"/>
              <a:t>аналогично </a:t>
            </a:r>
            <a:r>
              <a:rPr lang="en-US" dirty="0" smtClean="0"/>
              <a:t>x = x + 1;</a:t>
            </a:r>
          </a:p>
          <a:p>
            <a:r>
              <a:rPr lang="en-US" dirty="0" smtClean="0"/>
              <a:t>x--;   --x; // </a:t>
            </a:r>
            <a:r>
              <a:rPr lang="ru-RU" dirty="0" smtClean="0"/>
              <a:t>аналогично </a:t>
            </a:r>
            <a:r>
              <a:rPr lang="en-US" dirty="0" smtClean="0"/>
              <a:t>x = x – 1;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x = 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x++; </a:t>
            </a:r>
          </a:p>
          <a:p>
            <a:r>
              <a:rPr lang="en-US" dirty="0" smtClean="0"/>
              <a:t>// </a:t>
            </a:r>
            <a:r>
              <a:rPr lang="ru-RU" dirty="0" smtClean="0"/>
              <a:t>В итоге </a:t>
            </a:r>
            <a:r>
              <a:rPr lang="en-US" dirty="0" smtClean="0"/>
              <a:t>y = 1; x = 2;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x = 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y = ++x;</a:t>
            </a:r>
          </a:p>
          <a:p>
            <a:r>
              <a:rPr lang="en-US" dirty="0" smtClean="0"/>
              <a:t>// </a:t>
            </a:r>
            <a:r>
              <a:rPr lang="ru-RU" dirty="0" smtClean="0"/>
              <a:t>В итоге </a:t>
            </a:r>
            <a:r>
              <a:rPr lang="en-US" dirty="0" smtClean="0"/>
              <a:t>y = 2; x = 2;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1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117900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Сравнение</a:t>
            </a:r>
            <a:endParaRPr lang="ru-RU" b="1" dirty="0"/>
          </a:p>
          <a:p>
            <a:r>
              <a:rPr lang="en-US" dirty="0" err="1" smtClean="0"/>
              <a:t>Int</a:t>
            </a:r>
            <a:r>
              <a:rPr lang="en-US" dirty="0" smtClean="0"/>
              <a:t> x = 10;</a:t>
            </a:r>
            <a:endParaRPr lang="ru-RU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result = x &gt; 100; // </a:t>
            </a:r>
            <a:r>
              <a:rPr lang="ru-RU" dirty="0" smtClean="0"/>
              <a:t>В итоге </a:t>
            </a:r>
            <a:r>
              <a:rPr lang="en-US" dirty="0" smtClean="0"/>
              <a:t>result = 0;</a:t>
            </a:r>
          </a:p>
          <a:p>
            <a:r>
              <a:rPr lang="en-US" dirty="0" smtClean="0"/>
              <a:t>result = x &lt; 100;        //</a:t>
            </a:r>
            <a:r>
              <a:rPr lang="ru-RU" dirty="0" smtClean="0"/>
              <a:t> В итоге </a:t>
            </a:r>
            <a:r>
              <a:rPr lang="en-US" dirty="0" smtClean="0"/>
              <a:t>result = 1;</a:t>
            </a:r>
          </a:p>
          <a:p>
            <a:endParaRPr lang="en-US" dirty="0"/>
          </a:p>
          <a:p>
            <a:r>
              <a:rPr lang="en-US" dirty="0" smtClean="0"/>
              <a:t>result = (x == 10); //</a:t>
            </a:r>
            <a:r>
              <a:rPr lang="ru-RU" dirty="0" smtClean="0"/>
              <a:t> В итоге </a:t>
            </a:r>
            <a:r>
              <a:rPr lang="en-US" dirty="0" smtClean="0"/>
              <a:t>result = 1;</a:t>
            </a:r>
          </a:p>
          <a:p>
            <a:endParaRPr lang="en-US" dirty="0"/>
          </a:p>
          <a:p>
            <a:r>
              <a:rPr lang="ru-RU" dirty="0" smtClean="0"/>
              <a:t>Возможны операторы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&gt; </a:t>
            </a:r>
            <a:r>
              <a:rPr lang="ru-RU" dirty="0" smtClean="0"/>
              <a:t>больше</a:t>
            </a:r>
            <a:r>
              <a:rPr lang="en-US" dirty="0" smtClean="0"/>
              <a:t>,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ru-RU" dirty="0" smtClean="0"/>
              <a:t> меньше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&gt;=</a:t>
            </a:r>
            <a:r>
              <a:rPr lang="ru-RU" dirty="0" smtClean="0"/>
              <a:t> больше или равно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&lt;= </a:t>
            </a:r>
            <a:r>
              <a:rPr lang="ru-RU" dirty="0" smtClean="0"/>
              <a:t>меньше или равно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==</a:t>
            </a:r>
            <a:r>
              <a:rPr lang="ru-RU" dirty="0" smtClean="0"/>
              <a:t> равно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!=</a:t>
            </a:r>
            <a:r>
              <a:rPr lang="ru-RU" dirty="0" smtClean="0"/>
              <a:t> не равно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Нельзя делать цепочки</a:t>
            </a:r>
          </a:p>
          <a:p>
            <a:r>
              <a:rPr lang="en-US" dirty="0" smtClean="0"/>
              <a:t>result = 0 &lt;= x &lt;= 100; //</a:t>
            </a:r>
            <a:r>
              <a:rPr lang="ru-RU" dirty="0" smtClean="0"/>
              <a:t> так нельзя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Не стоит сравнивать знаковые и без знаковые числа.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11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12574"/>
            <a:ext cx="51208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Логические операции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&amp;&amp; (AND</a:t>
            </a:r>
            <a:r>
              <a:rPr lang="ru-RU" b="1" dirty="0" smtClean="0"/>
              <a:t> или же операция «и»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result1 = 10 &gt;= 5; // result1 = 1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result2 = 10 &lt;= 5; // result2 = 0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result3 = result1 &amp;&amp; result2; // result3 = 0;</a:t>
            </a:r>
          </a:p>
          <a:p>
            <a:endParaRPr lang="en-US" dirty="0"/>
          </a:p>
          <a:p>
            <a:r>
              <a:rPr lang="en-US" b="1" dirty="0" smtClean="0"/>
              <a:t>|| (OR</a:t>
            </a:r>
            <a:r>
              <a:rPr lang="ru-RU" b="1" dirty="0" smtClean="0"/>
              <a:t> или же операция «или»</a:t>
            </a:r>
            <a:r>
              <a:rPr lang="en-US" b="1" dirty="0" smtClean="0"/>
              <a:t>)</a:t>
            </a:r>
            <a:endParaRPr lang="ru-RU" b="1" dirty="0" smtClean="0"/>
          </a:p>
          <a:p>
            <a:r>
              <a:rPr lang="en-US" dirty="0" smtClean="0"/>
              <a:t>result3 = result1 || result2; // result3 = 1;</a:t>
            </a:r>
          </a:p>
          <a:p>
            <a:endParaRPr lang="en-US" dirty="0"/>
          </a:p>
          <a:p>
            <a:r>
              <a:rPr lang="en-US" b="1" dirty="0" smtClean="0"/>
              <a:t>! (NOT</a:t>
            </a:r>
            <a:r>
              <a:rPr lang="ru-RU" b="1" dirty="0" smtClean="0"/>
              <a:t> или же операция «не»)</a:t>
            </a:r>
          </a:p>
          <a:p>
            <a:r>
              <a:rPr lang="en-US" dirty="0" smtClean="0"/>
              <a:t>result3 = 1;</a:t>
            </a:r>
          </a:p>
          <a:p>
            <a:r>
              <a:rPr lang="en-US" dirty="0" smtClean="0"/>
              <a:t>result3 = !result3; // result3 = 0;</a:t>
            </a:r>
          </a:p>
          <a:p>
            <a:endParaRPr lang="en-US" dirty="0"/>
          </a:p>
          <a:p>
            <a:r>
              <a:rPr lang="ru-RU" dirty="0" smtClean="0"/>
              <a:t>Можно делать цепочки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result4 = (result3 || result2) &amp;&amp; result1;</a:t>
            </a:r>
          </a:p>
          <a:p>
            <a:endParaRPr lang="en-US" dirty="0"/>
          </a:p>
          <a:p>
            <a:r>
              <a:rPr lang="ru-RU" dirty="0" smtClean="0"/>
              <a:t>Порядок действий. !</a:t>
            </a:r>
            <a:r>
              <a:rPr lang="en-US" dirty="0" smtClean="0"/>
              <a:t> &gt; &amp;&amp; &gt; ||</a:t>
            </a: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251713" y="1679713"/>
            <a:ext cx="60596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более удобной работы с булевой логикой</a:t>
            </a:r>
          </a:p>
          <a:p>
            <a:r>
              <a:rPr lang="ru-RU" dirty="0" smtClean="0"/>
              <a:t>Есть файл </a:t>
            </a:r>
            <a:r>
              <a:rPr lang="en-US" b="1" dirty="0" smtClean="0"/>
              <a:t>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</a:t>
            </a:r>
            <a:endParaRPr lang="ru-RU" b="1" dirty="0" smtClean="0"/>
          </a:p>
          <a:p>
            <a:endParaRPr lang="ru-RU" dirty="0"/>
          </a:p>
          <a:p>
            <a:r>
              <a:rPr lang="ru-RU" dirty="0" smtClean="0"/>
              <a:t>В нем определены значения </a:t>
            </a:r>
            <a:r>
              <a:rPr lang="en-US" b="1" dirty="0" smtClean="0"/>
              <a:t>true</a:t>
            </a:r>
            <a:r>
              <a:rPr lang="en-US" dirty="0" smtClean="0"/>
              <a:t> (==1)</a:t>
            </a:r>
            <a:r>
              <a:rPr lang="ru-RU" dirty="0" smtClean="0"/>
              <a:t> и </a:t>
            </a: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==0)</a:t>
            </a:r>
          </a:p>
          <a:p>
            <a:r>
              <a:rPr lang="ru-RU" dirty="0" smtClean="0"/>
              <a:t>А так же тип </a:t>
            </a:r>
            <a:r>
              <a:rPr lang="en-US" b="1" dirty="0" err="1" smtClean="0"/>
              <a:t>bool</a:t>
            </a:r>
            <a:r>
              <a:rPr lang="ru-RU" dirty="0" smtClean="0"/>
              <a:t>, который хранит эти значения.</a:t>
            </a:r>
          </a:p>
          <a:p>
            <a:endParaRPr lang="ru-RU" dirty="0"/>
          </a:p>
          <a:p>
            <a:r>
              <a:rPr lang="ru-RU" dirty="0" smtClean="0"/>
              <a:t>В целом, работа с логикой в Си очень проста</a:t>
            </a:r>
          </a:p>
          <a:p>
            <a:r>
              <a:rPr lang="ru-RU" dirty="0" smtClean="0"/>
              <a:t>Все что </a:t>
            </a:r>
            <a:r>
              <a:rPr lang="en-US" dirty="0" smtClean="0"/>
              <a:t>0</a:t>
            </a:r>
            <a:r>
              <a:rPr lang="ru-RU" dirty="0" smtClean="0"/>
              <a:t> – считается </a:t>
            </a:r>
            <a:r>
              <a:rPr lang="en-US" b="1" dirty="0" smtClean="0"/>
              <a:t>false</a:t>
            </a:r>
          </a:p>
          <a:p>
            <a:r>
              <a:rPr lang="ru-RU" dirty="0" smtClean="0"/>
              <a:t>Все остальное – считается </a:t>
            </a:r>
            <a:r>
              <a:rPr lang="en-US" b="1" dirty="0" smtClean="0"/>
              <a:t>true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2810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Операции с переменными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36304" y="1202635"/>
            <a:ext cx="11790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~ (</a:t>
            </a:r>
            <a:r>
              <a:rPr lang="ru-RU" b="1" dirty="0" smtClean="0"/>
              <a:t>Побитовый </a:t>
            </a:r>
            <a:r>
              <a:rPr lang="en-US" b="1" dirty="0" smtClean="0"/>
              <a:t>! (NOT) )</a:t>
            </a:r>
          </a:p>
          <a:p>
            <a:r>
              <a:rPr lang="en-US" dirty="0" smtClean="0"/>
              <a:t>uint8_t x = 243; // </a:t>
            </a:r>
            <a:r>
              <a:rPr lang="ru-RU" dirty="0" smtClean="0"/>
              <a:t>в двоичной системе </a:t>
            </a:r>
            <a:r>
              <a:rPr lang="en-US" dirty="0" smtClean="0"/>
              <a:t>1111 0011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cmp</a:t>
            </a:r>
            <a:r>
              <a:rPr lang="en-US" dirty="0" smtClean="0"/>
              <a:t> = (~x ==12); // ~x</a:t>
            </a:r>
            <a:r>
              <a:rPr lang="ru-RU" dirty="0"/>
              <a:t> </a:t>
            </a:r>
            <a:r>
              <a:rPr lang="ru-RU" dirty="0" smtClean="0"/>
              <a:t>в двоичной системе == </a:t>
            </a:r>
            <a:r>
              <a:rPr lang="en-US" dirty="0" smtClean="0"/>
              <a:t>0000 1100</a:t>
            </a:r>
            <a:endParaRPr lang="ru-RU" dirty="0"/>
          </a:p>
          <a:p>
            <a:endParaRPr lang="en-US" dirty="0" smtClean="0"/>
          </a:p>
          <a:p>
            <a:r>
              <a:rPr lang="en-US" b="1" dirty="0" smtClean="0"/>
              <a:t>&amp; </a:t>
            </a:r>
            <a:r>
              <a:rPr lang="ru-RU" b="1" dirty="0" smtClean="0"/>
              <a:t>и </a:t>
            </a:r>
            <a:r>
              <a:rPr lang="en-US" b="1" dirty="0" smtClean="0"/>
              <a:t>| </a:t>
            </a:r>
            <a:r>
              <a:rPr lang="ru-RU" b="1" dirty="0" smtClean="0"/>
              <a:t>(Побитовы</a:t>
            </a:r>
            <a:r>
              <a:rPr lang="ru-RU" b="1" dirty="0"/>
              <a:t>е</a:t>
            </a:r>
            <a:r>
              <a:rPr lang="ru-RU" b="1" dirty="0" smtClean="0"/>
              <a:t> </a:t>
            </a:r>
            <a:r>
              <a:rPr lang="en-US" b="1" dirty="0" smtClean="0"/>
              <a:t>&amp;&amp; </a:t>
            </a:r>
            <a:r>
              <a:rPr lang="ru-RU" b="1" dirty="0" smtClean="0"/>
              <a:t>и </a:t>
            </a:r>
            <a:r>
              <a:rPr lang="en-US" b="1" dirty="0" smtClean="0"/>
              <a:t>||)</a:t>
            </a:r>
          </a:p>
          <a:p>
            <a:r>
              <a:rPr lang="ru-RU" dirty="0" smtClean="0"/>
              <a:t>Аналогично </a:t>
            </a:r>
            <a:r>
              <a:rPr lang="ru-RU" dirty="0" err="1" smtClean="0"/>
              <a:t>небитовым</a:t>
            </a:r>
            <a:endParaRPr lang="ru-RU" dirty="0" smtClean="0"/>
          </a:p>
          <a:p>
            <a:r>
              <a:rPr lang="en-US" dirty="0" smtClean="0"/>
              <a:t>uint8_t x = 0b11110000;</a:t>
            </a:r>
          </a:p>
          <a:p>
            <a:r>
              <a:rPr lang="en-US" dirty="0" smtClean="0"/>
              <a:t>uint8_t y = 0b00111100;</a:t>
            </a:r>
          </a:p>
          <a:p>
            <a:endParaRPr lang="en-US" dirty="0"/>
          </a:p>
          <a:p>
            <a:r>
              <a:rPr lang="en-US" dirty="0" smtClean="0"/>
              <a:t>x | y == 0b11111100;</a:t>
            </a:r>
          </a:p>
          <a:p>
            <a:r>
              <a:rPr lang="en-US" dirty="0" smtClean="0"/>
              <a:t>x &amp; y == 0b00110000;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ru-RU" dirty="0" smtClean="0"/>
              <a:t>Ветвление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12574"/>
            <a:ext cx="8946541" cy="5277678"/>
          </a:xfrm>
        </p:spPr>
        <p:txBody>
          <a:bodyPr/>
          <a:lstStyle/>
          <a:p>
            <a:r>
              <a:rPr lang="en-US" dirty="0" smtClean="0"/>
              <a:t>if (</a:t>
            </a:r>
            <a:r>
              <a:rPr lang="ru-RU" dirty="0" smtClean="0"/>
              <a:t>условие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ru-RU" dirty="0" err="1" smtClean="0"/>
              <a:t>если_условие_верно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 else {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/>
              <a:t> </a:t>
            </a:r>
            <a:r>
              <a:rPr lang="ru-RU" dirty="0" err="1" smtClean="0"/>
              <a:t>если_условие_неверно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8" y="3767611"/>
            <a:ext cx="3495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r>
              <a:rPr lang="ru-RU" dirty="0" smtClean="0"/>
              <a:t>Специфика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0" y="1172818"/>
            <a:ext cx="11529392" cy="5075582"/>
          </a:xfrm>
        </p:spPr>
        <p:txBody>
          <a:bodyPr/>
          <a:lstStyle/>
          <a:p>
            <a:r>
              <a:rPr lang="ru-RU" dirty="0" smtClean="0"/>
              <a:t>Язык С очень похож по синтаксису на многие языки, так как повлиял на их развитие и был в каком-то смысле их предшественником.</a:t>
            </a:r>
          </a:p>
          <a:p>
            <a:r>
              <a:rPr lang="ru-RU" dirty="0" smtClean="0"/>
              <a:t>Язык С, как и С++ сохраняет </a:t>
            </a:r>
            <a:r>
              <a:rPr lang="ru-RU" i="1" dirty="0" smtClean="0"/>
              <a:t>обратную совместимость</a:t>
            </a:r>
            <a:r>
              <a:rPr lang="ru-RU" dirty="0" smtClean="0"/>
              <a:t> со всеми своими старыми стандартами (весь старый код можно использовать без изменений).</a:t>
            </a:r>
          </a:p>
          <a:p>
            <a:r>
              <a:rPr lang="ru-RU" dirty="0" smtClean="0"/>
              <a:t>Язык С – </a:t>
            </a:r>
            <a:r>
              <a:rPr lang="ru-RU" i="1" dirty="0" smtClean="0"/>
              <a:t>опасный </a:t>
            </a:r>
            <a:r>
              <a:rPr lang="ru-RU" dirty="0" smtClean="0"/>
              <a:t>язык. Он не запрещает и на защищает от написания совершенной ерунды</a:t>
            </a:r>
            <a:r>
              <a:rPr lang="ru-RU" dirty="0"/>
              <a:t> </a:t>
            </a:r>
            <a:r>
              <a:rPr lang="ru-RU" dirty="0" smtClean="0"/>
              <a:t>и совершения логических ошибок </a:t>
            </a:r>
            <a:r>
              <a:rPr lang="ru-RU" smtClean="0"/>
              <a:t>в программе.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 algn="r">
              <a:buNone/>
            </a:pPr>
            <a:r>
              <a:rPr lang="ru-RU" sz="1600" i="1" dirty="0" smtClean="0"/>
              <a:t>«Известны </a:t>
            </a:r>
            <a:r>
              <a:rPr lang="ru-RU" sz="1600" i="1" dirty="0"/>
              <a:t>10 преимуществ Паскаля перед Си:) Я приведу только одно, но самое важное:</a:t>
            </a:r>
          </a:p>
          <a:p>
            <a:pPr marL="0" indent="0" algn="r">
              <a:buNone/>
            </a:pPr>
            <a:r>
              <a:rPr lang="ru-RU" sz="1600" i="1" dirty="0"/>
              <a:t>На Си Вы можете написать:</a:t>
            </a:r>
          </a:p>
          <a:p>
            <a:pPr marL="0" indent="0" algn="r">
              <a:buNone/>
            </a:pPr>
            <a:r>
              <a:rPr lang="ru-RU" sz="1600" i="1" dirty="0" err="1"/>
              <a:t>for</a:t>
            </a:r>
            <a:r>
              <a:rPr lang="ru-RU" sz="1600" i="1" dirty="0"/>
              <a:t>(;P("\n").R-;P("\ "))</a:t>
            </a:r>
            <a:r>
              <a:rPr lang="ru-RU" sz="1600" i="1" dirty="0" err="1"/>
              <a:t>for</a:t>
            </a:r>
            <a:r>
              <a:rPr lang="ru-RU" sz="1600" i="1" dirty="0"/>
              <a:t>(e=3DC;e-;P("_ "+(*u++/8)%2))P("| "+ (*u/4)%2);</a:t>
            </a:r>
          </a:p>
          <a:p>
            <a:pPr marL="0" indent="0" algn="r">
              <a:buNone/>
            </a:pPr>
            <a:r>
              <a:rPr lang="ru-RU" sz="1600" i="1" dirty="0"/>
              <a:t>На Паскале Вы НЕ МОЖЕТЕ такого </a:t>
            </a:r>
            <a:r>
              <a:rPr lang="ru-RU" sz="1600" i="1" dirty="0" smtClean="0"/>
              <a:t>написать»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8676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7847"/>
          </a:xfrm>
        </p:spPr>
        <p:txBody>
          <a:bodyPr/>
          <a:lstStyle/>
          <a:p>
            <a:r>
              <a:rPr lang="ru-RU" sz="3200" dirty="0" smtClean="0"/>
              <a:t>Компилятор, стандартная библиотека и среда разработки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4" y="1540566"/>
            <a:ext cx="11529390" cy="4707834"/>
          </a:xfrm>
        </p:spPr>
        <p:txBody>
          <a:bodyPr/>
          <a:lstStyle/>
          <a:p>
            <a:r>
              <a:rPr lang="ru-RU" dirty="0" smtClean="0"/>
              <a:t>Для преобразования исходных текстов программ, </a:t>
            </a:r>
            <a:r>
              <a:rPr lang="ru-RU" dirty="0" err="1" smtClean="0"/>
              <a:t>написаных</a:t>
            </a:r>
            <a:r>
              <a:rPr lang="ru-RU" dirty="0" smtClean="0"/>
              <a:t> на языке Си в исполнимые файлы (</a:t>
            </a:r>
            <a:r>
              <a:rPr lang="en-US" dirty="0" smtClean="0"/>
              <a:t>.exe</a:t>
            </a:r>
            <a:r>
              <a:rPr lang="ru-RU" dirty="0" smtClean="0"/>
              <a:t>) необходим набор программ, называемых </a:t>
            </a:r>
            <a:r>
              <a:rPr lang="en-US" dirty="0" smtClean="0"/>
              <a:t>tool chain (</a:t>
            </a:r>
            <a:r>
              <a:rPr lang="ru-RU" dirty="0" smtClean="0"/>
              <a:t>дословно – цепь инструментов) или на жаргоне – компилятор.</a:t>
            </a:r>
          </a:p>
          <a:p>
            <a:r>
              <a:rPr lang="ru-RU" dirty="0" smtClean="0"/>
              <a:t>Компиляторов для языка Си очень много. Компилятор, как правило предназначен для конкретной целевой платформы. </a:t>
            </a:r>
            <a:r>
              <a:rPr lang="ru-RU" b="1" dirty="0" smtClean="0"/>
              <a:t>Платформа </a:t>
            </a:r>
            <a:r>
              <a:rPr lang="ru-RU" dirty="0" smtClean="0"/>
              <a:t>это совокупность операционной системы и процессора, на котором она работает. Операционная система определяет формат исполняемого файла, а процессор определяет набор машинных инструкций, которыми компилятор может пользоваться при создании машинного кода.</a:t>
            </a:r>
          </a:p>
          <a:p>
            <a:r>
              <a:rPr lang="ru-RU" dirty="0" smtClean="0"/>
              <a:t>Например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Windows-x86 </a:t>
            </a:r>
            <a:r>
              <a:rPr lang="ru-RU" dirty="0" smtClean="0"/>
              <a:t>(</a:t>
            </a:r>
            <a:r>
              <a:rPr lang="en-US" dirty="0" smtClean="0"/>
              <a:t>win32); Windows-x86_64 (win64); Linux-x86_64</a:t>
            </a:r>
            <a:r>
              <a:rPr lang="en-US" dirty="0"/>
              <a:t>; </a:t>
            </a:r>
            <a:r>
              <a:rPr lang="en-US" dirty="0" smtClean="0"/>
              <a:t>Android-</a:t>
            </a:r>
            <a:r>
              <a:rPr lang="en-US" dirty="0" err="1" smtClean="0"/>
              <a:t>armeabi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IOS-armv7eabi</a:t>
            </a:r>
            <a:endParaRPr lang="ru-RU" dirty="0" smtClean="0"/>
          </a:p>
          <a:p>
            <a:r>
              <a:rPr lang="ru-RU" dirty="0" smtClean="0"/>
              <a:t>Мы будем использовать компиляторы семейства </a:t>
            </a:r>
            <a:r>
              <a:rPr lang="en-US" b="1" dirty="0" smtClean="0"/>
              <a:t>GCC</a:t>
            </a:r>
            <a:r>
              <a:rPr lang="en-US" dirty="0" smtClean="0"/>
              <a:t> </a:t>
            </a:r>
            <a:r>
              <a:rPr lang="ru-RU" dirty="0" smtClean="0"/>
              <a:t>как для настольного компьютера</a:t>
            </a:r>
            <a:r>
              <a:rPr lang="en-US" dirty="0" smtClean="0"/>
              <a:t> </a:t>
            </a:r>
            <a:r>
              <a:rPr lang="ru-RU" dirty="0" smtClean="0"/>
              <a:t>так и для микроконтроллера.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7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7847"/>
          </a:xfrm>
        </p:spPr>
        <p:txBody>
          <a:bodyPr/>
          <a:lstStyle/>
          <a:p>
            <a:r>
              <a:rPr lang="ru-RU" sz="3200" dirty="0" smtClean="0"/>
              <a:t>Компилятор, стандартная библиотека и среда разработки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4" y="1540566"/>
            <a:ext cx="11529390" cy="4707834"/>
          </a:xfrm>
        </p:spPr>
        <p:txBody>
          <a:bodyPr/>
          <a:lstStyle/>
          <a:p>
            <a:r>
              <a:rPr lang="ru-RU" dirty="0" smtClean="0"/>
              <a:t>Каждая операционная система и</a:t>
            </a:r>
            <a:r>
              <a:rPr lang="en-US" dirty="0" smtClean="0"/>
              <a:t>/</a:t>
            </a:r>
            <a:r>
              <a:rPr lang="ru-RU" dirty="0" smtClean="0"/>
              <a:t>или микроконтроллер, предоставляет свой собственный </a:t>
            </a:r>
            <a:r>
              <a:rPr lang="ru-RU" b="1" i="1" dirty="0" smtClean="0"/>
              <a:t>программный интерфейс</a:t>
            </a:r>
            <a:r>
              <a:rPr lang="ru-RU" dirty="0" smtClean="0"/>
              <a:t> для взаимодействия с программой.</a:t>
            </a:r>
          </a:p>
          <a:p>
            <a:r>
              <a:rPr lang="ru-RU" dirty="0" smtClean="0"/>
              <a:t>В случае операционной системы – самый простой пример – ввод</a:t>
            </a:r>
            <a:r>
              <a:rPr lang="en-US" dirty="0" smtClean="0"/>
              <a:t>/</a:t>
            </a:r>
            <a:r>
              <a:rPr lang="ru-RU" dirty="0" smtClean="0"/>
              <a:t>вывод данных из консоли. </a:t>
            </a:r>
          </a:p>
          <a:p>
            <a:r>
              <a:rPr lang="ru-RU" dirty="0" smtClean="0"/>
              <a:t>Поскольку никому не хочется один и тот же код переписывать для разных операционных систем – существует </a:t>
            </a:r>
            <a:r>
              <a:rPr lang="ru-RU" b="1" i="1" dirty="0" smtClean="0"/>
              <a:t>стандартная библиотека</a:t>
            </a:r>
            <a:r>
              <a:rPr lang="ru-RU" dirty="0" smtClean="0"/>
              <a:t> языка </a:t>
            </a:r>
            <a:r>
              <a:rPr lang="en-US" dirty="0" smtClean="0"/>
              <a:t>C</a:t>
            </a:r>
            <a:r>
              <a:rPr lang="ru-RU" dirty="0" smtClean="0"/>
              <a:t>, в которой в виде некоторых стандартных сущностей определены стандартные интерфейсы взаимодействия с операционной системой и</a:t>
            </a:r>
            <a:r>
              <a:rPr lang="en-US" dirty="0" smtClean="0"/>
              <a:t>/</a:t>
            </a:r>
            <a:r>
              <a:rPr lang="ru-RU" dirty="0" smtClean="0"/>
              <a:t>или с аппаратурой. </a:t>
            </a:r>
          </a:p>
          <a:p>
            <a:r>
              <a:rPr lang="ru-RU" dirty="0" smtClean="0"/>
              <a:t>Помимо программных интерфейсов, в стандартную библиотеку включены так же, различные утилитарные сущности – например функции вычисления синуса</a:t>
            </a:r>
            <a:r>
              <a:rPr lang="ru-RU" dirty="0"/>
              <a:t> </a:t>
            </a:r>
            <a:r>
              <a:rPr lang="ru-RU" dirty="0" smtClean="0"/>
              <a:t>и пр.</a:t>
            </a:r>
          </a:p>
          <a:p>
            <a:r>
              <a:rPr lang="ru-RU" dirty="0" smtClean="0"/>
              <a:t>Стандартная библиотека, как правило, предоставляется вместе с компилятором и </a:t>
            </a:r>
            <a:r>
              <a:rPr lang="ru-RU" b="1" i="1" u="sng" dirty="0" smtClean="0"/>
              <a:t>крайне</a:t>
            </a:r>
            <a:r>
              <a:rPr lang="ru-RU" dirty="0" smtClean="0"/>
              <a:t> скудна.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7847"/>
          </a:xfrm>
        </p:spPr>
        <p:txBody>
          <a:bodyPr/>
          <a:lstStyle/>
          <a:p>
            <a:r>
              <a:rPr lang="ru-RU" sz="3200" dirty="0" smtClean="0"/>
              <a:t>Компилятор, стандартная библиотека и среда разработки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4" y="1540566"/>
            <a:ext cx="11529390" cy="4707834"/>
          </a:xfrm>
        </p:spPr>
        <p:txBody>
          <a:bodyPr/>
          <a:lstStyle/>
          <a:p>
            <a:r>
              <a:rPr lang="ru-RU" dirty="0" smtClean="0"/>
              <a:t>Тексты программ можно писать хоть в блокноте, а компилятор можно вызывать из командной строки, но это не удобно. Поэтому мы будем использовать </a:t>
            </a:r>
            <a:r>
              <a:rPr lang="ru-RU" b="1" i="1" dirty="0" smtClean="0"/>
              <a:t>Интегрированную Среду Разработки (</a:t>
            </a:r>
            <a:r>
              <a:rPr lang="en-US" b="1" i="1" dirty="0" smtClean="0"/>
              <a:t>IDE)</a:t>
            </a:r>
            <a:r>
              <a:rPr lang="ru-RU" b="1" i="1" dirty="0" smtClean="0"/>
              <a:t>.</a:t>
            </a:r>
          </a:p>
          <a:p>
            <a:r>
              <a:rPr lang="ru-RU" dirty="0" smtClean="0"/>
              <a:t>Сред разработки для языков </a:t>
            </a:r>
            <a:r>
              <a:rPr lang="en-US" dirty="0" smtClean="0"/>
              <a:t>C/C++</a:t>
            </a:r>
            <a:r>
              <a:rPr lang="ru-RU" dirty="0" smtClean="0"/>
              <a:t>, как и компиляторов – огромное множество. Мы будем использовать </a:t>
            </a:r>
            <a:r>
              <a:rPr lang="en-US" b="1" dirty="0" smtClean="0"/>
              <a:t>eclipse</a:t>
            </a:r>
            <a:r>
              <a:rPr lang="en-US" i="1" dirty="0" smtClean="0"/>
              <a:t>. </a:t>
            </a:r>
            <a:endParaRPr lang="en-US" dirty="0"/>
          </a:p>
          <a:p>
            <a:r>
              <a:rPr lang="en-US" dirty="0" smtClean="0"/>
              <a:t>Eclipse</a:t>
            </a:r>
            <a:r>
              <a:rPr lang="ru-RU" dirty="0" smtClean="0"/>
              <a:t> – универсальная среда разработки, которая при помощи плагинов конфигурируется практически под любой современный язык программирования и, в случае </a:t>
            </a:r>
            <a:r>
              <a:rPr lang="en-US" dirty="0" smtClean="0"/>
              <a:t>C/C++</a:t>
            </a:r>
            <a:r>
              <a:rPr lang="ru-RU" dirty="0" smtClean="0"/>
              <a:t>, для любой платформы.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2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308"/>
          </a:xfrm>
        </p:spPr>
        <p:txBody>
          <a:bodyPr/>
          <a:lstStyle/>
          <a:p>
            <a:r>
              <a:rPr lang="ru-RU" dirty="0" smtClean="0"/>
              <a:t>Начнем, пожалуй!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4" y="1302026"/>
            <a:ext cx="1066096" cy="47080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940" y="6231835"/>
            <a:ext cx="2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1. Запускаем </a:t>
            </a:r>
            <a:r>
              <a:rPr lang="en-US" dirty="0" smtClean="0"/>
              <a:t>eclipse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051" y="1637678"/>
            <a:ext cx="7372350" cy="3324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4740" y="5459896"/>
            <a:ext cx="42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 Создаем</a:t>
            </a:r>
            <a:r>
              <a:rPr lang="en-US" dirty="0" smtClean="0"/>
              <a:t>/</a:t>
            </a:r>
            <a:r>
              <a:rPr lang="ru-RU" dirty="0" smtClean="0"/>
              <a:t>выбираем </a:t>
            </a:r>
            <a:r>
              <a:rPr lang="en-US" dirty="0" smtClean="0"/>
              <a:t>workspace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795"/>
          </a:xfrm>
        </p:spPr>
        <p:txBody>
          <a:bodyPr/>
          <a:lstStyle/>
          <a:p>
            <a:r>
              <a:rPr lang="ru-RU" dirty="0" smtClean="0"/>
              <a:t>Программа «</a:t>
            </a:r>
            <a:r>
              <a:rPr lang="en-US" dirty="0" smtClean="0"/>
              <a:t>Hello</a:t>
            </a:r>
            <a:r>
              <a:rPr lang="ru-RU" dirty="0" smtClean="0"/>
              <a:t> </a:t>
            </a:r>
            <a:r>
              <a:rPr lang="en-US" dirty="0" smtClean="0"/>
              <a:t>world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1" y="1719469"/>
            <a:ext cx="5793578" cy="3975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68" y="5843578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. Закрываем страницу приветствия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84" y="1719469"/>
            <a:ext cx="5756818" cy="3944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7297" y="5843578"/>
            <a:ext cx="4671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. Создаем новый С проект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1302</TotalTime>
  <Words>2279</Words>
  <Application>Microsoft Office PowerPoint</Application>
  <PresentationFormat>Widescreen</PresentationFormat>
  <Paragraphs>334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Ion</vt:lpstr>
      <vt:lpstr>Программирование на языке Си</vt:lpstr>
      <vt:lpstr>История языка Си</vt:lpstr>
      <vt:lpstr>Применимость языка Си</vt:lpstr>
      <vt:lpstr>Специфика языка Си</vt:lpstr>
      <vt:lpstr>Компилятор, стандартная библиотека и среда разработки</vt:lpstr>
      <vt:lpstr>Компилятор, стандартная библиотека и среда разработки</vt:lpstr>
      <vt:lpstr>Компилятор, стандартная библиотека и среда разработки</vt:lpstr>
      <vt:lpstr>Начнем, пожалуй! </vt:lpstr>
      <vt:lpstr>Программа «Hello world»</vt:lpstr>
      <vt:lpstr>Программа «Hello world»</vt:lpstr>
      <vt:lpstr>Программа «Hello world»</vt:lpstr>
      <vt:lpstr>Программа «Hello world»</vt:lpstr>
      <vt:lpstr>Программа «Hello world»</vt:lpstr>
      <vt:lpstr>Программа «Hello world»</vt:lpstr>
      <vt:lpstr>Кратко об окнах eclipse</vt:lpstr>
      <vt:lpstr>Разбор программы hello world</vt:lpstr>
      <vt:lpstr>Разбор программы hello world</vt:lpstr>
      <vt:lpstr>Разбор программы hello world</vt:lpstr>
      <vt:lpstr>Тело функции</vt:lpstr>
      <vt:lpstr>Подробнее о функциях</vt:lpstr>
      <vt:lpstr>Вызов функции</vt:lpstr>
      <vt:lpstr>Макросы</vt:lpstr>
      <vt:lpstr>Тип «НИЧЕГО»</vt:lpstr>
      <vt:lpstr>Целочисленные типы</vt:lpstr>
      <vt:lpstr>Целочисленные типы</vt:lpstr>
      <vt:lpstr>Типы с плавающей точкой</vt:lpstr>
      <vt:lpstr>Переменные</vt:lpstr>
      <vt:lpstr>Операции с переменными</vt:lpstr>
      <vt:lpstr>Операции с переменными</vt:lpstr>
      <vt:lpstr>Операции с переменными</vt:lpstr>
      <vt:lpstr>Операции с переменными</vt:lpstr>
      <vt:lpstr>Операции с переменными</vt:lpstr>
      <vt:lpstr>Операции с переменными</vt:lpstr>
      <vt:lpstr>Ветвление программы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Си</dc:title>
  <dc:creator>boris</dc:creator>
  <cp:lastModifiedBy>boris</cp:lastModifiedBy>
  <cp:revision>170</cp:revision>
  <dcterms:created xsi:type="dcterms:W3CDTF">2015-12-11T16:31:51Z</dcterms:created>
  <dcterms:modified xsi:type="dcterms:W3CDTF">2015-12-14T06:36:20Z</dcterms:modified>
</cp:coreProperties>
</file>