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95" r:id="rId8"/>
    <p:sldId id="312" r:id="rId9"/>
    <p:sldId id="261" r:id="rId10"/>
    <p:sldId id="263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84" r:id="rId23"/>
    <p:sldId id="296" r:id="rId24"/>
    <p:sldId id="294" r:id="rId25"/>
    <p:sldId id="278" r:id="rId26"/>
    <p:sldId id="279" r:id="rId27"/>
    <p:sldId id="280" r:id="rId28"/>
    <p:sldId id="277" r:id="rId29"/>
    <p:sldId id="283" r:id="rId30"/>
    <p:sldId id="288" r:id="rId31"/>
    <p:sldId id="285" r:id="rId32"/>
    <p:sldId id="286" r:id="rId33"/>
    <p:sldId id="287" r:id="rId34"/>
    <p:sldId id="289" r:id="rId35"/>
    <p:sldId id="304" r:id="rId36"/>
    <p:sldId id="302" r:id="rId37"/>
    <p:sldId id="303" r:id="rId38"/>
    <p:sldId id="290" r:id="rId39"/>
    <p:sldId id="301" r:id="rId40"/>
    <p:sldId id="297" r:id="rId41"/>
    <p:sldId id="298" r:id="rId42"/>
    <p:sldId id="299" r:id="rId43"/>
    <p:sldId id="300" r:id="rId44"/>
    <p:sldId id="282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4" r:id="rId53"/>
    <p:sldId id="315" r:id="rId54"/>
    <p:sldId id="316" r:id="rId55"/>
    <p:sldId id="31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" initials="b" lastIdx="1" clrIdx="0">
    <p:extLst>
      <p:ext uri="{19B8F6BF-5375-455C-9EA6-DF929625EA0E}">
        <p15:presenceInfo xmlns:p15="http://schemas.microsoft.com/office/powerpoint/2012/main" userId="bo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1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2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39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0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4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1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8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60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0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5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5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Print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Программирование на языке Си</a:t>
            </a:r>
            <a:endParaRPr lang="ru-R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308"/>
          </a:xfrm>
        </p:spPr>
        <p:txBody>
          <a:bodyPr/>
          <a:lstStyle/>
          <a:p>
            <a:r>
              <a:rPr lang="ru-RU" dirty="0" smtClean="0"/>
              <a:t>Начнем, пожалуй!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4" y="1302026"/>
            <a:ext cx="1066096" cy="4708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940" y="6231835"/>
            <a:ext cx="2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Запускаем </a:t>
            </a:r>
            <a:r>
              <a:rPr lang="en-US" dirty="0" smtClean="0"/>
              <a:t>eclipse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079" y="1597922"/>
            <a:ext cx="7372350" cy="3324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4740" y="5459896"/>
            <a:ext cx="42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 Создаем</a:t>
            </a:r>
            <a:r>
              <a:rPr lang="en-US" dirty="0" smtClean="0"/>
              <a:t>/</a:t>
            </a:r>
            <a:r>
              <a:rPr lang="ru-RU" dirty="0" smtClean="0"/>
              <a:t>выбираем </a:t>
            </a:r>
            <a:r>
              <a:rPr lang="en-US" dirty="0" smtClean="0"/>
              <a:t>workspace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" y="1719469"/>
            <a:ext cx="5793578" cy="3975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68" y="5843578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 Закрываем страницу приветствия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84" y="1719469"/>
            <a:ext cx="5756818" cy="3944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7297" y="5843578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Создаем новый С проект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3145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8338" y="5897516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Указываем параметры проекта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29" y="1203902"/>
            <a:ext cx="5518080" cy="4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13572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3650" y="5555643"/>
            <a:ext cx="467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Создаем папку для исходных текстов проекта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" y="1152591"/>
            <a:ext cx="6063350" cy="416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056" y="1520687"/>
            <a:ext cx="5272524" cy="32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3485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84617" y="5868958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создаем файл исходных текстов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6" y="1349058"/>
            <a:ext cx="6072280" cy="4157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53" y="1470991"/>
            <a:ext cx="5302766" cy="31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6" y="224118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73895" y="6325825"/>
            <a:ext cx="338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Собираем программу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8" y="1133060"/>
            <a:ext cx="9163093" cy="50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6" y="224118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73895" y="6325825"/>
            <a:ext cx="338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Запускаем программу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84" y="1193268"/>
            <a:ext cx="9264927" cy="49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6" y="224118"/>
            <a:ext cx="9404723" cy="769795"/>
          </a:xfrm>
        </p:spPr>
        <p:txBody>
          <a:bodyPr/>
          <a:lstStyle/>
          <a:p>
            <a:r>
              <a:rPr lang="ru-RU" dirty="0" smtClean="0"/>
              <a:t>Кратко об окнах </a:t>
            </a:r>
            <a:r>
              <a:rPr lang="en-US" dirty="0"/>
              <a:t>e</a:t>
            </a:r>
            <a:r>
              <a:rPr lang="en-US" dirty="0" smtClean="0"/>
              <a:t>clipse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93" y="1063487"/>
            <a:ext cx="10025566" cy="55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Разбор программы </a:t>
            </a:r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84373" y="1073426"/>
            <a:ext cx="74558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Eclipse</a:t>
            </a:r>
            <a:r>
              <a:rPr lang="ru-RU" dirty="0" smtClean="0"/>
              <a:t> выделил зеленым блок комментариев, который</a:t>
            </a:r>
          </a:p>
          <a:p>
            <a:r>
              <a:rPr lang="ru-RU" dirty="0" smtClean="0"/>
              <a:t>Сам же автоматически и создал.</a:t>
            </a:r>
          </a:p>
          <a:p>
            <a:endParaRPr lang="ru-RU" dirty="0"/>
          </a:p>
          <a:p>
            <a:r>
              <a:rPr lang="ru-RU" dirty="0" smtClean="0"/>
              <a:t>Все, что находиться между </a:t>
            </a:r>
            <a:r>
              <a:rPr lang="en-US" b="1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*/</a:t>
            </a:r>
            <a:r>
              <a:rPr lang="ru-RU" dirty="0"/>
              <a:t> </a:t>
            </a:r>
            <a:r>
              <a:rPr lang="ru-RU" dirty="0" smtClean="0"/>
              <a:t>невидимо для компилятора.</a:t>
            </a:r>
          </a:p>
          <a:p>
            <a:r>
              <a:rPr lang="ru-RU" dirty="0" smtClean="0"/>
              <a:t>Там мы можем писать разные пояснительные тексты для себя</a:t>
            </a:r>
          </a:p>
          <a:p>
            <a:r>
              <a:rPr lang="ru-RU" dirty="0" smtClean="0"/>
              <a:t>или других разработчиков</a:t>
            </a:r>
          </a:p>
          <a:p>
            <a:endParaRPr lang="ru-RU" dirty="0"/>
          </a:p>
          <a:p>
            <a:r>
              <a:rPr lang="ru-RU" dirty="0" smtClean="0"/>
              <a:t>Кроме </a:t>
            </a:r>
            <a:r>
              <a:rPr lang="en-US" b="1" dirty="0" smtClean="0"/>
              <a:t>/* */</a:t>
            </a:r>
            <a:r>
              <a:rPr lang="ru-RU" dirty="0" smtClean="0"/>
              <a:t> так же компилятор пропускает все от символов </a:t>
            </a:r>
          </a:p>
          <a:p>
            <a:r>
              <a:rPr lang="en-US" b="1" dirty="0" smtClean="0"/>
              <a:t>//</a:t>
            </a:r>
            <a:r>
              <a:rPr lang="ru-RU" dirty="0" smtClean="0"/>
              <a:t> до конца строки</a:t>
            </a:r>
          </a:p>
          <a:p>
            <a:endParaRPr lang="ru-RU" dirty="0"/>
          </a:p>
          <a:p>
            <a:r>
              <a:rPr lang="ru-RU" dirty="0" smtClean="0"/>
              <a:t>Эклипс будет отмечать комментарии зеленым, поэтому</a:t>
            </a:r>
          </a:p>
          <a:p>
            <a:r>
              <a:rPr lang="ru-RU" dirty="0" smtClean="0"/>
              <a:t>легко понять, если Вы что-то сделали неправильно.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78" y="4600367"/>
            <a:ext cx="2571750" cy="1990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0069" y="54110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4" y="1374499"/>
            <a:ext cx="3162300" cy="2419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111" y="1649896"/>
            <a:ext cx="3269906" cy="934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Разбор программы </a:t>
            </a:r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6017" y="1365181"/>
            <a:ext cx="84417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Дальше идет директива препроцессора </a:t>
            </a:r>
            <a:r>
              <a:rPr lang="en-US" b="1" dirty="0" smtClean="0"/>
              <a:t>#include </a:t>
            </a:r>
            <a:r>
              <a:rPr lang="ru-RU" dirty="0" smtClean="0"/>
              <a:t>(дословно вложить)</a:t>
            </a:r>
            <a:endParaRPr lang="en-US" b="1" dirty="0" smtClean="0"/>
          </a:p>
          <a:p>
            <a:endParaRPr lang="en-US" dirty="0"/>
          </a:p>
          <a:p>
            <a:r>
              <a:rPr lang="ru-RU" dirty="0" smtClean="0"/>
              <a:t>Сборка программы - многоэтапный процесс и первый этап – </a:t>
            </a:r>
          </a:p>
          <a:p>
            <a:r>
              <a:rPr lang="ru-RU" dirty="0"/>
              <a:t>о</a:t>
            </a:r>
            <a:r>
              <a:rPr lang="ru-RU" dirty="0" smtClean="0"/>
              <a:t>бработка исходников «препроцессором»</a:t>
            </a:r>
          </a:p>
          <a:p>
            <a:endParaRPr lang="ru-RU" dirty="0"/>
          </a:p>
          <a:p>
            <a:r>
              <a:rPr lang="en-US" b="1" dirty="0" smtClean="0"/>
              <a:t>#include</a:t>
            </a:r>
            <a:r>
              <a:rPr lang="ru-RU" dirty="0" smtClean="0"/>
              <a:t> – это директива по которой препроцессор – берёт </a:t>
            </a:r>
            <a:r>
              <a:rPr lang="ru-RU" dirty="0" err="1" smtClean="0"/>
              <a:t>фаил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 именем </a:t>
            </a:r>
            <a:r>
              <a:rPr lang="en-US" b="1" dirty="0" err="1" smtClean="0"/>
              <a:t>stdio.h</a:t>
            </a:r>
            <a:r>
              <a:rPr lang="ru-RU" dirty="0" smtClean="0"/>
              <a:t> из стандартных каталогов и включает его </a:t>
            </a:r>
          </a:p>
          <a:p>
            <a:r>
              <a:rPr lang="ru-RU" dirty="0" smtClean="0"/>
              <a:t>содержимое в наш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ru-RU" dirty="0" smtClean="0"/>
              <a:t>как будто бы мы скопировали весь текст</a:t>
            </a:r>
          </a:p>
          <a:p>
            <a:r>
              <a:rPr lang="ru-RU" dirty="0" smtClean="0"/>
              <a:t>из него и вставили бы вместо директивы</a:t>
            </a:r>
          </a:p>
          <a:p>
            <a:endParaRPr lang="ru-RU" dirty="0"/>
          </a:p>
          <a:p>
            <a:r>
              <a:rPr lang="ru-RU" dirty="0" smtClean="0"/>
              <a:t>Имя файла указывается в </a:t>
            </a:r>
            <a:r>
              <a:rPr lang="en-US" dirty="0" smtClean="0"/>
              <a:t>&lt; &gt;</a:t>
            </a:r>
            <a:r>
              <a:rPr lang="ru-RU" dirty="0" smtClean="0"/>
              <a:t>, если нужно брать его </a:t>
            </a:r>
          </a:p>
          <a:p>
            <a:r>
              <a:rPr lang="ru-RU" dirty="0" smtClean="0"/>
              <a:t>из стандартных каталогов или в </a:t>
            </a:r>
            <a:r>
              <a:rPr lang="en-US" dirty="0" smtClean="0"/>
              <a:t>“ ”</a:t>
            </a:r>
            <a:r>
              <a:rPr lang="ru-RU" dirty="0" smtClean="0"/>
              <a:t>, если он лежит рядом с нашим</a:t>
            </a:r>
            <a:endParaRPr lang="en-US" dirty="0" smtClean="0"/>
          </a:p>
          <a:p>
            <a:r>
              <a:rPr lang="en-US" dirty="0" err="1" smtClean="0"/>
              <a:t>main.c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8119" y="5565913"/>
            <a:ext cx="1196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Зачем нам это нужно? </a:t>
            </a:r>
            <a:r>
              <a:rPr lang="en-US" b="1" dirty="0" err="1" smtClean="0"/>
              <a:t>stdio.h</a:t>
            </a:r>
            <a:r>
              <a:rPr lang="en-US" dirty="0" smtClean="0"/>
              <a:t> </a:t>
            </a:r>
            <a:r>
              <a:rPr lang="ru-RU" dirty="0" smtClean="0"/>
              <a:t>- файл стандартной библиотеки, в котором объявлена функция </a:t>
            </a:r>
            <a:r>
              <a:rPr lang="en-US" b="1" dirty="0" err="1" smtClean="0"/>
              <a:t>printf</a:t>
            </a:r>
            <a:endParaRPr lang="ru-RU" b="1" dirty="0" smtClean="0"/>
          </a:p>
          <a:p>
            <a:r>
              <a:rPr lang="ru-RU" dirty="0" smtClean="0"/>
              <a:t>Которая выводит сообщение в консоль. Без этого </a:t>
            </a:r>
            <a:r>
              <a:rPr lang="en-US" dirty="0" smtClean="0"/>
              <a:t>include</a:t>
            </a:r>
            <a:r>
              <a:rPr lang="ru-RU" dirty="0" smtClean="0"/>
              <a:t> программа бы не собралась.</a:t>
            </a:r>
          </a:p>
          <a:p>
            <a:endParaRPr lang="ru-RU" dirty="0"/>
          </a:p>
          <a:p>
            <a:r>
              <a:rPr lang="en-US" dirty="0" err="1" smtClean="0"/>
              <a:t>stdio</a:t>
            </a:r>
            <a:r>
              <a:rPr lang="en-US" dirty="0" smtClean="0"/>
              <a:t> </a:t>
            </a:r>
            <a:r>
              <a:rPr lang="ru-RU" dirty="0" smtClean="0"/>
              <a:t>означает </a:t>
            </a:r>
            <a:r>
              <a:rPr lang="en-US" dirty="0" err="1" smtClean="0"/>
              <a:t>std</a:t>
            </a:r>
            <a:r>
              <a:rPr lang="en-US" dirty="0" smtClean="0"/>
              <a:t> + </a:t>
            </a:r>
            <a:r>
              <a:rPr lang="en-US" dirty="0" err="1" smtClean="0"/>
              <a:t>io</a:t>
            </a:r>
            <a:r>
              <a:rPr lang="en-US" dirty="0" smtClean="0"/>
              <a:t> = standard + input/output</a:t>
            </a:r>
            <a:r>
              <a:rPr lang="ru-RU" dirty="0" smtClean="0"/>
              <a:t>. Расширение файла </a:t>
            </a:r>
            <a:r>
              <a:rPr lang="en-US" dirty="0" smtClean="0"/>
              <a:t>.h</a:t>
            </a:r>
            <a:r>
              <a:rPr lang="ru-RU" dirty="0" smtClean="0"/>
              <a:t> означает</a:t>
            </a:r>
            <a:r>
              <a:rPr lang="en-US" dirty="0" smtClean="0"/>
              <a:t> header</a:t>
            </a:r>
            <a:r>
              <a:rPr lang="ru-RU" dirty="0" smtClean="0"/>
              <a:t>, о них позже.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7" y="1394377"/>
            <a:ext cx="3162300" cy="2419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111" y="2622558"/>
            <a:ext cx="3269906" cy="2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3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404"/>
          </a:xfrm>
        </p:spPr>
        <p:txBody>
          <a:bodyPr/>
          <a:lstStyle/>
          <a:p>
            <a:r>
              <a:rPr lang="ru-RU" dirty="0" smtClean="0"/>
              <a:t>История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93" y="1123122"/>
            <a:ext cx="11509445" cy="5391491"/>
          </a:xfrm>
        </p:spPr>
        <p:txBody>
          <a:bodyPr>
            <a:normAutofit/>
          </a:bodyPr>
          <a:lstStyle/>
          <a:p>
            <a:r>
              <a:rPr lang="ru-RU" dirty="0"/>
              <a:t>C (рус. Си) — компилируемый статически типизированный язык программирования общего назначения, разработанный в </a:t>
            </a:r>
            <a:r>
              <a:rPr lang="ru-RU" b="1" dirty="0"/>
              <a:t>1969—1973</a:t>
            </a:r>
            <a:r>
              <a:rPr lang="ru-RU" dirty="0"/>
              <a:t> годах сотрудником </a:t>
            </a:r>
            <a:r>
              <a:rPr lang="ru-RU" dirty="0" err="1"/>
              <a:t>Bell</a:t>
            </a:r>
            <a:r>
              <a:rPr lang="ru-RU" dirty="0"/>
              <a:t> </a:t>
            </a:r>
            <a:r>
              <a:rPr lang="ru-RU" dirty="0" err="1"/>
              <a:t>Labs</a:t>
            </a:r>
            <a:r>
              <a:rPr lang="ru-RU" dirty="0"/>
              <a:t> </a:t>
            </a:r>
            <a:r>
              <a:rPr lang="ru-RU" dirty="0" err="1"/>
              <a:t>Деннисом</a:t>
            </a:r>
            <a:r>
              <a:rPr lang="ru-RU" dirty="0"/>
              <a:t> </a:t>
            </a:r>
            <a:r>
              <a:rPr lang="ru-RU" dirty="0" err="1"/>
              <a:t>Ритчи</a:t>
            </a:r>
            <a:r>
              <a:rPr lang="ru-RU" dirty="0"/>
              <a:t> как развитие языка Би. Первоначально был разработан для реализации операционной системы UNIX, но, впоследствии, был перенесён на множество других платформ. Благодаря близости по скорости выполнения программ, написанных на Си, к языку ассемблера, этот язык получил широкое применение при создании системного программного обеспечения и прикладного программного обеспечения для решения широкого круга задач. Язык программирования С оказал существенное влияние на развитие индустрии программного обеспечения, а его синтаксис стал основой для таких языков программирования, как C++, C#, </a:t>
            </a:r>
            <a:r>
              <a:rPr lang="ru-RU" dirty="0" err="1"/>
              <a:t>Java</a:t>
            </a:r>
            <a:r>
              <a:rPr lang="ru-RU" dirty="0"/>
              <a:t> и D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По статистике TIOBE до декабря </a:t>
            </a:r>
            <a:r>
              <a:rPr lang="ru-RU" dirty="0" smtClean="0"/>
              <a:t>2015 </a:t>
            </a:r>
            <a:r>
              <a:rPr lang="ru-RU" dirty="0"/>
              <a:t>года Си был самым популярным языком программирования. В декабре на первое место вышла </a:t>
            </a:r>
            <a:r>
              <a:rPr lang="ru-RU" b="1" dirty="0" err="1" smtClean="0"/>
              <a:t>Java</a:t>
            </a:r>
            <a:r>
              <a:rPr lang="ru-RU" dirty="0" smtClean="0"/>
              <a:t> </a:t>
            </a:r>
            <a:r>
              <a:rPr lang="ru-RU" dirty="0"/>
              <a:t>а Си переместился на второе, при этом считается, что на нем написано порядка 16% всех программ в мире.</a:t>
            </a:r>
          </a:p>
        </p:txBody>
      </p:sp>
    </p:spTree>
    <p:extLst>
      <p:ext uri="{BB962C8B-B14F-4D97-AF65-F5344CB8AC3E}">
        <p14:creationId xmlns:p14="http://schemas.microsoft.com/office/powerpoint/2010/main" val="26405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Разбор программы </a:t>
            </a:r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6017" y="1365181"/>
            <a:ext cx="83599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Следом пошел текст программы а именно – определение функции</a:t>
            </a:r>
          </a:p>
          <a:p>
            <a:r>
              <a:rPr lang="en-US" dirty="0"/>
              <a:t>m</a:t>
            </a:r>
            <a:r>
              <a:rPr lang="en-US" dirty="0" smtClean="0"/>
              <a:t>ain. </a:t>
            </a:r>
            <a:r>
              <a:rPr lang="ru-RU" dirty="0" smtClean="0"/>
              <a:t>Программы на языке Си всегда состоят из переменных и </a:t>
            </a:r>
          </a:p>
          <a:p>
            <a:r>
              <a:rPr lang="ru-RU" dirty="0" smtClean="0"/>
              <a:t>функций. Функций в программе может быть сколько угодно – как </a:t>
            </a:r>
          </a:p>
          <a:p>
            <a:r>
              <a:rPr lang="ru-RU" dirty="0" smtClean="0"/>
              <a:t>стандартных (та же</a:t>
            </a:r>
            <a:r>
              <a:rPr lang="en-US" dirty="0" smtClean="0"/>
              <a:t> </a:t>
            </a:r>
            <a:r>
              <a:rPr lang="en-US" b="1" dirty="0" err="1" smtClean="0"/>
              <a:t>printf</a:t>
            </a:r>
            <a:r>
              <a:rPr lang="ru-RU" b="1" dirty="0" smtClean="0"/>
              <a:t>)</a:t>
            </a:r>
            <a:r>
              <a:rPr lang="ru-RU" dirty="0" smtClean="0"/>
              <a:t>, так и пользовательских – которые мы </a:t>
            </a:r>
          </a:p>
          <a:p>
            <a:r>
              <a:rPr lang="ru-RU" dirty="0" smtClean="0"/>
              <a:t>пишем сами (например</a:t>
            </a:r>
            <a:r>
              <a:rPr lang="en-US" dirty="0" smtClean="0"/>
              <a:t> </a:t>
            </a:r>
            <a:r>
              <a:rPr lang="ru-RU" dirty="0" smtClean="0"/>
              <a:t>наша </a:t>
            </a:r>
            <a:r>
              <a:rPr lang="en-US" b="1" dirty="0" smtClean="0"/>
              <a:t>main</a:t>
            </a:r>
            <a:r>
              <a:rPr lang="ru-RU" b="1" dirty="0" smtClean="0"/>
              <a:t>)</a:t>
            </a:r>
            <a:r>
              <a:rPr lang="en-US" dirty="0" smtClean="0"/>
              <a:t>. MAIN –</a:t>
            </a:r>
            <a:r>
              <a:rPr lang="ru-RU" dirty="0" smtClean="0"/>
              <a:t> особенная функция.</a:t>
            </a:r>
          </a:p>
          <a:p>
            <a:r>
              <a:rPr lang="ru-RU" dirty="0" smtClean="0"/>
              <a:t>С нее начинается и ею же заканчивается выполнение программы.</a:t>
            </a:r>
          </a:p>
          <a:p>
            <a:endParaRPr lang="ru-RU" dirty="0"/>
          </a:p>
          <a:p>
            <a:r>
              <a:rPr lang="ru-RU" dirty="0" smtClean="0"/>
              <a:t>Функции описываются вот так</a:t>
            </a:r>
          </a:p>
          <a:p>
            <a:r>
              <a:rPr lang="ru-RU" b="1" dirty="0"/>
              <a:t>т</a:t>
            </a:r>
            <a:r>
              <a:rPr lang="ru-RU" b="1" dirty="0" smtClean="0"/>
              <a:t>ип</a:t>
            </a:r>
            <a:r>
              <a:rPr lang="en-US" b="1" dirty="0" smtClean="0"/>
              <a:t>_</a:t>
            </a:r>
            <a:r>
              <a:rPr lang="ru-RU" b="1" dirty="0" smtClean="0"/>
              <a:t>возвращаемого</a:t>
            </a:r>
            <a:r>
              <a:rPr lang="en-US" b="1" dirty="0" smtClean="0"/>
              <a:t>_</a:t>
            </a:r>
            <a:r>
              <a:rPr lang="ru-RU" b="1" dirty="0" smtClean="0"/>
              <a:t>значения</a:t>
            </a:r>
            <a:r>
              <a:rPr lang="ru-RU" dirty="0" smtClean="0"/>
              <a:t> </a:t>
            </a:r>
            <a:r>
              <a:rPr lang="ru-RU" b="1" dirty="0" smtClean="0"/>
              <a:t>имя</a:t>
            </a:r>
            <a:r>
              <a:rPr lang="en-US" b="1" dirty="0" smtClean="0"/>
              <a:t>_</a:t>
            </a:r>
            <a:r>
              <a:rPr lang="ru-RU" b="1" dirty="0" smtClean="0"/>
              <a:t>функции</a:t>
            </a:r>
            <a:r>
              <a:rPr lang="ru-RU" dirty="0" smtClean="0"/>
              <a:t> (</a:t>
            </a:r>
            <a:r>
              <a:rPr lang="en-US" b="1" dirty="0" smtClean="0"/>
              <a:t>[</a:t>
            </a:r>
            <a:r>
              <a:rPr lang="ru-RU" b="1" dirty="0" smtClean="0"/>
              <a:t>список аргументов</a:t>
            </a:r>
            <a:r>
              <a:rPr lang="en-US" b="1" dirty="0" smtClean="0"/>
              <a:t>]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	</a:t>
            </a:r>
            <a:r>
              <a:rPr lang="ru-RU" b="1" dirty="0" smtClean="0"/>
              <a:t>Тело функции</a:t>
            </a:r>
            <a:endParaRPr lang="en-US" b="1" dirty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en-US" dirty="0"/>
          </a:p>
          <a:p>
            <a:r>
              <a:rPr lang="ru-RU" dirty="0" smtClean="0"/>
              <a:t>Получается, что наша функция возвращает значение типа </a:t>
            </a:r>
            <a:r>
              <a:rPr lang="en-US" dirty="0" err="1" smtClean="0"/>
              <a:t>int</a:t>
            </a:r>
            <a:r>
              <a:rPr lang="ru-RU" dirty="0" smtClean="0"/>
              <a:t>, имеет</a:t>
            </a:r>
          </a:p>
          <a:p>
            <a:r>
              <a:rPr lang="ru-RU" dirty="0" smtClean="0"/>
              <a:t>название </a:t>
            </a:r>
            <a:r>
              <a:rPr lang="en-US" dirty="0" smtClean="0"/>
              <a:t>main </a:t>
            </a:r>
            <a:r>
              <a:rPr lang="ru-RU" dirty="0" smtClean="0"/>
              <a:t>и не имеет никаких аргументов – ()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7" y="1394377"/>
            <a:ext cx="3162300" cy="2419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111" y="2910793"/>
            <a:ext cx="3269906" cy="2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Тело функции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6017" y="1365181"/>
            <a:ext cx="79711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теле функции описано то, что она делает – для чего она собственно и пишется.</a:t>
            </a:r>
          </a:p>
          <a:p>
            <a:endParaRPr lang="ru-RU" dirty="0"/>
          </a:p>
          <a:p>
            <a:r>
              <a:rPr lang="ru-RU" dirty="0" smtClean="0"/>
              <a:t>Наша функция </a:t>
            </a:r>
            <a:r>
              <a:rPr lang="en-US" dirty="0" smtClean="0"/>
              <a:t>main</a:t>
            </a:r>
            <a:r>
              <a:rPr lang="ru-RU" dirty="0"/>
              <a:t> </a:t>
            </a:r>
            <a:r>
              <a:rPr lang="ru-RU" dirty="0" smtClean="0"/>
              <a:t>делает две простых вещи </a:t>
            </a:r>
          </a:p>
          <a:p>
            <a:r>
              <a:rPr lang="ru-RU" dirty="0" smtClean="0"/>
              <a:t>)1вызывает другую функцию – </a:t>
            </a:r>
            <a:r>
              <a:rPr lang="en-US" b="1" dirty="0" err="1" smtClean="0"/>
              <a:t>printf</a:t>
            </a:r>
            <a:r>
              <a:rPr lang="ru-RU" dirty="0" smtClean="0"/>
              <a:t>, передавая ей в аргументе текст </a:t>
            </a:r>
            <a:r>
              <a:rPr lang="ru-RU" i="1" u="sng" dirty="0" smtClean="0"/>
              <a:t>Привет мир!</a:t>
            </a:r>
            <a:r>
              <a:rPr lang="en-US" i="1" u="sng" dirty="0" smtClean="0"/>
              <a:t>\n</a:t>
            </a:r>
            <a:r>
              <a:rPr lang="ru-RU" dirty="0" smtClean="0"/>
              <a:t> и сразу же завершается возвращая значение 0.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Обратите внимание, что каждая операция завершается точкой с запятой. В си – это обязательное требование.</a:t>
            </a:r>
          </a:p>
          <a:p>
            <a:endParaRPr lang="ru-RU" dirty="0"/>
          </a:p>
          <a:p>
            <a:r>
              <a:rPr lang="ru-RU" dirty="0" smtClean="0"/>
              <a:t>Значение, которое возвращает функция, задается оператором </a:t>
            </a:r>
            <a:r>
              <a:rPr lang="en-US" b="1" dirty="0" smtClean="0"/>
              <a:t>return</a:t>
            </a:r>
            <a:r>
              <a:rPr lang="ru-RU" dirty="0" smtClean="0"/>
              <a:t>. В формате</a:t>
            </a:r>
            <a:r>
              <a:rPr lang="en-US" dirty="0" smtClean="0"/>
              <a:t>: </a:t>
            </a:r>
            <a:r>
              <a:rPr lang="en-US" b="1" dirty="0" smtClean="0"/>
              <a:t>return</a:t>
            </a:r>
            <a:r>
              <a:rPr lang="ru-RU" b="1" dirty="0" smtClean="0"/>
              <a:t> </a:t>
            </a:r>
            <a:r>
              <a:rPr lang="ru-RU" b="1" dirty="0" err="1" smtClean="0"/>
              <a:t>то_что_нужно_вернуть</a:t>
            </a:r>
            <a:r>
              <a:rPr lang="ru-RU" b="1" dirty="0" smtClean="0"/>
              <a:t> 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ru-RU" dirty="0" smtClean="0"/>
              <a:t>Помимо указания </a:t>
            </a:r>
            <a:r>
              <a:rPr lang="ru-RU" dirty="0" smtClean="0"/>
              <a:t>возвращаемого </a:t>
            </a:r>
            <a:r>
              <a:rPr lang="ru-RU" dirty="0" smtClean="0"/>
              <a:t>значения – </a:t>
            </a:r>
            <a:r>
              <a:rPr lang="en-US" dirty="0" smtClean="0"/>
              <a:t>return</a:t>
            </a:r>
            <a:r>
              <a:rPr lang="ru-RU" dirty="0" smtClean="0"/>
              <a:t> завершает функцию и все, что идет после него – не будет выполнено</a:t>
            </a:r>
            <a:r>
              <a:rPr lang="ru-RU" dirty="0" smtClean="0"/>
              <a:t>. Поэтому </a:t>
            </a:r>
            <a:r>
              <a:rPr lang="en-US" dirty="0" smtClean="0"/>
              <a:t>return</a:t>
            </a:r>
            <a:r>
              <a:rPr lang="ru-RU" dirty="0" smtClean="0"/>
              <a:t> это не только вернуть какое-то значение, но и вернуть управление процессом выполнение программы на уровень выше</a:t>
            </a:r>
            <a:endParaRPr lang="ru-RU" dirty="0"/>
          </a:p>
          <a:p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7" y="1394377"/>
            <a:ext cx="3162300" cy="2419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111" y="3079758"/>
            <a:ext cx="3269906" cy="448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9" y="4356491"/>
            <a:ext cx="37623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343"/>
          </a:xfrm>
        </p:spPr>
        <p:txBody>
          <a:bodyPr/>
          <a:lstStyle/>
          <a:p>
            <a:r>
              <a:rPr lang="ru-RU" dirty="0" smtClean="0"/>
              <a:t>Вызов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262270"/>
            <a:ext cx="4691269" cy="49861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вызова функции, нужно написать её имя и в скобочках аргументы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ru-RU" dirty="0"/>
              <a:t>Привет 10</a:t>
            </a:r>
          </a:p>
          <a:p>
            <a:pPr marL="0" indent="0">
              <a:buNone/>
            </a:pPr>
            <a:r>
              <a:rPr lang="ru-RU" dirty="0"/>
              <a:t>Привет 20</a:t>
            </a:r>
          </a:p>
          <a:p>
            <a:pPr marL="0" indent="0">
              <a:buNone/>
            </a:pPr>
            <a:r>
              <a:rPr lang="ru-RU" dirty="0"/>
              <a:t>Привет 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472152"/>
            <a:ext cx="3076575" cy="19335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38530" y="1262270"/>
            <a:ext cx="6718853" cy="498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Главную функцию </a:t>
            </a:r>
            <a:r>
              <a:rPr lang="en-US" dirty="0" smtClean="0"/>
              <a:t>main</a:t>
            </a:r>
            <a:r>
              <a:rPr lang="ru-RU" dirty="0" smtClean="0"/>
              <a:t> вызывает операционная система. Ей же мы возвращаем то самое возвращаемое значение (</a:t>
            </a:r>
            <a:r>
              <a:rPr lang="en-US" dirty="0" smtClean="0"/>
              <a:t>return 0</a:t>
            </a:r>
            <a:r>
              <a:rPr lang="ru-RU" dirty="0" smtClean="0"/>
              <a:t> в конце). Когда функция </a:t>
            </a:r>
            <a:r>
              <a:rPr lang="en-US" dirty="0" smtClean="0"/>
              <a:t>main</a:t>
            </a:r>
            <a:r>
              <a:rPr lang="ru-RU" dirty="0"/>
              <a:t> </a:t>
            </a:r>
            <a:r>
              <a:rPr lang="ru-RU" dirty="0" smtClean="0"/>
              <a:t>завершает – завершается и вся наша программа.</a:t>
            </a:r>
          </a:p>
          <a:p>
            <a:pPr marL="0" indent="0">
              <a:buNone/>
            </a:pPr>
            <a:r>
              <a:rPr lang="ru-RU" dirty="0" smtClean="0"/>
              <a:t>Обратите внимание, что при вызове функции – нужно обязательно передавать ей все требуемые аргументы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38" y="4212376"/>
            <a:ext cx="4162402" cy="22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343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printf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262270"/>
            <a:ext cx="11012556" cy="54168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Это функция для вывода текста в терминал. </a:t>
            </a:r>
            <a:r>
              <a:rPr lang="en-US" dirty="0" smtClean="0"/>
              <a:t>Print</a:t>
            </a:r>
            <a:r>
              <a:rPr lang="ru-RU" dirty="0" smtClean="0"/>
              <a:t> – печать. </a:t>
            </a:r>
            <a:r>
              <a:rPr lang="en-US" dirty="0" smtClean="0"/>
              <a:t>F</a:t>
            </a:r>
            <a:r>
              <a:rPr lang="ru-RU" dirty="0" smtClean="0"/>
              <a:t> – </a:t>
            </a:r>
            <a:r>
              <a:rPr lang="en-US" dirty="0" smtClean="0"/>
              <a:t>formatted.</a:t>
            </a:r>
            <a:r>
              <a:rPr lang="ru-RU" dirty="0" smtClean="0"/>
              <a:t> </a:t>
            </a:r>
            <a:r>
              <a:rPr lang="ru-RU" dirty="0" smtClean="0"/>
              <a:t>Функция волшебная – она может принимать различное количество аргументов различных типов. Аргументы функции – эт</a:t>
            </a:r>
            <a:r>
              <a:rPr lang="ru-RU" dirty="0" smtClean="0"/>
              <a:t>о различные нетекстовые значения, которые так же нужно выводить на печать.</a:t>
            </a:r>
          </a:p>
          <a:p>
            <a:pPr marL="0" indent="0">
              <a:buNone/>
            </a:pPr>
            <a:r>
              <a:rPr lang="ru-RU" dirty="0"/>
              <a:t>Базовые спецификаторы </a:t>
            </a:r>
            <a:r>
              <a:rPr lang="ru-RU" dirty="0" smtClean="0"/>
              <a:t>функции </a:t>
            </a:r>
            <a:r>
              <a:rPr lang="en-US" dirty="0" err="1" smtClean="0"/>
              <a:t>printf</a:t>
            </a:r>
            <a:endParaRPr lang="ru-RU" dirty="0" smtClean="0"/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Код Формат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%с  Символ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%d  Десятичное целое число со знаком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%e  Экспоненциальное представление числа (в виде мантиссы и порядка) (e на нижнем регистре)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%f  Десятичное число с плавающей точкой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%s  Символьная строка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%u  Десятичное целое число без </a:t>
            </a:r>
            <a:r>
              <a:rPr lang="ru-RU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знака (неотрицательное)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%x  Шестнадцатеричное без знака (строчные буквы)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%X  Шестнадцатеричное без знака (прописные буквы)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%p  Выводит указатель</a:t>
            </a:r>
          </a:p>
          <a:p>
            <a:pPr marL="0" indent="0">
              <a:buNone/>
            </a:pP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%%  Выводит знак </a:t>
            </a:r>
            <a:r>
              <a:rPr lang="ru-RU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процента</a:t>
            </a:r>
          </a:p>
          <a:p>
            <a:pPr marL="0" indent="0">
              <a:buNone/>
            </a:pPr>
            <a:r>
              <a:rPr lang="ru-RU" dirty="0"/>
              <a:t>Это лишь базовые спецификаторы. Возможностей форматирования функций </a:t>
            </a:r>
            <a:r>
              <a:rPr lang="en-US" i="1" dirty="0" err="1"/>
              <a:t>printf</a:t>
            </a:r>
            <a:r>
              <a:rPr lang="en-US" dirty="0"/>
              <a:t> / </a:t>
            </a:r>
            <a:r>
              <a:rPr lang="en-US" i="1" dirty="0" err="1"/>
              <a:t>scanf</a:t>
            </a:r>
            <a:r>
              <a:rPr lang="ru-RU" dirty="0"/>
              <a:t> </a:t>
            </a:r>
            <a:r>
              <a:rPr lang="ru-RU" dirty="0" smtClean="0"/>
              <a:t>намного </a:t>
            </a:r>
            <a:r>
              <a:rPr lang="ru-RU" dirty="0"/>
              <a:t>больше. Подробнее написано, например</a:t>
            </a:r>
            <a:r>
              <a:rPr lang="en-US" dirty="0"/>
              <a:t>,</a:t>
            </a:r>
            <a:r>
              <a:rPr lang="ru-RU" dirty="0"/>
              <a:t> на вики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https://ru.wikipedia.org/wiki/Printf</a:t>
            </a:r>
            <a:endParaRPr lang="ru-RU" dirty="0"/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0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404"/>
          </a:xfrm>
        </p:spPr>
        <p:txBody>
          <a:bodyPr/>
          <a:lstStyle/>
          <a:p>
            <a:r>
              <a:rPr lang="ru-RU" dirty="0" smtClean="0"/>
              <a:t>Тип «НИЧЕГО»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– </a:t>
            </a:r>
            <a:r>
              <a:rPr lang="ru-RU" dirty="0" smtClean="0"/>
              <a:t>дословно пустота. Означает отсутствие значения ну и логично, что не может хранить ничего.</a:t>
            </a:r>
          </a:p>
          <a:p>
            <a:pPr marL="0" indent="0">
              <a:buNone/>
            </a:pPr>
            <a:r>
              <a:rPr lang="ru-RU" dirty="0" smtClean="0"/>
              <a:t>Используется как тип возвращаемого значения функции, которой не нужно возвращать ничего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79" y="3636308"/>
            <a:ext cx="571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/>
              <a:t>Целочисленные типы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Целочисленные типы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типы, способные хранить целые числа</a:t>
            </a:r>
          </a:p>
          <a:p>
            <a:endParaRPr lang="ru-RU" dirty="0" smtClean="0"/>
          </a:p>
          <a:p>
            <a:r>
              <a:rPr lang="en-US" b="1" dirty="0" smtClean="0"/>
              <a:t>char</a:t>
            </a:r>
          </a:p>
          <a:p>
            <a:r>
              <a:rPr lang="en-US" dirty="0" smtClean="0"/>
              <a:t>(1 </a:t>
            </a:r>
            <a:r>
              <a:rPr lang="ru-RU" dirty="0" smtClean="0"/>
              <a:t>байт</a:t>
            </a:r>
            <a:r>
              <a:rPr lang="en-US" dirty="0" smtClean="0"/>
              <a:t> == 8 </a:t>
            </a:r>
            <a:r>
              <a:rPr lang="ru-RU" dirty="0" smtClean="0"/>
              <a:t>бит)</a:t>
            </a:r>
            <a:endParaRPr lang="en-US" dirty="0" smtClean="0"/>
          </a:p>
          <a:p>
            <a:r>
              <a:rPr lang="en-US" dirty="0" smtClean="0"/>
              <a:t>signed: [-128, +127], unsigned: [0, +255]</a:t>
            </a:r>
          </a:p>
          <a:p>
            <a:endParaRPr lang="en-US" dirty="0" smtClean="0"/>
          </a:p>
          <a:p>
            <a:r>
              <a:rPr lang="en-US" b="1" dirty="0" smtClean="0"/>
              <a:t>short </a:t>
            </a:r>
            <a:r>
              <a:rPr lang="en-US" b="1" dirty="0" err="1" smtClean="0"/>
              <a:t>int</a:t>
            </a:r>
            <a:r>
              <a:rPr lang="en-US" b="1" dirty="0" smtClean="0"/>
              <a:t>, short,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ru-RU" dirty="0" smtClean="0"/>
              <a:t>(</a:t>
            </a:r>
            <a:r>
              <a:rPr lang="en-US" dirty="0" smtClean="0"/>
              <a:t>&gt;= </a:t>
            </a:r>
            <a:r>
              <a:rPr lang="ru-RU" dirty="0" smtClean="0"/>
              <a:t>2 байта</a:t>
            </a:r>
            <a:r>
              <a:rPr lang="en-US" dirty="0" smtClean="0"/>
              <a:t> == 16 </a:t>
            </a:r>
            <a:r>
              <a:rPr lang="ru-RU" dirty="0" smtClean="0"/>
              <a:t>бит)</a:t>
            </a:r>
            <a:endParaRPr lang="en-US" dirty="0"/>
          </a:p>
          <a:p>
            <a:r>
              <a:rPr lang="en-US" dirty="0" smtClean="0"/>
              <a:t>signed: [-32767</a:t>
            </a:r>
            <a:r>
              <a:rPr lang="en-US" dirty="0"/>
              <a:t>, +32767</a:t>
            </a:r>
            <a:r>
              <a:rPr lang="en-US" dirty="0" smtClean="0"/>
              <a:t>], unsigned: [0, +65535]</a:t>
            </a:r>
          </a:p>
          <a:p>
            <a:endParaRPr lang="en-US" b="1" dirty="0" smtClean="0"/>
          </a:p>
          <a:p>
            <a:r>
              <a:rPr lang="en-US" b="1" dirty="0" smtClean="0"/>
              <a:t>long 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long</a:t>
            </a:r>
            <a:endParaRPr lang="en-US" dirty="0" smtClean="0"/>
          </a:p>
          <a:p>
            <a:r>
              <a:rPr lang="en-US" dirty="0" smtClean="0"/>
              <a:t>(&gt;= 4 </a:t>
            </a:r>
            <a:r>
              <a:rPr lang="ru-RU" dirty="0" smtClean="0"/>
              <a:t>байта == 32 бит)</a:t>
            </a:r>
            <a:endParaRPr lang="en-US" dirty="0" smtClean="0"/>
          </a:p>
          <a:p>
            <a:r>
              <a:rPr lang="en-US" dirty="0" smtClean="0"/>
              <a:t>signed: [-2147483647</a:t>
            </a:r>
            <a:r>
              <a:rPr lang="en-US" dirty="0"/>
              <a:t>, +</a:t>
            </a:r>
            <a:r>
              <a:rPr lang="en-US" dirty="0" smtClean="0"/>
              <a:t>2147483647], unsigned: [0</a:t>
            </a:r>
            <a:r>
              <a:rPr lang="en-US" dirty="0"/>
              <a:t>, +</a:t>
            </a:r>
            <a:r>
              <a:rPr lang="en-US" dirty="0" smtClean="0"/>
              <a:t>4294967295]</a:t>
            </a:r>
          </a:p>
          <a:p>
            <a:endParaRPr lang="en-US" b="1" dirty="0" smtClean="0"/>
          </a:p>
          <a:p>
            <a:r>
              <a:rPr lang="en-US" b="1" dirty="0" smtClean="0"/>
              <a:t>long </a:t>
            </a:r>
            <a:r>
              <a:rPr lang="en-US" b="1" dirty="0" err="1" smtClean="0"/>
              <a:t>long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, long </a:t>
            </a:r>
            <a:r>
              <a:rPr lang="en-US" b="1" dirty="0" err="1" smtClean="0"/>
              <a:t>long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(&gt;= 8 </a:t>
            </a:r>
            <a:r>
              <a:rPr lang="ru-RU" dirty="0" smtClean="0"/>
              <a:t>байт == 64 бит)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en-US" dirty="0" smtClean="0"/>
              <a:t>-</a:t>
            </a:r>
            <a:r>
              <a:rPr lang="ru-RU" dirty="0" smtClean="0"/>
              <a:t>9223372036854775807</a:t>
            </a:r>
            <a:r>
              <a:rPr lang="ru-RU" dirty="0"/>
              <a:t>, +9223372036854775807</a:t>
            </a:r>
            <a:r>
              <a:rPr lang="ru-RU" dirty="0" smtClean="0"/>
              <a:t>]</a:t>
            </a:r>
            <a:r>
              <a:rPr lang="en-US" dirty="0"/>
              <a:t>, unsigned: [0, </a:t>
            </a:r>
            <a:r>
              <a:rPr lang="en-US" dirty="0" smtClean="0"/>
              <a:t>+18446744073709551615]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Целочисленные типы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не путаться с именами, следует использовать определения из файла </a:t>
            </a:r>
            <a:r>
              <a:rPr lang="en-US" dirty="0" err="1" smtClean="0"/>
              <a:t>stdint.h</a:t>
            </a:r>
            <a:r>
              <a:rPr lang="en-US" dirty="0" smtClean="0"/>
              <a:t> (#include &lt;</a:t>
            </a:r>
            <a:r>
              <a:rPr lang="en-US" dirty="0" err="1" smtClean="0"/>
              <a:t>stdint.h</a:t>
            </a:r>
            <a:r>
              <a:rPr lang="en-US" dirty="0" smtClean="0"/>
              <a:t>&gt;)</a:t>
            </a:r>
          </a:p>
          <a:p>
            <a:endParaRPr lang="en-US" dirty="0" smtClean="0"/>
          </a:p>
          <a:p>
            <a:r>
              <a:rPr lang="en-US" dirty="0" smtClean="0"/>
              <a:t>int8_t:    [-</a:t>
            </a:r>
            <a:r>
              <a:rPr lang="en-US" dirty="0"/>
              <a:t>128, +127</a:t>
            </a:r>
            <a:r>
              <a:rPr lang="en-US" dirty="0" smtClean="0"/>
              <a:t>]</a:t>
            </a:r>
          </a:p>
          <a:p>
            <a:r>
              <a:rPr lang="en-US" dirty="0" smtClean="0"/>
              <a:t>uint8_t:  [</a:t>
            </a:r>
            <a:r>
              <a:rPr lang="en-US" dirty="0"/>
              <a:t>0, +255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nt16_t:   [-</a:t>
            </a:r>
            <a:r>
              <a:rPr lang="en-US" dirty="0"/>
              <a:t>32767, +32767</a:t>
            </a:r>
            <a:r>
              <a:rPr lang="en-US" dirty="0" smtClean="0"/>
              <a:t>]</a:t>
            </a:r>
          </a:p>
          <a:p>
            <a:r>
              <a:rPr lang="en-US" dirty="0" smtClean="0"/>
              <a:t>uint16_t: </a:t>
            </a:r>
            <a:r>
              <a:rPr lang="en-US" dirty="0"/>
              <a:t>[0, +65535]</a:t>
            </a:r>
          </a:p>
          <a:p>
            <a:endParaRPr lang="en-US" dirty="0" smtClean="0"/>
          </a:p>
          <a:p>
            <a:r>
              <a:rPr lang="en-US" dirty="0" smtClean="0"/>
              <a:t>Int32_t:    </a:t>
            </a:r>
            <a:r>
              <a:rPr lang="en-US" dirty="0"/>
              <a:t>[-2147483647, +</a:t>
            </a:r>
            <a:r>
              <a:rPr lang="en-US" dirty="0" smtClean="0"/>
              <a:t>2147483647]</a:t>
            </a:r>
          </a:p>
          <a:p>
            <a:r>
              <a:rPr lang="en-US" dirty="0" smtClean="0"/>
              <a:t>uint32_t:  [</a:t>
            </a:r>
            <a:r>
              <a:rPr lang="en-US" dirty="0"/>
              <a:t>0, +4294967295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int64_t:    </a:t>
            </a:r>
            <a:r>
              <a:rPr lang="ru-RU" dirty="0"/>
              <a:t>[</a:t>
            </a:r>
            <a:r>
              <a:rPr lang="en-US" dirty="0"/>
              <a:t>-</a:t>
            </a:r>
            <a:r>
              <a:rPr lang="ru-RU" dirty="0"/>
              <a:t>9223372036854775807, +</a:t>
            </a:r>
            <a:r>
              <a:rPr lang="ru-RU" dirty="0" smtClean="0"/>
              <a:t>9223372036854775807]</a:t>
            </a:r>
            <a:endParaRPr lang="en-US" dirty="0" smtClean="0"/>
          </a:p>
          <a:p>
            <a:r>
              <a:rPr lang="en-US" dirty="0" smtClean="0"/>
              <a:t>uint64_t:  [</a:t>
            </a:r>
            <a:r>
              <a:rPr lang="en-US" dirty="0"/>
              <a:t>0, +18446744073709551615]</a:t>
            </a:r>
          </a:p>
          <a:p>
            <a:endParaRPr lang="en-US" dirty="0" smtClean="0"/>
          </a:p>
          <a:p>
            <a:r>
              <a:rPr lang="ru-RU" dirty="0" smtClean="0"/>
              <a:t>Так же может быть полезен файл </a:t>
            </a:r>
            <a:r>
              <a:rPr lang="en-US" b="1" dirty="0" err="1" smtClean="0"/>
              <a:t>limits.h</a:t>
            </a:r>
            <a:r>
              <a:rPr lang="en-US" dirty="0" smtClean="0"/>
              <a:t> (#include &lt;</a:t>
            </a:r>
            <a:r>
              <a:rPr lang="en-US" dirty="0" err="1" smtClean="0"/>
              <a:t>limits.h</a:t>
            </a:r>
            <a:r>
              <a:rPr lang="en-US" dirty="0" smtClean="0"/>
              <a:t>&gt;)</a:t>
            </a:r>
            <a:r>
              <a:rPr lang="ru-RU" dirty="0" smtClean="0"/>
              <a:t> в нем определены минимальные</a:t>
            </a:r>
            <a:r>
              <a:rPr lang="en-US" dirty="0" smtClean="0"/>
              <a:t>/</a:t>
            </a:r>
            <a:r>
              <a:rPr lang="ru-RU" dirty="0" smtClean="0"/>
              <a:t>максимальные значения целочисленных типов в макросах </a:t>
            </a:r>
            <a:r>
              <a:rPr lang="en-US" b="1" dirty="0" smtClean="0"/>
              <a:t>SHRT_MIN, SHRT_MAX, USHRT_MIN, USHRT_MAX</a:t>
            </a:r>
            <a:r>
              <a:rPr lang="ru-RU" dirty="0" smtClean="0"/>
              <a:t> и прочие.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Типы с плавающей точкой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Их всего два</a:t>
            </a:r>
          </a:p>
          <a:p>
            <a:endParaRPr lang="en-US" dirty="0" smtClean="0"/>
          </a:p>
          <a:p>
            <a:r>
              <a:rPr lang="en-US" b="1" dirty="0" smtClean="0"/>
              <a:t>float</a:t>
            </a:r>
          </a:p>
          <a:p>
            <a:r>
              <a:rPr lang="en-US" dirty="0" smtClean="0"/>
              <a:t>4 </a:t>
            </a:r>
            <a:r>
              <a:rPr lang="ru-RU" dirty="0" smtClean="0"/>
              <a:t>байта (32 бита)</a:t>
            </a:r>
          </a:p>
          <a:p>
            <a:r>
              <a:rPr lang="en-US" dirty="0" smtClean="0"/>
              <a:t>[-3.4*10</a:t>
            </a:r>
            <a:r>
              <a:rPr lang="en-US" baseline="30000" dirty="0" smtClean="0"/>
              <a:t>38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3.4*10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ru-RU" dirty="0" smtClean="0"/>
              <a:t>примерно 7 знаков </a:t>
            </a:r>
            <a:r>
              <a:rPr lang="ru-RU" dirty="0" smtClean="0"/>
              <a:t>точности</a:t>
            </a:r>
            <a:endParaRPr lang="ru-RU" dirty="0" smtClean="0"/>
          </a:p>
          <a:p>
            <a:endParaRPr lang="ru-RU" dirty="0"/>
          </a:p>
          <a:p>
            <a:r>
              <a:rPr lang="en-US" b="1" dirty="0"/>
              <a:t>d</a:t>
            </a:r>
            <a:r>
              <a:rPr lang="en-US" b="1" dirty="0" smtClean="0"/>
              <a:t>ouble</a:t>
            </a:r>
          </a:p>
          <a:p>
            <a:r>
              <a:rPr lang="ru-RU" dirty="0" smtClean="0"/>
              <a:t>8 байт (64 бита)</a:t>
            </a:r>
          </a:p>
          <a:p>
            <a:r>
              <a:rPr lang="en-US" dirty="0" smtClean="0"/>
              <a:t>[-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7</a:t>
            </a:r>
            <a:r>
              <a:rPr lang="en-US" dirty="0" smtClean="0"/>
              <a:t>*10</a:t>
            </a:r>
            <a:r>
              <a:rPr lang="en-US" baseline="30000" dirty="0" smtClean="0"/>
              <a:t>3</a:t>
            </a:r>
            <a:r>
              <a:rPr lang="ru-RU" baseline="30000" dirty="0" smtClean="0"/>
              <a:t>0</a:t>
            </a:r>
            <a:r>
              <a:rPr lang="en-US" baseline="30000" dirty="0" smtClean="0"/>
              <a:t>8</a:t>
            </a:r>
            <a:r>
              <a:rPr lang="en-US" dirty="0"/>
              <a:t>, </a:t>
            </a:r>
            <a:r>
              <a:rPr lang="en-US" dirty="0" smtClean="0"/>
              <a:t>+</a:t>
            </a:r>
            <a:r>
              <a:rPr lang="ru-RU" dirty="0" smtClean="0"/>
              <a:t>1.7</a:t>
            </a:r>
            <a:r>
              <a:rPr lang="en-US" dirty="0" smtClean="0"/>
              <a:t>*10</a:t>
            </a:r>
            <a:r>
              <a:rPr lang="en-US" baseline="30000" dirty="0" smtClean="0"/>
              <a:t>3</a:t>
            </a:r>
            <a:r>
              <a:rPr lang="ru-RU" baseline="30000" dirty="0" smtClean="0"/>
              <a:t>0</a:t>
            </a:r>
            <a:r>
              <a:rPr lang="en-US" baseline="30000" dirty="0" smtClean="0"/>
              <a:t>8</a:t>
            </a:r>
            <a:r>
              <a:rPr lang="en-US" dirty="0"/>
              <a:t>]</a:t>
            </a:r>
          </a:p>
          <a:p>
            <a:r>
              <a:rPr lang="ru-RU" dirty="0" smtClean="0"/>
              <a:t>Примерно 15 знаков </a:t>
            </a:r>
            <a:r>
              <a:rPr lang="ru-RU" dirty="0" smtClean="0"/>
              <a:t>точности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Имеют файл со вспомогательными макросами </a:t>
            </a:r>
            <a:r>
              <a:rPr lang="en-US" b="1" dirty="0" smtClean="0"/>
              <a:t>&lt;</a:t>
            </a:r>
            <a:r>
              <a:rPr lang="en-US" b="1" dirty="0" err="1" smtClean="0"/>
              <a:t>float.h</a:t>
            </a:r>
            <a:r>
              <a:rPr lang="en-US" b="1" dirty="0" smtClean="0"/>
              <a:t>&gt;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16" y="1212574"/>
            <a:ext cx="3271836" cy="39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79754" y="2944106"/>
            <a:ext cx="7066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наш</a:t>
            </a:r>
            <a:r>
              <a:rPr lang="en-US" dirty="0" smtClean="0"/>
              <a:t> main</a:t>
            </a:r>
            <a:r>
              <a:rPr lang="ru-RU" dirty="0" smtClean="0"/>
              <a:t> начинается с </a:t>
            </a:r>
            <a:r>
              <a:rPr lang="ru-RU" b="1" dirty="0" smtClean="0"/>
              <a:t>определения </a:t>
            </a:r>
            <a:r>
              <a:rPr lang="ru-RU" dirty="0" smtClean="0"/>
              <a:t>переменной.</a:t>
            </a:r>
          </a:p>
          <a:p>
            <a:endParaRPr lang="ru-RU" b="1" dirty="0" smtClean="0"/>
          </a:p>
          <a:p>
            <a:r>
              <a:rPr lang="ru-RU" dirty="0" smtClean="0"/>
              <a:t>Переменные – это хранилище данных определенного типа. Если Вашей программе нужно что-то запомнить на время, то это нужно записать в переменную.</a:t>
            </a:r>
          </a:p>
          <a:p>
            <a:endParaRPr lang="ru-RU" dirty="0"/>
          </a:p>
          <a:p>
            <a:r>
              <a:rPr lang="ru-RU" dirty="0" smtClean="0"/>
              <a:t>Определение переменной делается так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b="1" dirty="0" err="1" smtClean="0"/>
              <a:t>тип_переменной</a:t>
            </a:r>
            <a:r>
              <a:rPr lang="ru-RU" b="1" dirty="0" smtClean="0"/>
              <a:t> </a:t>
            </a:r>
            <a:r>
              <a:rPr lang="ru-RU" b="1" dirty="0" err="1" smtClean="0"/>
              <a:t>имя_переменной</a:t>
            </a:r>
            <a:r>
              <a:rPr lang="ru-RU" b="1" dirty="0" smtClean="0"/>
              <a:t> </a:t>
            </a:r>
            <a:r>
              <a:rPr lang="en-US" b="1" dirty="0" smtClean="0"/>
              <a:t>[ = </a:t>
            </a:r>
            <a:r>
              <a:rPr lang="ru-RU" b="1" dirty="0" smtClean="0"/>
              <a:t>начальное значение</a:t>
            </a:r>
            <a:r>
              <a:rPr lang="en-US" b="1" dirty="0" smtClean="0"/>
              <a:t>];</a:t>
            </a:r>
          </a:p>
          <a:p>
            <a:endParaRPr lang="en-US" b="1" dirty="0"/>
          </a:p>
          <a:p>
            <a:r>
              <a:rPr lang="ru-RU" dirty="0" smtClean="0"/>
              <a:t>Начальное значение указывать не обязательно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Рассмотрим такой пример – допустим, у нас есть функция, которая возвращает напряжение на датчике давления. Нам нужно посчитать давление в Паскалях из этого напряжения и вывести на экран.</a:t>
            </a:r>
          </a:p>
          <a:p>
            <a:endParaRPr lang="ru-RU" dirty="0"/>
          </a:p>
          <a:p>
            <a:r>
              <a:rPr lang="ru-RU" dirty="0"/>
              <a:t>Формула для вычисления давления из напряжения – </a:t>
            </a:r>
          </a:p>
          <a:p>
            <a:r>
              <a:rPr lang="en-US" dirty="0"/>
              <a:t>pressure = mV * (1000 - 100) + 100</a:t>
            </a:r>
            <a:endParaRPr lang="ru-RU" dirty="0"/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4" y="3092850"/>
            <a:ext cx="4743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02635"/>
            <a:ext cx="117900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Присваивание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x = 10;</a:t>
            </a:r>
          </a:p>
          <a:p>
            <a:endParaRPr lang="ru-RU" dirty="0" smtClean="0"/>
          </a:p>
          <a:p>
            <a:r>
              <a:rPr lang="ru-RU" b="1" dirty="0" smtClean="0"/>
              <a:t>Присваивание цепочкой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r>
              <a:rPr lang="en-US" dirty="0" smtClean="0"/>
              <a:t>x = y = 10;</a:t>
            </a:r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Сложение вычитание, умножение, деление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x = 10 + 10;</a:t>
            </a:r>
          </a:p>
          <a:p>
            <a:r>
              <a:rPr lang="en-US" dirty="0" smtClean="0"/>
              <a:t>x = x + 10 + y + SOME_MACRO;</a:t>
            </a:r>
          </a:p>
          <a:p>
            <a:r>
              <a:rPr lang="en-US" dirty="0" smtClean="0"/>
              <a:t>x += 10; //</a:t>
            </a:r>
            <a:r>
              <a:rPr lang="ru-RU" dirty="0" smtClean="0"/>
              <a:t> тоже самое что </a:t>
            </a:r>
            <a:r>
              <a:rPr lang="en-US" dirty="0" smtClean="0"/>
              <a:t>x = x + 10;</a:t>
            </a:r>
          </a:p>
          <a:p>
            <a:endParaRPr lang="en-US" dirty="0"/>
          </a:p>
          <a:p>
            <a:r>
              <a:rPr lang="ru-RU" dirty="0" smtClean="0"/>
              <a:t>Аналогично с умножением </a:t>
            </a:r>
            <a:r>
              <a:rPr lang="en-US" dirty="0" smtClean="0"/>
              <a:t>*, </a:t>
            </a:r>
            <a:r>
              <a:rPr lang="ru-RU" dirty="0" smtClean="0"/>
              <a:t>делением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ru-RU" dirty="0" smtClean="0"/>
              <a:t>, вычитанием –,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Порядок действий как в математике, можно использовать скобочки.</a:t>
            </a:r>
          </a:p>
          <a:p>
            <a:endParaRPr lang="ru-RU" dirty="0"/>
          </a:p>
          <a:p>
            <a:r>
              <a:rPr lang="ru-RU" b="1" dirty="0" smtClean="0"/>
              <a:t>Нельзя использовать переменную, которой не присвоено значения для чтения из нее!</a:t>
            </a:r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7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430"/>
          </a:xfrm>
        </p:spPr>
        <p:txBody>
          <a:bodyPr/>
          <a:lstStyle/>
          <a:p>
            <a:r>
              <a:rPr lang="ru-RU" dirty="0" smtClean="0"/>
              <a:t>Применимость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3" y="1282148"/>
            <a:ext cx="11658599" cy="4966251"/>
          </a:xfrm>
        </p:spPr>
        <p:txBody>
          <a:bodyPr/>
          <a:lstStyle/>
          <a:p>
            <a:r>
              <a:rPr lang="ru-RU" dirty="0" smtClean="0"/>
              <a:t>Язык Си – язык низкого уровня абстракции. Это означает, что сущности которыми оперирует язык – очень близки к сущностям, которыми оперирует процессор. Это позволяет очень точно управлять ресурсами ЭВМ (а следовательно использовать их с максимальной эффективностью), но увеличивает сложность написания программ.</a:t>
            </a:r>
          </a:p>
          <a:p>
            <a:endParaRPr lang="ru-RU" dirty="0"/>
          </a:p>
          <a:p>
            <a:r>
              <a:rPr lang="ru-RU" dirty="0" smtClean="0"/>
              <a:t>Где применяется язык Си?</a:t>
            </a:r>
          </a:p>
          <a:p>
            <a:r>
              <a:rPr lang="ru-RU" dirty="0" smtClean="0"/>
              <a:t>Там где скорость и минимальное потребление памяти превыше всего</a:t>
            </a:r>
            <a:br>
              <a:rPr lang="ru-RU" dirty="0" smtClean="0"/>
            </a:br>
            <a:r>
              <a:rPr lang="ru-RU" dirty="0" smtClean="0"/>
              <a:t>(Операционные системы, высоконагруженные сервисы, программы для ограниченных по ресурсам систем)</a:t>
            </a:r>
          </a:p>
          <a:p>
            <a:r>
              <a:rPr lang="ru-RU" dirty="0" smtClean="0"/>
              <a:t>Там где требуется взаимодействие с железом напрямую</a:t>
            </a:r>
            <a:br>
              <a:rPr lang="ru-RU" dirty="0" smtClean="0"/>
            </a:br>
            <a:r>
              <a:rPr lang="ru-RU" dirty="0" smtClean="0"/>
              <a:t>(драйверы устройств, различная встраиваемая техника, включая микроконтроллеры)</a:t>
            </a:r>
          </a:p>
        </p:txBody>
      </p:sp>
    </p:spTree>
    <p:extLst>
      <p:ext uri="{BB962C8B-B14F-4D97-AF65-F5344CB8AC3E}">
        <p14:creationId xmlns:p14="http://schemas.microsoft.com/office/powerpoint/2010/main" val="36596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02635"/>
            <a:ext cx="117900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Преобразование типа</a:t>
            </a:r>
          </a:p>
          <a:p>
            <a:r>
              <a:rPr lang="en-US" dirty="0" smtClean="0"/>
              <a:t>uint8_t x = 10;</a:t>
            </a:r>
          </a:p>
          <a:p>
            <a:r>
              <a:rPr lang="en-US" dirty="0" smtClean="0"/>
              <a:t>Int16_t y = x; //</a:t>
            </a:r>
            <a:r>
              <a:rPr lang="ru-RU" dirty="0" smtClean="0"/>
              <a:t> неявное преобразование типа, все в порядке</a:t>
            </a:r>
          </a:p>
          <a:p>
            <a:endParaRPr lang="en-US" dirty="0" smtClean="0"/>
          </a:p>
          <a:p>
            <a:r>
              <a:rPr lang="en-US" dirty="0" smtClean="0"/>
              <a:t>Int16_t x = 1000;</a:t>
            </a:r>
          </a:p>
          <a:p>
            <a:r>
              <a:rPr lang="en-US" dirty="0" smtClean="0"/>
              <a:t>Int8_t y = x; //</a:t>
            </a:r>
            <a:r>
              <a:rPr lang="ru-RU" dirty="0" smtClean="0"/>
              <a:t> переполнение. </a:t>
            </a:r>
            <a:r>
              <a:rPr lang="en-US" dirty="0" smtClean="0"/>
              <a:t>y </a:t>
            </a:r>
            <a:r>
              <a:rPr lang="ru-RU" dirty="0" smtClean="0"/>
              <a:t>не способен хранить в себе </a:t>
            </a:r>
            <a:r>
              <a:rPr lang="en-US" dirty="0" smtClean="0"/>
              <a:t>1000</a:t>
            </a:r>
            <a:r>
              <a:rPr lang="ru-RU" dirty="0"/>
              <a:t> </a:t>
            </a:r>
            <a:r>
              <a:rPr lang="ru-RU" dirty="0" smtClean="0"/>
              <a:t>и сохранит остаток от </a:t>
            </a:r>
            <a:r>
              <a:rPr lang="en-US" dirty="0" smtClean="0"/>
              <a:t>1000/256</a:t>
            </a:r>
          </a:p>
          <a:p>
            <a:r>
              <a:rPr lang="en-US" dirty="0" smtClean="0"/>
              <a:t>// </a:t>
            </a:r>
            <a:r>
              <a:rPr lang="ru-RU" dirty="0" smtClean="0"/>
              <a:t>В этом  случае компилятор Вас предупредит, но если вы знаете что делаете, </a:t>
            </a:r>
            <a:r>
              <a:rPr lang="en-US" dirty="0" smtClean="0"/>
              <a:t>x</a:t>
            </a:r>
            <a:r>
              <a:rPr lang="ru-RU" dirty="0" smtClean="0"/>
              <a:t> например == 1 и переполнения не будет, можно использовать явное преобразование</a:t>
            </a:r>
          </a:p>
          <a:p>
            <a:endParaRPr lang="ru-RU" dirty="0"/>
          </a:p>
          <a:p>
            <a:r>
              <a:rPr lang="en-US" dirty="0" smtClean="0"/>
              <a:t>y = (int8_t)x;</a:t>
            </a:r>
          </a:p>
          <a:p>
            <a:endParaRPr lang="en-US" dirty="0"/>
          </a:p>
          <a:p>
            <a:r>
              <a:rPr lang="ru-RU" b="1" dirty="0" smtClean="0"/>
              <a:t>Аналогично</a:t>
            </a:r>
          </a:p>
          <a:p>
            <a:r>
              <a:rPr lang="en-US" dirty="0"/>
              <a:t>u</a:t>
            </a:r>
            <a:r>
              <a:rPr lang="en-US" dirty="0" smtClean="0"/>
              <a:t>int16_t x = 65500;</a:t>
            </a:r>
          </a:p>
          <a:p>
            <a:r>
              <a:rPr lang="en-US" dirty="0" smtClean="0"/>
              <a:t>Int16_t y = x; //</a:t>
            </a:r>
            <a:r>
              <a:rPr lang="ru-RU" dirty="0" smtClean="0"/>
              <a:t> снова переполнение, знаковый </a:t>
            </a:r>
            <a:r>
              <a:rPr lang="en-US" dirty="0" smtClean="0"/>
              <a:t>Y</a:t>
            </a:r>
            <a:r>
              <a:rPr lang="ru-RU" dirty="0" smtClean="0"/>
              <a:t> способен хранить максимум </a:t>
            </a:r>
            <a:r>
              <a:rPr lang="en-US" dirty="0" smtClean="0"/>
              <a:t>32767;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Int16_t x = -100;</a:t>
            </a:r>
          </a:p>
          <a:p>
            <a:r>
              <a:rPr lang="en-US" dirty="0" smtClean="0"/>
              <a:t>uint16_t y = x; //</a:t>
            </a:r>
            <a:r>
              <a:rPr lang="ru-RU" dirty="0" smtClean="0"/>
              <a:t> тоже ничего хорошего не выйдет. </a:t>
            </a:r>
            <a:r>
              <a:rPr lang="ru-RU" dirty="0" err="1" smtClean="0"/>
              <a:t>Беззнаковая</a:t>
            </a:r>
            <a:r>
              <a:rPr lang="ru-RU" dirty="0" smtClean="0"/>
              <a:t> переменная не хранит отрицательные числа.</a:t>
            </a:r>
            <a:endParaRPr lang="ru-RU" dirty="0"/>
          </a:p>
          <a:p>
            <a:endParaRPr lang="ru-RU" dirty="0"/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02635"/>
            <a:ext cx="117900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Инкремент – декремент</a:t>
            </a:r>
            <a:endParaRPr lang="ru-RU" b="1" dirty="0"/>
          </a:p>
          <a:p>
            <a:endParaRPr lang="ru-RU" dirty="0" smtClean="0"/>
          </a:p>
          <a:p>
            <a:r>
              <a:rPr lang="en-US" dirty="0" smtClean="0"/>
              <a:t>x++; ++x; // </a:t>
            </a:r>
            <a:r>
              <a:rPr lang="ru-RU" dirty="0" smtClean="0"/>
              <a:t>аналогично </a:t>
            </a:r>
            <a:r>
              <a:rPr lang="en-US" dirty="0" smtClean="0"/>
              <a:t>x = x + 1;</a:t>
            </a:r>
          </a:p>
          <a:p>
            <a:r>
              <a:rPr lang="en-US" dirty="0" smtClean="0"/>
              <a:t>x--;   --x; // </a:t>
            </a:r>
            <a:r>
              <a:rPr lang="ru-RU" dirty="0" smtClean="0"/>
              <a:t>аналогично </a:t>
            </a:r>
            <a:r>
              <a:rPr lang="en-US" dirty="0" smtClean="0"/>
              <a:t>x = x – 1;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x = 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x++; </a:t>
            </a:r>
          </a:p>
          <a:p>
            <a:r>
              <a:rPr lang="en-US" dirty="0" smtClean="0"/>
              <a:t>// </a:t>
            </a:r>
            <a:r>
              <a:rPr lang="ru-RU" dirty="0" smtClean="0"/>
              <a:t>В итоге </a:t>
            </a:r>
            <a:r>
              <a:rPr lang="en-US" dirty="0" smtClean="0"/>
              <a:t>y = 1; x = 2;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x = 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++x;</a:t>
            </a:r>
          </a:p>
          <a:p>
            <a:r>
              <a:rPr lang="en-US" dirty="0" smtClean="0"/>
              <a:t>// </a:t>
            </a:r>
            <a:r>
              <a:rPr lang="ru-RU" dirty="0" smtClean="0"/>
              <a:t>В итоге </a:t>
            </a:r>
            <a:r>
              <a:rPr lang="en-US" dirty="0" smtClean="0"/>
              <a:t>y = 2; x = 2;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1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Логические операции</a:t>
            </a:r>
            <a:endParaRPr lang="ru-RU" b="1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 = 10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result = x &gt; 100; </a:t>
            </a:r>
            <a:r>
              <a:rPr lang="ru-RU" dirty="0" smtClean="0"/>
              <a:t>  </a:t>
            </a:r>
            <a:r>
              <a:rPr lang="en-US" dirty="0" smtClean="0"/>
              <a:t>// </a:t>
            </a:r>
            <a:r>
              <a:rPr lang="ru-RU" dirty="0" smtClean="0"/>
              <a:t>В итоге </a:t>
            </a:r>
            <a:r>
              <a:rPr lang="en-US" dirty="0" smtClean="0"/>
              <a:t>result = 0;</a:t>
            </a:r>
          </a:p>
          <a:p>
            <a:r>
              <a:rPr lang="en-US" dirty="0" smtClean="0"/>
              <a:t>result = x &lt; 100;        //</a:t>
            </a:r>
            <a:r>
              <a:rPr lang="ru-RU" dirty="0" smtClean="0"/>
              <a:t> В итоге </a:t>
            </a:r>
            <a:r>
              <a:rPr lang="en-US" dirty="0" smtClean="0"/>
              <a:t>result = 1;</a:t>
            </a:r>
          </a:p>
          <a:p>
            <a:r>
              <a:rPr lang="en-US" dirty="0" smtClean="0"/>
              <a:t>result </a:t>
            </a:r>
            <a:r>
              <a:rPr lang="en-US" dirty="0" smtClean="0"/>
              <a:t>= (x == 10</a:t>
            </a:r>
            <a:r>
              <a:rPr lang="en-US" dirty="0" smtClean="0"/>
              <a:t>);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В итоге </a:t>
            </a:r>
            <a:r>
              <a:rPr lang="en-US" dirty="0" smtClean="0"/>
              <a:t>result = 1;</a:t>
            </a:r>
          </a:p>
          <a:p>
            <a:endParaRPr lang="en-US" dirty="0"/>
          </a:p>
          <a:p>
            <a:r>
              <a:rPr lang="ru-RU" dirty="0" smtClean="0"/>
              <a:t>Возможны операторы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ru-RU" dirty="0" smtClean="0"/>
              <a:t>больше</a:t>
            </a:r>
            <a:r>
              <a:rPr lang="en-US" dirty="0" smtClean="0"/>
              <a:t>,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ru-RU" dirty="0" smtClean="0"/>
              <a:t> меньше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&gt;=</a:t>
            </a:r>
            <a:r>
              <a:rPr lang="ru-RU" dirty="0" smtClean="0"/>
              <a:t> больше или равно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&lt;= </a:t>
            </a:r>
            <a:r>
              <a:rPr lang="ru-RU" dirty="0" smtClean="0"/>
              <a:t>меньше или равно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==</a:t>
            </a:r>
            <a:r>
              <a:rPr lang="ru-RU" dirty="0" smtClean="0"/>
              <a:t> равно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!=</a:t>
            </a:r>
            <a:r>
              <a:rPr lang="ru-RU" dirty="0" smtClean="0"/>
              <a:t> не равно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Нельзя делать цепочки</a:t>
            </a:r>
          </a:p>
          <a:p>
            <a:r>
              <a:rPr lang="en-US" dirty="0" smtClean="0"/>
              <a:t>result = 0 &lt;= x &lt;= 100; //</a:t>
            </a:r>
            <a:r>
              <a:rPr lang="ru-RU" dirty="0" smtClean="0"/>
              <a:t> так нельзя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Не стоит сравнивать знаковые и без знаковые числа.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1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51208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Логические операции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&amp;&amp; (AND</a:t>
            </a:r>
            <a:r>
              <a:rPr lang="ru-RU" b="1" dirty="0" smtClean="0"/>
              <a:t> или же операция «и»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result1 = 10 &gt;= 5; // result1 = 1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result2 = 10 &lt;= 5; // result2 = 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result3 = result1 &amp;&amp; result2; // result3 = 0;</a:t>
            </a:r>
          </a:p>
          <a:p>
            <a:endParaRPr lang="en-US" dirty="0"/>
          </a:p>
          <a:p>
            <a:r>
              <a:rPr lang="en-US" b="1" dirty="0" smtClean="0"/>
              <a:t>|| (OR</a:t>
            </a:r>
            <a:r>
              <a:rPr lang="ru-RU" b="1" dirty="0" smtClean="0"/>
              <a:t> или же операция «или»</a:t>
            </a:r>
            <a:r>
              <a:rPr lang="en-US" b="1" dirty="0" smtClean="0"/>
              <a:t>)</a:t>
            </a:r>
            <a:endParaRPr lang="ru-RU" b="1" dirty="0" smtClean="0"/>
          </a:p>
          <a:p>
            <a:r>
              <a:rPr lang="en-US" dirty="0" smtClean="0"/>
              <a:t>result3 = result1 || result2; // result3 = 1;</a:t>
            </a:r>
          </a:p>
          <a:p>
            <a:endParaRPr lang="en-US" dirty="0"/>
          </a:p>
          <a:p>
            <a:r>
              <a:rPr lang="en-US" b="1" dirty="0" smtClean="0"/>
              <a:t>! (NOT</a:t>
            </a:r>
            <a:r>
              <a:rPr lang="ru-RU" b="1" dirty="0" smtClean="0"/>
              <a:t> или же операция «не»)</a:t>
            </a:r>
          </a:p>
          <a:p>
            <a:r>
              <a:rPr lang="en-US" dirty="0" smtClean="0"/>
              <a:t>result3 = 1;</a:t>
            </a:r>
          </a:p>
          <a:p>
            <a:r>
              <a:rPr lang="en-US" dirty="0" smtClean="0"/>
              <a:t>result3 = !result3; // result3 = 0;</a:t>
            </a:r>
          </a:p>
          <a:p>
            <a:endParaRPr lang="en-US" dirty="0"/>
          </a:p>
          <a:p>
            <a:r>
              <a:rPr lang="ru-RU" dirty="0" smtClean="0"/>
              <a:t>Можно делать цепочки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result4 = (result3 || result2) &amp;&amp; result1;</a:t>
            </a:r>
          </a:p>
          <a:p>
            <a:endParaRPr lang="en-US" dirty="0"/>
          </a:p>
          <a:p>
            <a:r>
              <a:rPr lang="ru-RU" dirty="0" smtClean="0"/>
              <a:t>Порядок действий. !</a:t>
            </a:r>
            <a:r>
              <a:rPr lang="en-US" dirty="0" smtClean="0"/>
              <a:t> &gt; &amp;&amp; &gt; ||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51713" y="1679713"/>
            <a:ext cx="60596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более удобной работы с булевой логикой</a:t>
            </a:r>
          </a:p>
          <a:p>
            <a:r>
              <a:rPr lang="ru-RU" dirty="0" smtClean="0"/>
              <a:t>Есть файл </a:t>
            </a:r>
            <a:r>
              <a:rPr lang="en-US" b="1" dirty="0" smtClean="0"/>
              <a:t>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</a:t>
            </a:r>
            <a:endParaRPr lang="ru-RU" b="1" dirty="0" smtClean="0"/>
          </a:p>
          <a:p>
            <a:endParaRPr lang="ru-RU" dirty="0"/>
          </a:p>
          <a:p>
            <a:r>
              <a:rPr lang="ru-RU" dirty="0" smtClean="0"/>
              <a:t>В нем определены значения </a:t>
            </a:r>
            <a:r>
              <a:rPr lang="en-US" b="1" dirty="0" smtClean="0"/>
              <a:t>true</a:t>
            </a:r>
            <a:r>
              <a:rPr lang="en-US" dirty="0" smtClean="0"/>
              <a:t> (==1)</a:t>
            </a:r>
            <a:r>
              <a:rPr lang="ru-RU" dirty="0" smtClean="0"/>
              <a:t> и 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==0)</a:t>
            </a:r>
          </a:p>
          <a:p>
            <a:r>
              <a:rPr lang="ru-RU" dirty="0" smtClean="0"/>
              <a:t>А так же тип </a:t>
            </a:r>
            <a:r>
              <a:rPr lang="en-US" b="1" dirty="0" err="1" smtClean="0"/>
              <a:t>bool</a:t>
            </a:r>
            <a:r>
              <a:rPr lang="ru-RU" dirty="0" smtClean="0"/>
              <a:t>, который хранит эти значения.</a:t>
            </a:r>
          </a:p>
          <a:p>
            <a:endParaRPr lang="ru-RU" dirty="0"/>
          </a:p>
          <a:p>
            <a:r>
              <a:rPr lang="ru-RU" dirty="0" smtClean="0"/>
              <a:t>В целом, работа с логикой в Си очень проста</a:t>
            </a:r>
          </a:p>
          <a:p>
            <a:r>
              <a:rPr lang="ru-RU" dirty="0" smtClean="0"/>
              <a:t>Все что </a:t>
            </a:r>
            <a:r>
              <a:rPr lang="en-US" dirty="0" smtClean="0"/>
              <a:t>0</a:t>
            </a:r>
            <a:r>
              <a:rPr lang="ru-RU" dirty="0" smtClean="0"/>
              <a:t> – считается </a:t>
            </a:r>
            <a:r>
              <a:rPr lang="en-US" b="1" dirty="0" smtClean="0"/>
              <a:t>false</a:t>
            </a:r>
          </a:p>
          <a:p>
            <a:r>
              <a:rPr lang="ru-RU" dirty="0" smtClean="0"/>
              <a:t>Все остальное – считается </a:t>
            </a:r>
            <a:r>
              <a:rPr lang="en-US" b="1" dirty="0" smtClean="0"/>
              <a:t>true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2810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02635"/>
            <a:ext cx="11790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~ (</a:t>
            </a:r>
            <a:r>
              <a:rPr lang="ru-RU" b="1" dirty="0" smtClean="0"/>
              <a:t>Побитовый </a:t>
            </a:r>
            <a:r>
              <a:rPr lang="en-US" b="1" dirty="0" smtClean="0"/>
              <a:t>! (NOT) )</a:t>
            </a:r>
          </a:p>
          <a:p>
            <a:r>
              <a:rPr lang="en-US" dirty="0" smtClean="0"/>
              <a:t>uint8_t x = 243; // </a:t>
            </a:r>
            <a:r>
              <a:rPr lang="ru-RU" dirty="0" smtClean="0"/>
              <a:t>в двоичной системе </a:t>
            </a:r>
            <a:r>
              <a:rPr lang="en-US" dirty="0" smtClean="0"/>
              <a:t>1111 0011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cmp</a:t>
            </a:r>
            <a:r>
              <a:rPr lang="en-US" dirty="0" smtClean="0"/>
              <a:t> = (~x ==12); // ~x</a:t>
            </a:r>
            <a:r>
              <a:rPr lang="ru-RU" dirty="0"/>
              <a:t> </a:t>
            </a:r>
            <a:r>
              <a:rPr lang="ru-RU" dirty="0" smtClean="0"/>
              <a:t>в двоичной системе == </a:t>
            </a:r>
            <a:r>
              <a:rPr lang="en-US" dirty="0" smtClean="0"/>
              <a:t>0000 1100</a:t>
            </a:r>
            <a:endParaRPr lang="ru-RU" dirty="0"/>
          </a:p>
          <a:p>
            <a:endParaRPr lang="en-US" dirty="0" smtClean="0"/>
          </a:p>
          <a:p>
            <a:r>
              <a:rPr lang="en-US" b="1" dirty="0" smtClean="0"/>
              <a:t>&amp; </a:t>
            </a:r>
            <a:r>
              <a:rPr lang="ru-RU" b="1" dirty="0" smtClean="0"/>
              <a:t>и </a:t>
            </a:r>
            <a:r>
              <a:rPr lang="en-US" b="1" dirty="0" smtClean="0"/>
              <a:t>| </a:t>
            </a:r>
            <a:r>
              <a:rPr lang="ru-RU" b="1" dirty="0" smtClean="0"/>
              <a:t>(Побитовы</a:t>
            </a:r>
            <a:r>
              <a:rPr lang="ru-RU" b="1" dirty="0"/>
              <a:t>е</a:t>
            </a:r>
            <a:r>
              <a:rPr lang="ru-RU" b="1" dirty="0" smtClean="0"/>
              <a:t> </a:t>
            </a:r>
            <a:r>
              <a:rPr lang="en-US" b="1" dirty="0" smtClean="0"/>
              <a:t>&amp;&amp; </a:t>
            </a:r>
            <a:r>
              <a:rPr lang="ru-RU" b="1" dirty="0" smtClean="0"/>
              <a:t>и </a:t>
            </a:r>
            <a:r>
              <a:rPr lang="en-US" b="1" dirty="0" smtClean="0"/>
              <a:t>||)</a:t>
            </a:r>
          </a:p>
          <a:p>
            <a:r>
              <a:rPr lang="ru-RU" dirty="0" smtClean="0"/>
              <a:t>Аналогично </a:t>
            </a:r>
            <a:r>
              <a:rPr lang="ru-RU" dirty="0" err="1" smtClean="0"/>
              <a:t>небитовым</a:t>
            </a:r>
            <a:endParaRPr lang="ru-RU" dirty="0" smtClean="0"/>
          </a:p>
          <a:p>
            <a:r>
              <a:rPr lang="en-US" dirty="0" smtClean="0"/>
              <a:t>uint8_t x = 0b11110000;</a:t>
            </a:r>
          </a:p>
          <a:p>
            <a:r>
              <a:rPr lang="en-US" dirty="0" smtClean="0"/>
              <a:t>uint8_t y = 0b00111100;</a:t>
            </a:r>
          </a:p>
          <a:p>
            <a:endParaRPr lang="en-US" dirty="0"/>
          </a:p>
          <a:p>
            <a:r>
              <a:rPr lang="en-US" dirty="0" smtClean="0"/>
              <a:t>x | y == 0b11111100;</a:t>
            </a:r>
          </a:p>
          <a:p>
            <a:r>
              <a:rPr lang="en-US" dirty="0" smtClean="0"/>
              <a:t>x &amp; y == 0b00110000;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 smtClean="0"/>
              <a:t>Константы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087"/>
            <a:ext cx="9680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Константа ничем не отличается от обычной переменной, кроме того, что она должна быть инициализированна при определении и ей нельзя присводить значение.</a:t>
            </a:r>
          </a:p>
          <a:p>
            <a:endParaRPr lang="ru-RU" dirty="0" smtClean="0"/>
          </a:p>
          <a:p>
            <a:r>
              <a:rPr lang="ru-RU" dirty="0" smtClean="0"/>
              <a:t>Чтобы сделать переменную константой нужно использвать модификатор </a:t>
            </a:r>
            <a:r>
              <a:rPr lang="en-US" b="1" dirty="0" err="1" smtClean="0"/>
              <a:t>const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03467"/>
            <a:ext cx="10112218" cy="32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sz="2800" dirty="0" smtClean="0"/>
              <a:t>Передача переменных в функции и возвращаемые значения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667"/>
            <a:ext cx="7809680" cy="51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2800" dirty="0" smtClean="0"/>
              <a:t>Особенности передачи аргументов в функции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2" y="2136911"/>
            <a:ext cx="6917568" cy="4460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5443" y="2186606"/>
            <a:ext cx="4439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ru-RU" dirty="0" smtClean="0"/>
              <a:t>Аргумент в main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функции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функции после изменения 10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Аргумент в main после вызова функции: 0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8299" y="1247217"/>
            <a:ext cx="1099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Переменные передаются в функции «по значению». Передается лишь значение аргумента,</a:t>
            </a:r>
          </a:p>
          <a:p>
            <a:r>
              <a:rPr lang="ru-RU" dirty="0" smtClean="0"/>
              <a:t>но не он сам.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9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Ветвление </a:t>
            </a:r>
            <a:r>
              <a:rPr lang="ru-RU" dirty="0" smtClean="0"/>
              <a:t>программы. </a:t>
            </a:r>
            <a:r>
              <a:rPr lang="en-US" dirty="0" smtClean="0"/>
              <a:t>“IF”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12574"/>
            <a:ext cx="4484550" cy="2454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ru-RU" dirty="0" smtClean="0"/>
              <a:t>условие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 err="1" smtClean="0"/>
              <a:t>если_условие_верно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 else {</a:t>
            </a:r>
            <a:br>
              <a:rPr lang="en-US" dirty="0" smtClean="0"/>
            </a:br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ru-RU" dirty="0" err="1" smtClean="0"/>
              <a:t>если_условие_неверно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66" y="3676133"/>
            <a:ext cx="3990769" cy="27402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80" y="4571999"/>
            <a:ext cx="4891915" cy="2087217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917857" y="4797285"/>
            <a:ext cx="2332220" cy="136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Если оператор всего один – можно опустить скобки </a:t>
            </a:r>
            <a:r>
              <a:rPr lang="en-US" dirty="0" smtClean="0"/>
              <a:t>{}</a:t>
            </a:r>
            <a:endParaRPr lang="ru-RU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33" y="1391478"/>
            <a:ext cx="4794136" cy="2746513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5755976" y="2139396"/>
            <a:ext cx="1575627" cy="136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else </a:t>
            </a:r>
            <a:r>
              <a:rPr lang="ru-RU" dirty="0" smtClean="0"/>
              <a:t>можно опустить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4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Ветвление </a:t>
            </a:r>
            <a:r>
              <a:rPr lang="ru-RU" dirty="0" smtClean="0"/>
              <a:t>программы</a:t>
            </a:r>
            <a:r>
              <a:rPr lang="en-US" dirty="0" smtClean="0"/>
              <a:t>. </a:t>
            </a:r>
            <a:r>
              <a:rPr lang="en-US" dirty="0" smtClean="0"/>
              <a:t>“CASE”</a:t>
            </a:r>
            <a:endParaRPr lang="ru-R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5" y="1600510"/>
            <a:ext cx="6736006" cy="4601507"/>
          </a:xfrm>
        </p:spPr>
      </p:pic>
      <p:sp>
        <p:nvSpPr>
          <p:cNvPr id="16" name="TextBox 15"/>
          <p:cNvSpPr txBox="1"/>
          <p:nvPr/>
        </p:nvSpPr>
        <p:spPr>
          <a:xfrm>
            <a:off x="7086600" y="1699591"/>
            <a:ext cx="4695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Работает только на строгое равенство</a:t>
            </a:r>
          </a:p>
          <a:p>
            <a:r>
              <a:rPr lang="ru-RU" dirty="0" smtClean="0"/>
              <a:t>Нельзя писать </a:t>
            </a:r>
            <a:r>
              <a:rPr lang="en-US" dirty="0" smtClean="0"/>
              <a:t>“</a:t>
            </a:r>
            <a:r>
              <a:rPr lang="en-US" b="1" dirty="0" smtClean="0"/>
              <a:t>case &gt; 5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25" y="2574236"/>
            <a:ext cx="4938255" cy="33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ru-RU" dirty="0" smtClean="0"/>
              <a:t>Специфика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0" y="1172818"/>
            <a:ext cx="11529392" cy="5075582"/>
          </a:xfrm>
        </p:spPr>
        <p:txBody>
          <a:bodyPr/>
          <a:lstStyle/>
          <a:p>
            <a:r>
              <a:rPr lang="ru-RU" dirty="0" smtClean="0"/>
              <a:t>Язык С очень похож по синтаксису на многие языки, так как повлиял на их развитие и был в каком-то смысле их предшественником.</a:t>
            </a:r>
          </a:p>
          <a:p>
            <a:r>
              <a:rPr lang="ru-RU" dirty="0" smtClean="0"/>
              <a:t>Язык С, как и С++ сохраняет </a:t>
            </a:r>
            <a:r>
              <a:rPr lang="ru-RU" i="1" dirty="0" smtClean="0"/>
              <a:t>обратную совместимость</a:t>
            </a:r>
            <a:r>
              <a:rPr lang="ru-RU" dirty="0" smtClean="0"/>
              <a:t> со всеми своими старыми стандартами (весь старый код можно использовать без изменений).</a:t>
            </a:r>
          </a:p>
          <a:p>
            <a:r>
              <a:rPr lang="ru-RU" dirty="0" smtClean="0"/>
              <a:t>Язык С – </a:t>
            </a:r>
            <a:r>
              <a:rPr lang="ru-RU" i="1" dirty="0" smtClean="0"/>
              <a:t>опасный </a:t>
            </a:r>
            <a:r>
              <a:rPr lang="ru-RU" dirty="0" smtClean="0"/>
              <a:t>язык. Он не запрещает и на защищает от написания совершенной ерунды</a:t>
            </a:r>
            <a:r>
              <a:rPr lang="ru-RU" dirty="0"/>
              <a:t> </a:t>
            </a:r>
            <a:r>
              <a:rPr lang="ru-RU" dirty="0" smtClean="0"/>
              <a:t>и совершения логических ошибок </a:t>
            </a:r>
            <a:r>
              <a:rPr lang="ru-RU" smtClean="0"/>
              <a:t>в программе.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 algn="r">
              <a:buNone/>
            </a:pPr>
            <a:r>
              <a:rPr lang="ru-RU" sz="1600" i="1" dirty="0" smtClean="0"/>
              <a:t>«Известны </a:t>
            </a:r>
            <a:r>
              <a:rPr lang="ru-RU" sz="1600" i="1" dirty="0"/>
              <a:t>10 преимуществ Паскаля перед Си:) Я приведу только одно, но самое важное:</a:t>
            </a:r>
          </a:p>
          <a:p>
            <a:pPr marL="0" indent="0" algn="r">
              <a:buNone/>
            </a:pPr>
            <a:r>
              <a:rPr lang="ru-RU" sz="1600" i="1" dirty="0"/>
              <a:t>На Си Вы можете написать:</a:t>
            </a:r>
          </a:p>
          <a:p>
            <a:pPr marL="0" indent="0" algn="r">
              <a:buNone/>
            </a:pPr>
            <a:r>
              <a:rPr lang="ru-RU" sz="1600" i="1" dirty="0" err="1"/>
              <a:t>for</a:t>
            </a:r>
            <a:r>
              <a:rPr lang="ru-RU" sz="1600" i="1" dirty="0"/>
              <a:t>(;P("\n").R-;P("\ "))</a:t>
            </a:r>
            <a:r>
              <a:rPr lang="ru-RU" sz="1600" i="1" dirty="0" err="1"/>
              <a:t>for</a:t>
            </a:r>
            <a:r>
              <a:rPr lang="ru-RU" sz="1600" i="1" dirty="0"/>
              <a:t>(e=3DC;e-;P("_ "+(*u++/8)%2))P("| "+ (*u/4)%2);</a:t>
            </a:r>
          </a:p>
          <a:p>
            <a:pPr marL="0" indent="0" algn="r">
              <a:buNone/>
            </a:pPr>
            <a:r>
              <a:rPr lang="ru-RU" sz="1600" i="1" dirty="0"/>
              <a:t>На Паскале Вы НЕ МОЖЕТЕ такого </a:t>
            </a:r>
            <a:r>
              <a:rPr lang="ru-RU" sz="1600" i="1" dirty="0" smtClean="0"/>
              <a:t>написать»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8676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232452"/>
            <a:ext cx="10843591" cy="5015947"/>
          </a:xfrm>
        </p:spPr>
        <p:txBody>
          <a:bodyPr/>
          <a:lstStyle/>
          <a:p>
            <a:r>
              <a:rPr lang="ru-RU" dirty="0" smtClean="0"/>
              <a:t>Переменные видны от их определения, до</a:t>
            </a:r>
            <a:r>
              <a:rPr lang="en-US" dirty="0" smtClean="0"/>
              <a:t> </a:t>
            </a:r>
            <a:r>
              <a:rPr lang="ru-RU" dirty="0" smtClean="0"/>
              <a:t>закрывающей скобочки </a:t>
            </a:r>
            <a:r>
              <a:rPr lang="en-US" dirty="0" smtClean="0"/>
              <a:t> </a:t>
            </a:r>
            <a:r>
              <a:rPr lang="ru-RU" dirty="0" smtClean="0"/>
              <a:t>блока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r>
              <a:rPr lang="ru-RU" dirty="0" smtClean="0"/>
              <a:t>, в котором они определены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2186"/>
            <a:ext cx="7552001" cy="36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232452"/>
            <a:ext cx="10843591" cy="501594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Имена переменных можно перекрывать на более глубоких вложенностях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Какой будет вывод?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4" y="1790907"/>
            <a:ext cx="3967369" cy="41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5705060" cy="5015947"/>
          </a:xfrm>
        </p:spPr>
        <p:txBody>
          <a:bodyPr/>
          <a:lstStyle/>
          <a:p>
            <a:r>
              <a:rPr lang="ru-RU" dirty="0" smtClean="0"/>
              <a:t>Переменные определенные внутри функций или на более глубоких уровнях вложения блоков </a:t>
            </a:r>
            <a:r>
              <a:rPr lang="en-US" dirty="0" smtClean="0"/>
              <a:t>{ }</a:t>
            </a:r>
            <a:r>
              <a:rPr lang="ru-RU" dirty="0" smtClean="0"/>
              <a:t> называеются </a:t>
            </a:r>
            <a:r>
              <a:rPr lang="ru-RU" b="1" dirty="0" smtClean="0"/>
              <a:t>локальными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Переменные опеределенные на самом первом уровне вложеннсти (вообще вне </a:t>
            </a:r>
            <a:r>
              <a:rPr lang="en-US" dirty="0" smtClean="0"/>
              <a:t>{ }</a:t>
            </a:r>
            <a:r>
              <a:rPr lang="ru-RU" dirty="0" smtClean="0"/>
              <a:t> называются </a:t>
            </a:r>
            <a:r>
              <a:rPr lang="ru-RU" b="1" dirty="0" smtClean="0"/>
              <a:t>глобальными.</a:t>
            </a:r>
            <a:r>
              <a:rPr lang="ru-RU" dirty="0" smtClean="0"/>
              <a:t> Глобальные переменные видны от их определения, до конца файла.</a:t>
            </a:r>
            <a:endParaRPr lang="ru-RU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51171" y="53909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main = 10</a:t>
            </a:r>
            <a:endParaRPr lang="ru-RU" dirty="0" smtClean="0"/>
          </a:p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main = 20</a:t>
            </a:r>
            <a:endParaRPr lang="ru-RU" dirty="0" smtClean="0"/>
          </a:p>
          <a:p>
            <a:r>
              <a:rPr lang="en-US" dirty="0" err="1" smtClean="0"/>
              <a:t>globalX</a:t>
            </a:r>
            <a:r>
              <a:rPr lang="en-US" dirty="0" smtClean="0"/>
              <a:t> </a:t>
            </a:r>
            <a:r>
              <a:rPr lang="ru-RU" dirty="0" smtClean="0"/>
              <a:t>в функции = 30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62" y="1329560"/>
            <a:ext cx="4838875" cy="39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Область видимости 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4860167" cy="50159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Подобно глобальным переменным функции видны от их определения до конца файла</a:t>
            </a:r>
            <a:endParaRPr lang="ru-RU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84" y="1232452"/>
            <a:ext cx="544954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343"/>
          </a:xfrm>
        </p:spPr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262270"/>
            <a:ext cx="11400181" cy="4986129"/>
          </a:xfrm>
        </p:spPr>
        <p:txBody>
          <a:bodyPr/>
          <a:lstStyle/>
          <a:p>
            <a:r>
              <a:rPr lang="ru-RU" dirty="0" smtClean="0"/>
              <a:t>Помимо функций и переменных, часто используются макросы.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Макросы создается при помощи директивы препроцессора </a:t>
            </a:r>
            <a:r>
              <a:rPr lang="en-US" b="1" dirty="0" smtClean="0"/>
              <a:t>#define. </a:t>
            </a:r>
            <a:r>
              <a:rPr lang="ru-RU" dirty="0" smtClean="0"/>
              <a:t>Они удобны, в случаях, когда Вам нужно использовать какие либо константы, которые могут измениться.</a:t>
            </a:r>
            <a:endParaRPr lang="en-US" b="1" dirty="0" smtClean="0"/>
          </a:p>
          <a:p>
            <a:r>
              <a:rPr lang="ru-RU" dirty="0" smtClean="0"/>
              <a:t>Например </a:t>
            </a:r>
            <a:r>
              <a:rPr lang="en-US" b="1" dirty="0" smtClean="0"/>
              <a:t>#define CALIBRATED_PRESSURE_COEFFICIENT 12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 smtClean="0"/>
          </a:p>
          <a:p>
            <a:r>
              <a:rPr lang="ru-RU" dirty="0" smtClean="0"/>
              <a:t>Макросы могут иметь параметры.</a:t>
            </a:r>
            <a:br>
              <a:rPr lang="ru-RU" dirty="0" smtClean="0"/>
            </a:br>
            <a:r>
              <a:rPr lang="en-US" b="1" dirty="0" smtClean="0"/>
              <a:t>#define DEG_TO_RAG(degrees) degrees*3.14/180</a:t>
            </a:r>
            <a:endParaRPr lang="ru-RU" b="1" dirty="0" smtClean="0"/>
          </a:p>
          <a:p>
            <a:r>
              <a:rPr lang="ru-RU" dirty="0" smtClean="0"/>
              <a:t>Во время работы препроцессора – макросы заменяются на текст, сопоставленный им, поэтому нужно быть аккуратнее с порядком действий.</a:t>
            </a:r>
            <a:endParaRPr lang="ru-RU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1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10535411" cy="5015947"/>
          </a:xfrm>
        </p:spPr>
        <p:txBody>
          <a:bodyPr/>
          <a:lstStyle/>
          <a:p>
            <a:r>
              <a:rPr lang="ru-RU" dirty="0" smtClean="0"/>
              <a:t>Представим, что нам нужно сделать несколько измерений температуры и посчитать её среднее значение. Можно сделать так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8" y="2012186"/>
            <a:ext cx="6534358" cy="45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32452"/>
            <a:ext cx="6132376" cy="5015947"/>
          </a:xfrm>
        </p:spPr>
        <p:txBody>
          <a:bodyPr/>
          <a:lstStyle/>
          <a:p>
            <a:r>
              <a:rPr lang="ru-RU" dirty="0" smtClean="0"/>
              <a:t>Гораздо лучше будет использовать массив и цикл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00031"/>
            <a:ext cx="5635420" cy="4740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9339" y="1878496"/>
            <a:ext cx="5416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Массив – это набор переменных</a:t>
            </a:r>
          </a:p>
          <a:p>
            <a:r>
              <a:rPr lang="ru-RU" dirty="0" smtClean="0"/>
              <a:t>Одного и того же типа. Объявляется как</a:t>
            </a:r>
          </a:p>
          <a:p>
            <a:r>
              <a:rPr lang="ru-RU" dirty="0" smtClean="0"/>
              <a:t>Переменная, но в конце указывается </a:t>
            </a:r>
            <a:r>
              <a:rPr lang="ru-RU" dirty="0" smtClean="0"/>
              <a:t>размер</a:t>
            </a:r>
            <a:r>
              <a:rPr lang="en-US" dirty="0" smtClean="0"/>
              <a:t> </a:t>
            </a:r>
            <a:r>
              <a:rPr lang="ru-RU" dirty="0" smtClean="0"/>
              <a:t>массива </a:t>
            </a:r>
            <a:r>
              <a:rPr lang="ru-RU" dirty="0" smtClean="0"/>
              <a:t>в скобочках </a:t>
            </a:r>
            <a:r>
              <a:rPr lang="en-US" dirty="0" smtClean="0"/>
              <a:t>[ ].</a:t>
            </a:r>
          </a:p>
          <a:p>
            <a:endParaRPr lang="en-US" dirty="0"/>
          </a:p>
          <a:p>
            <a:r>
              <a:rPr lang="ru-RU" dirty="0" smtClean="0"/>
              <a:t>Можно использовать модификаторы</a:t>
            </a:r>
          </a:p>
          <a:p>
            <a:r>
              <a:rPr lang="ru-RU" dirty="0" smtClean="0"/>
              <a:t>еременных (например </a:t>
            </a:r>
            <a:r>
              <a:rPr lang="en-US" b="1" dirty="0" err="1" smtClean="0"/>
              <a:t>const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ru-RU" dirty="0" smtClean="0"/>
              <a:t>Для доступа к элементу массива нужно написать его имя и затем в скобочках </a:t>
            </a:r>
            <a:r>
              <a:rPr lang="en-US" dirty="0" smtClean="0"/>
              <a:t>[ ]</a:t>
            </a:r>
            <a:r>
              <a:rPr lang="ru-RU" dirty="0" smtClean="0"/>
              <a:t> номер элемента. Нумерация с нуля.</a:t>
            </a:r>
          </a:p>
        </p:txBody>
      </p:sp>
    </p:spTree>
    <p:extLst>
      <p:ext uri="{BB962C8B-B14F-4D97-AF65-F5344CB8AC3E}">
        <p14:creationId xmlns:p14="http://schemas.microsoft.com/office/powerpoint/2010/main" val="31015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6841" y="1162878"/>
            <a:ext cx="1081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Многомерные массивы и </a:t>
            </a:r>
            <a:r>
              <a:rPr lang="ru-RU" dirty="0" smtClean="0"/>
              <a:t>инициализация массивов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9" y="1624543"/>
            <a:ext cx="8628587" cy="4726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55428" y="1624543"/>
            <a:ext cx="259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Массивы нельзя использовать как аргументы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6" y="1123122"/>
            <a:ext cx="6462496" cy="5436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5174" y="1878496"/>
            <a:ext cx="5416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Циклов в Си несколько</a:t>
            </a:r>
            <a:r>
              <a:rPr lang="en-US" dirty="0" smtClean="0"/>
              <a:t>: </a:t>
            </a:r>
            <a:r>
              <a:rPr lang="en-US" b="1" dirty="0" smtClean="0"/>
              <a:t>for</a:t>
            </a:r>
            <a:r>
              <a:rPr lang="en-US" dirty="0" smtClean="0"/>
              <a:t>, </a:t>
            </a:r>
            <a:r>
              <a:rPr lang="en-US" b="1" dirty="0" smtClean="0"/>
              <a:t>while </a:t>
            </a:r>
            <a:r>
              <a:rPr lang="ru-RU" dirty="0" smtClean="0"/>
              <a:t>и </a:t>
            </a:r>
            <a:r>
              <a:rPr lang="en-US" b="1" dirty="0" smtClean="0"/>
              <a:t>do-while</a:t>
            </a:r>
            <a:endParaRPr lang="en-US" dirty="0" smtClean="0"/>
          </a:p>
          <a:p>
            <a:r>
              <a:rPr lang="ru-RU" dirty="0" smtClean="0"/>
              <a:t>Они аналогичны паскалевским </a:t>
            </a:r>
            <a:r>
              <a:rPr lang="en-US" dirty="0" smtClean="0"/>
              <a:t>for, while</a:t>
            </a:r>
            <a:r>
              <a:rPr lang="ru-RU" dirty="0" smtClean="0"/>
              <a:t> и </a:t>
            </a:r>
            <a:r>
              <a:rPr lang="en-US" dirty="0" smtClean="0"/>
              <a:t>repeat-</a:t>
            </a:r>
            <a:r>
              <a:rPr lang="en-US" dirty="0" err="1" smtClean="0"/>
              <a:t>untill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for(</a:t>
            </a:r>
          </a:p>
          <a:p>
            <a:r>
              <a:rPr lang="ru-RU" dirty="0" smtClean="0"/>
              <a:t>то, что происходит перед первой итерацией</a:t>
            </a:r>
            <a:endParaRPr lang="en-US" dirty="0"/>
          </a:p>
          <a:p>
            <a:r>
              <a:rPr lang="en-US" dirty="0" smtClean="0"/>
              <a:t>;</a:t>
            </a:r>
          </a:p>
          <a:p>
            <a:r>
              <a:rPr lang="ru-RU" dirty="0" smtClean="0"/>
              <a:t>условие </a:t>
            </a:r>
            <a:r>
              <a:rPr lang="en-US" dirty="0" smtClean="0"/>
              <a:t>== true</a:t>
            </a:r>
            <a:endParaRPr lang="ru-RU" dirty="0" smtClean="0"/>
          </a:p>
          <a:p>
            <a:r>
              <a:rPr lang="en-US" dirty="0" smtClean="0"/>
              <a:t>;</a:t>
            </a:r>
          </a:p>
          <a:p>
            <a:r>
              <a:rPr lang="ru-RU" dirty="0" smtClean="0"/>
              <a:t>то, что происходит после каждой итерации</a:t>
            </a:r>
          </a:p>
          <a:p>
            <a:r>
              <a:rPr lang="ru-RU" dirty="0" smtClean="0"/>
              <a:t>)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Тело цикла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664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4" y="1232452"/>
            <a:ext cx="5511720" cy="5267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0556" y="1311964"/>
            <a:ext cx="4671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(</a:t>
            </a:r>
            <a:r>
              <a:rPr lang="ru-RU" dirty="0" smtClean="0"/>
              <a:t>условие </a:t>
            </a:r>
            <a:r>
              <a:rPr lang="en-US" dirty="0" smtClean="0"/>
              <a:t>== true) {</a:t>
            </a:r>
          </a:p>
          <a:p>
            <a:r>
              <a:rPr lang="ru-RU" dirty="0"/>
              <a:t> </a:t>
            </a:r>
            <a:r>
              <a:rPr lang="ru-RU" dirty="0" smtClean="0"/>
              <a:t>  тело цикла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{</a:t>
            </a:r>
          </a:p>
          <a:p>
            <a:r>
              <a:rPr lang="ru-RU" dirty="0"/>
              <a:t> </a:t>
            </a:r>
            <a:r>
              <a:rPr lang="ru-RU" dirty="0" smtClean="0"/>
              <a:t>   тело цикла</a:t>
            </a:r>
            <a:endParaRPr lang="en-US" dirty="0" smtClean="0"/>
          </a:p>
          <a:p>
            <a:r>
              <a:rPr lang="en-US" dirty="0" smtClean="0"/>
              <a:t>} while(</a:t>
            </a:r>
            <a:r>
              <a:rPr lang="ru-RU" dirty="0" smtClean="0"/>
              <a:t>условие </a:t>
            </a:r>
            <a:r>
              <a:rPr lang="en-US" dirty="0" smtClean="0"/>
              <a:t>== 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847"/>
          </a:xfrm>
        </p:spPr>
        <p:txBody>
          <a:bodyPr/>
          <a:lstStyle/>
          <a:p>
            <a:r>
              <a:rPr lang="ru-RU" sz="3200" dirty="0" smtClean="0"/>
              <a:t>Компилятор, стандартная библиотека и среда разработки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4" y="1540566"/>
            <a:ext cx="11529390" cy="4707834"/>
          </a:xfrm>
        </p:spPr>
        <p:txBody>
          <a:bodyPr/>
          <a:lstStyle/>
          <a:p>
            <a:r>
              <a:rPr lang="ru-RU" dirty="0" smtClean="0"/>
              <a:t>Для преобразования исходных текстов программ, </a:t>
            </a:r>
            <a:r>
              <a:rPr lang="ru-RU" dirty="0" smtClean="0"/>
              <a:t>написанных </a:t>
            </a:r>
            <a:r>
              <a:rPr lang="ru-RU" dirty="0" smtClean="0"/>
              <a:t>на языке Си в исполнимые файлы (</a:t>
            </a:r>
            <a:r>
              <a:rPr lang="en-US" dirty="0" smtClean="0"/>
              <a:t>.exe</a:t>
            </a:r>
            <a:r>
              <a:rPr lang="ru-RU" dirty="0" smtClean="0"/>
              <a:t>) необходим набор программ, называемых </a:t>
            </a:r>
            <a:r>
              <a:rPr lang="en-US" dirty="0" smtClean="0"/>
              <a:t>tool chain (</a:t>
            </a:r>
            <a:r>
              <a:rPr lang="ru-RU" dirty="0" smtClean="0"/>
              <a:t>дословно – цепь инструментов) или на жаргоне – компилятор.</a:t>
            </a:r>
          </a:p>
          <a:p>
            <a:r>
              <a:rPr lang="ru-RU" dirty="0" smtClean="0"/>
              <a:t>Компиляторов для языка Си очень много. Компилятор, как правило предназначен для конкретной целевой платформы. </a:t>
            </a:r>
            <a:r>
              <a:rPr lang="ru-RU" b="1" dirty="0" smtClean="0"/>
              <a:t>Платформа </a:t>
            </a:r>
            <a:r>
              <a:rPr lang="ru-RU" dirty="0" smtClean="0"/>
              <a:t>это совокупность операционной системы и процессора, на котором она работает. Операционная система определяет формат исполняемого файла, а процессор определяет набор машинных инструкций, которыми компилятор может пользоваться при создании машинного кода.</a:t>
            </a:r>
          </a:p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Windows-x86 </a:t>
            </a:r>
            <a:r>
              <a:rPr lang="ru-RU" dirty="0" smtClean="0"/>
              <a:t>(</a:t>
            </a:r>
            <a:r>
              <a:rPr lang="en-US" dirty="0" smtClean="0"/>
              <a:t>win32); Windows-x86_64 (win64); Linux-x86_64</a:t>
            </a:r>
            <a:r>
              <a:rPr lang="en-US" dirty="0"/>
              <a:t>; </a:t>
            </a:r>
            <a:r>
              <a:rPr lang="en-US" dirty="0" smtClean="0"/>
              <a:t>Android-</a:t>
            </a:r>
            <a:r>
              <a:rPr lang="en-US" dirty="0" err="1" smtClean="0"/>
              <a:t>armeabi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IOS-armv7eabi</a:t>
            </a:r>
            <a:endParaRPr lang="ru-RU" dirty="0" smtClean="0"/>
          </a:p>
          <a:p>
            <a:r>
              <a:rPr lang="ru-RU" dirty="0" smtClean="0"/>
              <a:t>Мы будем использовать </a:t>
            </a:r>
            <a:r>
              <a:rPr lang="ru-RU" dirty="0" err="1" smtClean="0"/>
              <a:t>тулчейны</a:t>
            </a:r>
            <a:r>
              <a:rPr lang="ru-RU" dirty="0" smtClean="0"/>
              <a:t> семейства </a:t>
            </a:r>
            <a:r>
              <a:rPr lang="en-US" dirty="0" smtClean="0"/>
              <a:t>GNU COMPILLER COLLECTION (</a:t>
            </a:r>
            <a:r>
              <a:rPr lang="en-US" b="1" dirty="0" smtClean="0"/>
              <a:t>GCC)</a:t>
            </a:r>
            <a:r>
              <a:rPr lang="en-US" dirty="0" smtClean="0"/>
              <a:t> </a:t>
            </a:r>
            <a:r>
              <a:rPr lang="ru-RU" dirty="0" smtClean="0"/>
              <a:t>как для настольного компьютера</a:t>
            </a:r>
            <a:r>
              <a:rPr lang="en-US" dirty="0" smtClean="0"/>
              <a:t> </a:t>
            </a:r>
            <a:r>
              <a:rPr lang="ru-RU" dirty="0" smtClean="0"/>
              <a:t>так и для </a:t>
            </a:r>
            <a:r>
              <a:rPr lang="ru-RU" dirty="0" smtClean="0"/>
              <a:t>микроконтроллеров.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7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715138" y="1669567"/>
            <a:ext cx="4671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Специальные операции в циклах</a:t>
            </a:r>
          </a:p>
          <a:p>
            <a:endParaRPr lang="ru-RU" dirty="0"/>
          </a:p>
          <a:p>
            <a:r>
              <a:rPr lang="en-US" b="1" dirty="0" smtClean="0"/>
              <a:t>break</a:t>
            </a:r>
            <a:r>
              <a:rPr lang="ru-RU" dirty="0" smtClean="0"/>
              <a:t> == безусловный выход из цикла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== </a:t>
            </a:r>
            <a:r>
              <a:rPr lang="ru-RU" dirty="0" smtClean="0"/>
              <a:t>переход к следующей итерации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2" y="1331636"/>
            <a:ext cx="7449999" cy="43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ru-RU" dirty="0" smtClean="0"/>
              <a:t>Массивы и циклы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5" y="1232452"/>
            <a:ext cx="6415239" cy="5396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5174" y="1669774"/>
            <a:ext cx="5416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программе есть логическая ( не синтаксическая) ошибка. Найдите </a:t>
            </a:r>
            <a:r>
              <a:rPr lang="ru-RU" dirty="0" smtClean="0"/>
              <a:t>её</a:t>
            </a:r>
          </a:p>
          <a:p>
            <a:endParaRPr lang="ru-RU" dirty="0"/>
          </a:p>
          <a:p>
            <a:r>
              <a:rPr lang="ru-RU" dirty="0" smtClean="0"/>
              <a:t>Программа соберется и будет работать, но значение средней температуры будет не верным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85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917"/>
          </a:xfrm>
        </p:spPr>
        <p:txBody>
          <a:bodyPr/>
          <a:lstStyle/>
          <a:p>
            <a:r>
              <a:rPr lang="ru-RU" dirty="0" smtClean="0"/>
              <a:t>Строки и символы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296063"/>
            <a:ext cx="844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Строковые литералы в двойных кавычках – это на самом деле массивы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35822"/>
            <a:ext cx="8116149" cy="2804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5470498"/>
            <a:ext cx="84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Одиночные символы указываются в одинарных кавычках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917"/>
          </a:xfrm>
        </p:spPr>
        <p:txBody>
          <a:bodyPr/>
          <a:lstStyle/>
          <a:p>
            <a:r>
              <a:rPr lang="ru-RU" dirty="0" smtClean="0"/>
              <a:t>Строки и символы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296063"/>
            <a:ext cx="84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Одиночные символы интерпретируются компилятором как числа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6" y="2048295"/>
            <a:ext cx="5138117" cy="39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830"/>
          </a:xfrm>
        </p:spPr>
        <p:txBody>
          <a:bodyPr/>
          <a:lstStyle/>
          <a:p>
            <a:r>
              <a:rPr lang="ru-RU" sz="3200" dirty="0"/>
              <a:t>Строки и символы</a:t>
            </a:r>
            <a:endParaRPr lang="ru-RU" sz="3200" dirty="0"/>
          </a:p>
        </p:txBody>
      </p:sp>
      <p:pic>
        <p:nvPicPr>
          <p:cNvPr id="1026" name="Picture 2" descr="http://liomas.gr/external/eclass-images/Domimenos_Programmatismos_Hlektronikoi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03489"/>
            <a:ext cx="6052640" cy="513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2481" y="109385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ASCII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70670" y="1670069"/>
            <a:ext cx="55018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Обратите внимание, что в </a:t>
            </a:r>
            <a:r>
              <a:rPr lang="en-US" dirty="0" smtClean="0"/>
              <a:t>char </a:t>
            </a:r>
            <a:r>
              <a:rPr lang="ru-RU" dirty="0" smtClean="0"/>
              <a:t>у нас</a:t>
            </a:r>
          </a:p>
          <a:p>
            <a:r>
              <a:rPr lang="ru-RU" dirty="0" smtClean="0"/>
              <a:t>Помещается 255 вариантов символов,</a:t>
            </a:r>
          </a:p>
          <a:p>
            <a:r>
              <a:rPr lang="ru-RU" dirty="0" smtClean="0"/>
              <a:t>а таблица заполнена лишь до 127.</a:t>
            </a:r>
          </a:p>
          <a:p>
            <a:endParaRPr lang="ru-RU" dirty="0"/>
          </a:p>
          <a:p>
            <a:r>
              <a:rPr lang="ru-RU" dirty="0" smtClean="0"/>
              <a:t>Кодировка </a:t>
            </a:r>
            <a:r>
              <a:rPr lang="en-US" dirty="0" smtClean="0"/>
              <a:t>ASCII</a:t>
            </a:r>
            <a:r>
              <a:rPr lang="ru-RU" dirty="0" smtClean="0"/>
              <a:t> не подразумвает иных</a:t>
            </a:r>
            <a:br>
              <a:rPr lang="ru-RU" dirty="0" smtClean="0"/>
            </a:br>
            <a:r>
              <a:rPr lang="ru-RU" dirty="0" smtClean="0"/>
              <a:t>символов, но все прочие кодировки,</a:t>
            </a:r>
          </a:p>
          <a:p>
            <a:r>
              <a:rPr lang="ru-RU" dirty="0" smtClean="0"/>
              <a:t>как правило используют </a:t>
            </a:r>
            <a:r>
              <a:rPr lang="en-US" dirty="0" smtClean="0"/>
              <a:t>ASCII</a:t>
            </a:r>
            <a:r>
              <a:rPr lang="ru-RU" dirty="0" smtClean="0"/>
              <a:t> и расширяют</a:t>
            </a:r>
            <a:br>
              <a:rPr lang="ru-RU" dirty="0" smtClean="0"/>
            </a:br>
            <a:r>
              <a:rPr lang="ru-RU" dirty="0" smtClean="0"/>
              <a:t>её своими символами с номерами от</a:t>
            </a:r>
          </a:p>
          <a:p>
            <a:r>
              <a:rPr lang="ru-RU" dirty="0" smtClean="0"/>
              <a:t>128 до 255</a:t>
            </a:r>
          </a:p>
          <a:p>
            <a:endParaRPr lang="ru-RU" dirty="0"/>
          </a:p>
          <a:p>
            <a:r>
              <a:rPr lang="ru-RU" dirty="0" smtClean="0"/>
              <a:t>Стандарт языка си ничего не упоминает</a:t>
            </a:r>
            <a:br>
              <a:rPr lang="ru-RU" dirty="0" smtClean="0"/>
            </a:br>
            <a:r>
              <a:rPr lang="ru-RU" dirty="0" smtClean="0"/>
              <a:t>о кодировках в которых он принимает </a:t>
            </a:r>
          </a:p>
          <a:p>
            <a:r>
              <a:rPr lang="ru-RU" dirty="0" smtClean="0"/>
              <a:t>символьные литералы, поэтому</a:t>
            </a:r>
          </a:p>
          <a:p>
            <a:r>
              <a:rPr lang="ru-RU" dirty="0" smtClean="0"/>
              <a:t>Во избежание проблем лучше использовать</a:t>
            </a:r>
          </a:p>
          <a:p>
            <a:r>
              <a:rPr lang="ru-RU" dirty="0" smtClean="0"/>
              <a:t>только английские.</a:t>
            </a:r>
          </a:p>
          <a:p>
            <a:endParaRPr lang="ru-RU" dirty="0"/>
          </a:p>
          <a:p>
            <a:r>
              <a:rPr lang="ru-RU" dirty="0" smtClean="0"/>
              <a:t>(наш компилятор работает в кодировке </a:t>
            </a:r>
            <a:r>
              <a:rPr lang="en-US" dirty="0" smtClean="0"/>
              <a:t>utf-8)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5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r>
              <a:rPr lang="en-US" dirty="0" smtClean="0"/>
              <a:t>Undefined behavior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3217" y="1500809"/>
            <a:ext cx="10608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Undefined behavior -- behavior, upon use of a </a:t>
            </a:r>
            <a:r>
              <a:rPr lang="en-US" dirty="0" smtClean="0"/>
              <a:t>non portable </a:t>
            </a:r>
            <a:r>
              <a:rPr lang="en-US" dirty="0"/>
              <a:t>or </a:t>
            </a:r>
            <a:r>
              <a:rPr lang="en-US" dirty="0" smtClean="0"/>
              <a:t>erroneous</a:t>
            </a:r>
            <a:r>
              <a:rPr lang="en-US" dirty="0"/>
              <a:t> program construct, </a:t>
            </a:r>
            <a:r>
              <a:rPr lang="en-US" dirty="0" smtClean="0"/>
              <a:t>for </a:t>
            </a:r>
            <a:r>
              <a:rPr lang="en-US" dirty="0"/>
              <a:t>which the standard imposes no requirements</a:t>
            </a:r>
            <a:r>
              <a:rPr lang="en-US" dirty="0" smtClean="0"/>
              <a:t>. </a:t>
            </a:r>
            <a:r>
              <a:rPr lang="en-US" dirty="0"/>
              <a:t> Permissible undefined behavior ranges from ignoring the situation </a:t>
            </a:r>
            <a:r>
              <a:rPr lang="en-US" dirty="0" smtClean="0"/>
              <a:t>completely</a:t>
            </a:r>
            <a:r>
              <a:rPr lang="en-US" dirty="0"/>
              <a:t> with unpredictable results, to having demons fly out of your nose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13" y="2631563"/>
            <a:ext cx="5235964" cy="400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847"/>
          </a:xfrm>
        </p:spPr>
        <p:txBody>
          <a:bodyPr/>
          <a:lstStyle/>
          <a:p>
            <a:r>
              <a:rPr lang="ru-RU" sz="3200" dirty="0" smtClean="0"/>
              <a:t>Компилятор, стандартная библиотека и среда разработки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4" y="1540566"/>
            <a:ext cx="11529390" cy="4707834"/>
          </a:xfrm>
        </p:spPr>
        <p:txBody>
          <a:bodyPr/>
          <a:lstStyle/>
          <a:p>
            <a:r>
              <a:rPr lang="ru-RU" dirty="0" smtClean="0"/>
              <a:t>Каждая операционная система и</a:t>
            </a:r>
            <a:r>
              <a:rPr lang="en-US" dirty="0" smtClean="0"/>
              <a:t>/</a:t>
            </a:r>
            <a:r>
              <a:rPr lang="ru-RU" dirty="0" smtClean="0"/>
              <a:t>или микроконтроллер, предоставляет свой собственный </a:t>
            </a:r>
            <a:r>
              <a:rPr lang="ru-RU" b="1" i="1" dirty="0" smtClean="0"/>
              <a:t>программный интерфейс</a:t>
            </a:r>
            <a:r>
              <a:rPr lang="ru-RU" dirty="0" smtClean="0"/>
              <a:t> для взаимодействия с программой.</a:t>
            </a:r>
          </a:p>
          <a:p>
            <a:r>
              <a:rPr lang="ru-RU" dirty="0" smtClean="0"/>
              <a:t>В случае операционной системы – самый простой пример – ввод</a:t>
            </a:r>
            <a:r>
              <a:rPr lang="en-US" dirty="0" smtClean="0"/>
              <a:t>/</a:t>
            </a:r>
            <a:r>
              <a:rPr lang="ru-RU" dirty="0" smtClean="0"/>
              <a:t>вывод данных из консоли. </a:t>
            </a:r>
          </a:p>
          <a:p>
            <a:r>
              <a:rPr lang="ru-RU" dirty="0" smtClean="0"/>
              <a:t>Поскольку никому не хочется один и тот же код переписывать для разных операционных систем – существует </a:t>
            </a:r>
            <a:r>
              <a:rPr lang="ru-RU" b="1" i="1" dirty="0" smtClean="0"/>
              <a:t>стандартная библиотека</a:t>
            </a:r>
            <a:r>
              <a:rPr lang="ru-RU" dirty="0" smtClean="0"/>
              <a:t> языка </a:t>
            </a:r>
            <a:r>
              <a:rPr lang="en-US" dirty="0" smtClean="0"/>
              <a:t>C</a:t>
            </a:r>
            <a:r>
              <a:rPr lang="ru-RU" dirty="0" smtClean="0"/>
              <a:t>, в которой в виде некоторых стандартных сущностей определены стандартные интерфейсы взаимодействия с операционной системой и</a:t>
            </a:r>
            <a:r>
              <a:rPr lang="en-US" dirty="0" smtClean="0"/>
              <a:t>/</a:t>
            </a:r>
            <a:r>
              <a:rPr lang="ru-RU" dirty="0" smtClean="0"/>
              <a:t>или с аппаратурой. </a:t>
            </a:r>
          </a:p>
          <a:p>
            <a:r>
              <a:rPr lang="ru-RU" dirty="0" smtClean="0"/>
              <a:t>Помимо программных интерфейсов, в стандартную библиотеку включены так же, различные утилитарные сущности – например функции вычисления синуса</a:t>
            </a:r>
            <a:r>
              <a:rPr lang="ru-RU" dirty="0"/>
              <a:t> </a:t>
            </a:r>
            <a:r>
              <a:rPr lang="ru-RU" dirty="0" smtClean="0"/>
              <a:t>и пр.</a:t>
            </a:r>
          </a:p>
          <a:p>
            <a:r>
              <a:rPr lang="ru-RU" dirty="0" smtClean="0"/>
              <a:t>Стандартная библиотека, как правило, предоставляется вместе с компилятором и </a:t>
            </a:r>
            <a:r>
              <a:rPr lang="ru-RU" b="1" i="1" u="sng" dirty="0" smtClean="0"/>
              <a:t>крайне</a:t>
            </a:r>
            <a:r>
              <a:rPr lang="ru-RU" dirty="0" smtClean="0"/>
              <a:t> скудна.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847"/>
          </a:xfrm>
        </p:spPr>
        <p:txBody>
          <a:bodyPr/>
          <a:lstStyle/>
          <a:p>
            <a:r>
              <a:rPr lang="ru-RU" sz="3200" dirty="0"/>
              <a:t>Компилятор, стандартная библиотека и системные интерфейсы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487017" y="5724939"/>
            <a:ext cx="9134061" cy="70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Аппаратура ЭВМ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87017" y="4750903"/>
            <a:ext cx="9134061" cy="7056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Программный интерфейс ОС (</a:t>
            </a:r>
            <a:r>
              <a:rPr lang="en-US" sz="2400" dirty="0" smtClean="0"/>
              <a:t>windows, </a:t>
            </a:r>
            <a:r>
              <a:rPr lang="en-US" sz="2400" dirty="0" err="1" smtClean="0"/>
              <a:t>posix</a:t>
            </a:r>
            <a:r>
              <a:rPr lang="en-US" sz="2400" dirty="0" smtClean="0"/>
              <a:t>, </a:t>
            </a:r>
            <a:r>
              <a:rPr lang="ru-RU" sz="2400" dirty="0" smtClean="0"/>
              <a:t>и др.)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87018" y="3776867"/>
            <a:ext cx="2279310" cy="705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стандартная библиотека С</a:t>
            </a:r>
            <a:endParaRPr lang="ru-RU" sz="1600" dirty="0"/>
          </a:p>
        </p:txBody>
      </p:sp>
      <p:sp>
        <p:nvSpPr>
          <p:cNvPr id="11" name="Freeform 10"/>
          <p:cNvSpPr/>
          <p:nvPr/>
        </p:nvSpPr>
        <p:spPr>
          <a:xfrm>
            <a:off x="487017" y="2604049"/>
            <a:ext cx="9117239" cy="1878496"/>
          </a:xfrm>
          <a:custGeom>
            <a:avLst/>
            <a:gdLst>
              <a:gd name="connsiteX0" fmla="*/ 377687 w 10823713"/>
              <a:gd name="connsiteY0" fmla="*/ 0 h 2663687"/>
              <a:gd name="connsiteX1" fmla="*/ 10823713 w 10823713"/>
              <a:gd name="connsiteY1" fmla="*/ 0 h 2663687"/>
              <a:gd name="connsiteX2" fmla="*/ 10823713 w 10823713"/>
              <a:gd name="connsiteY2" fmla="*/ 2663687 h 2663687"/>
              <a:gd name="connsiteX3" fmla="*/ 2912165 w 10823713"/>
              <a:gd name="connsiteY3" fmla="*/ 2663687 h 2663687"/>
              <a:gd name="connsiteX4" fmla="*/ 2912165 w 10823713"/>
              <a:gd name="connsiteY4" fmla="*/ 1639956 h 2663687"/>
              <a:gd name="connsiteX5" fmla="*/ 0 w 10823713"/>
              <a:gd name="connsiteY5" fmla="*/ 1639956 h 2663687"/>
              <a:gd name="connsiteX6" fmla="*/ 377687 w 10823713"/>
              <a:gd name="connsiteY6" fmla="*/ 0 h 2663687"/>
              <a:gd name="connsiteX0" fmla="*/ 9939 w 10455965"/>
              <a:gd name="connsiteY0" fmla="*/ 0 h 2663687"/>
              <a:gd name="connsiteX1" fmla="*/ 10455965 w 10455965"/>
              <a:gd name="connsiteY1" fmla="*/ 0 h 2663687"/>
              <a:gd name="connsiteX2" fmla="*/ 10455965 w 10455965"/>
              <a:gd name="connsiteY2" fmla="*/ 2663687 h 2663687"/>
              <a:gd name="connsiteX3" fmla="*/ 2544417 w 10455965"/>
              <a:gd name="connsiteY3" fmla="*/ 2663687 h 2663687"/>
              <a:gd name="connsiteX4" fmla="*/ 2544417 w 10455965"/>
              <a:gd name="connsiteY4" fmla="*/ 1639956 h 2663687"/>
              <a:gd name="connsiteX5" fmla="*/ 0 w 10455965"/>
              <a:gd name="connsiteY5" fmla="*/ 1659834 h 2663687"/>
              <a:gd name="connsiteX6" fmla="*/ 9939 w 10455965"/>
              <a:gd name="connsiteY6" fmla="*/ 0 h 2663687"/>
              <a:gd name="connsiteX0" fmla="*/ 357809 w 10803835"/>
              <a:gd name="connsiteY0" fmla="*/ 0 h 2663687"/>
              <a:gd name="connsiteX1" fmla="*/ 10803835 w 10803835"/>
              <a:gd name="connsiteY1" fmla="*/ 0 h 2663687"/>
              <a:gd name="connsiteX2" fmla="*/ 10803835 w 10803835"/>
              <a:gd name="connsiteY2" fmla="*/ 2663687 h 2663687"/>
              <a:gd name="connsiteX3" fmla="*/ 2892287 w 10803835"/>
              <a:gd name="connsiteY3" fmla="*/ 2663687 h 2663687"/>
              <a:gd name="connsiteX4" fmla="*/ 2892287 w 10803835"/>
              <a:gd name="connsiteY4" fmla="*/ 1639956 h 2663687"/>
              <a:gd name="connsiteX5" fmla="*/ 0 w 10803835"/>
              <a:gd name="connsiteY5" fmla="*/ 1649895 h 2663687"/>
              <a:gd name="connsiteX6" fmla="*/ 357809 w 10803835"/>
              <a:gd name="connsiteY6" fmla="*/ 0 h 2663687"/>
              <a:gd name="connsiteX0" fmla="*/ 29818 w 10803835"/>
              <a:gd name="connsiteY0" fmla="*/ 29817 h 2663687"/>
              <a:gd name="connsiteX1" fmla="*/ 10803835 w 10803835"/>
              <a:gd name="connsiteY1" fmla="*/ 0 h 2663687"/>
              <a:gd name="connsiteX2" fmla="*/ 10803835 w 10803835"/>
              <a:gd name="connsiteY2" fmla="*/ 2663687 h 2663687"/>
              <a:gd name="connsiteX3" fmla="*/ 2892287 w 10803835"/>
              <a:gd name="connsiteY3" fmla="*/ 2663687 h 2663687"/>
              <a:gd name="connsiteX4" fmla="*/ 2892287 w 10803835"/>
              <a:gd name="connsiteY4" fmla="*/ 1639956 h 2663687"/>
              <a:gd name="connsiteX5" fmla="*/ 0 w 10803835"/>
              <a:gd name="connsiteY5" fmla="*/ 1649895 h 2663687"/>
              <a:gd name="connsiteX6" fmla="*/ 29818 w 10803835"/>
              <a:gd name="connsiteY6" fmla="*/ 29817 h 2663687"/>
              <a:gd name="connsiteX0" fmla="*/ 29818 w 10803835"/>
              <a:gd name="connsiteY0" fmla="*/ 29817 h 2663687"/>
              <a:gd name="connsiteX1" fmla="*/ 10803835 w 10803835"/>
              <a:gd name="connsiteY1" fmla="*/ 0 h 2663687"/>
              <a:gd name="connsiteX2" fmla="*/ 10803835 w 10803835"/>
              <a:gd name="connsiteY2" fmla="*/ 2663687 h 2663687"/>
              <a:gd name="connsiteX3" fmla="*/ 2892287 w 10803835"/>
              <a:gd name="connsiteY3" fmla="*/ 2663687 h 2663687"/>
              <a:gd name="connsiteX4" fmla="*/ 2882348 w 10803835"/>
              <a:gd name="connsiteY4" fmla="*/ 1329897 h 2663687"/>
              <a:gd name="connsiteX5" fmla="*/ 0 w 10803835"/>
              <a:gd name="connsiteY5" fmla="*/ 1649895 h 2663687"/>
              <a:gd name="connsiteX6" fmla="*/ 29818 w 10803835"/>
              <a:gd name="connsiteY6" fmla="*/ 29817 h 2663687"/>
              <a:gd name="connsiteX0" fmla="*/ 0 w 10774017"/>
              <a:gd name="connsiteY0" fmla="*/ 29817 h 2663687"/>
              <a:gd name="connsiteX1" fmla="*/ 10774017 w 10774017"/>
              <a:gd name="connsiteY1" fmla="*/ 0 h 2663687"/>
              <a:gd name="connsiteX2" fmla="*/ 10774017 w 10774017"/>
              <a:gd name="connsiteY2" fmla="*/ 2663687 h 2663687"/>
              <a:gd name="connsiteX3" fmla="*/ 2862469 w 10774017"/>
              <a:gd name="connsiteY3" fmla="*/ 2663687 h 2663687"/>
              <a:gd name="connsiteX4" fmla="*/ 2852530 w 10774017"/>
              <a:gd name="connsiteY4" fmla="*/ 1329897 h 2663687"/>
              <a:gd name="connsiteX5" fmla="*/ 9938 w 10774017"/>
              <a:gd name="connsiteY5" fmla="*/ 1311650 h 2663687"/>
              <a:gd name="connsiteX6" fmla="*/ 0 w 10774017"/>
              <a:gd name="connsiteY6" fmla="*/ 29817 h 266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4017" h="2663687">
                <a:moveTo>
                  <a:pt x="0" y="29817"/>
                </a:moveTo>
                <a:lnTo>
                  <a:pt x="10774017" y="0"/>
                </a:lnTo>
                <a:lnTo>
                  <a:pt x="10774017" y="2663687"/>
                </a:lnTo>
                <a:lnTo>
                  <a:pt x="2862469" y="2663687"/>
                </a:lnTo>
                <a:lnTo>
                  <a:pt x="2852530" y="1329897"/>
                </a:lnTo>
                <a:lnTo>
                  <a:pt x="9938" y="1311650"/>
                </a:lnTo>
                <a:cubicBezTo>
                  <a:pt x="6625" y="884372"/>
                  <a:pt x="3313" y="457095"/>
                  <a:pt x="0" y="29817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12" name="Rectangle 11"/>
          <p:cNvSpPr/>
          <p:nvPr/>
        </p:nvSpPr>
        <p:spPr>
          <a:xfrm>
            <a:off x="4034370" y="3448086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Пользовательское приложение</a:t>
            </a:r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29209" y="4581939"/>
            <a:ext cx="11549269" cy="29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63558" y="3543297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Пространство</a:t>
            </a:r>
          </a:p>
          <a:p>
            <a:pPr algn="ctr"/>
            <a:r>
              <a:rPr lang="ru-RU" dirty="0" smtClean="0"/>
              <a:t>пользователя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863558" y="5078608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Пространство</a:t>
            </a:r>
          </a:p>
          <a:p>
            <a:pPr algn="ctr"/>
            <a:r>
              <a:rPr lang="ru-RU" dirty="0" smtClean="0"/>
              <a:t>ядра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20708"/>
          </a:xfrm>
        </p:spPr>
        <p:txBody>
          <a:bodyPr/>
          <a:lstStyle/>
          <a:p>
            <a:r>
              <a:rPr lang="ru-RU" sz="3200" dirty="0" smtClean="0"/>
              <a:t>Сторонние библиотеки</a:t>
            </a:r>
            <a:endParaRPr lang="ru-RU" sz="3200" dirty="0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54" y="1339436"/>
            <a:ext cx="6096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847"/>
          </a:xfrm>
        </p:spPr>
        <p:txBody>
          <a:bodyPr/>
          <a:lstStyle/>
          <a:p>
            <a:r>
              <a:rPr lang="ru-RU" sz="3200" dirty="0" smtClean="0"/>
              <a:t>Компилятор, стандартная </a:t>
            </a:r>
            <a:r>
              <a:rPr lang="ru-RU" sz="3200" dirty="0" smtClean="0"/>
              <a:t>библиотека и системные интерфейсы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4" y="1540566"/>
            <a:ext cx="11529390" cy="4707834"/>
          </a:xfrm>
        </p:spPr>
        <p:txBody>
          <a:bodyPr/>
          <a:lstStyle/>
          <a:p>
            <a:r>
              <a:rPr lang="ru-RU" dirty="0" smtClean="0"/>
              <a:t>Тексты программ можно писать хоть в блокноте, а компилятор можно вызывать из командной строки, но это не удобно. Поэтому мы будем использовать </a:t>
            </a:r>
            <a:r>
              <a:rPr lang="ru-RU" b="1" i="1" dirty="0" smtClean="0"/>
              <a:t>Интегрированную Среду Разработки (</a:t>
            </a:r>
            <a:r>
              <a:rPr lang="en-US" b="1" i="1" dirty="0" smtClean="0"/>
              <a:t>IDE)</a:t>
            </a:r>
            <a:r>
              <a:rPr lang="ru-RU" b="1" i="1" dirty="0" smtClean="0"/>
              <a:t>.</a:t>
            </a:r>
          </a:p>
          <a:p>
            <a:r>
              <a:rPr lang="ru-RU" dirty="0" smtClean="0"/>
              <a:t>Сред </a:t>
            </a:r>
            <a:r>
              <a:rPr lang="ru-RU" dirty="0" smtClean="0"/>
              <a:t>разработки для языков </a:t>
            </a:r>
            <a:r>
              <a:rPr lang="en-US" dirty="0" smtClean="0"/>
              <a:t>C/C++</a:t>
            </a:r>
            <a:r>
              <a:rPr lang="ru-RU" dirty="0" smtClean="0"/>
              <a:t>, как и компиляторов – огромное множество. Мы будем использовать </a:t>
            </a:r>
            <a:r>
              <a:rPr lang="en-US" b="1" dirty="0" smtClean="0"/>
              <a:t>eclipse</a:t>
            </a:r>
            <a:r>
              <a:rPr lang="en-US" i="1" dirty="0" smtClean="0"/>
              <a:t>. </a:t>
            </a:r>
            <a:endParaRPr lang="en-US" dirty="0"/>
          </a:p>
          <a:p>
            <a:r>
              <a:rPr lang="en-US" dirty="0" smtClean="0"/>
              <a:t>Eclipse</a:t>
            </a:r>
            <a:r>
              <a:rPr lang="ru-RU" dirty="0" smtClean="0"/>
              <a:t> – универсальная среда разработки, которая при помощи плагинов конфигурируется практически под любой современный язык программирования и, в случае </a:t>
            </a:r>
            <a:r>
              <a:rPr lang="en-US" dirty="0" smtClean="0"/>
              <a:t>C/C++</a:t>
            </a:r>
            <a:r>
              <a:rPr lang="ru-RU" dirty="0" smtClean="0"/>
              <a:t>, для любой платформы.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2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1557</TotalTime>
  <Words>3017</Words>
  <Application>Microsoft Office PowerPoint</Application>
  <PresentationFormat>Widescreen</PresentationFormat>
  <Paragraphs>471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Century Gothic</vt:lpstr>
      <vt:lpstr>Consolas</vt:lpstr>
      <vt:lpstr>Wingdings 3</vt:lpstr>
      <vt:lpstr>Ion</vt:lpstr>
      <vt:lpstr>Программирование на языке Си</vt:lpstr>
      <vt:lpstr>История языка Си</vt:lpstr>
      <vt:lpstr>Применимость языка Си</vt:lpstr>
      <vt:lpstr>Специфика языка Си</vt:lpstr>
      <vt:lpstr>Компилятор, стандартная библиотека и среда разработки</vt:lpstr>
      <vt:lpstr>Компилятор, стандартная библиотека и среда разработки</vt:lpstr>
      <vt:lpstr>Компилятор, стандартная библиотека и системные интерфейсы</vt:lpstr>
      <vt:lpstr>Сторонние библиотеки</vt:lpstr>
      <vt:lpstr>Компилятор, стандартная библиотека и системные интерфейсы</vt:lpstr>
      <vt:lpstr>Начнем, пожалуй! </vt:lpstr>
      <vt:lpstr>Программа «Hello world»</vt:lpstr>
      <vt:lpstr>Программа «Hello world»</vt:lpstr>
      <vt:lpstr>Программа «Hello world»</vt:lpstr>
      <vt:lpstr>Программа «Hello world»</vt:lpstr>
      <vt:lpstr>Программа «Hello world»</vt:lpstr>
      <vt:lpstr>Программа «Hello world»</vt:lpstr>
      <vt:lpstr>Кратко об окнах eclipse</vt:lpstr>
      <vt:lpstr>Разбор программы hello world</vt:lpstr>
      <vt:lpstr>Разбор программы hello world</vt:lpstr>
      <vt:lpstr>Разбор программы hello world</vt:lpstr>
      <vt:lpstr>Тело функции</vt:lpstr>
      <vt:lpstr>Вызов функции</vt:lpstr>
      <vt:lpstr>Функция printf</vt:lpstr>
      <vt:lpstr>Тип «НИЧЕГО»</vt:lpstr>
      <vt:lpstr>Целочисленные типы</vt:lpstr>
      <vt:lpstr>Целочисленные типы</vt:lpstr>
      <vt:lpstr>Типы с плавающей точкой</vt:lpstr>
      <vt:lpstr>Переменные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Константы</vt:lpstr>
      <vt:lpstr>Передача переменных в функции и возвращаемые значения</vt:lpstr>
      <vt:lpstr>Особенности передачи аргументов в функции</vt:lpstr>
      <vt:lpstr>Ветвление программы. “IF”</vt:lpstr>
      <vt:lpstr>Ветвление программы. “CASE”</vt:lpstr>
      <vt:lpstr>Область видимости переменных</vt:lpstr>
      <vt:lpstr>Область видимости переменных</vt:lpstr>
      <vt:lpstr>Область видимости переменных</vt:lpstr>
      <vt:lpstr>Область видимости функций</vt:lpstr>
      <vt:lpstr>Макросы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Массивы и циклы</vt:lpstr>
      <vt:lpstr>Строки и символы</vt:lpstr>
      <vt:lpstr>Строки и символы</vt:lpstr>
      <vt:lpstr>Строки и символы</vt:lpstr>
      <vt:lpstr>Undefined behavior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Си</dc:title>
  <dc:creator>boris</dc:creator>
  <cp:lastModifiedBy>Василий Прокопьев</cp:lastModifiedBy>
  <cp:revision>206</cp:revision>
  <dcterms:created xsi:type="dcterms:W3CDTF">2015-12-11T16:31:51Z</dcterms:created>
  <dcterms:modified xsi:type="dcterms:W3CDTF">2017-10-20T23:58:56Z</dcterms:modified>
</cp:coreProperties>
</file>