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58" r:id="rId3"/>
    <p:sldId id="259" r:id="rId4"/>
    <p:sldId id="299" r:id="rId5"/>
    <p:sldId id="300" r:id="rId6"/>
    <p:sldId id="302" r:id="rId7"/>
    <p:sldId id="303" r:id="rId8"/>
    <p:sldId id="256" r:id="rId9"/>
    <p:sldId id="260" r:id="rId10"/>
    <p:sldId id="266" r:id="rId11"/>
    <p:sldId id="305" r:id="rId12"/>
    <p:sldId id="267" r:id="rId13"/>
    <p:sldId id="261" r:id="rId14"/>
    <p:sldId id="262" r:id="rId15"/>
    <p:sldId id="263" r:id="rId16"/>
    <p:sldId id="264" r:id="rId17"/>
    <p:sldId id="268" r:id="rId18"/>
    <p:sldId id="269" r:id="rId19"/>
    <p:sldId id="273" r:id="rId20"/>
    <p:sldId id="270" r:id="rId21"/>
    <p:sldId id="271" r:id="rId22"/>
    <p:sldId id="272" r:id="rId23"/>
    <p:sldId id="274" r:id="rId24"/>
    <p:sldId id="30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149" autoAdjust="0"/>
  </p:normalViewPr>
  <p:slideViewPr>
    <p:cSldViewPr snapToGrid="0">
      <p:cViewPr varScale="1">
        <p:scale>
          <a:sx n="96" d="100"/>
          <a:sy n="96" d="100"/>
        </p:scale>
        <p:origin x="3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9BF2-F90C-46BF-82A4-6A9E3963D182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5392-1848-46F7-9A08-6A70C25E4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5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B350B8-1DBC-41C0-B457-152810A9C6E8}" type="slidenum">
              <a:rPr lang="ru-RU" altLang="ru-RU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550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CB74E2-7DF2-4090-BE00-B464AD3AB38E}" type="slidenum">
              <a:rPr lang="ru-RU" altLang="ru-RU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921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7DBA71-E64A-4C7A-A488-EAAB105E9044}" type="slidenum">
              <a:rPr lang="ru-RU" altLang="ru-RU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69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387AE8-2DC6-4591-ABBB-B4A905A0D3D3}" type="slidenum">
              <a:rPr lang="ru-RU" altLang="ru-RU"/>
              <a:pPr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681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8C4CC1-3E04-4619-BB9C-45F8A65688E2}" type="slidenum">
              <a:rPr lang="ru-RU" altLang="ru-RU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943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FB09F5-9D59-4F56-B621-A5C2CA697ADC}" type="slidenum">
              <a:rPr lang="ru-RU" altLang="ru-RU"/>
              <a:pPr/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437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6580A2-6446-4D11-918F-8A3609A3A343}" type="slidenum">
              <a:rPr lang="ru-RU" altLang="ru-RU"/>
              <a:pPr/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76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7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4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4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0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0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0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E51FF-C17A-4148-A3A9-2EB54F9E11CA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5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Print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post/142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library/" TargetMode="External"/><Relationship Id="rId2" Type="http://schemas.openxmlformats.org/officeDocument/2006/relationships/hyperlink" Target="https://ru.wikipedia.org/wiki/&#1057;&#1090;&#1072;&#1085;&#1076;&#1072;&#1088;&#1090;&#1085;&#1072;&#1103;_&#1073;&#1080;&#1073;&#1083;&#1080;&#1086;&#1090;&#1077;&#1082;&#1072;_&#1103;&#1079;&#1099;&#1082;&#1072;_&#1057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202636"/>
            <a:ext cx="9473383" cy="50457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202636"/>
            <a:ext cx="9412357" cy="52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Константы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087"/>
            <a:ext cx="968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Константа ничем не отличается от обычной переменной, кроме того, что она должна быть инициализированна при определении и ей нельзя присводить значение.</a:t>
            </a:r>
          </a:p>
          <a:p>
            <a:endParaRPr lang="ru-RU" dirty="0" smtClean="0"/>
          </a:p>
          <a:p>
            <a:r>
              <a:rPr lang="ru-RU" dirty="0" smtClean="0"/>
              <a:t>Чтобы сделать переменную константой нужно использвать модификатор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03467"/>
            <a:ext cx="10112218" cy="32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Прочие модификаторы	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087"/>
            <a:ext cx="968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Static, volatile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43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2800" dirty="0" smtClean="0"/>
              <a:t>Особенности передачи аргументов в функции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5" y="1182755"/>
            <a:ext cx="6917568" cy="4460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4896" y="1232450"/>
            <a:ext cx="4439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ru-RU" dirty="0" smtClean="0"/>
              <a:t>Аргумент в main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функции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функции после изменения 10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main после вызова функции: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7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/>
          <a:lstStyle/>
          <a:p>
            <a:r>
              <a:rPr lang="ru-RU" dirty="0" smtClean="0"/>
              <a:t>Переменные видны от их определения, до</a:t>
            </a:r>
            <a:r>
              <a:rPr lang="en-US" dirty="0" smtClean="0"/>
              <a:t> </a:t>
            </a:r>
            <a:r>
              <a:rPr lang="ru-RU" dirty="0" smtClean="0"/>
              <a:t>закрывающей скобочки </a:t>
            </a:r>
            <a:r>
              <a:rPr lang="en-US" dirty="0" smtClean="0"/>
              <a:t> </a:t>
            </a:r>
            <a:r>
              <a:rPr lang="ru-RU" dirty="0" smtClean="0"/>
              <a:t>блока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r>
              <a:rPr lang="ru-RU" dirty="0" smtClean="0"/>
              <a:t>, в котором они определены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2186"/>
            <a:ext cx="7552001" cy="3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Имена переменных можно перекрывать на более глубоких вложенностях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Какой будет вывод?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4" y="1790907"/>
            <a:ext cx="3967369" cy="41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5705060" cy="5015947"/>
          </a:xfrm>
        </p:spPr>
        <p:txBody>
          <a:bodyPr/>
          <a:lstStyle/>
          <a:p>
            <a:r>
              <a:rPr lang="ru-RU" dirty="0" smtClean="0"/>
              <a:t>Переменные определенные внутри функций или на более глубоких уровнях вложения блоков </a:t>
            </a:r>
            <a:r>
              <a:rPr lang="en-US" dirty="0" smtClean="0"/>
              <a:t>{ }</a:t>
            </a:r>
            <a:r>
              <a:rPr lang="ru-RU" dirty="0" smtClean="0"/>
              <a:t> называеются </a:t>
            </a:r>
            <a:r>
              <a:rPr lang="ru-RU" b="1" dirty="0" smtClean="0"/>
              <a:t>локальными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Переменные опеределенные на самом первом уровне вложеннсти (вообще вне </a:t>
            </a:r>
            <a:r>
              <a:rPr lang="en-US" dirty="0" smtClean="0"/>
              <a:t>{ }</a:t>
            </a:r>
            <a:r>
              <a:rPr lang="ru-RU" dirty="0" smtClean="0"/>
              <a:t> называются </a:t>
            </a:r>
            <a:r>
              <a:rPr lang="ru-RU" b="1" dirty="0" smtClean="0"/>
              <a:t>глобальными.</a:t>
            </a:r>
            <a:r>
              <a:rPr lang="ru-RU" dirty="0" smtClean="0"/>
              <a:t> Глобальные переменные видны от их определения, до конца файла.</a:t>
            </a:r>
            <a:endParaRPr lang="ru-RU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51171" y="53909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10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20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функции = 30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62" y="1329560"/>
            <a:ext cx="4838875" cy="39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4860167" cy="5015947"/>
          </a:xfrm>
        </p:spPr>
        <p:txBody>
          <a:bodyPr/>
          <a:lstStyle/>
          <a:p>
            <a:r>
              <a:rPr lang="ru-RU" dirty="0" smtClean="0"/>
              <a:t>Подобно глобальным переменным функции видны от их определения до конца файла</a:t>
            </a:r>
            <a:endParaRPr lang="ru-RU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84" y="1232452"/>
            <a:ext cx="544954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10535411" cy="5015947"/>
          </a:xfrm>
        </p:spPr>
        <p:txBody>
          <a:bodyPr/>
          <a:lstStyle/>
          <a:p>
            <a:r>
              <a:rPr lang="ru-RU" dirty="0" smtClean="0"/>
              <a:t>Представим, что нам нужно сделать несколько измерений температуры и посчитать её среднее значение. Можно сделать так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8" y="2012186"/>
            <a:ext cx="6534358" cy="45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6132376" cy="5015947"/>
          </a:xfrm>
        </p:spPr>
        <p:txBody>
          <a:bodyPr/>
          <a:lstStyle/>
          <a:p>
            <a:r>
              <a:rPr lang="ru-RU" dirty="0" smtClean="0"/>
              <a:t>Гораздо лучше будет использовать массив и цикл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00031"/>
            <a:ext cx="5635420" cy="474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9339" y="1878496"/>
            <a:ext cx="5416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 – это набор переменных</a:t>
            </a:r>
          </a:p>
          <a:p>
            <a:r>
              <a:rPr lang="ru-RU" dirty="0" smtClean="0"/>
              <a:t>Одного и того же типа. Объявляется как</a:t>
            </a:r>
          </a:p>
          <a:p>
            <a:r>
              <a:rPr lang="ru-RU" dirty="0" smtClean="0"/>
              <a:t>Переменная, но в конце указывается размер</a:t>
            </a:r>
          </a:p>
          <a:p>
            <a:r>
              <a:rPr lang="ru-RU" dirty="0" smtClean="0"/>
              <a:t>Массива в скобочках </a:t>
            </a:r>
            <a:r>
              <a:rPr lang="en-US" dirty="0" smtClean="0"/>
              <a:t>[ ].</a:t>
            </a:r>
          </a:p>
          <a:p>
            <a:endParaRPr lang="en-US" dirty="0"/>
          </a:p>
          <a:p>
            <a:r>
              <a:rPr lang="ru-RU" dirty="0" smtClean="0"/>
              <a:t>Можно использовать модификаторы</a:t>
            </a:r>
          </a:p>
          <a:p>
            <a:r>
              <a:rPr lang="ru-RU" dirty="0" smtClean="0"/>
              <a:t>еременных (например </a:t>
            </a:r>
            <a:r>
              <a:rPr lang="en-US" b="1" dirty="0" err="1" smtClean="0"/>
              <a:t>const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ru-RU" dirty="0" smtClean="0"/>
              <a:t>Для доступа к элементу массива нужно написать его имя и затем в скобочках </a:t>
            </a:r>
            <a:r>
              <a:rPr lang="en-US" dirty="0" smtClean="0"/>
              <a:t>[ ]</a:t>
            </a:r>
            <a:r>
              <a:rPr lang="ru-RU" dirty="0" smtClean="0"/>
              <a:t> номер элемента. Нумерация с нуля.</a:t>
            </a:r>
          </a:p>
        </p:txBody>
      </p:sp>
    </p:spTree>
    <p:extLst>
      <p:ext uri="{BB962C8B-B14F-4D97-AF65-F5344CB8AC3E}">
        <p14:creationId xmlns:p14="http://schemas.microsoft.com/office/powerpoint/2010/main" val="153393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6841" y="1162878"/>
            <a:ext cx="1081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Многомерные массивы и инициализация.</a:t>
            </a:r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9" y="1624543"/>
            <a:ext cx="8628587" cy="4726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5428" y="1624543"/>
            <a:ext cx="259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Массивы нельзя использовать как аргументы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202636"/>
            <a:ext cx="9473383" cy="50457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6081"/>
            <a:ext cx="9664068" cy="52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" y="1123122"/>
            <a:ext cx="6462496" cy="5436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5174" y="1878496"/>
            <a:ext cx="5416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Циклов в Си несколько</a:t>
            </a:r>
            <a:r>
              <a:rPr lang="en-US" dirty="0" smtClean="0"/>
              <a:t>: </a:t>
            </a:r>
            <a:r>
              <a:rPr lang="en-US" b="1" dirty="0" smtClean="0"/>
              <a:t>for</a:t>
            </a:r>
            <a:r>
              <a:rPr lang="en-US" dirty="0" smtClean="0"/>
              <a:t>, </a:t>
            </a:r>
            <a:r>
              <a:rPr lang="en-US" b="1" dirty="0" smtClean="0"/>
              <a:t>while </a:t>
            </a:r>
            <a:r>
              <a:rPr lang="ru-RU" dirty="0" smtClean="0"/>
              <a:t>и </a:t>
            </a:r>
            <a:r>
              <a:rPr lang="en-US" b="1" dirty="0" smtClean="0"/>
              <a:t>do-while</a:t>
            </a:r>
            <a:endParaRPr lang="en-US" dirty="0" smtClean="0"/>
          </a:p>
          <a:p>
            <a:r>
              <a:rPr lang="ru-RU" dirty="0" smtClean="0"/>
              <a:t>Они аналогичны паскалевским </a:t>
            </a:r>
            <a:r>
              <a:rPr lang="en-US" dirty="0" smtClean="0"/>
              <a:t>for, while</a:t>
            </a:r>
            <a:r>
              <a:rPr lang="ru-RU" dirty="0" smtClean="0"/>
              <a:t> и </a:t>
            </a:r>
            <a:r>
              <a:rPr lang="en-US" dirty="0" smtClean="0"/>
              <a:t>repeat-</a:t>
            </a:r>
            <a:r>
              <a:rPr lang="en-US" dirty="0" err="1" smtClean="0"/>
              <a:t>untill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for(</a:t>
            </a:r>
          </a:p>
          <a:p>
            <a:r>
              <a:rPr lang="ru-RU" dirty="0" smtClean="0"/>
              <a:t>то, что происходит перед первой итерацией</a:t>
            </a:r>
            <a:endParaRPr lang="en-US" dirty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условие </a:t>
            </a:r>
            <a:r>
              <a:rPr lang="en-US" dirty="0" smtClean="0"/>
              <a:t>== true</a:t>
            </a:r>
            <a:endParaRPr lang="ru-RU" dirty="0" smtClean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то, что происходит после каждой итерации</a:t>
            </a:r>
          </a:p>
          <a:p>
            <a:r>
              <a:rPr lang="ru-RU" dirty="0" smtClean="0"/>
              <a:t>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Тело цикла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133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4" y="1232452"/>
            <a:ext cx="5511720" cy="5267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0556" y="1311964"/>
            <a:ext cx="4671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</a:t>
            </a:r>
            <a:r>
              <a:rPr lang="ru-RU" dirty="0" smtClean="0"/>
              <a:t>условие </a:t>
            </a:r>
            <a:r>
              <a:rPr lang="en-US" dirty="0" smtClean="0"/>
              <a:t>== true) {</a:t>
            </a:r>
          </a:p>
          <a:p>
            <a:r>
              <a:rPr lang="ru-RU" dirty="0"/>
              <a:t> </a:t>
            </a:r>
            <a:r>
              <a:rPr lang="ru-RU" dirty="0" smtClean="0"/>
              <a:t>  тело цикла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{</a:t>
            </a:r>
          </a:p>
          <a:p>
            <a:r>
              <a:rPr lang="ru-RU" dirty="0"/>
              <a:t> </a:t>
            </a:r>
            <a:r>
              <a:rPr lang="ru-RU" dirty="0" smtClean="0"/>
              <a:t>   тело цикла</a:t>
            </a:r>
            <a:endParaRPr lang="en-US" dirty="0" smtClean="0"/>
          </a:p>
          <a:p>
            <a:r>
              <a:rPr lang="en-US" dirty="0" smtClean="0"/>
              <a:t>} while(</a:t>
            </a:r>
            <a:r>
              <a:rPr lang="ru-RU" dirty="0" smtClean="0"/>
              <a:t>условие </a:t>
            </a:r>
            <a:r>
              <a:rPr lang="en-US" dirty="0" smtClean="0"/>
              <a:t>== 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15138" y="1669567"/>
            <a:ext cx="4671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Специальные операции в циклах</a:t>
            </a:r>
          </a:p>
          <a:p>
            <a:endParaRPr lang="ru-RU" dirty="0"/>
          </a:p>
          <a:p>
            <a:r>
              <a:rPr lang="en-US" b="1" dirty="0" smtClean="0"/>
              <a:t>break</a:t>
            </a:r>
            <a:r>
              <a:rPr lang="ru-RU" dirty="0" smtClean="0"/>
              <a:t> == безусловный выход из цикла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== </a:t>
            </a:r>
            <a:r>
              <a:rPr lang="ru-RU" dirty="0" smtClean="0"/>
              <a:t>переход к следующей итерации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2" y="1331636"/>
            <a:ext cx="7449999" cy="43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6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5" y="1232452"/>
            <a:ext cx="6415239" cy="5396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5174" y="1669774"/>
            <a:ext cx="541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программе есть логическая ( не синтаксическая) ошибка. Найдите её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413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917"/>
          </a:xfrm>
        </p:spPr>
        <p:txBody>
          <a:bodyPr/>
          <a:lstStyle/>
          <a:p>
            <a:r>
              <a:rPr lang="ru-RU" dirty="0"/>
              <a:t>Массивы и циклы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826" y="1484907"/>
            <a:ext cx="84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Строковые литералы в двойных кавычках – это на самом деле массивы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2304179"/>
            <a:ext cx="8116149" cy="2804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5470498"/>
            <a:ext cx="84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Одиночные символы указываются в одинарных кавычках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50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5" y="1321903"/>
            <a:ext cx="2826575" cy="3667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86" y="1321903"/>
            <a:ext cx="3941050" cy="366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42" y="1345553"/>
            <a:ext cx="4569603" cy="2473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806" y="52706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Простая стукрутура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2130" y="527063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Вложенная структура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1389" y="5270638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Инициализация структур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48" y="6070082"/>
            <a:ext cx="111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 структурами как с любыми типами можно использовать модификаторы, например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045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376" y="1232451"/>
            <a:ext cx="5358847" cy="5358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111" y="114299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структуры и </a:t>
            </a:r>
            <a:r>
              <a:rPr lang="en-US" dirty="0" err="1" smtClean="0"/>
              <a:t>typedef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06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075" y="265908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3917950" y="119062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0</a:t>
            </a:r>
            <a:r>
              <a:rPr lang="en-US" altLang="ru-RU"/>
              <a:t>x00000000</a:t>
            </a:r>
            <a:endParaRPr lang="ru-RU" altLang="ru-RU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3906838" y="6138863"/>
            <a:ext cx="131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u-RU"/>
              <a:t>RAM_END</a:t>
            </a:r>
            <a:endParaRPr lang="ru-RU" altLang="ru-RU"/>
          </a:p>
        </p:txBody>
      </p:sp>
      <p:sp>
        <p:nvSpPr>
          <p:cNvPr id="4" name="Rectangle 3"/>
          <p:cNvSpPr/>
          <p:nvPr/>
        </p:nvSpPr>
        <p:spPr>
          <a:xfrm>
            <a:off x="4511676" y="1628776"/>
            <a:ext cx="3529013" cy="66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Инструкции програмы и литералы </a:t>
            </a:r>
            <a:r>
              <a:rPr lang="en-US" dirty="0"/>
              <a:t>(.text)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511676" y="2303463"/>
            <a:ext cx="3529013" cy="66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Глобальные переменные</a:t>
            </a:r>
          </a:p>
          <a:p>
            <a:pPr algn="ctr" eaLnBrk="1" hangingPunct="1">
              <a:defRPr/>
            </a:pPr>
            <a:r>
              <a:rPr lang="en-US" dirty="0"/>
              <a:t>(.data, .</a:t>
            </a:r>
            <a:r>
              <a:rPr lang="en-US" dirty="0" err="1"/>
              <a:t>bss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511676" y="2981326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«Куча»</a:t>
            </a:r>
          </a:p>
          <a:p>
            <a:pPr algn="ctr" eaLnBrk="1" hangingPunct="1">
              <a:defRPr/>
            </a:pPr>
            <a:r>
              <a:rPr lang="en-US" dirty="0"/>
              <a:t>(.heap)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511676" y="5245101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Стек</a:t>
            </a:r>
          </a:p>
          <a:p>
            <a:pPr algn="ctr" eaLnBrk="1" hangingPunct="1">
              <a:defRPr/>
            </a:pPr>
            <a:r>
              <a:rPr lang="en-US" dirty="0"/>
              <a:t>(.stack)</a:t>
            </a:r>
            <a:endParaRPr lang="ru-RU" dirty="0"/>
          </a:p>
        </p:txBody>
      </p:sp>
      <p:sp>
        <p:nvSpPr>
          <p:cNvPr id="5" name="Down Arrow 4"/>
          <p:cNvSpPr/>
          <p:nvPr/>
        </p:nvSpPr>
        <p:spPr>
          <a:xfrm>
            <a:off x="6108701" y="3657601"/>
            <a:ext cx="334963" cy="33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" name="Down Arrow 11"/>
          <p:cNvSpPr/>
          <p:nvPr/>
        </p:nvSpPr>
        <p:spPr>
          <a:xfrm rot="10800000">
            <a:off x="6108701" y="4941888"/>
            <a:ext cx="334963" cy="303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9875" y="1819275"/>
            <a:ext cx="0" cy="42481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TextBox 10"/>
          <p:cNvSpPr txBox="1">
            <a:spLocks noChangeArrowheads="1"/>
          </p:cNvSpPr>
          <p:nvPr/>
        </p:nvSpPr>
        <p:spPr bwMode="auto">
          <a:xfrm rot="-5400000">
            <a:off x="2702720" y="3459958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Возрастание адреса</a:t>
            </a:r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5100639" y="4268789"/>
            <a:ext cx="2351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(Свободная память)</a:t>
            </a:r>
          </a:p>
        </p:txBody>
      </p:sp>
    </p:spTree>
    <p:extLst>
      <p:ext uri="{BB962C8B-B14F-4D97-AF65-F5344CB8AC3E}">
        <p14:creationId xmlns:p14="http://schemas.microsoft.com/office/powerpoint/2010/main" val="26181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558925"/>
            <a:ext cx="2809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31913" y="3013075"/>
            <a:ext cx="36036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322401" y="3831881"/>
            <a:ext cx="360362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92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566863"/>
            <a:ext cx="280193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31913" y="185635"/>
            <a:ext cx="7467600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7">
              <a:defRPr/>
            </a:pPr>
            <a:r>
              <a:rPr lang="ru-RU" smtClean="0"/>
              <a:t>Модель памяти языка </a:t>
            </a:r>
            <a:r>
              <a:rPr lang="en-US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24059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1" y="1530627"/>
            <a:ext cx="4793690" cy="3389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4026" y="1620078"/>
            <a:ext cx="5327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мы рассмотрели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Азы работы</a:t>
            </a:r>
            <a:r>
              <a:rPr lang="en-US" dirty="0" smtClean="0"/>
              <a:t> </a:t>
            </a:r>
            <a:r>
              <a:rPr lang="ru-RU" dirty="0" smtClean="0"/>
              <a:t>в эклипсе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типы данных языка С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Преобразования типов и переполнения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Операторы (+, -, </a:t>
            </a:r>
            <a:r>
              <a:rPr lang="en-US" dirty="0" smtClean="0"/>
              <a:t>&gt;&gt;, ~, !);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69832" y="4689475"/>
            <a:ext cx="360362" cy="30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1024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1490663"/>
            <a:ext cx="2314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31913" y="185635"/>
            <a:ext cx="7467600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7">
              <a:defRPr/>
            </a:pPr>
            <a:r>
              <a:rPr lang="ru-RU" smtClean="0"/>
              <a:t>Модель памяти языка </a:t>
            </a:r>
            <a:r>
              <a:rPr lang="en-US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37776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31913" y="1706007"/>
            <a:ext cx="360362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112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166813"/>
            <a:ext cx="2514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Elbow Connector 20"/>
          <p:cNvCxnSpPr/>
          <p:nvPr/>
        </p:nvCxnSpPr>
        <p:spPr>
          <a:xfrm rot="16200000" flipH="1">
            <a:off x="8410576" y="3046414"/>
            <a:ext cx="2384425" cy="822325"/>
          </a:xfrm>
          <a:prstGeom prst="bentConnector3">
            <a:avLst>
              <a:gd name="adj1" fmla="val 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191625" y="4633913"/>
            <a:ext cx="839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3210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2291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31913" y="5056188"/>
            <a:ext cx="36036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295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  <p:pic>
        <p:nvPicPr>
          <p:cNvPr id="122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1490663"/>
            <a:ext cx="2314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0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35" y="264699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35" y="1474374"/>
            <a:ext cx="44227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6" y="1378571"/>
            <a:ext cx="4393923" cy="28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5" y="5025339"/>
            <a:ext cx="2869945" cy="74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523185" y="953675"/>
            <a:ext cx="4033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Доступ к памяти через указатели</a:t>
            </a:r>
          </a:p>
        </p:txBody>
      </p:sp>
      <p:sp>
        <p:nvSpPr>
          <p:cNvPr id="13319" name="TextBox 2"/>
          <p:cNvSpPr txBox="1">
            <a:spLocks noChangeArrowheads="1"/>
          </p:cNvSpPr>
          <p:nvPr/>
        </p:nvSpPr>
        <p:spPr bwMode="auto">
          <a:xfrm>
            <a:off x="268446" y="4615144"/>
            <a:ext cx="2404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 программы</a:t>
            </a:r>
            <a:r>
              <a:rPr lang="en-US" altLang="ru-RU" dirty="0">
                <a:latin typeface="+mn-lt"/>
              </a:rPr>
              <a:t>:</a:t>
            </a:r>
            <a:endParaRPr lang="ru-RU" altLang="ru-RU" dirty="0">
              <a:latin typeface="+mn-lt"/>
            </a:endParaRPr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3875087" y="5025339"/>
            <a:ext cx="83169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Указатель, это переменная, которая хранит в себе адрес другой переменной определенного типа.</a:t>
            </a:r>
          </a:p>
          <a:p>
            <a:pPr eaLnBrk="1" hangingPunct="1"/>
            <a:endParaRPr lang="ru-RU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Фактически, указатель это целое число типа </a:t>
            </a:r>
            <a:r>
              <a:rPr lang="en-US" altLang="ru-RU" sz="1400" b="1" dirty="0" err="1">
                <a:latin typeface="+mn-lt"/>
              </a:rPr>
              <a:t>size_t</a:t>
            </a:r>
            <a:r>
              <a:rPr lang="ru-RU" altLang="ru-RU" sz="1400" dirty="0">
                <a:latin typeface="+mn-lt"/>
              </a:rPr>
              <a:t> из файла</a:t>
            </a:r>
            <a:r>
              <a:rPr lang="en-US" altLang="ru-RU" sz="1400" dirty="0">
                <a:latin typeface="+mn-lt"/>
              </a:rPr>
              <a:t> &lt;</a:t>
            </a:r>
            <a:r>
              <a:rPr lang="en-US" altLang="ru-RU" sz="1400" dirty="0" err="1">
                <a:latin typeface="+mn-lt"/>
              </a:rPr>
              <a:t>stddef.h</a:t>
            </a:r>
            <a:r>
              <a:rPr lang="en-US" altLang="ru-RU" sz="1400" dirty="0">
                <a:latin typeface="+mn-lt"/>
              </a:rPr>
              <a:t>&gt;</a:t>
            </a:r>
            <a:r>
              <a:rPr lang="ru-RU" altLang="ru-RU" sz="1400" dirty="0">
                <a:latin typeface="+mn-lt"/>
              </a:rPr>
              <a:t> (которое как правило определено как</a:t>
            </a:r>
            <a:r>
              <a:rPr lang="en-US" altLang="ru-RU" sz="1400" dirty="0">
                <a:latin typeface="+mn-lt"/>
              </a:rPr>
              <a:t>:</a:t>
            </a:r>
            <a:r>
              <a:rPr lang="ru-RU" altLang="ru-RU" sz="1400" dirty="0">
                <a:latin typeface="+mn-lt"/>
              </a:rPr>
              <a:t> </a:t>
            </a:r>
            <a:r>
              <a:rPr lang="en-US" altLang="ru-RU" sz="1400" b="1" dirty="0" err="1">
                <a:latin typeface="+mn-lt"/>
              </a:rPr>
              <a:t>typedef</a:t>
            </a:r>
            <a:r>
              <a:rPr lang="en-US" altLang="ru-RU" sz="1400" b="1" dirty="0">
                <a:latin typeface="+mn-lt"/>
              </a:rPr>
              <a:t> unsigned </a:t>
            </a:r>
            <a:r>
              <a:rPr lang="en-US" altLang="ru-RU" sz="1400" b="1" dirty="0" err="1">
                <a:latin typeface="+mn-lt"/>
              </a:rPr>
              <a:t>int</a:t>
            </a:r>
            <a:r>
              <a:rPr lang="en-US" altLang="ru-RU" sz="1400" b="1" dirty="0">
                <a:latin typeface="+mn-lt"/>
              </a:rPr>
              <a:t> </a:t>
            </a:r>
            <a:r>
              <a:rPr lang="en-US" altLang="ru-RU" sz="1400" b="1" dirty="0" err="1">
                <a:latin typeface="+mn-lt"/>
              </a:rPr>
              <a:t>size_t</a:t>
            </a:r>
            <a:r>
              <a:rPr lang="ru-RU" altLang="ru-RU" sz="1400" b="1" dirty="0">
                <a:latin typeface="+mn-lt"/>
              </a:rPr>
              <a:t>)</a:t>
            </a:r>
            <a:r>
              <a:rPr lang="ru-RU" altLang="ru-RU" sz="1400" dirty="0">
                <a:latin typeface="+mn-lt"/>
              </a:rPr>
              <a:t>.</a:t>
            </a:r>
            <a:endParaRPr lang="en-US" alt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5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939" y="284577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4" y="1638715"/>
            <a:ext cx="42481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5703" y="1062453"/>
            <a:ext cx="4132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Базовые операции с указателями</a:t>
            </a:r>
          </a:p>
        </p:txBody>
      </p:sp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4793077" y="1638715"/>
            <a:ext cx="41767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Определяется указатель как</a:t>
            </a:r>
          </a:p>
          <a:p>
            <a:pPr eaLnBrk="1" hangingPunct="1"/>
            <a:r>
              <a:rPr lang="en-US" altLang="ru-RU" sz="1600" b="1" dirty="0">
                <a:latin typeface="+mn-lt"/>
              </a:rPr>
              <a:t>(</a:t>
            </a:r>
            <a:r>
              <a:rPr lang="ru-RU" altLang="ru-RU" sz="1600" b="1" dirty="0">
                <a:latin typeface="+mn-lt"/>
              </a:rPr>
              <a:t>Тип</a:t>
            </a:r>
            <a:r>
              <a:rPr lang="en-US" altLang="ru-RU" sz="1600" b="1" dirty="0">
                <a:latin typeface="+mn-lt"/>
              </a:rPr>
              <a:t>) * (</a:t>
            </a:r>
            <a:r>
              <a:rPr lang="ru-RU" altLang="ru-RU" sz="1600" b="1" dirty="0">
                <a:latin typeface="+mn-lt"/>
              </a:rPr>
              <a:t>имя_указателя</a:t>
            </a:r>
            <a:r>
              <a:rPr lang="en-US" altLang="ru-RU" sz="1600" b="1" dirty="0">
                <a:latin typeface="+mn-lt"/>
              </a:rPr>
              <a:t>)</a:t>
            </a:r>
            <a:r>
              <a:rPr lang="en-US" altLang="ru-RU" sz="1600" dirty="0">
                <a:latin typeface="+mn-lt"/>
              </a:rPr>
              <a:t>;</a:t>
            </a:r>
          </a:p>
          <a:p>
            <a:pPr eaLnBrk="1" hangingPunct="1"/>
            <a:endParaRPr lang="en-US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Для указателей определена операция</a:t>
            </a:r>
          </a:p>
          <a:p>
            <a:pPr eaLnBrk="1" hangingPunct="1"/>
            <a:r>
              <a:rPr lang="ru-RU" altLang="ru-RU" sz="1600" i="1" dirty="0">
                <a:latin typeface="+mn-lt"/>
              </a:rPr>
              <a:t>разыименовывания</a:t>
            </a:r>
            <a:r>
              <a:rPr lang="ru-RU" altLang="ru-RU" sz="1600" dirty="0">
                <a:latin typeface="+mn-lt"/>
              </a:rPr>
              <a:t>. Она описывается в коде как </a:t>
            </a:r>
            <a:r>
              <a:rPr lang="en-US" altLang="ru-RU" sz="1600" b="1" dirty="0">
                <a:latin typeface="+mn-lt"/>
              </a:rPr>
              <a:t>*</a:t>
            </a:r>
            <a:r>
              <a:rPr lang="ru-RU" altLang="ru-RU" sz="1600" b="1" dirty="0">
                <a:latin typeface="+mn-lt"/>
              </a:rPr>
              <a:t>имя</a:t>
            </a:r>
            <a:r>
              <a:rPr lang="en-US" altLang="ru-RU" sz="1600" b="1" dirty="0">
                <a:latin typeface="+mn-lt"/>
              </a:rPr>
              <a:t>_</a:t>
            </a:r>
            <a:r>
              <a:rPr lang="ru-RU" altLang="ru-RU" sz="1600" b="1" dirty="0">
                <a:latin typeface="+mn-lt"/>
              </a:rPr>
              <a:t>указателя</a:t>
            </a:r>
            <a:r>
              <a:rPr lang="en-US" altLang="ru-RU" sz="1600" dirty="0">
                <a:latin typeface="+mn-lt"/>
              </a:rPr>
              <a:t>. </a:t>
            </a:r>
            <a:r>
              <a:rPr lang="ru-RU" altLang="ru-RU" sz="1600" dirty="0">
                <a:latin typeface="+mn-lt"/>
              </a:rPr>
              <a:t>Разыменовывания указателя возвращает объект, на который он указывает.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Для всех переменных определена операция </a:t>
            </a:r>
            <a:r>
              <a:rPr lang="ru-RU" altLang="ru-RU" sz="1600" i="1" dirty="0">
                <a:latin typeface="+mn-lt"/>
              </a:rPr>
              <a:t>взятия адреса. </a:t>
            </a:r>
            <a:r>
              <a:rPr lang="ru-RU" altLang="ru-RU" sz="1600" dirty="0">
                <a:latin typeface="+mn-lt"/>
              </a:rPr>
              <a:t>Эта операция возвращает адрес переменной в памяти</a:t>
            </a:r>
            <a:endParaRPr lang="en-US" alt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4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418" y="264699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5363" name="Picture 7" descr="http://web.cse.ohio-state.edu/~perkinjo/reference/cplusplus/tutorial/imgpoin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30" y="1485487"/>
            <a:ext cx="4410281" cy="27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2" y="1485487"/>
            <a:ext cx="7294716" cy="48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577507" y="971136"/>
            <a:ext cx="4698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Указательная арифметика и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8240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487" y="314394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39576" y="1020831"/>
            <a:ext cx="4230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Преобразования типов указателей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" y="1474855"/>
            <a:ext cx="7699513" cy="352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" y="5197545"/>
            <a:ext cx="36480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4151242" y="5636766"/>
            <a:ext cx="2659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latin typeface="+mn-lt"/>
              </a:rPr>
              <a:t>&lt;- </a:t>
            </a:r>
            <a:r>
              <a:rPr lang="ru-RU" altLang="ru-RU" dirty="0" smtClean="0">
                <a:latin typeface="+mn-lt"/>
              </a:rPr>
              <a:t>вывод программы</a:t>
            </a:r>
            <a:endParaRPr lang="ru-RU" alt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66" y="284577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488055" y="991014"/>
            <a:ext cx="2047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Указатель </a:t>
            </a:r>
            <a:r>
              <a:rPr lang="en-US" altLang="ru-RU" dirty="0">
                <a:latin typeface="+mn-lt"/>
              </a:rPr>
              <a:t>void *</a:t>
            </a:r>
            <a:endParaRPr lang="ru-RU" altLang="ru-RU" dirty="0">
              <a:latin typeface="+mn-lt"/>
            </a:endParaRP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5" y="1494253"/>
            <a:ext cx="44656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92" y="4607339"/>
            <a:ext cx="33432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5096567" y="4194589"/>
            <a:ext cx="2404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Вывод программы</a:t>
            </a:r>
            <a:r>
              <a:rPr lang="en-US" altLang="ru-RU">
                <a:latin typeface="+mn-lt"/>
              </a:rPr>
              <a:t>:</a:t>
            </a:r>
            <a:endParaRPr lang="ru-RU" altLang="ru-RU">
              <a:latin typeface="+mn-lt"/>
            </a:endParaRP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4952105" y="1494253"/>
            <a:ext cx="41052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С указателем </a:t>
            </a:r>
            <a:r>
              <a:rPr lang="en-US" altLang="ru-RU">
                <a:latin typeface="+mn-lt"/>
              </a:rPr>
              <a:t>void *</a:t>
            </a:r>
            <a:r>
              <a:rPr lang="ru-RU" altLang="ru-RU">
                <a:latin typeface="+mn-lt"/>
              </a:rPr>
              <a:t> нельзя совершать математических операций и операций разыменовывания (компилятор укажет на ошибку</a:t>
            </a:r>
            <a:r>
              <a:rPr lang="en-US" altLang="ru-RU">
                <a:latin typeface="+mn-lt"/>
              </a:rPr>
              <a:t>)</a:t>
            </a:r>
            <a:endParaRPr lang="ru-RU" altLang="ru-RU">
              <a:latin typeface="+mn-lt"/>
            </a:endParaRPr>
          </a:p>
          <a:p>
            <a:pPr eaLnBrk="1" hangingPunct="1"/>
            <a:endParaRPr lang="en-US" altLang="ru-RU">
              <a:latin typeface="+mn-lt"/>
            </a:endParaRPr>
          </a:p>
          <a:p>
            <a:pPr eaLnBrk="1" hangingPunct="1"/>
            <a:r>
              <a:rPr lang="ru-RU" altLang="ru-RU">
                <a:latin typeface="+mn-lt"/>
              </a:rPr>
              <a:t>Это чистая абстракция – указатель указывающий на «нечто»</a:t>
            </a:r>
          </a:p>
        </p:txBody>
      </p:sp>
    </p:spTree>
    <p:extLst>
      <p:ext uri="{BB962C8B-B14F-4D97-AF65-F5344CB8AC3E}">
        <p14:creationId xmlns:p14="http://schemas.microsoft.com/office/powerpoint/2010/main" val="1086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974" y="105672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60061" y="812110"/>
            <a:ext cx="96299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Доступ к полям структуры через указатель и «возвращаемые» аргументы</a:t>
            </a:r>
          </a:p>
          <a:p>
            <a:pPr eaLnBrk="1" hangingPunct="1"/>
            <a:r>
              <a:rPr lang="ru-RU" altLang="ru-RU" dirty="0">
                <a:latin typeface="+mn-lt"/>
              </a:rPr>
              <a:t>функций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4" y="1747148"/>
            <a:ext cx="8604146" cy="403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9062720" y="1649260"/>
            <a:ext cx="272296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 отличии от изменений аргументов «переданных по значению», изменения</a:t>
            </a:r>
          </a:p>
          <a:p>
            <a:pPr eaLnBrk="1" hangingPunct="1"/>
            <a:r>
              <a:rPr lang="ru-RU" altLang="ru-RU" dirty="0">
                <a:latin typeface="+mn-lt"/>
              </a:rPr>
              <a:t>аргуменентов переданных по указателю возвращаются в подпрограмму</a:t>
            </a:r>
          </a:p>
          <a:p>
            <a:pPr eaLnBrk="1" hangingPunct="1"/>
            <a:r>
              <a:rPr lang="ru-RU" altLang="ru-RU" dirty="0">
                <a:latin typeface="+mn-lt"/>
              </a:rPr>
              <a:t>верхнего уровня. Сам указатель при этом не меняется, так как он передается «по значению».</a:t>
            </a:r>
          </a:p>
        </p:txBody>
      </p:sp>
    </p:spTree>
    <p:extLst>
      <p:ext uri="{BB962C8B-B14F-4D97-AF65-F5344CB8AC3E}">
        <p14:creationId xmlns:p14="http://schemas.microsoft.com/office/powerpoint/2010/main" val="38869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722" y="403846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27810" y="1110284"/>
            <a:ext cx="86407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Указатели и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en-US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В некоторых случаях, помимо возможности «возвращения» изменений аругментов передача аргументов по указателю еще и более эффективна в плане производительности и объемов памяти.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Например, при передаче большой структуры как аргумента «по значению», в стек копируются все её поля. При передаче структуры «по указателю» копируется только лишь указатель нее.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Если «возвращение изменений» аргумента из функции при этом явялется не желательным, его можно явно запретить, объявив аргумент указателем на константу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8" y="4350370"/>
            <a:ext cx="10360852" cy="236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52941"/>
            <a:ext cx="710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Базовые спецификаторы функций семейства </a:t>
            </a:r>
            <a:r>
              <a:rPr lang="en-US" dirty="0" err="1" smtClean="0"/>
              <a:t>printf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scanf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52342" y="1693473"/>
            <a:ext cx="106845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Код Формат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%с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Символ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Десятичное целое число со знаком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Экспоненциальное представление числа (в виде мантиссы и порядка) (e на нижнем регистре)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Десятичное число с плавающей точкой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Символьная строка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%u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Десятичное целое число без знака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%x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Шестнадцатеричное без знака (строчные буквы)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%X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Шестнадцатеричное без знака (прописные буквы)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Выводит указатель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%%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Выводит знак процента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24" y="5280993"/>
            <a:ext cx="1114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лишь базовые спецификаторы. Возможностей форматирования функций </a:t>
            </a:r>
            <a:r>
              <a:rPr lang="en-US" i="1" dirty="0" err="1" smtClean="0"/>
              <a:t>printf</a:t>
            </a:r>
            <a:r>
              <a:rPr lang="en-US" dirty="0" smtClean="0"/>
              <a:t> / </a:t>
            </a:r>
            <a:r>
              <a:rPr lang="en-US" i="1" dirty="0" err="1" smtClean="0"/>
              <a:t>scanf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намного больше. Подробнее написано, например</a:t>
            </a:r>
            <a:r>
              <a:rPr lang="en-US" dirty="0" smtClean="0"/>
              <a:t>,</a:t>
            </a:r>
            <a:r>
              <a:rPr lang="ru-RU" dirty="0" smtClean="0"/>
              <a:t> на вики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ru.wikipedia.org/wiki/Printf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2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8" y="334273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338966" y="1040711"/>
            <a:ext cx="86407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Указатели и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При том, что объект, на который указывается указатель обозначенный как </a:t>
            </a:r>
            <a:r>
              <a:rPr lang="en-US" altLang="ru-RU" sz="1600" b="1" dirty="0" err="1">
                <a:latin typeface="+mn-lt"/>
              </a:rPr>
              <a:t>const</a:t>
            </a:r>
            <a:r>
              <a:rPr lang="en-US" altLang="ru-RU" sz="1600" b="1" dirty="0">
                <a:latin typeface="+mn-lt"/>
              </a:rPr>
              <a:t> T * </a:t>
            </a:r>
            <a:r>
              <a:rPr lang="en-US" altLang="ru-RU" sz="1600" b="1" dirty="0" err="1">
                <a:latin typeface="+mn-lt"/>
              </a:rPr>
              <a:t>ptr</a:t>
            </a:r>
            <a:r>
              <a:rPr lang="ru-RU" altLang="ru-RU" sz="1600" dirty="0">
                <a:latin typeface="+mn-lt"/>
              </a:rPr>
              <a:t> изменять нельзя, сам указатель при этом изменять можно (например переуказать на другой объект в памяти).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Эту возможность так же можно ограничить, но для этого нужно указать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r>
              <a:rPr lang="en-US" altLang="ru-RU" sz="1600" b="1" dirty="0">
                <a:latin typeface="+mn-lt"/>
              </a:rPr>
              <a:t> </a:t>
            </a:r>
            <a:r>
              <a:rPr lang="ru-RU" altLang="ru-RU" sz="1600" dirty="0">
                <a:latin typeface="+mn-lt"/>
              </a:rPr>
              <a:t>после </a:t>
            </a:r>
            <a:r>
              <a:rPr lang="ru-RU" altLang="ru-RU" sz="1600" b="1" dirty="0">
                <a:latin typeface="+mn-lt"/>
              </a:rPr>
              <a:t>*</a:t>
            </a:r>
            <a:endParaRPr lang="en-US" altLang="ru-RU" sz="1600" b="1" dirty="0">
              <a:latin typeface="+mn-lt"/>
            </a:endParaRP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3" y="3175900"/>
            <a:ext cx="10405235" cy="343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6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8" y="294516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338966" y="1000954"/>
            <a:ext cx="86407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Значение </a:t>
            </a:r>
            <a:r>
              <a:rPr lang="en-US" altLang="ru-RU" sz="1600" dirty="0">
                <a:latin typeface="+mn-lt"/>
              </a:rPr>
              <a:t>NULL</a:t>
            </a:r>
            <a:endParaRPr lang="ru-RU" altLang="ru-RU" sz="1600" dirty="0">
              <a:latin typeface="+mn-lt"/>
            </a:endParaRP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Это специальной макрос, определенный в стандартной библиотеке, который обозначет указатель «в никуда». Такой указатель нельзя разыменовывать.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Как правило, под значением </a:t>
            </a:r>
            <a:r>
              <a:rPr lang="en-US" altLang="ru-RU" sz="1600" dirty="0">
                <a:latin typeface="+mn-lt"/>
              </a:rPr>
              <a:t>NULL</a:t>
            </a:r>
            <a:r>
              <a:rPr lang="ru-RU" altLang="ru-RU" sz="1600" dirty="0">
                <a:latin typeface="+mn-lt"/>
              </a:rPr>
              <a:t> используется обычный 0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При помощи этого значения удобно делать опциональные аргументы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2412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35" y="215003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378723" y="921440"/>
            <a:ext cx="86407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dirty="0">
                <a:latin typeface="+mn-lt"/>
              </a:rPr>
              <a:t>Указатель на указатель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Поскольку указатель это тоже переменная и тоже хранится в памяти – его адрес так же можно взять. Получится тип «указатель на указатель», который определятся как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b="1" dirty="0">
                <a:latin typeface="+mn-lt"/>
              </a:rPr>
              <a:t>тип </a:t>
            </a:r>
            <a:r>
              <a:rPr lang="en-US" altLang="ru-RU" sz="1600" b="1" dirty="0">
                <a:latin typeface="+mn-lt"/>
              </a:rPr>
              <a:t>** </a:t>
            </a:r>
            <a:r>
              <a:rPr lang="ru-RU" altLang="ru-RU" sz="1600" b="1" dirty="0">
                <a:latin typeface="+mn-lt"/>
              </a:rPr>
              <a:t>имя_указателя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8" y="2721665"/>
            <a:ext cx="5905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440635" y="4304403"/>
            <a:ext cx="83629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Полная аналогия двумерных массивов. Используется редко, либо в случаях, когда функция в аргументе должна вернуть указатель, тогда нужно указатель передать по указателю, либо при передаче двумерного массива в функцию.</a:t>
            </a:r>
          </a:p>
          <a:p>
            <a:pPr eaLnBrk="1" hangingPunct="1"/>
            <a:endParaRPr lang="ru-RU" altLang="ru-RU">
              <a:latin typeface="+mn-lt"/>
            </a:endParaRPr>
          </a:p>
          <a:p>
            <a:pPr eaLnBrk="1" hangingPunct="1"/>
            <a:r>
              <a:rPr lang="ru-RU" altLang="ru-RU">
                <a:latin typeface="+mn-lt"/>
              </a:rPr>
              <a:t>Двумерные массивы (и соответсвенно указатели на указатели) это как правило списки строк, так как строка это уже массив типа </a:t>
            </a:r>
            <a:r>
              <a:rPr lang="en-US" altLang="ru-RU">
                <a:latin typeface="+mn-lt"/>
              </a:rPr>
              <a:t>char</a:t>
            </a:r>
            <a:r>
              <a:rPr lang="ru-RU" altLang="ru-RU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919288" y="981076"/>
            <a:ext cx="86407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dirty="0">
                <a:latin typeface="+mn-lt"/>
              </a:rPr>
              <a:t>Указатель на указатель</a:t>
            </a:r>
            <a:r>
              <a:rPr lang="en-US" altLang="ru-RU" sz="1600" b="1" dirty="0">
                <a:latin typeface="+mn-lt"/>
              </a:rPr>
              <a:t> </a:t>
            </a:r>
            <a:r>
              <a:rPr lang="ru-RU" altLang="ru-RU" sz="1600" b="1" dirty="0">
                <a:latin typeface="+mn-lt"/>
              </a:rPr>
              <a:t>на указатель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Поскольку указатель на указатель это тоже переменная для которой определена опрация взятия адреса...</a:t>
            </a:r>
            <a:endParaRPr lang="en-US" altLang="ru-RU" sz="1600" dirty="0">
              <a:latin typeface="+mn-lt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108201"/>
            <a:ext cx="48768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919288" y="5060950"/>
            <a:ext cx="8591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Допустимыми являются конструкции</a:t>
            </a:r>
          </a:p>
          <a:p>
            <a:pPr eaLnBrk="1" hangingPunct="1"/>
            <a:r>
              <a:rPr lang="en-US" altLang="ru-RU" sz="1400" dirty="0" err="1">
                <a:latin typeface="+mn-lt"/>
              </a:rPr>
              <a:t>int</a:t>
            </a:r>
            <a:r>
              <a:rPr lang="en-US" altLang="ru-RU" sz="1400" dirty="0">
                <a:latin typeface="+mn-lt"/>
              </a:rPr>
              <a:t> *** </a:t>
            </a:r>
            <a:r>
              <a:rPr lang="en-US" altLang="ru-RU" sz="1400" dirty="0" err="1">
                <a:latin typeface="+mn-lt"/>
              </a:rPr>
              <a:t>ptr</a:t>
            </a:r>
            <a:r>
              <a:rPr lang="en-US" altLang="ru-RU" sz="1400" dirty="0">
                <a:latin typeface="+mn-lt"/>
              </a:rPr>
              <a:t>;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И даже </a:t>
            </a:r>
            <a:r>
              <a:rPr lang="en-US" altLang="ru-RU" sz="1400" dirty="0" err="1">
                <a:latin typeface="+mn-lt"/>
              </a:rPr>
              <a:t>int</a:t>
            </a:r>
            <a:r>
              <a:rPr lang="en-US" altLang="ru-RU" sz="1400" dirty="0">
                <a:latin typeface="+mn-lt"/>
              </a:rPr>
              <a:t> ********* </a:t>
            </a:r>
            <a:r>
              <a:rPr lang="en-US" altLang="ru-RU" sz="1400" dirty="0" err="1">
                <a:latin typeface="+mn-lt"/>
              </a:rPr>
              <a:t>ptr</a:t>
            </a:r>
            <a:r>
              <a:rPr lang="en-US" altLang="ru-RU" sz="1400" dirty="0">
                <a:latin typeface="+mn-lt"/>
              </a:rPr>
              <a:t>;</a:t>
            </a:r>
          </a:p>
          <a:p>
            <a:pPr eaLnBrk="1" hangingPunct="1"/>
            <a:endParaRPr lang="en-US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На практике такие указатели, как и массивы размером с количеством измерений более </a:t>
            </a:r>
            <a:r>
              <a:rPr lang="ru-RU" altLang="ru-RU" sz="1400" dirty="0" smtClean="0">
                <a:latin typeface="+mn-lt"/>
              </a:rPr>
              <a:t>двух, используются </a:t>
            </a:r>
            <a:r>
              <a:rPr lang="ru-RU" altLang="ru-RU" sz="1400" dirty="0">
                <a:latin typeface="+mn-lt"/>
              </a:rPr>
              <a:t>крайне редко (считай не используются вовсе)</a:t>
            </a:r>
          </a:p>
        </p:txBody>
      </p:sp>
    </p:spTree>
    <p:extLst>
      <p:ext uri="{BB962C8B-B14F-4D97-AF65-F5344CB8AC3E}">
        <p14:creationId xmlns:p14="http://schemas.microsoft.com/office/powerpoint/2010/main" val="36439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755375" y="254001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>
          <a:xfrm>
            <a:off x="755375" y="1268413"/>
            <a:ext cx="5186640" cy="504031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Для управления памятью в куче</a:t>
            </a:r>
            <a:r>
              <a:rPr lang="en-US" altLang="ru-RU" dirty="0" smtClean="0"/>
              <a:t> </a:t>
            </a:r>
            <a:r>
              <a:rPr lang="ru-RU" altLang="ru-RU" dirty="0" smtClean="0"/>
              <a:t>нужен специальный программный компонент – «аллокатор».</a:t>
            </a:r>
          </a:p>
          <a:p>
            <a:pPr marL="0" indent="0">
              <a:buNone/>
            </a:pPr>
            <a:r>
              <a:rPr lang="ru-RU" altLang="ru-RU" dirty="0" smtClean="0"/>
              <a:t>Это сложная программа, которая управляет динамическими переменными, создаваемыми и удаляемыми во время выполнения программы.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6149975" y="1119189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0</a:t>
            </a:r>
            <a:r>
              <a:rPr lang="en-US" altLang="ru-RU"/>
              <a:t>x00000000</a:t>
            </a:r>
            <a:endParaRPr lang="ru-RU" altLang="ru-RU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6138863" y="6065839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u-RU"/>
              <a:t>RAM_END</a:t>
            </a:r>
            <a:endParaRPr lang="ru-RU" altLang="ru-RU"/>
          </a:p>
        </p:txBody>
      </p:sp>
      <p:sp>
        <p:nvSpPr>
          <p:cNvPr id="6" name="Rectangle 5"/>
          <p:cNvSpPr/>
          <p:nvPr/>
        </p:nvSpPr>
        <p:spPr>
          <a:xfrm>
            <a:off x="6743701" y="1557339"/>
            <a:ext cx="3529013" cy="66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Инструкции програмы и литералы </a:t>
            </a:r>
            <a:r>
              <a:rPr lang="en-US" dirty="0"/>
              <a:t>(.text)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743701" y="2232026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Глобальные переменные</a:t>
            </a:r>
          </a:p>
          <a:p>
            <a:pPr algn="ctr" eaLnBrk="1" hangingPunct="1">
              <a:defRPr/>
            </a:pPr>
            <a:r>
              <a:rPr lang="en-US" dirty="0"/>
              <a:t>(.data, .</a:t>
            </a:r>
            <a:r>
              <a:rPr lang="en-US" dirty="0" err="1"/>
              <a:t>bss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743701" y="2908301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«Куча»</a:t>
            </a:r>
          </a:p>
          <a:p>
            <a:pPr algn="ctr" eaLnBrk="1" hangingPunct="1">
              <a:defRPr/>
            </a:pPr>
            <a:r>
              <a:rPr lang="en-US" dirty="0"/>
              <a:t>(.heap)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743701" y="5173664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Стек</a:t>
            </a:r>
          </a:p>
          <a:p>
            <a:pPr algn="ctr" eaLnBrk="1" hangingPunct="1">
              <a:defRPr/>
            </a:pPr>
            <a:r>
              <a:rPr lang="en-US" dirty="0"/>
              <a:t>(.stack)</a:t>
            </a:r>
            <a:endParaRPr lang="ru-RU" dirty="0"/>
          </a:p>
        </p:txBody>
      </p:sp>
      <p:sp>
        <p:nvSpPr>
          <p:cNvPr id="10" name="Down Arrow 9"/>
          <p:cNvSpPr/>
          <p:nvPr/>
        </p:nvSpPr>
        <p:spPr>
          <a:xfrm>
            <a:off x="8340726" y="3584575"/>
            <a:ext cx="334963" cy="336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1" name="Down Arrow 10"/>
          <p:cNvSpPr/>
          <p:nvPr/>
        </p:nvSpPr>
        <p:spPr>
          <a:xfrm rot="10800000">
            <a:off x="8340726" y="4868863"/>
            <a:ext cx="334963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11900" y="1746250"/>
            <a:ext cx="0" cy="42497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12"/>
          <p:cNvSpPr txBox="1">
            <a:spLocks noChangeArrowheads="1"/>
          </p:cNvSpPr>
          <p:nvPr/>
        </p:nvSpPr>
        <p:spPr bwMode="auto">
          <a:xfrm rot="-5400000">
            <a:off x="4933951" y="3387726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Возрастание адреса</a:t>
            </a:r>
          </a:p>
        </p:txBody>
      </p:sp>
      <p:sp>
        <p:nvSpPr>
          <p:cNvPr id="31758" name="TextBox 13"/>
          <p:cNvSpPr txBox="1">
            <a:spLocks noChangeArrowheads="1"/>
          </p:cNvSpPr>
          <p:nvPr/>
        </p:nvSpPr>
        <p:spPr bwMode="auto">
          <a:xfrm>
            <a:off x="7332664" y="4197350"/>
            <a:ext cx="235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(Свободная память)</a:t>
            </a:r>
          </a:p>
        </p:txBody>
      </p:sp>
    </p:spTree>
    <p:extLst>
      <p:ext uri="{BB962C8B-B14F-4D97-AF65-F5344CB8AC3E}">
        <p14:creationId xmlns:p14="http://schemas.microsoft.com/office/powerpoint/2010/main" val="36302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616226" y="274639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2771" name="TextBox 14"/>
          <p:cNvSpPr txBox="1">
            <a:spLocks noChangeArrowheads="1"/>
          </p:cNvSpPr>
          <p:nvPr/>
        </p:nvSpPr>
        <p:spPr bwMode="auto">
          <a:xfrm>
            <a:off x="616226" y="1268413"/>
            <a:ext cx="986955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Для доступа к куче используются две функции из файла </a:t>
            </a:r>
            <a:r>
              <a:rPr lang="en-US" altLang="ru-RU" b="1" dirty="0">
                <a:latin typeface="+mn-lt"/>
              </a:rPr>
              <a:t>&lt;</a:t>
            </a:r>
            <a:r>
              <a:rPr lang="en-US" altLang="ru-RU" b="1" dirty="0" err="1">
                <a:latin typeface="+mn-lt"/>
              </a:rPr>
              <a:t>stdlib.h</a:t>
            </a:r>
            <a:r>
              <a:rPr lang="en-US" altLang="ru-RU" b="1" dirty="0">
                <a:latin typeface="+mn-lt"/>
              </a:rPr>
              <a:t>&gt;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en-US" altLang="ru-RU" dirty="0">
                <a:latin typeface="+mn-lt"/>
              </a:rPr>
              <a:t>void * </a:t>
            </a:r>
            <a:r>
              <a:rPr lang="en-US" altLang="ru-RU" dirty="0" err="1">
                <a:latin typeface="+mn-lt"/>
              </a:rPr>
              <a:t>malloc</a:t>
            </a:r>
            <a:r>
              <a:rPr lang="en-US" altLang="ru-RU" dirty="0">
                <a:latin typeface="+mn-lt"/>
              </a:rPr>
              <a:t>(</a:t>
            </a:r>
            <a:r>
              <a:rPr lang="en-US" altLang="ru-RU" dirty="0" err="1">
                <a:latin typeface="+mn-lt"/>
              </a:rPr>
              <a:t>size_t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err="1">
                <a:latin typeface="+mn-lt"/>
              </a:rPr>
              <a:t>memBlockSize</a:t>
            </a:r>
            <a:r>
              <a:rPr lang="en-US" altLang="ru-RU" dirty="0">
                <a:latin typeface="+mn-lt"/>
              </a:rPr>
              <a:t>);</a:t>
            </a:r>
            <a:endParaRPr lang="ru-RU" altLang="ru-RU" dirty="0">
              <a:latin typeface="+mn-lt"/>
            </a:endParaRPr>
          </a:p>
          <a:p>
            <a:pPr eaLnBrk="1" hangingPunct="1"/>
            <a:r>
              <a:rPr lang="en-US" altLang="ru-RU" dirty="0">
                <a:latin typeface="+mn-lt"/>
              </a:rPr>
              <a:t>void free(void * </a:t>
            </a:r>
            <a:r>
              <a:rPr lang="en-US" altLang="ru-RU" dirty="0" err="1">
                <a:latin typeface="+mn-lt"/>
              </a:rPr>
              <a:t>memBlockSize</a:t>
            </a:r>
            <a:r>
              <a:rPr lang="en-US" altLang="ru-RU" dirty="0">
                <a:latin typeface="+mn-lt"/>
              </a:rPr>
              <a:t>);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en-US" altLang="ru-RU" b="1" dirty="0" err="1">
                <a:latin typeface="+mn-lt"/>
              </a:rPr>
              <a:t>malloc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(от</a:t>
            </a:r>
            <a:r>
              <a:rPr lang="en-US" altLang="ru-RU" dirty="0">
                <a:latin typeface="+mn-lt"/>
              </a:rPr>
              <a:t> memory allocate) </a:t>
            </a:r>
            <a:r>
              <a:rPr lang="ru-RU" altLang="ru-RU" dirty="0">
                <a:latin typeface="+mn-lt"/>
              </a:rPr>
              <a:t>выделяет в куче блок памяти указанного размера и возвращает на него «обезличенный» </a:t>
            </a:r>
            <a:r>
              <a:rPr lang="en-US" altLang="ru-RU" dirty="0">
                <a:latin typeface="+mn-lt"/>
              </a:rPr>
              <a:t>(void*) </a:t>
            </a:r>
            <a:r>
              <a:rPr lang="ru-RU" altLang="ru-RU" dirty="0">
                <a:latin typeface="+mn-lt"/>
              </a:rPr>
              <a:t>указатель. Если выделение памяти не удалось (скорее всего это значит, что она просто закончилась) </a:t>
            </a:r>
            <a:r>
              <a:rPr lang="en-US" altLang="ru-RU" b="1" dirty="0" err="1">
                <a:latin typeface="+mn-lt"/>
              </a:rPr>
              <a:t>malloc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вернет </a:t>
            </a:r>
            <a:r>
              <a:rPr lang="en-US" altLang="ru-RU" dirty="0">
                <a:latin typeface="+mn-lt"/>
              </a:rPr>
              <a:t>NULL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Когда выделенный блок становится не нужен приложению, оно должно вызвать функцию </a:t>
            </a:r>
            <a:r>
              <a:rPr lang="en-US" altLang="ru-RU" b="1" dirty="0">
                <a:latin typeface="+mn-lt"/>
              </a:rPr>
              <a:t>free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и передать ей указатель на не нужный блок.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После этого блок возвращается в кучу и может быть заново аллокирован.</a:t>
            </a: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Из-за высоких накладных расходов в плане производительности и проблемы фрагментации памяти использование кучи не рекомендуется в приложениях для встраиваемых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41314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61122" y="255587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3795" name="TextBox 14"/>
          <p:cNvSpPr txBox="1">
            <a:spLocks noChangeArrowheads="1"/>
          </p:cNvSpPr>
          <p:nvPr/>
        </p:nvSpPr>
        <p:spPr bwMode="auto">
          <a:xfrm>
            <a:off x="433733" y="1033462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Пример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2" y="1457325"/>
            <a:ext cx="7777161" cy="33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505172" y="5013325"/>
            <a:ext cx="97500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Сам по себе блок памяти не освободится (если не вызвана </a:t>
            </a:r>
            <a:r>
              <a:rPr lang="en-US" altLang="ru-RU" dirty="0">
                <a:latin typeface="+mn-lt"/>
              </a:rPr>
              <a:t>free)</a:t>
            </a:r>
            <a:r>
              <a:rPr lang="ru-RU" altLang="ru-RU" dirty="0">
                <a:latin typeface="+mn-lt"/>
              </a:rPr>
              <a:t>. Ошибки с неосвобожденными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блоками памяти называются «утечками памяти» и являются одними из самых трудно устранимых ошибок в программировании на С</a:t>
            </a:r>
            <a:r>
              <a:rPr lang="en-US" altLang="ru-RU" dirty="0">
                <a:latin typeface="+mn-lt"/>
              </a:rPr>
              <a:t>/</a:t>
            </a:r>
            <a:r>
              <a:rPr lang="ru-RU" altLang="ru-RU" dirty="0">
                <a:latin typeface="+mn-lt"/>
              </a:rPr>
              <a:t>С++ и других языках с подобной моделью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34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89641" y="246087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Опасность указателей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89641" y="5061365"/>
            <a:ext cx="110920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Помимо опасности с утечками памяти, указатели опасны сами по себе.</a:t>
            </a:r>
          </a:p>
          <a:p>
            <a:pPr eaLnBrk="1" hangingPunct="1"/>
            <a:r>
              <a:rPr lang="ru-RU" altLang="ru-RU" dirty="0">
                <a:latin typeface="+mn-lt"/>
              </a:rPr>
              <a:t>Чтение и запись пол указателю, который указывает непонятно куда может привести к самым неожиданным ошибкам, которые очень тяжело отлавливать.</a:t>
            </a: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Поэтому при работе с указателями и массивами нужно быть предельно внимательным.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2" y="1132715"/>
            <a:ext cx="5530573" cy="365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77875"/>
          </a:xfrm>
        </p:spPr>
        <p:txBody>
          <a:bodyPr/>
          <a:lstStyle/>
          <a:p>
            <a:r>
              <a:rPr lang="ru-RU" altLang="ru-RU" smtClean="0"/>
              <a:t>Выравнивание структур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2" y="2706077"/>
            <a:ext cx="5679950" cy="34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698052" y="6207270"/>
            <a:ext cx="213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</a:t>
            </a:r>
            <a:r>
              <a:rPr lang="en-US" altLang="ru-RU" dirty="0">
                <a:latin typeface="+mn-lt"/>
              </a:rPr>
              <a:t>: </a:t>
            </a:r>
            <a:r>
              <a:rPr lang="en-US" altLang="ru-RU" dirty="0" err="1">
                <a:latin typeface="+mn-lt"/>
              </a:rPr>
              <a:t>sizeof</a:t>
            </a:r>
            <a:r>
              <a:rPr lang="en-US" altLang="ru-RU" dirty="0">
                <a:latin typeface="+mn-lt"/>
              </a:rPr>
              <a:t> = 12</a:t>
            </a:r>
            <a:endParaRPr lang="ru-RU" altLang="ru-RU" dirty="0">
              <a:latin typeface="+mn-lt"/>
            </a:endParaRPr>
          </a:p>
        </p:txBody>
      </p:sp>
      <p:pic>
        <p:nvPicPr>
          <p:cNvPr id="358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03" y="2520416"/>
            <a:ext cx="4562613" cy="368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7125804" y="6337024"/>
            <a:ext cx="200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</a:t>
            </a:r>
            <a:r>
              <a:rPr lang="en-US" altLang="ru-RU" dirty="0">
                <a:latin typeface="+mn-lt"/>
              </a:rPr>
              <a:t>: </a:t>
            </a:r>
            <a:r>
              <a:rPr lang="en-US" altLang="ru-RU" dirty="0" err="1">
                <a:latin typeface="+mn-lt"/>
              </a:rPr>
              <a:t>sizeof</a:t>
            </a:r>
            <a:r>
              <a:rPr lang="en-US" altLang="ru-RU" dirty="0">
                <a:latin typeface="+mn-lt"/>
              </a:rPr>
              <a:t> = 9</a:t>
            </a:r>
            <a:endParaRPr lang="ru-RU" altLang="ru-RU" dirty="0">
              <a:latin typeface="+mn-lt"/>
            </a:endParaRPr>
          </a:p>
        </p:txBody>
      </p: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675862" y="973411"/>
            <a:ext cx="957138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Компилятор может вставлять паразитные поля в структуры между её членами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для оптимизации обращений процессора к памяти, занимаемой ими. Правила по котороым происходит это выравнивание достаточно сложны и зависят от компилятора и его настроек.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Один из способов «борьбы» с этим – использование директивы компилятора </a:t>
            </a:r>
            <a:r>
              <a:rPr lang="en-US" altLang="ru-RU" sz="1400" b="1" dirty="0">
                <a:latin typeface="+mn-lt"/>
              </a:rPr>
              <a:t>#pragma</a:t>
            </a:r>
            <a:r>
              <a:rPr lang="ru-RU" altLang="ru-RU" sz="1400" b="1" dirty="0">
                <a:latin typeface="+mn-lt"/>
              </a:rPr>
              <a:t> </a:t>
            </a:r>
            <a:r>
              <a:rPr lang="en-US" altLang="ru-RU" sz="1400" b="1" dirty="0">
                <a:latin typeface="+mn-lt"/>
              </a:rPr>
              <a:t>pack</a:t>
            </a:r>
          </a:p>
          <a:p>
            <a:pPr eaLnBrk="1" hangingPunct="1"/>
            <a:endParaRPr lang="ru-RU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Хорошая статья на тему</a:t>
            </a:r>
            <a:r>
              <a:rPr lang="en-US" altLang="ru-RU" sz="1400" dirty="0">
                <a:latin typeface="+mn-lt"/>
              </a:rPr>
              <a:t>:</a:t>
            </a:r>
          </a:p>
          <a:p>
            <a:pPr eaLnBrk="1" hangingPunct="1"/>
            <a:r>
              <a:rPr lang="en-US" altLang="ru-RU" sz="1400" dirty="0">
                <a:latin typeface="+mn-lt"/>
                <a:hlinkClick r:id="rId4"/>
              </a:rPr>
              <a:t>http://habrahabr.ru/post/142662/</a:t>
            </a:r>
            <a:endParaRPr lang="ru-RU" alt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61766"/>
            <a:ext cx="771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Краткий (очень краткий) справочник по стандартной библиотеке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46111" y="1665417"/>
            <a:ext cx="10684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&lt;stdbool.h&gt;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Для булевых типов данных.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&lt;float.h&gt;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Содержит заранее определенные константы, описывающие специфику реализации свойств библиотеки для работы с числами с плавающей точкой, как, например, минимальная </a:t>
            </a:r>
            <a:endParaRPr lang="ru-R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stdint.h&gt;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различных типов целых чисел.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&lt;stddef.h&gt;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нескольких стандартных типов и макросов.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Реализует основные возможности ввода и вывода в языке Си. Этот файл содержит весьма важную функцию printf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&lt;stdlib.h&gt;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выполнения множества операций, включая конвертацию, генерацию псевдослучайных чисел, выделение памяти, контроль процессов, окружения, сигналов, поиска и сортировки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работы с различными видами строк.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&lt;math.h&gt;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Для вычисления основных математических функций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&lt;limits.h&gt;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Содержит заранее заданные константы, определяющие специфику реализации свойств целых типов, как, например, область допустимых значений (_MIN, _MAX).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24" y="5559287"/>
            <a:ext cx="1060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Снова – стандартная библиотека намного больше. Опять, много можно почесть на вики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://ru.wikipedia.org/wiki/</a:t>
            </a:r>
            <a:r>
              <a:rPr lang="ru-RU" dirty="0" smtClean="0">
                <a:hlinkClick r:id="rId2"/>
              </a:rPr>
              <a:t>Стандартная_библиотека_языка_Си</a:t>
            </a:r>
            <a:endParaRPr lang="ru-RU" dirty="0" smtClean="0"/>
          </a:p>
          <a:p>
            <a:r>
              <a:rPr lang="ru-RU" dirty="0" smtClean="0"/>
              <a:t>а лучше тут </a:t>
            </a:r>
            <a:r>
              <a:rPr lang="en-US" dirty="0">
                <a:hlinkClick r:id="rId3"/>
              </a:rPr>
              <a:t>http://www.cplusplus.com/reference/clibrary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27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61766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Пояснения к символам и строкам в Си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39316"/>
            <a:ext cx="8885515" cy="37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pic>
        <p:nvPicPr>
          <p:cNvPr id="1026" name="Picture 2" descr="http://liomas.gr/external/eclass-images/Domimenos_Programmatismos_Hlektronikoi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3489"/>
            <a:ext cx="6052640" cy="51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2481" y="109385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ASCII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70670" y="1670069"/>
            <a:ext cx="55018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Обратите внимание, что в </a:t>
            </a:r>
            <a:r>
              <a:rPr lang="en-US" dirty="0" smtClean="0"/>
              <a:t>char </a:t>
            </a:r>
            <a:r>
              <a:rPr lang="ru-RU" dirty="0" smtClean="0"/>
              <a:t>у нас</a:t>
            </a:r>
          </a:p>
          <a:p>
            <a:r>
              <a:rPr lang="ru-RU" dirty="0" smtClean="0"/>
              <a:t>Помещается 255 вариантов символов,</a:t>
            </a:r>
          </a:p>
          <a:p>
            <a:r>
              <a:rPr lang="ru-RU" dirty="0" smtClean="0"/>
              <a:t>а таблица заполнена лишь до 127.</a:t>
            </a:r>
          </a:p>
          <a:p>
            <a:endParaRPr lang="ru-RU" dirty="0"/>
          </a:p>
          <a:p>
            <a:r>
              <a:rPr lang="ru-RU" dirty="0" smtClean="0"/>
              <a:t>Кодировка </a:t>
            </a:r>
            <a:r>
              <a:rPr lang="en-US" dirty="0" smtClean="0"/>
              <a:t>ASCII</a:t>
            </a:r>
            <a:r>
              <a:rPr lang="ru-RU" dirty="0" smtClean="0"/>
              <a:t> не подразумвает иных</a:t>
            </a:r>
            <a:br>
              <a:rPr lang="ru-RU" dirty="0" smtClean="0"/>
            </a:br>
            <a:r>
              <a:rPr lang="ru-RU" dirty="0" smtClean="0"/>
              <a:t>символов, но все прочие кодировки,</a:t>
            </a:r>
          </a:p>
          <a:p>
            <a:r>
              <a:rPr lang="ru-RU" dirty="0" smtClean="0"/>
              <a:t>как правило используют </a:t>
            </a:r>
            <a:r>
              <a:rPr lang="en-US" dirty="0" smtClean="0"/>
              <a:t>ASCII</a:t>
            </a:r>
            <a:r>
              <a:rPr lang="ru-RU" dirty="0" smtClean="0"/>
              <a:t> и расширяют</a:t>
            </a:r>
            <a:br>
              <a:rPr lang="ru-RU" dirty="0" smtClean="0"/>
            </a:br>
            <a:r>
              <a:rPr lang="ru-RU" dirty="0" smtClean="0"/>
              <a:t>её своими символами с номерами от</a:t>
            </a:r>
          </a:p>
          <a:p>
            <a:r>
              <a:rPr lang="ru-RU" dirty="0" smtClean="0"/>
              <a:t>128 до 255</a:t>
            </a:r>
          </a:p>
          <a:p>
            <a:endParaRPr lang="ru-RU" dirty="0"/>
          </a:p>
          <a:p>
            <a:r>
              <a:rPr lang="ru-RU" dirty="0" smtClean="0"/>
              <a:t>Стандарт языка си ничего не упоминает</a:t>
            </a:r>
            <a:br>
              <a:rPr lang="ru-RU" dirty="0" smtClean="0"/>
            </a:br>
            <a:r>
              <a:rPr lang="ru-RU" dirty="0" smtClean="0"/>
              <a:t>о кодировках в которых он принимает </a:t>
            </a:r>
          </a:p>
          <a:p>
            <a:r>
              <a:rPr lang="ru-RU" dirty="0" smtClean="0"/>
              <a:t>символьные литералы, поэтому</a:t>
            </a:r>
          </a:p>
          <a:p>
            <a:r>
              <a:rPr lang="ru-RU" dirty="0" smtClean="0"/>
              <a:t>Во избежание проблем лучше использовать</a:t>
            </a:r>
          </a:p>
          <a:p>
            <a:r>
              <a:rPr lang="ru-RU" dirty="0" smtClean="0"/>
              <a:t>только английские.</a:t>
            </a:r>
          </a:p>
          <a:p>
            <a:endParaRPr lang="ru-RU" dirty="0"/>
          </a:p>
          <a:p>
            <a:r>
              <a:rPr lang="ru-RU" dirty="0" smtClean="0"/>
              <a:t>(наш компилятор работает в кодировке </a:t>
            </a:r>
            <a:r>
              <a:rPr lang="en-US" dirty="0" smtClean="0"/>
              <a:t>utf-8)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4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76870"/>
            <a:ext cx="8825658" cy="1000511"/>
          </a:xfrm>
        </p:spPr>
        <p:txBody>
          <a:bodyPr/>
          <a:lstStyle/>
          <a:p>
            <a:r>
              <a:rPr lang="ru-RU" sz="4000" dirty="0" smtClean="0"/>
              <a:t>Программирование на языке С	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3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Типы литералов и целочисленное </a:t>
            </a:r>
            <a:r>
              <a:rPr lang="ru-RU" sz="3200" dirty="0" smtClean="0"/>
              <a:t>деление</a:t>
            </a:r>
            <a:endParaRPr lang="ru-R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2" y="1157079"/>
            <a:ext cx="7318432" cy="4011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35" y="1157079"/>
            <a:ext cx="3891999" cy="3891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61" y="5469213"/>
            <a:ext cx="3976797" cy="971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1209" y="5770219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</a:t>
            </a:r>
            <a:r>
              <a:rPr lang="ru-RU" dirty="0" smtClean="0"/>
              <a:t>строковые литералы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1844</Words>
  <Application>Microsoft Office PowerPoint</Application>
  <PresentationFormat>Widescreen</PresentationFormat>
  <Paragraphs>316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Wingdings 3</vt:lpstr>
      <vt:lpstr>Ion</vt:lpstr>
      <vt:lpstr>Краткое содержание предыдущей серии</vt:lpstr>
      <vt:lpstr>Краткое содержание предыдущей серии</vt:lpstr>
      <vt:lpstr>Краткое содержание предыдущей серии</vt:lpstr>
      <vt:lpstr>Работа над ошибками</vt:lpstr>
      <vt:lpstr>Работа над ошибками</vt:lpstr>
      <vt:lpstr>Работа над ошибками</vt:lpstr>
      <vt:lpstr>Работа над ошибками</vt:lpstr>
      <vt:lpstr>Программирование на языке С </vt:lpstr>
      <vt:lpstr>Типы литералов и целочисленное деление</vt:lpstr>
      <vt:lpstr>Константы</vt:lpstr>
      <vt:lpstr>Прочие модификаторы </vt:lpstr>
      <vt:lpstr>Особенности передачи аргументов в функции</vt:lpstr>
      <vt:lpstr>Область видимости переменных</vt:lpstr>
      <vt:lpstr>Область видимости переменных</vt:lpstr>
      <vt:lpstr>Область видимости переменных</vt:lpstr>
      <vt:lpstr>Область видимости функций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Структуры</vt:lpstr>
      <vt:lpstr>Структуры</vt:lpstr>
      <vt:lpstr>Модель памяти языка C</vt:lpstr>
      <vt:lpstr>Модель памяти языка C</vt:lpstr>
      <vt:lpstr>PowerPoint Presentation</vt:lpstr>
      <vt:lpstr>PowerPoint Presentation</vt:lpstr>
      <vt:lpstr>Модель памяти языка C</vt:lpstr>
      <vt:lpstr>Модель памяти языка C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Работа с кучей</vt:lpstr>
      <vt:lpstr>Работа с кучей</vt:lpstr>
      <vt:lpstr>Работа с кучей</vt:lpstr>
      <vt:lpstr>Опасность указателей</vt:lpstr>
      <vt:lpstr>Выравнивание структур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С</dc:title>
  <dc:creator>boris</dc:creator>
  <cp:lastModifiedBy>Василий Прокопьев</cp:lastModifiedBy>
  <cp:revision>123</cp:revision>
  <dcterms:created xsi:type="dcterms:W3CDTF">2015-12-19T10:21:48Z</dcterms:created>
  <dcterms:modified xsi:type="dcterms:W3CDTF">2017-10-20T23:58:57Z</dcterms:modified>
</cp:coreProperties>
</file>