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317" r:id="rId3"/>
    <p:sldId id="257" r:id="rId4"/>
    <p:sldId id="269" r:id="rId5"/>
    <p:sldId id="258" r:id="rId6"/>
    <p:sldId id="263" r:id="rId7"/>
    <p:sldId id="266" r:id="rId8"/>
    <p:sldId id="286" r:id="rId9"/>
    <p:sldId id="288" r:id="rId10"/>
    <p:sldId id="289" r:id="rId11"/>
    <p:sldId id="290" r:id="rId12"/>
    <p:sldId id="291" r:id="rId13"/>
    <p:sldId id="292" r:id="rId14"/>
    <p:sldId id="323" r:id="rId15"/>
    <p:sldId id="324" r:id="rId16"/>
    <p:sldId id="326" r:id="rId17"/>
    <p:sldId id="325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22" r:id="rId42"/>
    <p:sldId id="31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9DFCC-B068-4782-9E5E-EB4BDDD8779B}" type="datetimeFigureOut">
              <a:rPr lang="ru-RU" smtClean="0"/>
              <a:t>19.11.2016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63B2-2205-4FC4-86C8-0DD00A94D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76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57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7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7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9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7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43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3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94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700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0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1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6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65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34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80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86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41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08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20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5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28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556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42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158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63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86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709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3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5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093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37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8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61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63B2-2205-4FC4-86C8-0DD00A94D7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Системы управления версиями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2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3600" dirty="0" smtClean="0"/>
              <a:t>Работа с </a:t>
            </a:r>
            <a:r>
              <a:rPr lang="en-US" sz="3600" dirty="0" smtClean="0"/>
              <a:t>GIT:</a:t>
            </a:r>
            <a:r>
              <a:rPr lang="ru-RU" sz="3600" dirty="0" smtClean="0"/>
              <a:t> </a:t>
            </a:r>
            <a:r>
              <a:rPr lang="ru-RU" sz="3600" dirty="0" err="1" smtClean="0"/>
              <a:t>Децентрализованность</a:t>
            </a:r>
            <a:endParaRPr lang="ru-RU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246095"/>
            <a:ext cx="10348856" cy="1142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Помимо простой схемы с одним централизованным </a:t>
            </a:r>
            <a:r>
              <a:rPr lang="ru-RU" dirty="0" err="1" smtClean="0"/>
              <a:t>репозиторием</a:t>
            </a:r>
            <a:r>
              <a:rPr lang="ru-RU" dirty="0" smtClean="0"/>
              <a:t> </a:t>
            </a:r>
            <a:r>
              <a:rPr lang="en-US" dirty="0" smtClean="0"/>
              <a:t>GIT</a:t>
            </a:r>
            <a:r>
              <a:rPr lang="ru-RU" dirty="0" smtClean="0"/>
              <a:t> подразумевает так же и другие варианты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396249" y="6425898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Схема с независимой непрерывной интеграцией</a:t>
            </a:r>
            <a:endParaRPr lang="ru-RU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4475833" y="2469770"/>
            <a:ext cx="3098202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algn="ctr"/>
            <a:r>
              <a:rPr lang="ru-RU" dirty="0" smtClean="0"/>
              <a:t>разработчика</a:t>
            </a:r>
            <a:endParaRPr lang="ru-RU" dirty="0"/>
          </a:p>
        </p:txBody>
      </p:sp>
      <p:sp>
        <p:nvSpPr>
          <p:cNvPr id="36" name="Rounded Rectangle 35"/>
          <p:cNvSpPr/>
          <p:nvPr/>
        </p:nvSpPr>
        <p:spPr>
          <a:xfrm>
            <a:off x="4561894" y="4229548"/>
            <a:ext cx="2926080" cy="763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7" name="Rounded Rectangle 36"/>
          <p:cNvSpPr/>
          <p:nvPr/>
        </p:nvSpPr>
        <p:spPr>
          <a:xfrm>
            <a:off x="8124468" y="4229548"/>
            <a:ext cx="2926080" cy="763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04" y="5197733"/>
            <a:ext cx="950260" cy="950260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6024934" y="3233563"/>
            <a:ext cx="0" cy="995985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038407" y="2480529"/>
            <a:ext cx="3098202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algn="ctr"/>
            <a:r>
              <a:rPr lang="ru-RU" dirty="0" smtClean="0"/>
              <a:t>разработчика</a:t>
            </a:r>
            <a:endParaRPr lang="ru-RU" dirty="0"/>
          </a:p>
        </p:txBody>
      </p:sp>
      <p:cxnSp>
        <p:nvCxnSpPr>
          <p:cNvPr id="41" name="Straight Arrow Connector 40"/>
          <p:cNvCxnSpPr>
            <a:stCxn id="37" idx="0"/>
            <a:endCxn id="40" idx="2"/>
          </p:cNvCxnSpPr>
          <p:nvPr/>
        </p:nvCxnSpPr>
        <p:spPr>
          <a:xfrm flipV="1">
            <a:off x="9587508" y="3244322"/>
            <a:ext cx="0" cy="985226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46111" y="2493981"/>
            <a:ext cx="3098202" cy="763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Благословенный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732172" y="4229547"/>
            <a:ext cx="2926080" cy="763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Непрерывный интегратор</a:t>
            </a:r>
            <a:endParaRPr lang="ru-RU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78" y="5160079"/>
            <a:ext cx="950260" cy="950260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43" idx="0"/>
            <a:endCxn id="35" idx="2"/>
          </p:cNvCxnSpPr>
          <p:nvPr/>
        </p:nvCxnSpPr>
        <p:spPr>
          <a:xfrm flipV="1">
            <a:off x="2195212" y="3233563"/>
            <a:ext cx="3829722" cy="995984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0"/>
            <a:endCxn id="40" idx="2"/>
          </p:cNvCxnSpPr>
          <p:nvPr/>
        </p:nvCxnSpPr>
        <p:spPr>
          <a:xfrm flipV="1">
            <a:off x="2195212" y="3244322"/>
            <a:ext cx="7392296" cy="985225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2" idx="2"/>
          </p:cNvCxnSpPr>
          <p:nvPr/>
        </p:nvCxnSpPr>
        <p:spPr>
          <a:xfrm flipV="1">
            <a:off x="2195212" y="3257774"/>
            <a:ext cx="0" cy="971773"/>
          </a:xfrm>
          <a:prstGeom prst="straightConnector1">
            <a:avLst/>
          </a:prstGeom>
          <a:ln>
            <a:headEnd type="none" w="lg" len="med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42" idx="2"/>
          </p:cNvCxnSpPr>
          <p:nvPr/>
        </p:nvCxnSpPr>
        <p:spPr>
          <a:xfrm flipH="1" flipV="1">
            <a:off x="2195212" y="3257774"/>
            <a:ext cx="3829722" cy="971774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  <a:endCxn id="42" idx="2"/>
          </p:cNvCxnSpPr>
          <p:nvPr/>
        </p:nvCxnSpPr>
        <p:spPr>
          <a:xfrm flipH="1" flipV="1">
            <a:off x="2195212" y="3257774"/>
            <a:ext cx="7392296" cy="971774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3600" dirty="0" smtClean="0"/>
              <a:t>Работа с </a:t>
            </a:r>
            <a:r>
              <a:rPr lang="en-US" sz="3600" dirty="0" smtClean="0"/>
              <a:t>GIT:</a:t>
            </a:r>
            <a:r>
              <a:rPr lang="ru-RU" sz="3600" dirty="0" smtClean="0"/>
              <a:t> </a:t>
            </a:r>
            <a:r>
              <a:rPr lang="ru-RU" sz="3600" dirty="0" err="1" smtClean="0"/>
              <a:t>Децентрализованность</a:t>
            </a:r>
            <a:endParaRPr lang="ru-RU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335262" y="4698392"/>
            <a:ext cx="3098202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algn="ctr"/>
            <a:r>
              <a:rPr lang="ru-RU" dirty="0" smtClean="0"/>
              <a:t>разработчика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138717" y="6184745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Иерархическая схема с великодушным диктатором</a:t>
            </a:r>
            <a:endParaRPr lang="ru-RU" i="1" dirty="0"/>
          </a:p>
        </p:txBody>
      </p:sp>
      <p:sp>
        <p:nvSpPr>
          <p:cNvPr id="19" name="Rounded Rectangle 18"/>
          <p:cNvSpPr/>
          <p:nvPr/>
        </p:nvSpPr>
        <p:spPr>
          <a:xfrm>
            <a:off x="8102953" y="4742325"/>
            <a:ext cx="3098202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algn="ctr"/>
            <a:r>
              <a:rPr lang="ru-RU" dirty="0" smtClean="0"/>
              <a:t>разработчика</a:t>
            </a:r>
            <a:endParaRPr lang="ru-RU" dirty="0"/>
          </a:p>
        </p:txBody>
      </p:sp>
      <p:sp>
        <p:nvSpPr>
          <p:cNvPr id="26" name="Rounded Rectangle 25"/>
          <p:cNvSpPr/>
          <p:nvPr/>
        </p:nvSpPr>
        <p:spPr>
          <a:xfrm>
            <a:off x="8102953" y="1399839"/>
            <a:ext cx="3098202" cy="7637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Благословенный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740414" y="1457221"/>
            <a:ext cx="2926080" cy="7637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Диктатор</a:t>
            </a:r>
            <a:endParaRPr lang="ru-RU" dirty="0"/>
          </a:p>
        </p:txBody>
      </p:sp>
      <p:sp>
        <p:nvSpPr>
          <p:cNvPr id="33" name="Rounded Rectangle 32"/>
          <p:cNvSpPr/>
          <p:nvPr/>
        </p:nvSpPr>
        <p:spPr>
          <a:xfrm>
            <a:off x="740414" y="3115237"/>
            <a:ext cx="2926080" cy="763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Лейтенант</a:t>
            </a:r>
            <a:endParaRPr lang="ru-RU" dirty="0"/>
          </a:p>
        </p:txBody>
      </p:sp>
      <p:sp>
        <p:nvSpPr>
          <p:cNvPr id="34" name="Rounded Rectangle 33"/>
          <p:cNvSpPr/>
          <p:nvPr/>
        </p:nvSpPr>
        <p:spPr>
          <a:xfrm>
            <a:off x="4421323" y="3115237"/>
            <a:ext cx="2926080" cy="763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Лейтенант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5373" y="4751283"/>
            <a:ext cx="3143097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Публичный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algn="ctr"/>
            <a:r>
              <a:rPr lang="ru-RU" dirty="0" smtClean="0"/>
              <a:t>разработчика</a:t>
            </a:r>
            <a:endParaRPr lang="ru-RU" dirty="0"/>
          </a:p>
        </p:txBody>
      </p:sp>
      <p:cxnSp>
        <p:nvCxnSpPr>
          <p:cNvPr id="14" name="Straight Arrow Connector 13"/>
          <p:cNvCxnSpPr>
            <a:stCxn id="19" idx="0"/>
            <a:endCxn id="34" idx="3"/>
          </p:cNvCxnSpPr>
          <p:nvPr/>
        </p:nvCxnSpPr>
        <p:spPr>
          <a:xfrm flipH="1" flipV="1">
            <a:off x="7347403" y="3497134"/>
            <a:ext cx="2304651" cy="1245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4" idx="2"/>
          </p:cNvCxnSpPr>
          <p:nvPr/>
        </p:nvCxnSpPr>
        <p:spPr>
          <a:xfrm flipV="1">
            <a:off x="5884363" y="3879030"/>
            <a:ext cx="0" cy="819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  <a:endCxn id="33" idx="2"/>
          </p:cNvCxnSpPr>
          <p:nvPr/>
        </p:nvCxnSpPr>
        <p:spPr>
          <a:xfrm flipV="1">
            <a:off x="2186922" y="3879030"/>
            <a:ext cx="16532" cy="87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1" idx="2"/>
          </p:cNvCxnSpPr>
          <p:nvPr/>
        </p:nvCxnSpPr>
        <p:spPr>
          <a:xfrm flipV="1">
            <a:off x="2203454" y="2221014"/>
            <a:ext cx="0" cy="894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0"/>
            <a:endCxn id="31" idx="3"/>
          </p:cNvCxnSpPr>
          <p:nvPr/>
        </p:nvCxnSpPr>
        <p:spPr>
          <a:xfrm flipH="1" flipV="1">
            <a:off x="3666494" y="1839118"/>
            <a:ext cx="2217869" cy="127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3"/>
            <a:endCxn id="26" idx="1"/>
          </p:cNvCxnSpPr>
          <p:nvPr/>
        </p:nvCxnSpPr>
        <p:spPr>
          <a:xfrm flipV="1">
            <a:off x="3666494" y="1781736"/>
            <a:ext cx="4436459" cy="5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2"/>
            <a:endCxn id="19" idx="0"/>
          </p:cNvCxnSpPr>
          <p:nvPr/>
        </p:nvCxnSpPr>
        <p:spPr>
          <a:xfrm>
            <a:off x="9652054" y="2163632"/>
            <a:ext cx="0" cy="2578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6" idx="0"/>
          </p:cNvCxnSpPr>
          <p:nvPr/>
        </p:nvCxnSpPr>
        <p:spPr>
          <a:xfrm rot="5400000">
            <a:off x="6500829" y="1547167"/>
            <a:ext cx="2534760" cy="3767691"/>
          </a:xfrm>
          <a:prstGeom prst="curvedConnector3">
            <a:avLst>
              <a:gd name="adj1" fmla="val 8607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4"/>
          <p:cNvCxnSpPr>
            <a:stCxn id="26" idx="2"/>
            <a:endCxn id="35" idx="0"/>
          </p:cNvCxnSpPr>
          <p:nvPr/>
        </p:nvCxnSpPr>
        <p:spPr>
          <a:xfrm rot="5400000">
            <a:off x="4625663" y="-275109"/>
            <a:ext cx="2587651" cy="7465132"/>
          </a:xfrm>
          <a:prstGeom prst="curvedConnector3">
            <a:avLst>
              <a:gd name="adj1" fmla="val 7660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0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GIT:</a:t>
            </a:r>
            <a:r>
              <a:rPr lang="ru-RU" dirty="0" smtClean="0"/>
              <a:t> Ревизии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246095"/>
            <a:ext cx="10348856" cy="12868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 </a:t>
            </a:r>
            <a:r>
              <a:rPr lang="ru-RU" dirty="0" smtClean="0"/>
              <a:t>хранит все изменения произошедшие с содержимым </a:t>
            </a:r>
            <a:r>
              <a:rPr lang="ru-RU" dirty="0" err="1" smtClean="0"/>
              <a:t>репозитория</a:t>
            </a:r>
            <a:r>
              <a:rPr lang="ru-RU" dirty="0" smtClean="0"/>
              <a:t> в виде наборов изменений называемых </a:t>
            </a:r>
            <a:r>
              <a:rPr lang="ru-RU" dirty="0" err="1" smtClean="0"/>
              <a:t>коммитами</a:t>
            </a:r>
            <a:r>
              <a:rPr lang="ru-RU" dirty="0" smtClean="0"/>
              <a:t>. Все </a:t>
            </a:r>
            <a:r>
              <a:rPr lang="ru-RU" dirty="0" err="1" smtClean="0"/>
              <a:t>коммиты</a:t>
            </a:r>
            <a:r>
              <a:rPr lang="ru-RU" dirty="0" smtClean="0"/>
              <a:t> имеют уникальные идентификаторы.</a:t>
            </a:r>
            <a:endParaRPr lang="ru-RU" dirty="0"/>
          </a:p>
        </p:txBody>
      </p:sp>
      <p:pic>
        <p:nvPicPr>
          <p:cNvPr id="1026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72" y="2532993"/>
            <a:ext cx="8597210" cy="327768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4692531" y="60616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Ревизии в </a:t>
            </a:r>
            <a:r>
              <a:rPr lang="en-US" dirty="0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29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800" dirty="0" smtClean="0"/>
              <a:t>Работа с </a:t>
            </a:r>
            <a:r>
              <a:rPr lang="en-US" sz="2800" dirty="0" smtClean="0"/>
              <a:t>GIT:</a:t>
            </a:r>
            <a:r>
              <a:rPr lang="ru-RU" sz="2800" dirty="0" smtClean="0"/>
              <a:t> Взаимодействие с локальным </a:t>
            </a:r>
            <a:r>
              <a:rPr lang="ru-RU" sz="2800" dirty="0" err="1" smtClean="0"/>
              <a:t>репозиторием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124" y="1590340"/>
            <a:ext cx="10348856" cy="211029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это простая папка на </a:t>
            </a:r>
            <a:r>
              <a:rPr lang="ru-RU" dirty="0" err="1" smtClean="0"/>
              <a:t>комьютере</a:t>
            </a:r>
            <a:r>
              <a:rPr lang="ru-RU" dirty="0" smtClean="0"/>
              <a:t> разработчика.</a:t>
            </a:r>
          </a:p>
          <a:p>
            <a:pPr marL="0" indent="0">
              <a:buNone/>
            </a:pPr>
            <a:r>
              <a:rPr lang="ru-RU" dirty="0" smtClean="0"/>
              <a:t>Для локального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r>
              <a:rPr lang="ru-RU" dirty="0" err="1" smtClean="0"/>
              <a:t>существет</a:t>
            </a:r>
            <a:r>
              <a:rPr lang="ru-RU" dirty="0" smtClean="0"/>
              <a:t> только одна рабочая копия. Она и находится в папке </a:t>
            </a:r>
            <a:r>
              <a:rPr lang="ru-RU" dirty="0" err="1" smtClean="0"/>
              <a:t>репозитория</a:t>
            </a:r>
            <a:r>
              <a:rPr lang="ru-RU" dirty="0" smtClean="0"/>
              <a:t>. Сам же </a:t>
            </a:r>
            <a:r>
              <a:rPr lang="ru-RU" dirty="0" err="1" smtClean="0"/>
              <a:t>репозиторий</a:t>
            </a:r>
            <a:r>
              <a:rPr lang="ru-RU" dirty="0" smtClean="0"/>
              <a:t> скрыт в подпапке</a:t>
            </a:r>
            <a:r>
              <a:rPr lang="en-US" dirty="0" smtClean="0"/>
              <a:t> </a:t>
            </a:r>
            <a:r>
              <a:rPr lang="ru-RU" dirty="0" smtClean="0"/>
              <a:t>с именем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745" y="3234658"/>
            <a:ext cx="6703247" cy="34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ru-RU" sz="2800" dirty="0"/>
              <a:t> </a:t>
            </a:r>
            <a:r>
              <a:rPr lang="ru-RU" sz="2800" dirty="0" smtClean="0"/>
              <a:t>– внесение </a:t>
            </a:r>
            <a:r>
              <a:rPr lang="ru-RU" sz="2800" dirty="0" err="1" smtClean="0"/>
              <a:t>измений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4642" y="1020600"/>
            <a:ext cx="10348856" cy="1589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того, чтобы закрепить новый набор изменений в локальном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нужно получить состояние «после выбранного </a:t>
            </a:r>
            <a:r>
              <a:rPr lang="ru-RU" dirty="0" err="1" smtClean="0"/>
              <a:t>коммита</a:t>
            </a:r>
            <a:r>
              <a:rPr lang="ru-RU" dirty="0" smtClean="0"/>
              <a:t>» в рабочую копию, внести в нее изменения и закрепить их как новый набор изменений в </a:t>
            </a:r>
            <a:r>
              <a:rPr lang="ru-RU" dirty="0" err="1" smtClean="0"/>
              <a:t>репозитории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6" name="Oval 15"/>
          <p:cNvSpPr/>
          <p:nvPr/>
        </p:nvSpPr>
        <p:spPr>
          <a:xfrm>
            <a:off x="304247" y="322972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7" name="Straight Arrow Connector 6"/>
          <p:cNvCxnSpPr>
            <a:stCxn id="16" idx="6"/>
            <a:endCxn id="11" idx="2"/>
          </p:cNvCxnSpPr>
          <p:nvPr/>
        </p:nvCxnSpPr>
        <p:spPr>
          <a:xfrm flipV="1">
            <a:off x="1145138" y="3642517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06370" y="322565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3" name="Rectangle 32"/>
          <p:cNvSpPr/>
          <p:nvPr/>
        </p:nvSpPr>
        <p:spPr>
          <a:xfrm>
            <a:off x="5171085" y="3857298"/>
            <a:ext cx="1517676" cy="659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Рабочая копия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>
          <a:xfrm>
            <a:off x="7854240" y="3857297"/>
            <a:ext cx="1254779" cy="634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r>
              <a:rPr lang="ru-RU" dirty="0" smtClean="0"/>
              <a:t> индекс</a:t>
            </a:r>
            <a:endParaRPr lang="ru-RU" dirty="0"/>
          </a:p>
        </p:txBody>
      </p:sp>
      <p:sp>
        <p:nvSpPr>
          <p:cNvPr id="35" name="Rectangle 34"/>
          <p:cNvSpPr/>
          <p:nvPr/>
        </p:nvSpPr>
        <p:spPr>
          <a:xfrm>
            <a:off x="10195034" y="3857298"/>
            <a:ext cx="1889701" cy="65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>
            <a:off x="11139885" y="4517272"/>
            <a:ext cx="53632" cy="17561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2"/>
          </p:cNvCxnSpPr>
          <p:nvPr/>
        </p:nvCxnSpPr>
        <p:spPr>
          <a:xfrm>
            <a:off x="8481630" y="4491998"/>
            <a:ext cx="16220" cy="178146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2"/>
          </p:cNvCxnSpPr>
          <p:nvPr/>
        </p:nvCxnSpPr>
        <p:spPr>
          <a:xfrm>
            <a:off x="5929923" y="4517272"/>
            <a:ext cx="18931" cy="1756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5956654" y="5395368"/>
            <a:ext cx="2535485" cy="37141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ru-RU" dirty="0"/>
          </a:p>
        </p:txBody>
      </p:sp>
      <p:sp>
        <p:nvSpPr>
          <p:cNvPr id="40" name="Right Arrow 39"/>
          <p:cNvSpPr/>
          <p:nvPr/>
        </p:nvSpPr>
        <p:spPr>
          <a:xfrm>
            <a:off x="8580379" y="5881025"/>
            <a:ext cx="2602628" cy="37141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41" name="Right Arrow 40"/>
          <p:cNvSpPr/>
          <p:nvPr/>
        </p:nvSpPr>
        <p:spPr>
          <a:xfrm flipH="1">
            <a:off x="5956653" y="4823583"/>
            <a:ext cx="5183229" cy="37141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ru-RU" dirty="0"/>
          </a:p>
        </p:txBody>
      </p:sp>
      <p:sp>
        <p:nvSpPr>
          <p:cNvPr id="52" name="Oval 51"/>
          <p:cNvSpPr/>
          <p:nvPr/>
        </p:nvSpPr>
        <p:spPr>
          <a:xfrm>
            <a:off x="2402350" y="4778142"/>
            <a:ext cx="1090534" cy="10812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Рабочая копия</a:t>
            </a:r>
            <a:endParaRPr lang="ru-RU" sz="1050" dirty="0"/>
          </a:p>
        </p:txBody>
      </p:sp>
      <p:cxnSp>
        <p:nvCxnSpPr>
          <p:cNvPr id="53" name="Straight Arrow Connector 52"/>
          <p:cNvCxnSpPr>
            <a:stCxn id="11" idx="5"/>
            <a:endCxn id="52" idx="1"/>
          </p:cNvCxnSpPr>
          <p:nvPr/>
        </p:nvCxnSpPr>
        <p:spPr>
          <a:xfrm>
            <a:off x="2324115" y="3937281"/>
            <a:ext cx="237940" cy="999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44542" y="324257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cxnSp>
        <p:nvCxnSpPr>
          <p:cNvPr id="58" name="Straight Arrow Connector 57"/>
          <p:cNvCxnSpPr>
            <a:stCxn id="52" idx="7"/>
            <a:endCxn id="56" idx="3"/>
          </p:cNvCxnSpPr>
          <p:nvPr/>
        </p:nvCxnSpPr>
        <p:spPr>
          <a:xfrm flipV="1">
            <a:off x="3333179" y="3954202"/>
            <a:ext cx="234509" cy="982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" idx="6"/>
            <a:endCxn id="56" idx="2"/>
          </p:cNvCxnSpPr>
          <p:nvPr/>
        </p:nvCxnSpPr>
        <p:spPr>
          <a:xfrm>
            <a:off x="2447261" y="3642517"/>
            <a:ext cx="997281" cy="169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800" dirty="0" smtClean="0"/>
              <a:t>Ветвление и метки</a:t>
            </a:r>
            <a:endParaRPr lang="ru-RU" sz="2800" dirty="0"/>
          </a:p>
        </p:txBody>
      </p:sp>
      <p:sp>
        <p:nvSpPr>
          <p:cNvPr id="4" name="Oval 3"/>
          <p:cNvSpPr/>
          <p:nvPr/>
        </p:nvSpPr>
        <p:spPr>
          <a:xfrm>
            <a:off x="3432285" y="359383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98ca9</a:t>
            </a:r>
            <a:endParaRPr lang="ru-RU" sz="1050" dirty="0"/>
          </a:p>
        </p:txBody>
      </p:sp>
      <p:sp>
        <p:nvSpPr>
          <p:cNvPr id="15" name="Oval 14"/>
          <p:cNvSpPr/>
          <p:nvPr/>
        </p:nvSpPr>
        <p:spPr>
          <a:xfrm>
            <a:off x="4532989" y="359383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92ec9</a:t>
            </a:r>
            <a:endParaRPr lang="ru-RU" sz="1050" dirty="0"/>
          </a:p>
        </p:txBody>
      </p:sp>
      <p:sp>
        <p:nvSpPr>
          <p:cNvPr id="16" name="Oval 15"/>
          <p:cNvSpPr/>
          <p:nvPr/>
        </p:nvSpPr>
        <p:spPr>
          <a:xfrm>
            <a:off x="5633693" y="359383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sp>
        <p:nvSpPr>
          <p:cNvPr id="18" name="Oval 17"/>
          <p:cNvSpPr/>
          <p:nvPr/>
        </p:nvSpPr>
        <p:spPr>
          <a:xfrm>
            <a:off x="6734396" y="462530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1a29c</a:t>
            </a:r>
            <a:endParaRPr lang="ru-RU" sz="1050" dirty="0"/>
          </a:p>
        </p:txBody>
      </p:sp>
      <p:sp>
        <p:nvSpPr>
          <p:cNvPr id="21" name="Oval 20"/>
          <p:cNvSpPr/>
          <p:nvPr/>
        </p:nvSpPr>
        <p:spPr>
          <a:xfrm>
            <a:off x="5635448" y="462530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3db32</a:t>
            </a:r>
            <a:endParaRPr lang="ru-RU" sz="1050" dirty="0"/>
          </a:p>
        </p:txBody>
      </p:sp>
      <p:cxnSp>
        <p:nvCxnSpPr>
          <p:cNvPr id="10" name="Straight Arrow Connector 9"/>
          <p:cNvCxnSpPr>
            <a:stCxn id="4" idx="6"/>
            <a:endCxn id="15" idx="2"/>
          </p:cNvCxnSpPr>
          <p:nvPr/>
        </p:nvCxnSpPr>
        <p:spPr>
          <a:xfrm>
            <a:off x="4273176" y="4010698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6"/>
            <a:endCxn id="18" idx="2"/>
          </p:cNvCxnSpPr>
          <p:nvPr/>
        </p:nvCxnSpPr>
        <p:spPr>
          <a:xfrm>
            <a:off x="6476339" y="5042167"/>
            <a:ext cx="2580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6"/>
            <a:endCxn id="16" idx="2"/>
          </p:cNvCxnSpPr>
          <p:nvPr/>
        </p:nvCxnSpPr>
        <p:spPr>
          <a:xfrm>
            <a:off x="5373880" y="4010698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21" idx="1"/>
          </p:cNvCxnSpPr>
          <p:nvPr/>
        </p:nvCxnSpPr>
        <p:spPr>
          <a:xfrm>
            <a:off x="5250734" y="4305462"/>
            <a:ext cx="507860" cy="441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6"/>
            <a:endCxn id="58" idx="2"/>
          </p:cNvCxnSpPr>
          <p:nvPr/>
        </p:nvCxnSpPr>
        <p:spPr>
          <a:xfrm>
            <a:off x="6474584" y="4010698"/>
            <a:ext cx="80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283869" y="359383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fa425</a:t>
            </a:r>
            <a:endParaRPr lang="ru-RU" sz="1050" dirty="0"/>
          </a:p>
        </p:txBody>
      </p:sp>
      <p:sp>
        <p:nvSpPr>
          <p:cNvPr id="60" name="Oval 59"/>
          <p:cNvSpPr/>
          <p:nvPr/>
        </p:nvSpPr>
        <p:spPr>
          <a:xfrm>
            <a:off x="8937247" y="359383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8912a</a:t>
            </a:r>
            <a:endParaRPr lang="ru-RU" sz="1050" dirty="0"/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>
            <a:off x="8124760" y="4010698"/>
            <a:ext cx="812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1" idx="6"/>
            <a:endCxn id="60" idx="3"/>
          </p:cNvCxnSpPr>
          <p:nvPr/>
        </p:nvCxnSpPr>
        <p:spPr>
          <a:xfrm flipV="1">
            <a:off x="8674235" y="4305462"/>
            <a:ext cx="386158" cy="178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660544" y="566978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182</a:t>
            </a:r>
            <a:r>
              <a:rPr lang="en-US" sz="1050" dirty="0" smtClean="0"/>
              <a:t>ac</a:t>
            </a:r>
            <a:endParaRPr lang="ru-RU" sz="1050" dirty="0"/>
          </a:p>
        </p:txBody>
      </p:sp>
      <p:sp>
        <p:nvSpPr>
          <p:cNvPr id="70" name="Oval 69"/>
          <p:cNvSpPr/>
          <p:nvPr/>
        </p:nvSpPr>
        <p:spPr>
          <a:xfrm>
            <a:off x="6734395" y="566978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r>
              <a:rPr lang="ru-RU" sz="1050" dirty="0" smtClean="0"/>
              <a:t>2</a:t>
            </a:r>
            <a:r>
              <a:rPr lang="en-US" sz="1050" dirty="0" err="1" smtClean="0"/>
              <a:t>cf</a:t>
            </a:r>
            <a:r>
              <a:rPr lang="ru-RU" sz="1050" dirty="0" smtClean="0"/>
              <a:t>1</a:t>
            </a:r>
            <a:endParaRPr lang="ru-RU" sz="1050" dirty="0"/>
          </a:p>
        </p:txBody>
      </p:sp>
      <p:sp>
        <p:nvSpPr>
          <p:cNvPr id="71" name="Oval 70"/>
          <p:cNvSpPr/>
          <p:nvPr/>
        </p:nvSpPr>
        <p:spPr>
          <a:xfrm>
            <a:off x="7833344" y="566978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f43b2</a:t>
            </a:r>
            <a:endParaRPr lang="ru-RU" sz="1050" dirty="0"/>
          </a:p>
        </p:txBody>
      </p:sp>
      <p:cxnSp>
        <p:nvCxnSpPr>
          <p:cNvPr id="72" name="Straight Arrow Connector 71"/>
          <p:cNvCxnSpPr>
            <a:stCxn id="69" idx="6"/>
            <a:endCxn id="70" idx="2"/>
          </p:cNvCxnSpPr>
          <p:nvPr/>
        </p:nvCxnSpPr>
        <p:spPr>
          <a:xfrm>
            <a:off x="6501435" y="6086648"/>
            <a:ext cx="232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6"/>
            <a:endCxn id="71" idx="2"/>
          </p:cNvCxnSpPr>
          <p:nvPr/>
        </p:nvCxnSpPr>
        <p:spPr>
          <a:xfrm>
            <a:off x="7575286" y="6086648"/>
            <a:ext cx="258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5"/>
            <a:endCxn id="69" idx="2"/>
          </p:cNvCxnSpPr>
          <p:nvPr/>
        </p:nvCxnSpPr>
        <p:spPr>
          <a:xfrm>
            <a:off x="5250734" y="4305462"/>
            <a:ext cx="409810" cy="178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4"/>
          <p:cNvSpPr txBox="1">
            <a:spLocks/>
          </p:cNvSpPr>
          <p:nvPr/>
        </p:nvSpPr>
        <p:spPr>
          <a:xfrm>
            <a:off x="315310" y="1073425"/>
            <a:ext cx="11550869" cy="243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800" dirty="0"/>
              <a:t>Допустим, Вы хотите внести в проект новый большой и сложный функционал.</a:t>
            </a:r>
          </a:p>
          <a:p>
            <a:pPr marL="0" indent="0">
              <a:buNone/>
            </a:pPr>
            <a:r>
              <a:rPr lang="ru-RU" sz="1800" dirty="0"/>
              <a:t>Если вносить все изменения огромным «</a:t>
            </a:r>
            <a:r>
              <a:rPr lang="ru-RU" sz="1800" dirty="0" err="1"/>
              <a:t>коммитом</a:t>
            </a:r>
            <a:r>
              <a:rPr lang="ru-RU" sz="1800" dirty="0"/>
              <a:t>», изменения будет тяжело отслеживать.</a:t>
            </a:r>
          </a:p>
          <a:p>
            <a:pPr marL="0" indent="0">
              <a:buNone/>
            </a:pPr>
            <a:r>
              <a:rPr lang="ru-RU" sz="1800" dirty="0" smtClean="0"/>
              <a:t>Если </a:t>
            </a:r>
            <a:r>
              <a:rPr lang="ru-RU" sz="1800" dirty="0"/>
              <a:t>разбить это изменения на много маленьких «</a:t>
            </a:r>
            <a:r>
              <a:rPr lang="ru-RU" sz="1800" dirty="0" err="1"/>
              <a:t>коммитов</a:t>
            </a:r>
            <a:r>
              <a:rPr lang="ru-RU" sz="1800" dirty="0"/>
              <a:t>», то наверняка проект будет</a:t>
            </a:r>
          </a:p>
          <a:p>
            <a:pPr marL="0" indent="0">
              <a:buNone/>
            </a:pPr>
            <a:r>
              <a:rPr lang="ru-RU" sz="1800" dirty="0" err="1"/>
              <a:t>нерабосопособен</a:t>
            </a:r>
            <a:r>
              <a:rPr lang="ru-RU" sz="1800" dirty="0"/>
              <a:t> в своих промежуточных версиях, что может помешать другим разработчикам.</a:t>
            </a:r>
          </a:p>
          <a:p>
            <a:pPr marL="0" indent="0">
              <a:buNone/>
            </a:pPr>
            <a:r>
              <a:rPr lang="ru-RU" sz="1800" dirty="0" smtClean="0"/>
              <a:t>Компромиссным </a:t>
            </a:r>
            <a:r>
              <a:rPr lang="ru-RU" sz="1800" dirty="0"/>
              <a:t>решением является создание ветви.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98620" y="4812695"/>
            <a:ext cx="2319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Внедрение более</a:t>
            </a:r>
          </a:p>
          <a:p>
            <a:pPr algn="ctr"/>
            <a:r>
              <a:rPr lang="ru-RU" sz="1600" dirty="0"/>
              <a:t>Быстрой </a:t>
            </a:r>
            <a:r>
              <a:rPr lang="ru-RU" sz="1600" dirty="0" smtClean="0"/>
              <a:t>сортировки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702320" y="5763482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Внедрение </a:t>
            </a:r>
            <a:r>
              <a:rPr lang="ru-RU" sz="1600" dirty="0" smtClean="0"/>
              <a:t>ЕЩЕ более</a:t>
            </a:r>
            <a:endParaRPr lang="ru-RU" sz="1600" dirty="0"/>
          </a:p>
          <a:p>
            <a:pPr algn="ctr"/>
            <a:r>
              <a:rPr lang="ru-RU" sz="1600" dirty="0"/>
              <a:t>Быстрой </a:t>
            </a:r>
            <a:r>
              <a:rPr lang="ru-RU" sz="1600" dirty="0" smtClean="0"/>
              <a:t>сортировки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34" y="3690971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Основная ветвь</a:t>
            </a:r>
          </a:p>
          <a:p>
            <a:pPr algn="ctr"/>
            <a:r>
              <a:rPr lang="ru-RU" sz="1600" dirty="0" smtClean="0"/>
              <a:t>развития проекта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5062983" y="534662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branch</a:t>
            </a:r>
            <a:endParaRPr lang="ru-RU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198798" y="432820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branch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503154" y="492008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merge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04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800" dirty="0" smtClean="0"/>
              <a:t>Конфликты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4923601"/>
            <a:ext cx="8201025" cy="16192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78157" y="2522632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92ec9</a:t>
            </a:r>
            <a:endParaRPr lang="ru-RU" sz="1050" dirty="0"/>
          </a:p>
        </p:txBody>
      </p:sp>
      <p:sp>
        <p:nvSpPr>
          <p:cNvPr id="6" name="Oval 5"/>
          <p:cNvSpPr/>
          <p:nvPr/>
        </p:nvSpPr>
        <p:spPr>
          <a:xfrm>
            <a:off x="3910264" y="188725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sp>
        <p:nvSpPr>
          <p:cNvPr id="7" name="Oval 6"/>
          <p:cNvSpPr/>
          <p:nvPr/>
        </p:nvSpPr>
        <p:spPr>
          <a:xfrm>
            <a:off x="3910264" y="293881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1a29c</a:t>
            </a:r>
            <a:endParaRPr lang="ru-RU" sz="1050" dirty="0"/>
          </a:p>
        </p:txBody>
      </p:sp>
      <p:cxnSp>
        <p:nvCxnSpPr>
          <p:cNvPr id="8" name="Straight Arrow Connector 7"/>
          <p:cNvCxnSpPr>
            <a:stCxn id="5" idx="6"/>
            <a:endCxn id="7" idx="2"/>
          </p:cNvCxnSpPr>
          <p:nvPr/>
        </p:nvCxnSpPr>
        <p:spPr>
          <a:xfrm>
            <a:off x="1919048" y="2939491"/>
            <a:ext cx="1991216" cy="41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 flipV="1">
            <a:off x="1919048" y="2304116"/>
            <a:ext cx="1991216" cy="63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64" y="1780896"/>
            <a:ext cx="30364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Клара у карла украла кораллы</a:t>
            </a:r>
          </a:p>
          <a:p>
            <a:r>
              <a:rPr lang="ru-RU" sz="1400" dirty="0" smtClean="0"/>
              <a:t>а Карл у Клары украл кларнет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19048" y="3997513"/>
            <a:ext cx="30364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Клара у карла украла кораллы</a:t>
            </a:r>
          </a:p>
          <a:p>
            <a:r>
              <a:rPr lang="ru-RU" sz="1400" dirty="0" smtClean="0"/>
              <a:t>а Карл у Клары украл </a:t>
            </a:r>
            <a:r>
              <a:rPr lang="ru-RU" sz="1400" dirty="0" smtClean="0">
                <a:solidFill>
                  <a:srgbClr val="FF0000"/>
                </a:solidFill>
              </a:rPr>
              <a:t>тромбон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0264" y="1192577"/>
            <a:ext cx="30364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Клара у карла украла кораллы</a:t>
            </a:r>
          </a:p>
          <a:p>
            <a:r>
              <a:rPr lang="ru-RU" sz="1400" dirty="0" smtClean="0"/>
              <a:t>а Карл у Клары украл </a:t>
            </a:r>
            <a:r>
              <a:rPr lang="ru-RU" sz="1400" dirty="0" smtClean="0">
                <a:solidFill>
                  <a:srgbClr val="FF0000"/>
                </a:solidFill>
              </a:rPr>
              <a:t>пианино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6" idx="6"/>
            <a:endCxn id="3" idx="0"/>
          </p:cNvCxnSpPr>
          <p:nvPr/>
        </p:nvCxnSpPr>
        <p:spPr>
          <a:xfrm>
            <a:off x="4751155" y="2304116"/>
            <a:ext cx="3340333" cy="2619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3" idx="0"/>
          </p:cNvCxnSpPr>
          <p:nvPr/>
        </p:nvCxnSpPr>
        <p:spPr>
          <a:xfrm>
            <a:off x="4751155" y="3355676"/>
            <a:ext cx="3340333" cy="1567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83262" y="2720975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сливаемые изменения</a:t>
            </a:r>
          </a:p>
          <a:p>
            <a:r>
              <a:rPr lang="ru-RU" dirty="0" smtClean="0"/>
              <a:t>взаимоисключающие –</a:t>
            </a:r>
          </a:p>
          <a:p>
            <a:r>
              <a:rPr lang="ru-RU" dirty="0" smtClean="0"/>
              <a:t>создастся конфликт, который</a:t>
            </a:r>
          </a:p>
          <a:p>
            <a:r>
              <a:rPr lang="ru-RU" dirty="0" smtClean="0"/>
              <a:t>придется разрешить вручную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7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00" y="292090"/>
            <a:ext cx="9404723" cy="793376"/>
          </a:xfrm>
        </p:spPr>
        <p:txBody>
          <a:bodyPr/>
          <a:lstStyle/>
          <a:p>
            <a:r>
              <a:rPr lang="ru-RU" sz="4000" dirty="0"/>
              <a:t>М</a:t>
            </a:r>
            <a:r>
              <a:rPr lang="ru-RU" sz="4000" dirty="0" smtClean="0"/>
              <a:t>етки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39466" y="973804"/>
            <a:ext cx="116846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Когда проект наконец готов к релизу, очень полезно запомнить при каком состоянии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r>
              <a:rPr lang="ru-RU" dirty="0"/>
              <a:t>э</a:t>
            </a:r>
            <a:r>
              <a:rPr lang="ru-RU" dirty="0" smtClean="0"/>
              <a:t>то произошло. При дальнейшей разработке проекта </a:t>
            </a:r>
            <a:r>
              <a:rPr lang="ru-RU" dirty="0" err="1" smtClean="0"/>
              <a:t>репозиторий</a:t>
            </a:r>
            <a:r>
              <a:rPr lang="ru-RU" dirty="0" smtClean="0"/>
              <a:t> уйдет «вперед» и при</a:t>
            </a:r>
          </a:p>
          <a:p>
            <a:r>
              <a:rPr lang="ru-RU" dirty="0" smtClean="0"/>
              <a:t>возникновении каких-то ошибок будет тяжело соотнести собранный проект и его код.</a:t>
            </a:r>
          </a:p>
          <a:p>
            <a:endParaRPr lang="ru-RU" dirty="0"/>
          </a:p>
          <a:p>
            <a:r>
              <a:rPr lang="ru-RU" dirty="0" smtClean="0"/>
              <a:t>Так же, нередка ситуация «в прошлой версии работало, а в этой нет». Если версии отмечены в</a:t>
            </a:r>
          </a:p>
          <a:p>
            <a:r>
              <a:rPr lang="ru-RU" dirty="0" err="1" smtClean="0"/>
              <a:t>репозитории</a:t>
            </a:r>
            <a:r>
              <a:rPr lang="ru-RU" dirty="0" smtClean="0"/>
              <a:t> их можно легко сравнить и проанализировать все изменения.</a:t>
            </a:r>
          </a:p>
        </p:txBody>
      </p:sp>
      <p:sp>
        <p:nvSpPr>
          <p:cNvPr id="33" name="Oval 32"/>
          <p:cNvSpPr/>
          <p:nvPr/>
        </p:nvSpPr>
        <p:spPr>
          <a:xfrm>
            <a:off x="2905512" y="47865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98ca9</a:t>
            </a:r>
            <a:endParaRPr lang="ru-RU" sz="1050" dirty="0"/>
          </a:p>
        </p:txBody>
      </p:sp>
      <p:sp>
        <p:nvSpPr>
          <p:cNvPr id="37" name="Oval 36"/>
          <p:cNvSpPr/>
          <p:nvPr/>
        </p:nvSpPr>
        <p:spPr>
          <a:xfrm>
            <a:off x="4006216" y="47865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92ec9</a:t>
            </a:r>
            <a:endParaRPr lang="ru-RU" sz="1050" dirty="0"/>
          </a:p>
        </p:txBody>
      </p:sp>
      <p:sp>
        <p:nvSpPr>
          <p:cNvPr id="38" name="Oval 37"/>
          <p:cNvSpPr/>
          <p:nvPr/>
        </p:nvSpPr>
        <p:spPr>
          <a:xfrm>
            <a:off x="5106920" y="47865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40" name="Straight Arrow Connector 39"/>
          <p:cNvCxnSpPr>
            <a:stCxn id="33" idx="6"/>
            <a:endCxn id="37" idx="2"/>
          </p:cNvCxnSpPr>
          <p:nvPr/>
        </p:nvCxnSpPr>
        <p:spPr>
          <a:xfrm>
            <a:off x="3746403" y="5203394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6"/>
            <a:endCxn id="38" idx="2"/>
          </p:cNvCxnSpPr>
          <p:nvPr/>
        </p:nvCxnSpPr>
        <p:spPr>
          <a:xfrm>
            <a:off x="4847107" y="5203394"/>
            <a:ext cx="2598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7" idx="2"/>
          </p:cNvCxnSpPr>
          <p:nvPr/>
        </p:nvCxnSpPr>
        <p:spPr>
          <a:xfrm>
            <a:off x="5947811" y="5203394"/>
            <a:ext cx="80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57096" y="47865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fa425</a:t>
            </a:r>
            <a:endParaRPr lang="ru-RU" sz="1050" dirty="0"/>
          </a:p>
        </p:txBody>
      </p:sp>
      <p:sp>
        <p:nvSpPr>
          <p:cNvPr id="48" name="Oval 47"/>
          <p:cNvSpPr/>
          <p:nvPr/>
        </p:nvSpPr>
        <p:spPr>
          <a:xfrm>
            <a:off x="8827717" y="47865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8912a</a:t>
            </a:r>
            <a:endParaRPr lang="ru-RU" sz="1050" dirty="0"/>
          </a:p>
        </p:txBody>
      </p:sp>
      <p:cxnSp>
        <p:nvCxnSpPr>
          <p:cNvPr id="50" name="Straight Arrow Connector 49"/>
          <p:cNvCxnSpPr>
            <a:stCxn id="47" idx="6"/>
            <a:endCxn id="48" idx="2"/>
          </p:cNvCxnSpPr>
          <p:nvPr/>
        </p:nvCxnSpPr>
        <p:spPr>
          <a:xfrm>
            <a:off x="7597987" y="5203394"/>
            <a:ext cx="1229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7061" y="4883667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Основная ветвь</a:t>
            </a:r>
          </a:p>
          <a:p>
            <a:pPr algn="ctr"/>
            <a:r>
              <a:rPr lang="ru-RU" sz="1600" dirty="0" smtClean="0"/>
              <a:t>развития проекта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2650752" y="3824121"/>
            <a:ext cx="1355464" cy="4423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V_1.0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6499809" y="3927369"/>
            <a:ext cx="1355464" cy="4423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V_1.1</a:t>
            </a:r>
            <a:endParaRPr lang="ru-RU" dirty="0"/>
          </a:p>
        </p:txBody>
      </p:sp>
      <p:sp>
        <p:nvSpPr>
          <p:cNvPr id="55" name="Rectangle 54"/>
          <p:cNvSpPr/>
          <p:nvPr/>
        </p:nvSpPr>
        <p:spPr>
          <a:xfrm>
            <a:off x="8371866" y="3914644"/>
            <a:ext cx="1746187" cy="4423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V_1.1_patch1</a:t>
            </a:r>
            <a:endParaRPr lang="ru-RU" dirty="0"/>
          </a:p>
        </p:txBody>
      </p:sp>
      <p:cxnSp>
        <p:nvCxnSpPr>
          <p:cNvPr id="62" name="Straight Arrow Connector 61"/>
          <p:cNvCxnSpPr>
            <a:stCxn id="53" idx="2"/>
          </p:cNvCxnSpPr>
          <p:nvPr/>
        </p:nvCxnSpPr>
        <p:spPr>
          <a:xfrm flipH="1">
            <a:off x="3325957" y="4266429"/>
            <a:ext cx="2527" cy="52010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47" idx="0"/>
          </p:cNvCxnSpPr>
          <p:nvPr/>
        </p:nvCxnSpPr>
        <p:spPr>
          <a:xfrm>
            <a:off x="7177541" y="4369677"/>
            <a:ext cx="1" cy="41685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2"/>
            <a:endCxn id="48" idx="0"/>
          </p:cNvCxnSpPr>
          <p:nvPr/>
        </p:nvCxnSpPr>
        <p:spPr>
          <a:xfrm>
            <a:off x="9244960" y="4356952"/>
            <a:ext cx="3203" cy="42958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800" dirty="0" smtClean="0"/>
              <a:t>Ветвление и метки в </a:t>
            </a:r>
            <a:r>
              <a:rPr lang="en-US" sz="2800" dirty="0" smtClean="0"/>
              <a:t>GIT</a:t>
            </a:r>
            <a:endParaRPr lang="ru-RU" sz="2800" dirty="0"/>
          </a:p>
        </p:txBody>
      </p:sp>
      <p:sp>
        <p:nvSpPr>
          <p:cNvPr id="4" name="Oval 3"/>
          <p:cNvSpPr/>
          <p:nvPr/>
        </p:nvSpPr>
        <p:spPr>
          <a:xfrm>
            <a:off x="490368" y="377252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98ca9</a:t>
            </a:r>
            <a:endParaRPr lang="ru-RU" sz="1050" dirty="0"/>
          </a:p>
        </p:txBody>
      </p:sp>
      <p:sp>
        <p:nvSpPr>
          <p:cNvPr id="15" name="Oval 14"/>
          <p:cNvSpPr/>
          <p:nvPr/>
        </p:nvSpPr>
        <p:spPr>
          <a:xfrm>
            <a:off x="1739151" y="377252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92ec9</a:t>
            </a:r>
            <a:endParaRPr lang="ru-RU" sz="1050" dirty="0"/>
          </a:p>
        </p:txBody>
      </p:sp>
      <p:sp>
        <p:nvSpPr>
          <p:cNvPr id="16" name="Oval 15"/>
          <p:cNvSpPr/>
          <p:nvPr/>
        </p:nvSpPr>
        <p:spPr>
          <a:xfrm>
            <a:off x="3408379" y="274292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sp>
        <p:nvSpPr>
          <p:cNvPr id="18" name="Oval 17"/>
          <p:cNvSpPr/>
          <p:nvPr/>
        </p:nvSpPr>
        <p:spPr>
          <a:xfrm>
            <a:off x="3408379" y="379448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1a29c</a:t>
            </a:r>
            <a:endParaRPr lang="ru-RU" sz="1050" dirty="0"/>
          </a:p>
        </p:txBody>
      </p:sp>
      <p:sp>
        <p:nvSpPr>
          <p:cNvPr id="21" name="Oval 20"/>
          <p:cNvSpPr/>
          <p:nvPr/>
        </p:nvSpPr>
        <p:spPr>
          <a:xfrm>
            <a:off x="3408379" y="4916413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3db32</a:t>
            </a:r>
            <a:endParaRPr lang="ru-RU" sz="1050" dirty="0"/>
          </a:p>
        </p:txBody>
      </p:sp>
      <p:cxnSp>
        <p:nvCxnSpPr>
          <p:cNvPr id="10" name="Straight Arrow Connector 9"/>
          <p:cNvCxnSpPr>
            <a:stCxn id="4" idx="6"/>
            <a:endCxn id="15" idx="2"/>
          </p:cNvCxnSpPr>
          <p:nvPr/>
        </p:nvCxnSpPr>
        <p:spPr>
          <a:xfrm>
            <a:off x="1331259" y="4189379"/>
            <a:ext cx="407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8" idx="2"/>
          </p:cNvCxnSpPr>
          <p:nvPr/>
        </p:nvCxnSpPr>
        <p:spPr>
          <a:xfrm>
            <a:off x="2580042" y="4189379"/>
            <a:ext cx="828337" cy="21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7"/>
            <a:endCxn id="16" idx="2"/>
          </p:cNvCxnSpPr>
          <p:nvPr/>
        </p:nvCxnSpPr>
        <p:spPr>
          <a:xfrm flipV="1">
            <a:off x="2456896" y="3159780"/>
            <a:ext cx="951483" cy="73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21" idx="1"/>
          </p:cNvCxnSpPr>
          <p:nvPr/>
        </p:nvCxnSpPr>
        <p:spPr>
          <a:xfrm>
            <a:off x="2456896" y="4484143"/>
            <a:ext cx="1074629" cy="554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02537" y="1450260"/>
            <a:ext cx="65469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Каждая ревизия (</a:t>
            </a:r>
            <a:r>
              <a:rPr lang="ru-RU" dirty="0" err="1" smtClean="0"/>
              <a:t>коммит</a:t>
            </a:r>
            <a:r>
              <a:rPr lang="ru-RU" dirty="0" smtClean="0"/>
              <a:t>) в </a:t>
            </a:r>
            <a:r>
              <a:rPr lang="en-US" dirty="0" smtClean="0"/>
              <a:t>GIT</a:t>
            </a:r>
            <a:r>
              <a:rPr lang="ru-RU" dirty="0" smtClean="0"/>
              <a:t> может иметь</a:t>
            </a:r>
          </a:p>
          <a:p>
            <a:r>
              <a:rPr lang="ru-RU" dirty="0" smtClean="0"/>
              <a:t>несколько потомков</a:t>
            </a:r>
            <a:r>
              <a:rPr lang="en-US" dirty="0" smtClean="0"/>
              <a:t> </a:t>
            </a:r>
            <a:r>
              <a:rPr lang="ru-RU" dirty="0" smtClean="0"/>
              <a:t>закрепленных в </a:t>
            </a:r>
            <a:r>
              <a:rPr lang="ru-RU" dirty="0" err="1" smtClean="0"/>
              <a:t>репозитории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Ветка – это простой указатель, который указывает на</a:t>
            </a:r>
          </a:p>
          <a:p>
            <a:r>
              <a:rPr lang="ru-RU" dirty="0" smtClean="0"/>
              <a:t>какую либо ревизию и автоматически создает для нее</a:t>
            </a:r>
          </a:p>
          <a:p>
            <a:r>
              <a:rPr lang="ru-RU" dirty="0" smtClean="0"/>
              <a:t>нового потомка при операции </a:t>
            </a:r>
            <a:r>
              <a:rPr lang="en-US" u="sng" dirty="0" smtClean="0"/>
              <a:t>commit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Совершенно нормальной является ситуация, когда</a:t>
            </a:r>
          </a:p>
          <a:p>
            <a:r>
              <a:rPr lang="ru-RU" dirty="0" smtClean="0"/>
              <a:t>несколько веток указывают на один и тот же </a:t>
            </a:r>
            <a:r>
              <a:rPr lang="ru-RU" dirty="0" err="1" smtClean="0"/>
              <a:t>коммит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Главная называется </a:t>
            </a:r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36" name="Rectangle 35"/>
          <p:cNvSpPr/>
          <p:nvPr/>
        </p:nvSpPr>
        <p:spPr>
          <a:xfrm>
            <a:off x="3151092" y="1784695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8" name="Straight Arrow Connector 37"/>
          <p:cNvCxnSpPr>
            <a:stCxn id="36" idx="2"/>
            <a:endCxn id="16" idx="0"/>
          </p:cNvCxnSpPr>
          <p:nvPr/>
        </p:nvCxnSpPr>
        <p:spPr>
          <a:xfrm>
            <a:off x="3828824" y="2227003"/>
            <a:ext cx="1" cy="5159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23021" y="481299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ветка 1</a:t>
            </a:r>
            <a:endParaRPr lang="ru-RU" dirty="0"/>
          </a:p>
        </p:txBody>
      </p:sp>
      <p:cxnSp>
        <p:nvCxnSpPr>
          <p:cNvPr id="40" name="Straight Arrow Connector 39"/>
          <p:cNvCxnSpPr>
            <a:stCxn id="39" idx="0"/>
            <a:endCxn id="18" idx="6"/>
          </p:cNvCxnSpPr>
          <p:nvPr/>
        </p:nvCxnSpPr>
        <p:spPr>
          <a:xfrm flipH="1" flipV="1">
            <a:off x="4249270" y="4211340"/>
            <a:ext cx="951483" cy="60165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535205" y="5112118"/>
            <a:ext cx="1355464" cy="4423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Метка </a:t>
            </a:r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56" name="Straight Arrow Connector 55"/>
          <p:cNvCxnSpPr>
            <a:stCxn id="55" idx="3"/>
            <a:endCxn id="21" idx="2"/>
          </p:cNvCxnSpPr>
          <p:nvPr/>
        </p:nvCxnSpPr>
        <p:spPr>
          <a:xfrm>
            <a:off x="2890669" y="5333272"/>
            <a:ext cx="51771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98833" y="4761325"/>
            <a:ext cx="476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Метки отличаются от веток лишь тем,</a:t>
            </a:r>
          </a:p>
          <a:p>
            <a:r>
              <a:rPr lang="ru-RU" dirty="0" smtClean="0"/>
              <a:t>что «в них» нельзя </a:t>
            </a:r>
            <a:r>
              <a:rPr lang="ru-RU" dirty="0" err="1" smtClean="0"/>
              <a:t>коммитить</a:t>
            </a:r>
            <a:r>
              <a:rPr lang="ru-RU" dirty="0" smtClean="0"/>
              <a:t> и как-либо</a:t>
            </a:r>
          </a:p>
          <a:p>
            <a:r>
              <a:rPr lang="ru-RU" dirty="0" smtClean="0"/>
              <a:t>их перемещать (но можно удалять)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9945"/>
            <a:ext cx="9404723" cy="793376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checkout, commit</a:t>
            </a:r>
            <a:r>
              <a:rPr lang="ru-RU" sz="2800" dirty="0" smtClean="0"/>
              <a:t> и </a:t>
            </a:r>
            <a:r>
              <a:rPr lang="en-US" sz="2800" dirty="0" smtClean="0"/>
              <a:t>reset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652" y="1094592"/>
            <a:ext cx="10348856" cy="120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Предположим в </a:t>
            </a:r>
            <a:r>
              <a:rPr lang="ru-RU" dirty="0" err="1"/>
              <a:t>репозитории</a:t>
            </a:r>
            <a:r>
              <a:rPr lang="ru-RU" dirty="0"/>
              <a:t> есть некоторое начальное состояние и </a:t>
            </a:r>
            <a:r>
              <a:rPr lang="ru-RU" dirty="0" smtClean="0"/>
              <a:t>ветка </a:t>
            </a:r>
            <a:r>
              <a:rPr lang="en-US" b="1" dirty="0" smtClean="0"/>
              <a:t>master</a:t>
            </a:r>
            <a:r>
              <a:rPr lang="ru-RU" dirty="0" smtClean="0"/>
              <a:t> </a:t>
            </a:r>
            <a:r>
              <a:rPr lang="ru-RU" dirty="0"/>
              <a:t>указывает на него.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15076" y="480671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sp>
        <p:nvSpPr>
          <p:cNvPr id="36" name="Rectangle 35"/>
          <p:cNvSpPr/>
          <p:nvPr/>
        </p:nvSpPr>
        <p:spPr>
          <a:xfrm>
            <a:off x="557789" y="384849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8" name="Straight Arrow Connector 37"/>
          <p:cNvCxnSpPr>
            <a:stCxn id="36" idx="2"/>
            <a:endCxn id="16" idx="0"/>
          </p:cNvCxnSpPr>
          <p:nvPr/>
        </p:nvCxnSpPr>
        <p:spPr>
          <a:xfrm>
            <a:off x="1235521" y="4290800"/>
            <a:ext cx="1" cy="5159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0" y="1272208"/>
            <a:ext cx="9254723" cy="15405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Исторически – разработка ПО многими разработчиками происходит посредством листов рассылки – аналога форума.</a:t>
            </a:r>
          </a:p>
          <a:p>
            <a:pPr marL="0" indent="0" algn="just">
              <a:buNone/>
            </a:pPr>
            <a:r>
              <a:rPr lang="ru-RU" dirty="0" smtClean="0"/>
              <a:t>Разработчики делятся своими наработками в формате </a:t>
            </a:r>
            <a:r>
              <a:rPr lang="ru-RU" dirty="0" err="1" smtClean="0"/>
              <a:t>патчей</a:t>
            </a:r>
            <a:r>
              <a:rPr lang="ru-RU" dirty="0" smtClean="0"/>
              <a:t>, которые затем интегрируются автором проекта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3" y="3023198"/>
            <a:ext cx="6349884" cy="3483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8365" y="6137483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Фрагмент </a:t>
            </a:r>
            <a:r>
              <a:rPr lang="ru-RU" dirty="0" err="1" smtClean="0"/>
              <a:t>патча</a:t>
            </a:r>
            <a:r>
              <a:rPr lang="ru-RU" dirty="0" smtClean="0"/>
              <a:t> для компилятора </a:t>
            </a:r>
            <a:r>
              <a:rPr lang="en-US" dirty="0" err="1" smtClean="0"/>
              <a:t>gcc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4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/>
              <a:t>git</a:t>
            </a:r>
            <a:r>
              <a:rPr lang="en-US" sz="2800" dirty="0"/>
              <a:t> checkout</a:t>
            </a:r>
            <a:r>
              <a:rPr lang="en-US" sz="2800" dirty="0" smtClean="0"/>
              <a:t>, commit </a:t>
            </a:r>
            <a:r>
              <a:rPr lang="ru-RU" sz="2800" dirty="0" smtClean="0"/>
              <a:t>и </a:t>
            </a:r>
            <a:r>
              <a:rPr lang="en-US" sz="2800" dirty="0" smtClean="0"/>
              <a:t>reset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652" y="1094592"/>
            <a:ext cx="10348856" cy="1438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Мы </a:t>
            </a:r>
            <a:r>
              <a:rPr lang="ru-RU" dirty="0"/>
              <a:t>можем выгрузить это состояние в рабочую копию при помощи операции </a:t>
            </a:r>
            <a:r>
              <a:rPr lang="en-US" u="sng" dirty="0"/>
              <a:t>checkout</a:t>
            </a:r>
            <a:r>
              <a:rPr lang="en-US" dirty="0"/>
              <a:t>. </a:t>
            </a:r>
            <a:r>
              <a:rPr lang="ru-RU" dirty="0"/>
              <a:t>Затем внести изменения и создать новую ревизию в </a:t>
            </a:r>
            <a:r>
              <a:rPr lang="ru-RU" dirty="0" err="1"/>
              <a:t>репозитории</a:t>
            </a:r>
            <a:r>
              <a:rPr lang="ru-RU" dirty="0"/>
              <a:t>, которая станет потомком начальной. Указатель ветки </a:t>
            </a:r>
            <a:r>
              <a:rPr lang="en-US" dirty="0"/>
              <a:t>master</a:t>
            </a:r>
            <a:r>
              <a:rPr lang="ru-RU" dirty="0"/>
              <a:t> перенесется на новое состояние. Мы внесли </a:t>
            </a:r>
            <a:r>
              <a:rPr lang="ru-RU" dirty="0" err="1"/>
              <a:t>коммит</a:t>
            </a:r>
            <a:r>
              <a:rPr lang="ru-RU" dirty="0"/>
              <a:t> в эту ветку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26841" y="5085013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7" name="Straight Arrow Connector 6"/>
          <p:cNvCxnSpPr>
            <a:stCxn id="16" idx="6"/>
            <a:endCxn id="11" idx="2"/>
          </p:cNvCxnSpPr>
          <p:nvPr/>
        </p:nvCxnSpPr>
        <p:spPr>
          <a:xfrm flipV="1">
            <a:off x="1367732" y="5497801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964" y="5080942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14" name="Rectangle 13"/>
          <p:cNvSpPr/>
          <p:nvPr/>
        </p:nvSpPr>
        <p:spPr>
          <a:xfrm>
            <a:off x="1571677" y="4142927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2249409" y="4585235"/>
            <a:ext cx="1" cy="4957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705" y="2842591"/>
            <a:ext cx="55370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Следует отметить, что операция </a:t>
            </a:r>
            <a:r>
              <a:rPr lang="en-US" u="sng" dirty="0" smtClean="0"/>
              <a:t>checkout</a:t>
            </a:r>
          </a:p>
          <a:p>
            <a:r>
              <a:rPr lang="ru-RU" dirty="0"/>
              <a:t>о</a:t>
            </a:r>
            <a:r>
              <a:rPr lang="ru-RU" dirty="0" smtClean="0"/>
              <a:t>пределена как для отдельных </a:t>
            </a:r>
            <a:r>
              <a:rPr lang="ru-RU" dirty="0" err="1" smtClean="0"/>
              <a:t>коммитов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так и для веток с метками.</a:t>
            </a:r>
          </a:p>
          <a:p>
            <a:endParaRPr lang="ru-RU" dirty="0"/>
          </a:p>
          <a:p>
            <a:r>
              <a:rPr lang="ru-RU" dirty="0" smtClean="0"/>
              <a:t>Но </a:t>
            </a:r>
            <a:r>
              <a:rPr lang="en-US" u="sng" dirty="0" smtClean="0"/>
              <a:t>checkout</a:t>
            </a:r>
            <a:r>
              <a:rPr lang="ru-RU" dirty="0" smtClean="0"/>
              <a:t> чего-либо кроме ветки</a:t>
            </a:r>
          </a:p>
          <a:p>
            <a:r>
              <a:rPr lang="ru-RU" dirty="0" smtClean="0"/>
              <a:t>Автоматически создает новую «анонимную»</a:t>
            </a:r>
          </a:p>
          <a:p>
            <a:r>
              <a:rPr lang="ru-RU" dirty="0" smtClean="0"/>
              <a:t>ветку, которая будет утеряна, если не дать ей</a:t>
            </a:r>
          </a:p>
          <a:p>
            <a:r>
              <a:rPr lang="ru-RU" dirty="0" smtClean="0"/>
              <a:t>имя при помощи команды </a:t>
            </a:r>
            <a:r>
              <a:rPr lang="en-US" u="sng" dirty="0" smtClean="0"/>
              <a:t>branch.</a:t>
            </a:r>
          </a:p>
          <a:p>
            <a:endParaRPr lang="en-US" u="sng" dirty="0"/>
          </a:p>
          <a:p>
            <a:r>
              <a:rPr lang="ru-RU" dirty="0" smtClean="0"/>
              <a:t>Проще говоря - </a:t>
            </a:r>
            <a:r>
              <a:rPr lang="ru-RU" dirty="0" err="1" smtClean="0"/>
              <a:t>коммитить</a:t>
            </a:r>
            <a:r>
              <a:rPr lang="ru-RU" dirty="0"/>
              <a:t> </a:t>
            </a:r>
            <a:r>
              <a:rPr lang="ru-RU" dirty="0" smtClean="0"/>
              <a:t>без активной ветки</a:t>
            </a:r>
          </a:p>
          <a:p>
            <a:r>
              <a:rPr lang="ru-RU" dirty="0" smtClean="0"/>
              <a:t>- нельзя.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/>
              <a:t>git</a:t>
            </a:r>
            <a:r>
              <a:rPr lang="en-US" sz="2800" dirty="0"/>
              <a:t> checkout</a:t>
            </a:r>
            <a:r>
              <a:rPr lang="en-US" sz="2800" dirty="0" smtClean="0"/>
              <a:t>, commit </a:t>
            </a:r>
            <a:r>
              <a:rPr lang="ru-RU" sz="2800" dirty="0" smtClean="0"/>
              <a:t>и </a:t>
            </a:r>
            <a:r>
              <a:rPr lang="en-US" sz="2800" dirty="0" smtClean="0"/>
              <a:t>reset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652" y="1094592"/>
            <a:ext cx="3841418" cy="226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 новую ветку, по имени </a:t>
            </a:r>
            <a:r>
              <a:rPr lang="en-US" b="1" dirty="0" smtClean="0"/>
              <a:t>branch_1</a:t>
            </a:r>
            <a:r>
              <a:rPr lang="en-US" dirty="0" smtClean="0"/>
              <a:t> </a:t>
            </a:r>
            <a:r>
              <a:rPr lang="ru-RU" dirty="0" smtClean="0"/>
              <a:t>при помощи команды </a:t>
            </a:r>
            <a:r>
              <a:rPr lang="en-US" u="sng" dirty="0" smtClean="0"/>
              <a:t>branch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Сразу же перейдем на нее при помощи команды </a:t>
            </a:r>
            <a:r>
              <a:rPr lang="en-US" u="sng" dirty="0" smtClean="0"/>
              <a:t>checkout</a:t>
            </a:r>
            <a:endParaRPr lang="en-US" u="sng" dirty="0"/>
          </a:p>
        </p:txBody>
      </p:sp>
      <p:sp>
        <p:nvSpPr>
          <p:cNvPr id="16" name="Oval 15"/>
          <p:cNvSpPr/>
          <p:nvPr/>
        </p:nvSpPr>
        <p:spPr>
          <a:xfrm>
            <a:off x="467207" y="447995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7" name="Straight Arrow Connector 6"/>
          <p:cNvCxnSpPr>
            <a:stCxn id="16" idx="6"/>
            <a:endCxn id="11" idx="2"/>
          </p:cNvCxnSpPr>
          <p:nvPr/>
        </p:nvCxnSpPr>
        <p:spPr>
          <a:xfrm flipV="1">
            <a:off x="1308098" y="4892738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69330" y="447587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14" name="Rectangle 13"/>
          <p:cNvSpPr/>
          <p:nvPr/>
        </p:nvSpPr>
        <p:spPr>
          <a:xfrm>
            <a:off x="1512043" y="353786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2189775" y="3980172"/>
            <a:ext cx="1" cy="4957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12043" y="5779855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12" name="Straight Arrow Connector 11"/>
          <p:cNvCxnSpPr>
            <a:stCxn id="10" idx="0"/>
            <a:endCxn id="11" idx="4"/>
          </p:cNvCxnSpPr>
          <p:nvPr/>
        </p:nvCxnSpPr>
        <p:spPr>
          <a:xfrm flipV="1">
            <a:off x="2189775" y="5309597"/>
            <a:ext cx="1" cy="47025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4"/>
          <p:cNvSpPr txBox="1">
            <a:spLocks/>
          </p:cNvSpPr>
          <p:nvPr/>
        </p:nvSpPr>
        <p:spPr>
          <a:xfrm>
            <a:off x="5514617" y="978635"/>
            <a:ext cx="3841418" cy="226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Добавим новый </a:t>
            </a:r>
            <a:r>
              <a:rPr lang="ru-RU" dirty="0" err="1" smtClean="0"/>
              <a:t>коммит</a:t>
            </a:r>
            <a:r>
              <a:rPr lang="ru-RU" dirty="0" smtClean="0"/>
              <a:t> в активную ветку </a:t>
            </a:r>
            <a:r>
              <a:rPr lang="en-US" b="1" dirty="0" smtClean="0"/>
              <a:t>branch_1</a:t>
            </a:r>
            <a:endParaRPr lang="ru-RU" b="1" dirty="0" smtClean="0"/>
          </a:p>
          <a:p>
            <a:pPr marL="0" indent="0">
              <a:buFont typeface="Wingdings 3" charset="2"/>
              <a:buNone/>
            </a:pPr>
            <a:r>
              <a:rPr lang="ru-RU" dirty="0" smtClean="0"/>
              <a:t>Это сдвинет её указатель на новый </a:t>
            </a:r>
            <a:r>
              <a:rPr lang="ru-RU" dirty="0" err="1" smtClean="0"/>
              <a:t>коммит</a:t>
            </a:r>
            <a:r>
              <a:rPr lang="ru-RU" dirty="0" smtClean="0"/>
              <a:t>. Ветка </a:t>
            </a:r>
            <a:r>
              <a:rPr lang="en-US" b="1" dirty="0" smtClean="0"/>
              <a:t>master</a:t>
            </a:r>
            <a:r>
              <a:rPr lang="ru-RU" b="1" dirty="0" smtClean="0"/>
              <a:t> </a:t>
            </a:r>
            <a:r>
              <a:rPr lang="ru-RU" dirty="0" smtClean="0"/>
              <a:t>останется на месте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589172" y="441368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19" name="Straight Arrow Connector 18"/>
          <p:cNvCxnSpPr>
            <a:stCxn id="18" idx="6"/>
            <a:endCxn id="20" idx="2"/>
          </p:cNvCxnSpPr>
          <p:nvPr/>
        </p:nvCxnSpPr>
        <p:spPr>
          <a:xfrm flipV="1">
            <a:off x="6430063" y="4826476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91295" y="440961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12dc6</a:t>
            </a:r>
            <a:endParaRPr lang="ru-RU" sz="1050" dirty="0"/>
          </a:p>
        </p:txBody>
      </p:sp>
      <p:sp>
        <p:nvSpPr>
          <p:cNvPr id="21" name="Rectangle 20"/>
          <p:cNvSpPr/>
          <p:nvPr/>
        </p:nvSpPr>
        <p:spPr>
          <a:xfrm>
            <a:off x="6634008" y="347160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22" name="Straight Arrow Connector 21"/>
          <p:cNvCxnSpPr>
            <a:stCxn id="21" idx="2"/>
            <a:endCxn id="20" idx="0"/>
          </p:cNvCxnSpPr>
          <p:nvPr/>
        </p:nvCxnSpPr>
        <p:spPr>
          <a:xfrm>
            <a:off x="7311740" y="3913910"/>
            <a:ext cx="1" cy="4957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193418" y="440961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26" name="Straight Arrow Connector 25"/>
          <p:cNvCxnSpPr>
            <a:stCxn id="20" idx="6"/>
            <a:endCxn id="25" idx="2"/>
          </p:cNvCxnSpPr>
          <p:nvPr/>
        </p:nvCxnSpPr>
        <p:spPr>
          <a:xfrm>
            <a:off x="7732186" y="4826476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36131" y="5732684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28" name="Straight Arrow Connector 27"/>
          <p:cNvCxnSpPr>
            <a:stCxn id="27" idx="0"/>
            <a:endCxn id="25" idx="4"/>
          </p:cNvCxnSpPr>
          <p:nvPr/>
        </p:nvCxnSpPr>
        <p:spPr>
          <a:xfrm flipV="1">
            <a:off x="8613863" y="5243335"/>
            <a:ext cx="1" cy="48934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3405372" y="4359922"/>
            <a:ext cx="1587067" cy="8721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smtClean="0"/>
              <a:t>checkout, commit </a:t>
            </a:r>
            <a:r>
              <a:rPr lang="ru-RU" sz="2800" dirty="0" smtClean="0"/>
              <a:t>и </a:t>
            </a:r>
            <a:r>
              <a:rPr lang="en-US" sz="2800" dirty="0" smtClean="0"/>
              <a:t>reset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652" y="1094592"/>
            <a:ext cx="3841418" cy="226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Переходим обратно на ветку </a:t>
            </a:r>
            <a:r>
              <a:rPr lang="en-US" b="1" dirty="0" smtClean="0"/>
              <a:t>master</a:t>
            </a:r>
            <a:r>
              <a:rPr lang="ru-RU" dirty="0" smtClean="0"/>
              <a:t> при помощи операции </a:t>
            </a:r>
            <a:r>
              <a:rPr lang="en-US" u="sng" dirty="0" smtClean="0"/>
              <a:t>checkout</a:t>
            </a:r>
            <a:r>
              <a:rPr lang="en-US" dirty="0" smtClean="0"/>
              <a:t> </a:t>
            </a:r>
            <a:r>
              <a:rPr lang="ru-RU" dirty="0" smtClean="0"/>
              <a:t>и тоже добавляем новый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5514617" y="978635"/>
            <a:ext cx="3841418" cy="226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92652" y="4443506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24" name="Straight Arrow Connector 23"/>
          <p:cNvCxnSpPr>
            <a:stCxn id="23" idx="6"/>
            <a:endCxn id="29" idx="2"/>
          </p:cNvCxnSpPr>
          <p:nvPr/>
        </p:nvCxnSpPr>
        <p:spPr>
          <a:xfrm flipV="1">
            <a:off x="1233543" y="4856294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94775" y="44394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0" name="Rectangle 29"/>
          <p:cNvSpPr/>
          <p:nvPr/>
        </p:nvSpPr>
        <p:spPr>
          <a:xfrm>
            <a:off x="2739611" y="2646350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1" name="Straight Arrow Connector 30"/>
          <p:cNvCxnSpPr>
            <a:stCxn id="30" idx="2"/>
            <a:endCxn id="36" idx="0"/>
          </p:cNvCxnSpPr>
          <p:nvPr/>
        </p:nvCxnSpPr>
        <p:spPr>
          <a:xfrm>
            <a:off x="3417343" y="3088658"/>
            <a:ext cx="1" cy="3120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96898" y="44394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d21c1</a:t>
            </a:r>
            <a:endParaRPr lang="ru-RU" sz="1050" dirty="0"/>
          </a:p>
        </p:txBody>
      </p:sp>
      <p:cxnSp>
        <p:nvCxnSpPr>
          <p:cNvPr id="33" name="Straight Arrow Connector 32"/>
          <p:cNvCxnSpPr>
            <a:stCxn id="29" idx="6"/>
            <a:endCxn id="32" idx="2"/>
          </p:cNvCxnSpPr>
          <p:nvPr/>
        </p:nvCxnSpPr>
        <p:spPr>
          <a:xfrm>
            <a:off x="2535666" y="4856294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39611" y="5762502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35" name="Straight Arrow Connector 34"/>
          <p:cNvCxnSpPr>
            <a:stCxn id="34" idx="0"/>
            <a:endCxn id="32" idx="4"/>
          </p:cNvCxnSpPr>
          <p:nvPr/>
        </p:nvCxnSpPr>
        <p:spPr>
          <a:xfrm flipV="1">
            <a:off x="3417343" y="5273153"/>
            <a:ext cx="1" cy="48934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96898" y="340071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ff3ba</a:t>
            </a:r>
            <a:endParaRPr lang="ru-RU" sz="1050" dirty="0"/>
          </a:p>
        </p:txBody>
      </p:sp>
      <p:cxnSp>
        <p:nvCxnSpPr>
          <p:cNvPr id="37" name="Straight Arrow Connector 36"/>
          <p:cNvCxnSpPr>
            <a:stCxn id="29" idx="7"/>
            <a:endCxn id="36" idx="2"/>
          </p:cNvCxnSpPr>
          <p:nvPr/>
        </p:nvCxnSpPr>
        <p:spPr>
          <a:xfrm flipV="1">
            <a:off x="2412520" y="3817577"/>
            <a:ext cx="584378" cy="74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05670" y="1094592"/>
            <a:ext cx="6019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 можем перейти на любой </a:t>
            </a:r>
            <a:r>
              <a:rPr lang="ru-RU" dirty="0" err="1" smtClean="0"/>
              <a:t>коммит</a:t>
            </a:r>
            <a:r>
              <a:rPr lang="ru-RU" dirty="0" smtClean="0"/>
              <a:t> и начать</a:t>
            </a:r>
          </a:p>
          <a:p>
            <a:r>
              <a:rPr lang="ru-RU" dirty="0" smtClean="0"/>
              <a:t>новую ветку от него при помощи команды </a:t>
            </a:r>
            <a:r>
              <a:rPr lang="en-US" u="sng" dirty="0" smtClean="0"/>
              <a:t>branch</a:t>
            </a:r>
          </a:p>
          <a:p>
            <a:endParaRPr lang="en-US" u="sng" dirty="0"/>
          </a:p>
          <a:p>
            <a:r>
              <a:rPr lang="ru-RU" dirty="0" smtClean="0"/>
              <a:t>Аналогично можно создавать метки при помощи</a:t>
            </a:r>
            <a:endParaRPr lang="en-US" dirty="0" smtClean="0"/>
          </a:p>
          <a:p>
            <a:r>
              <a:rPr lang="ru-RU" dirty="0" smtClean="0"/>
              <a:t>команды </a:t>
            </a:r>
            <a:r>
              <a:rPr lang="en-US" u="sng" dirty="0" smtClean="0"/>
              <a:t>tag</a:t>
            </a:r>
            <a:endParaRPr lang="ru-RU" u="sng" dirty="0"/>
          </a:p>
        </p:txBody>
      </p:sp>
      <p:sp>
        <p:nvSpPr>
          <p:cNvPr id="39" name="Oval 38"/>
          <p:cNvSpPr/>
          <p:nvPr/>
        </p:nvSpPr>
        <p:spPr>
          <a:xfrm>
            <a:off x="5910898" y="4511272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40" name="Straight Arrow Connector 39"/>
          <p:cNvCxnSpPr>
            <a:stCxn id="39" idx="6"/>
            <a:endCxn id="41" idx="2"/>
          </p:cNvCxnSpPr>
          <p:nvPr/>
        </p:nvCxnSpPr>
        <p:spPr>
          <a:xfrm flipV="1">
            <a:off x="6751789" y="4924060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13021" y="450720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42" name="Rectangle 41"/>
          <p:cNvSpPr/>
          <p:nvPr/>
        </p:nvSpPr>
        <p:spPr>
          <a:xfrm>
            <a:off x="8257857" y="2714116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2" idx="2"/>
            <a:endCxn id="47" idx="0"/>
          </p:cNvCxnSpPr>
          <p:nvPr/>
        </p:nvCxnSpPr>
        <p:spPr>
          <a:xfrm>
            <a:off x="8935589" y="3156424"/>
            <a:ext cx="1" cy="3120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515144" y="450720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8053912" y="4924060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257857" y="5830268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sp>
        <p:nvSpPr>
          <p:cNvPr id="47" name="Oval 46"/>
          <p:cNvSpPr/>
          <p:nvPr/>
        </p:nvSpPr>
        <p:spPr>
          <a:xfrm>
            <a:off x="8515144" y="346848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ff3ba</a:t>
            </a:r>
            <a:endParaRPr lang="ru-RU" sz="1050" dirty="0"/>
          </a:p>
        </p:txBody>
      </p:sp>
      <p:cxnSp>
        <p:nvCxnSpPr>
          <p:cNvPr id="48" name="Straight Arrow Connector 47"/>
          <p:cNvCxnSpPr>
            <a:stCxn id="41" idx="7"/>
            <a:endCxn id="47" idx="2"/>
          </p:cNvCxnSpPr>
          <p:nvPr/>
        </p:nvCxnSpPr>
        <p:spPr>
          <a:xfrm flipV="1">
            <a:off x="7930766" y="3885343"/>
            <a:ext cx="584378" cy="74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0"/>
            <a:endCxn id="44" idx="4"/>
          </p:cNvCxnSpPr>
          <p:nvPr/>
        </p:nvCxnSpPr>
        <p:spPr>
          <a:xfrm flipV="1">
            <a:off x="8935589" y="5340919"/>
            <a:ext cx="1" cy="48934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98448" y="3521585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branch_2</a:t>
            </a:r>
            <a:endParaRPr lang="ru-RU" dirty="0"/>
          </a:p>
        </p:txBody>
      </p:sp>
      <p:cxnSp>
        <p:nvCxnSpPr>
          <p:cNvPr id="53" name="Straight Arrow Connector 52"/>
          <p:cNvCxnSpPr>
            <a:stCxn id="52" idx="2"/>
            <a:endCxn id="41" idx="0"/>
          </p:cNvCxnSpPr>
          <p:nvPr/>
        </p:nvCxnSpPr>
        <p:spPr>
          <a:xfrm>
            <a:off x="7376180" y="3963893"/>
            <a:ext cx="257287" cy="5433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4197429" y="4257319"/>
            <a:ext cx="1538198" cy="111722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checkout&amp;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5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checkout, commit </a:t>
            </a:r>
            <a:r>
              <a:rPr lang="ru-RU" sz="2800" dirty="0" smtClean="0"/>
              <a:t>и </a:t>
            </a:r>
            <a:r>
              <a:rPr lang="en-US" sz="2800" dirty="0" smtClean="0"/>
              <a:t>reset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614" y="1019884"/>
            <a:ext cx="3841418" cy="226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Указатель ветки можно перемещать в произвольном направлении по графу </a:t>
            </a:r>
            <a:r>
              <a:rPr lang="ru-RU" dirty="0" err="1" smtClean="0"/>
              <a:t>коммитов</a:t>
            </a:r>
            <a:r>
              <a:rPr lang="en-US" dirty="0" smtClean="0"/>
              <a:t> </a:t>
            </a:r>
            <a:r>
              <a:rPr lang="ru-RU" dirty="0" smtClean="0"/>
              <a:t>при помощи операции </a:t>
            </a:r>
            <a:r>
              <a:rPr lang="en-US" u="sng" dirty="0" smtClean="0"/>
              <a:t>reset</a:t>
            </a:r>
            <a:r>
              <a:rPr lang="ru-RU" u="sng" dirty="0" smtClean="0"/>
              <a:t>.</a:t>
            </a: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5514617" y="978635"/>
            <a:ext cx="3841418" cy="226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92652" y="459259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24" name="Straight Arrow Connector 23"/>
          <p:cNvCxnSpPr>
            <a:stCxn id="23" idx="6"/>
            <a:endCxn id="29" idx="2"/>
          </p:cNvCxnSpPr>
          <p:nvPr/>
        </p:nvCxnSpPr>
        <p:spPr>
          <a:xfrm flipV="1">
            <a:off x="1233543" y="5005379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94775" y="458852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0" name="Rectangle 29"/>
          <p:cNvSpPr/>
          <p:nvPr/>
        </p:nvSpPr>
        <p:spPr>
          <a:xfrm>
            <a:off x="135365" y="3814637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1" name="Straight Arrow Connector 30"/>
          <p:cNvCxnSpPr>
            <a:stCxn id="30" idx="2"/>
            <a:endCxn id="23" idx="0"/>
          </p:cNvCxnSpPr>
          <p:nvPr/>
        </p:nvCxnSpPr>
        <p:spPr>
          <a:xfrm>
            <a:off x="813097" y="4256945"/>
            <a:ext cx="1" cy="33564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996898" y="458852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33" name="Straight Arrow Connector 32"/>
          <p:cNvCxnSpPr>
            <a:stCxn id="29" idx="6"/>
            <a:endCxn id="32" idx="2"/>
          </p:cNvCxnSpPr>
          <p:nvPr/>
        </p:nvCxnSpPr>
        <p:spPr>
          <a:xfrm>
            <a:off x="2535666" y="5005379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39611" y="5911587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35" name="Straight Arrow Connector 34"/>
          <p:cNvCxnSpPr>
            <a:stCxn id="34" idx="0"/>
            <a:endCxn id="32" idx="4"/>
          </p:cNvCxnSpPr>
          <p:nvPr/>
        </p:nvCxnSpPr>
        <p:spPr>
          <a:xfrm flipV="1">
            <a:off x="3417343" y="5422238"/>
            <a:ext cx="1" cy="48934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96898" y="3549803"/>
            <a:ext cx="840891" cy="833718"/>
          </a:xfrm>
          <a:prstGeom prst="ellipse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ff3ba</a:t>
            </a:r>
            <a:endParaRPr lang="ru-RU" sz="1050" dirty="0"/>
          </a:p>
        </p:txBody>
      </p:sp>
      <p:cxnSp>
        <p:nvCxnSpPr>
          <p:cNvPr id="37" name="Straight Arrow Connector 36"/>
          <p:cNvCxnSpPr>
            <a:stCxn id="29" idx="7"/>
            <a:endCxn id="36" idx="2"/>
          </p:cNvCxnSpPr>
          <p:nvPr/>
        </p:nvCxnSpPr>
        <p:spPr>
          <a:xfrm flipV="1">
            <a:off x="2412520" y="3966662"/>
            <a:ext cx="584378" cy="7439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159774" y="464130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54" name="Straight Arrow Connector 53"/>
          <p:cNvCxnSpPr>
            <a:stCxn id="51" idx="6"/>
            <a:endCxn id="55" idx="2"/>
          </p:cNvCxnSpPr>
          <p:nvPr/>
        </p:nvCxnSpPr>
        <p:spPr>
          <a:xfrm flipV="1">
            <a:off x="6000665" y="5054095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461897" y="4637236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58" name="Oval 57"/>
          <p:cNvSpPr/>
          <p:nvPr/>
        </p:nvSpPr>
        <p:spPr>
          <a:xfrm>
            <a:off x="7764020" y="4637236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59" name="Straight Arrow Connector 58"/>
          <p:cNvCxnSpPr>
            <a:stCxn id="55" idx="6"/>
            <a:endCxn id="58" idx="2"/>
          </p:cNvCxnSpPr>
          <p:nvPr/>
        </p:nvCxnSpPr>
        <p:spPr>
          <a:xfrm>
            <a:off x="7302788" y="5054095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506733" y="5960303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61" name="Straight Arrow Connector 60"/>
          <p:cNvCxnSpPr>
            <a:stCxn id="60" idx="0"/>
            <a:endCxn id="58" idx="4"/>
          </p:cNvCxnSpPr>
          <p:nvPr/>
        </p:nvCxnSpPr>
        <p:spPr>
          <a:xfrm flipV="1">
            <a:off x="8184465" y="5470954"/>
            <a:ext cx="1" cy="48934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764020" y="3598519"/>
            <a:ext cx="840891" cy="833718"/>
          </a:xfrm>
          <a:prstGeom prst="ellipse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ff3ba</a:t>
            </a:r>
            <a:endParaRPr lang="ru-RU" sz="1050" dirty="0"/>
          </a:p>
        </p:txBody>
      </p:sp>
      <p:cxnSp>
        <p:nvCxnSpPr>
          <p:cNvPr id="63" name="Straight Arrow Connector 62"/>
          <p:cNvCxnSpPr>
            <a:stCxn id="55" idx="7"/>
            <a:endCxn id="62" idx="2"/>
          </p:cNvCxnSpPr>
          <p:nvPr/>
        </p:nvCxnSpPr>
        <p:spPr>
          <a:xfrm flipV="1">
            <a:off x="7179642" y="4015378"/>
            <a:ext cx="584378" cy="7439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502683" y="362254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65" name="Rectangle 64"/>
          <p:cNvSpPr/>
          <p:nvPr/>
        </p:nvSpPr>
        <p:spPr>
          <a:xfrm>
            <a:off x="6248087" y="2743680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66" name="Straight Arrow Connector 65"/>
          <p:cNvCxnSpPr>
            <a:stCxn id="65" idx="2"/>
            <a:endCxn id="64" idx="0"/>
          </p:cNvCxnSpPr>
          <p:nvPr/>
        </p:nvCxnSpPr>
        <p:spPr>
          <a:xfrm flipH="1">
            <a:off x="6923129" y="3185988"/>
            <a:ext cx="2690" cy="43655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7"/>
            <a:endCxn id="64" idx="2"/>
          </p:cNvCxnSpPr>
          <p:nvPr/>
        </p:nvCxnSpPr>
        <p:spPr>
          <a:xfrm flipV="1">
            <a:off x="5877519" y="4039403"/>
            <a:ext cx="625164" cy="723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4"/>
          <p:cNvSpPr txBox="1">
            <a:spLocks/>
          </p:cNvSpPr>
          <p:nvPr/>
        </p:nvSpPr>
        <p:spPr>
          <a:xfrm>
            <a:off x="5077723" y="978635"/>
            <a:ext cx="3841418" cy="141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/>
              <a:t>При </a:t>
            </a:r>
            <a:r>
              <a:rPr lang="ru-RU" dirty="0" err="1" smtClean="0"/>
              <a:t>коммитах</a:t>
            </a:r>
            <a:r>
              <a:rPr lang="ru-RU" dirty="0" smtClean="0"/>
              <a:t> ветка может продолжить движение, но уже по другой цепочке </a:t>
            </a:r>
            <a:r>
              <a:rPr lang="ru-RU" dirty="0" err="1" smtClean="0"/>
              <a:t>коммитов</a:t>
            </a:r>
            <a:endParaRPr lang="ru-RU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012063" y="2743680"/>
            <a:ext cx="35568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Коммиты</a:t>
            </a:r>
            <a:r>
              <a:rPr lang="ru-RU" dirty="0"/>
              <a:t>, на которые не опирается ни одна ветка при этом оказываются в некотором подвешенном состоянии и могут быть удалены (в том числе и непроизвольно)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4153564" y="3759342"/>
            <a:ext cx="1278710" cy="7530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3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merge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4614" y="1019884"/>
            <a:ext cx="9625452" cy="1491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Слияние в </a:t>
            </a:r>
            <a:r>
              <a:rPr lang="en-US" dirty="0" err="1" smtClean="0"/>
              <a:t>git</a:t>
            </a:r>
            <a:r>
              <a:rPr lang="ru-RU" dirty="0" smtClean="0"/>
              <a:t> проводится тремя способами.</a:t>
            </a:r>
          </a:p>
          <a:p>
            <a:pPr marL="457200" indent="-457200">
              <a:buAutoNum type="arabicParenR"/>
            </a:pPr>
            <a:r>
              <a:rPr lang="en-US" dirty="0" smtClean="0"/>
              <a:t>Merge </a:t>
            </a:r>
            <a:r>
              <a:rPr lang="ru-RU" dirty="0" smtClean="0"/>
              <a:t>(простое слияние)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Fast-forward</a:t>
            </a:r>
            <a:r>
              <a:rPr lang="ru-RU" dirty="0" smtClean="0"/>
              <a:t> (перемотка вперед)</a:t>
            </a:r>
          </a:p>
          <a:p>
            <a:pPr marL="457200" indent="-457200">
              <a:buAutoNum type="arabicParenR"/>
            </a:pPr>
            <a:r>
              <a:rPr lang="en-US" dirty="0" smtClean="0"/>
              <a:t>Cherry-pick</a:t>
            </a:r>
            <a:r>
              <a:rPr lang="ru-RU" dirty="0" smtClean="0"/>
              <a:t> (слияние отдельных </a:t>
            </a:r>
            <a:r>
              <a:rPr lang="ru-RU" dirty="0" err="1" smtClean="0"/>
              <a:t>коммитов</a:t>
            </a:r>
            <a:r>
              <a:rPr lang="ru-RU" dirty="0" smtClean="0"/>
              <a:t>)</a:t>
            </a:r>
          </a:p>
        </p:txBody>
      </p:sp>
      <p:sp>
        <p:nvSpPr>
          <p:cNvPr id="23" name="Oval 22"/>
          <p:cNvSpPr/>
          <p:nvPr/>
        </p:nvSpPr>
        <p:spPr>
          <a:xfrm>
            <a:off x="314614" y="50459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24" name="Straight Arrow Connector 23"/>
          <p:cNvCxnSpPr>
            <a:stCxn id="23" idx="6"/>
            <a:endCxn id="29" idx="2"/>
          </p:cNvCxnSpPr>
          <p:nvPr/>
        </p:nvCxnSpPr>
        <p:spPr>
          <a:xfrm flipV="1">
            <a:off x="1155505" y="5458723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616737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0" name="Rectangle 29"/>
          <p:cNvSpPr/>
          <p:nvPr/>
        </p:nvSpPr>
        <p:spPr>
          <a:xfrm>
            <a:off x="2458476" y="336835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1" name="Straight Arrow Connector 30"/>
          <p:cNvCxnSpPr>
            <a:stCxn id="30" idx="2"/>
            <a:endCxn id="45" idx="0"/>
          </p:cNvCxnSpPr>
          <p:nvPr/>
        </p:nvCxnSpPr>
        <p:spPr>
          <a:xfrm>
            <a:off x="3136208" y="3810662"/>
            <a:ext cx="1" cy="2544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614719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sp>
        <p:nvSpPr>
          <p:cNvPr id="34" name="Rectangle 33"/>
          <p:cNvSpPr/>
          <p:nvPr/>
        </p:nvSpPr>
        <p:spPr>
          <a:xfrm>
            <a:off x="2455610" y="620812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35" name="Straight Arrow Connector 34"/>
          <p:cNvCxnSpPr>
            <a:stCxn id="34" idx="0"/>
            <a:endCxn id="44" idx="4"/>
          </p:cNvCxnSpPr>
          <p:nvPr/>
        </p:nvCxnSpPr>
        <p:spPr>
          <a:xfrm flipV="1">
            <a:off x="3133342" y="5875582"/>
            <a:ext cx="4885" cy="3325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7"/>
            <a:endCxn id="32" idx="2"/>
          </p:cNvCxnSpPr>
          <p:nvPr/>
        </p:nvCxnSpPr>
        <p:spPr>
          <a:xfrm flipV="1">
            <a:off x="1032359" y="4481956"/>
            <a:ext cx="582360" cy="6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717781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88ff2a</a:t>
            </a:r>
            <a:endParaRPr lang="ru-RU" sz="1050" dirty="0"/>
          </a:p>
        </p:txBody>
      </p:sp>
      <p:sp>
        <p:nvSpPr>
          <p:cNvPr id="45" name="Oval 44"/>
          <p:cNvSpPr/>
          <p:nvPr/>
        </p:nvSpPr>
        <p:spPr>
          <a:xfrm>
            <a:off x="2715763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50" name="Straight Arrow Connector 49"/>
          <p:cNvCxnSpPr>
            <a:stCxn id="29" idx="6"/>
            <a:endCxn id="44" idx="2"/>
          </p:cNvCxnSpPr>
          <p:nvPr/>
        </p:nvCxnSpPr>
        <p:spPr>
          <a:xfrm>
            <a:off x="2457628" y="5458723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6"/>
            <a:endCxn id="45" idx="2"/>
          </p:cNvCxnSpPr>
          <p:nvPr/>
        </p:nvCxnSpPr>
        <p:spPr>
          <a:xfrm>
            <a:off x="2455610" y="4481956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823861" y="50459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70" name="Straight Arrow Connector 69"/>
          <p:cNvCxnSpPr>
            <a:stCxn id="69" idx="6"/>
            <a:endCxn id="71" idx="2"/>
          </p:cNvCxnSpPr>
          <p:nvPr/>
        </p:nvCxnSpPr>
        <p:spPr>
          <a:xfrm flipV="1">
            <a:off x="5664752" y="5458723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125984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72" name="Rectangle 71"/>
          <p:cNvSpPr/>
          <p:nvPr/>
        </p:nvSpPr>
        <p:spPr>
          <a:xfrm>
            <a:off x="8126072" y="336835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73" name="Straight Arrow Connector 72"/>
          <p:cNvCxnSpPr>
            <a:stCxn id="72" idx="2"/>
            <a:endCxn id="82" idx="0"/>
          </p:cNvCxnSpPr>
          <p:nvPr/>
        </p:nvCxnSpPr>
        <p:spPr>
          <a:xfrm flipH="1">
            <a:off x="8787499" y="3810662"/>
            <a:ext cx="16305" cy="26445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123966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sp>
        <p:nvSpPr>
          <p:cNvPr id="75" name="Rectangle 74"/>
          <p:cNvSpPr/>
          <p:nvPr/>
        </p:nvSpPr>
        <p:spPr>
          <a:xfrm>
            <a:off x="8128606" y="594919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76" name="Straight Arrow Connector 75"/>
          <p:cNvCxnSpPr>
            <a:stCxn id="75" idx="0"/>
            <a:endCxn id="82" idx="4"/>
          </p:cNvCxnSpPr>
          <p:nvPr/>
        </p:nvCxnSpPr>
        <p:spPr>
          <a:xfrm flipH="1" flipV="1">
            <a:off x="8787499" y="4908839"/>
            <a:ext cx="18839" cy="104035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7"/>
            <a:endCxn id="74" idx="2"/>
          </p:cNvCxnSpPr>
          <p:nvPr/>
        </p:nvCxnSpPr>
        <p:spPr>
          <a:xfrm flipV="1">
            <a:off x="5541606" y="4481956"/>
            <a:ext cx="582360" cy="6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227028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88ff2a</a:t>
            </a:r>
            <a:endParaRPr lang="ru-RU" sz="1050" dirty="0"/>
          </a:p>
        </p:txBody>
      </p:sp>
      <p:sp>
        <p:nvSpPr>
          <p:cNvPr id="79" name="Oval 78"/>
          <p:cNvSpPr/>
          <p:nvPr/>
        </p:nvSpPr>
        <p:spPr>
          <a:xfrm>
            <a:off x="7225010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80" name="Straight Arrow Connector 79"/>
          <p:cNvCxnSpPr>
            <a:stCxn id="71" idx="6"/>
            <a:endCxn id="78" idx="2"/>
          </p:cNvCxnSpPr>
          <p:nvPr/>
        </p:nvCxnSpPr>
        <p:spPr>
          <a:xfrm>
            <a:off x="6966875" y="5458723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4" idx="6"/>
            <a:endCxn id="79" idx="2"/>
          </p:cNvCxnSpPr>
          <p:nvPr/>
        </p:nvCxnSpPr>
        <p:spPr>
          <a:xfrm>
            <a:off x="6964857" y="4481956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67053" y="4075121"/>
            <a:ext cx="840891" cy="833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dfab3</a:t>
            </a:r>
            <a:endParaRPr lang="ru-RU" sz="1050" dirty="0"/>
          </a:p>
        </p:txBody>
      </p:sp>
      <p:cxnSp>
        <p:nvCxnSpPr>
          <p:cNvPr id="83" name="Straight Arrow Connector 82"/>
          <p:cNvCxnSpPr>
            <a:stCxn id="79" idx="6"/>
            <a:endCxn id="82" idx="2"/>
          </p:cNvCxnSpPr>
          <p:nvPr/>
        </p:nvCxnSpPr>
        <p:spPr>
          <a:xfrm>
            <a:off x="8065901" y="4481956"/>
            <a:ext cx="301152" cy="1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8" idx="6"/>
            <a:endCxn id="82" idx="3"/>
          </p:cNvCxnSpPr>
          <p:nvPr/>
        </p:nvCxnSpPr>
        <p:spPr>
          <a:xfrm flipV="1">
            <a:off x="8067919" y="4786744"/>
            <a:ext cx="422280" cy="671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212954" y="2632800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Простое слияние</a:t>
            </a:r>
            <a:endParaRPr lang="en-US" dirty="0" smtClean="0"/>
          </a:p>
          <a:p>
            <a:pPr algn="ctr"/>
            <a:r>
              <a:rPr lang="ru-RU" dirty="0"/>
              <a:t>ветви </a:t>
            </a:r>
            <a:r>
              <a:rPr lang="en-US" b="1" dirty="0"/>
              <a:t>branch_1</a:t>
            </a:r>
            <a:r>
              <a:rPr lang="en-US" dirty="0"/>
              <a:t> </a:t>
            </a:r>
            <a:r>
              <a:rPr lang="ru-RU" dirty="0"/>
              <a:t>в ветвь </a:t>
            </a:r>
            <a:r>
              <a:rPr lang="en-US" b="1" dirty="0"/>
              <a:t>master</a:t>
            </a:r>
            <a:endParaRPr lang="ru-RU" b="1" dirty="0"/>
          </a:p>
          <a:p>
            <a:pPr algn="ctr"/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9758206" y="3589508"/>
            <a:ext cx="2379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простом</a:t>
            </a:r>
          </a:p>
          <a:p>
            <a:r>
              <a:rPr lang="ru-RU" dirty="0" smtClean="0"/>
              <a:t>слиянии создается</a:t>
            </a:r>
          </a:p>
          <a:p>
            <a:r>
              <a:rPr lang="ru-RU" dirty="0"/>
              <a:t>с</a:t>
            </a:r>
            <a:r>
              <a:rPr lang="ru-RU" dirty="0" smtClean="0"/>
              <a:t>пециальный</a:t>
            </a:r>
          </a:p>
          <a:p>
            <a:r>
              <a:rPr lang="en-US" dirty="0" smtClean="0"/>
              <a:t>merge-commit</a:t>
            </a:r>
            <a:endParaRPr lang="ru-RU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96" name="Right Arrow 95"/>
          <p:cNvSpPr/>
          <p:nvPr/>
        </p:nvSpPr>
        <p:spPr>
          <a:xfrm>
            <a:off x="3853954" y="4191263"/>
            <a:ext cx="1427499" cy="71757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merge</a:t>
            </a:r>
            <a:r>
              <a:rPr lang="ru-RU" sz="2800" dirty="0" smtClean="0"/>
              <a:t> </a:t>
            </a:r>
            <a:r>
              <a:rPr lang="en-US" sz="2800" dirty="0" smtClean="0"/>
              <a:t>fast-forward</a:t>
            </a:r>
            <a:endParaRPr lang="ru-RU" sz="2800" dirty="0"/>
          </a:p>
        </p:txBody>
      </p:sp>
      <p:sp>
        <p:nvSpPr>
          <p:cNvPr id="30" name="Rectangle 29"/>
          <p:cNvSpPr/>
          <p:nvPr/>
        </p:nvSpPr>
        <p:spPr>
          <a:xfrm>
            <a:off x="204133" y="4034643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32" name="Oval 31"/>
          <p:cNvSpPr/>
          <p:nvPr/>
        </p:nvSpPr>
        <p:spPr>
          <a:xfrm>
            <a:off x="2675249" y="482359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sp>
        <p:nvSpPr>
          <p:cNvPr id="34" name="Rectangle 33"/>
          <p:cNvSpPr/>
          <p:nvPr/>
        </p:nvSpPr>
        <p:spPr>
          <a:xfrm>
            <a:off x="2417962" y="598391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35" name="Straight Arrow Connector 34"/>
          <p:cNvCxnSpPr>
            <a:stCxn id="34" idx="0"/>
            <a:endCxn id="32" idx="4"/>
          </p:cNvCxnSpPr>
          <p:nvPr/>
        </p:nvCxnSpPr>
        <p:spPr>
          <a:xfrm flipV="1">
            <a:off x="3095694" y="5657316"/>
            <a:ext cx="1" cy="32659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6"/>
            <a:endCxn id="45" idx="2"/>
          </p:cNvCxnSpPr>
          <p:nvPr/>
        </p:nvCxnSpPr>
        <p:spPr>
          <a:xfrm>
            <a:off x="1307195" y="5240457"/>
            <a:ext cx="30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6304" y="482359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88ff2a</a:t>
            </a:r>
            <a:endParaRPr lang="ru-RU" sz="1050" dirty="0"/>
          </a:p>
        </p:txBody>
      </p:sp>
      <p:sp>
        <p:nvSpPr>
          <p:cNvPr id="45" name="Oval 44"/>
          <p:cNvSpPr/>
          <p:nvPr/>
        </p:nvSpPr>
        <p:spPr>
          <a:xfrm>
            <a:off x="1615347" y="482359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3866824" y="267434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Слияние перемоткой вперед</a:t>
            </a:r>
          </a:p>
          <a:p>
            <a:pPr algn="ctr"/>
            <a:r>
              <a:rPr lang="ru-RU" dirty="0" smtClean="0"/>
              <a:t>ветви </a:t>
            </a:r>
            <a:r>
              <a:rPr lang="en-US" b="1" dirty="0" smtClean="0"/>
              <a:t>branch_1</a:t>
            </a:r>
            <a:r>
              <a:rPr lang="en-US" dirty="0" smtClean="0"/>
              <a:t> </a:t>
            </a:r>
            <a:r>
              <a:rPr lang="ru-RU" dirty="0" smtClean="0"/>
              <a:t>в ветвь </a:t>
            </a:r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91717"/>
            <a:ext cx="8946541" cy="161672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Слияние перемоткой вперед возможно, только при наличии прямого пути «вперед» по графу </a:t>
            </a:r>
            <a:r>
              <a:rPr lang="ru-RU" dirty="0" err="1" smtClean="0"/>
              <a:t>коммитов</a:t>
            </a:r>
            <a:r>
              <a:rPr lang="ru-RU" dirty="0" smtClean="0"/>
              <a:t> для одной из сливаемых веток. Порядок слияния </a:t>
            </a:r>
            <a:r>
              <a:rPr lang="en-US" b="1" dirty="0" smtClean="0"/>
              <a:t>master-&gt;branch_1</a:t>
            </a:r>
            <a:r>
              <a:rPr lang="ru-RU" dirty="0" smtClean="0"/>
              <a:t> или </a:t>
            </a:r>
            <a:r>
              <a:rPr lang="en-US" b="1" dirty="0" smtClean="0"/>
              <a:t>branch_1-&gt;master</a:t>
            </a:r>
            <a:r>
              <a:rPr lang="ru-RU" dirty="0" smtClean="0"/>
              <a:t> – имеет значение.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6" name="Straight Arrow Connector 45"/>
          <p:cNvCxnSpPr>
            <a:stCxn id="45" idx="6"/>
            <a:endCxn id="32" idx="2"/>
          </p:cNvCxnSpPr>
          <p:nvPr/>
        </p:nvCxnSpPr>
        <p:spPr>
          <a:xfrm>
            <a:off x="2456238" y="5240457"/>
            <a:ext cx="219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0" idx="2"/>
            <a:endCxn id="44" idx="0"/>
          </p:cNvCxnSpPr>
          <p:nvPr/>
        </p:nvCxnSpPr>
        <p:spPr>
          <a:xfrm>
            <a:off x="881865" y="4476951"/>
            <a:ext cx="4885" cy="34664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419370" y="4074127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54" name="Oval 53"/>
          <p:cNvSpPr/>
          <p:nvPr/>
        </p:nvSpPr>
        <p:spPr>
          <a:xfrm>
            <a:off x="8676657" y="482359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sp>
        <p:nvSpPr>
          <p:cNvPr id="55" name="Rectangle 54"/>
          <p:cNvSpPr/>
          <p:nvPr/>
        </p:nvSpPr>
        <p:spPr>
          <a:xfrm>
            <a:off x="8419370" y="600952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56" name="Straight Arrow Connector 55"/>
          <p:cNvCxnSpPr>
            <a:stCxn id="55" idx="0"/>
            <a:endCxn id="54" idx="4"/>
          </p:cNvCxnSpPr>
          <p:nvPr/>
        </p:nvCxnSpPr>
        <p:spPr>
          <a:xfrm flipV="1">
            <a:off x="9097102" y="5657316"/>
            <a:ext cx="1" cy="35220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8" idx="6"/>
            <a:endCxn id="59" idx="2"/>
          </p:cNvCxnSpPr>
          <p:nvPr/>
        </p:nvCxnSpPr>
        <p:spPr>
          <a:xfrm>
            <a:off x="7308603" y="5240457"/>
            <a:ext cx="30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67712" y="482359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88ff2a</a:t>
            </a:r>
            <a:endParaRPr lang="ru-RU" sz="1050" dirty="0"/>
          </a:p>
        </p:txBody>
      </p:sp>
      <p:sp>
        <p:nvSpPr>
          <p:cNvPr id="59" name="Oval 58"/>
          <p:cNvSpPr/>
          <p:nvPr/>
        </p:nvSpPr>
        <p:spPr>
          <a:xfrm>
            <a:off x="7616755" y="482359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61" name="Straight Arrow Connector 60"/>
          <p:cNvCxnSpPr>
            <a:stCxn id="59" idx="6"/>
            <a:endCxn id="54" idx="2"/>
          </p:cNvCxnSpPr>
          <p:nvPr/>
        </p:nvCxnSpPr>
        <p:spPr>
          <a:xfrm>
            <a:off x="8457646" y="5240457"/>
            <a:ext cx="219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2"/>
            <a:endCxn id="54" idx="0"/>
          </p:cNvCxnSpPr>
          <p:nvPr/>
        </p:nvCxnSpPr>
        <p:spPr>
          <a:xfrm>
            <a:off x="9097102" y="4516435"/>
            <a:ext cx="1" cy="3071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12927" y="4040281"/>
            <a:ext cx="17219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 слиянии</a:t>
            </a:r>
          </a:p>
          <a:p>
            <a:r>
              <a:rPr lang="ru-RU" dirty="0" smtClean="0"/>
              <a:t>перемоткой</a:t>
            </a:r>
          </a:p>
          <a:p>
            <a:r>
              <a:rPr lang="ru-RU" dirty="0" smtClean="0"/>
              <a:t>вперед</a:t>
            </a:r>
          </a:p>
          <a:p>
            <a:r>
              <a:rPr lang="ru-RU" dirty="0" err="1" smtClean="0"/>
              <a:t>коммитов</a:t>
            </a:r>
            <a:endParaRPr lang="ru-RU" dirty="0"/>
          </a:p>
          <a:p>
            <a:r>
              <a:rPr lang="ru-RU" dirty="0" smtClean="0"/>
              <a:t>не создается</a:t>
            </a:r>
            <a:endParaRPr lang="ru-RU" dirty="0"/>
          </a:p>
        </p:txBody>
      </p:sp>
      <p:sp>
        <p:nvSpPr>
          <p:cNvPr id="85" name="Right Arrow 84"/>
          <p:cNvSpPr/>
          <p:nvPr/>
        </p:nvSpPr>
        <p:spPr>
          <a:xfrm>
            <a:off x="4306319" y="4905408"/>
            <a:ext cx="1740948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cherry-pick</a:t>
            </a:r>
            <a:endParaRPr lang="ru-RU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5686" y="2830174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Копирование </a:t>
            </a:r>
            <a:r>
              <a:rPr lang="ru-RU" dirty="0" err="1" smtClean="0"/>
              <a:t>коммита</a:t>
            </a:r>
            <a:r>
              <a:rPr lang="ru-RU" dirty="0" smtClean="0"/>
              <a:t> между из ветви </a:t>
            </a:r>
            <a:r>
              <a:rPr lang="en-US" b="1" dirty="0" smtClean="0"/>
              <a:t>branch_1</a:t>
            </a:r>
            <a:r>
              <a:rPr lang="ru-RU" dirty="0" smtClean="0"/>
              <a:t> в ветвь </a:t>
            </a:r>
            <a:r>
              <a:rPr lang="en-US" b="1" dirty="0" smtClean="0"/>
              <a:t>master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91717"/>
            <a:ext cx="8946541" cy="1616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Операция </a:t>
            </a:r>
            <a:r>
              <a:rPr lang="en-US" dirty="0" smtClean="0"/>
              <a:t>cherry-pick</a:t>
            </a:r>
            <a:r>
              <a:rPr lang="ru-RU" dirty="0" smtClean="0"/>
              <a:t> не полноценное слияние. Это операция позволяет создать в одной из веток копию </a:t>
            </a:r>
            <a:r>
              <a:rPr lang="ru-RU" dirty="0" err="1" smtClean="0"/>
              <a:t>коммита</a:t>
            </a:r>
            <a:r>
              <a:rPr lang="ru-RU" dirty="0" smtClean="0"/>
              <a:t> из другой.</a:t>
            </a:r>
          </a:p>
          <a:p>
            <a:pPr marL="0" indent="0">
              <a:buNone/>
            </a:pPr>
            <a:r>
              <a:rPr lang="ru-RU" dirty="0" smtClean="0"/>
              <a:t>При этом под </a:t>
            </a:r>
            <a:r>
              <a:rPr lang="ru-RU" dirty="0" err="1" smtClean="0"/>
              <a:t>коммитом</a:t>
            </a:r>
            <a:r>
              <a:rPr lang="ru-RU" dirty="0" smtClean="0"/>
              <a:t> тут понимается не «слепок» состояния </a:t>
            </a:r>
            <a:r>
              <a:rPr lang="ru-RU" dirty="0" err="1" smtClean="0"/>
              <a:t>репозитория</a:t>
            </a:r>
            <a:r>
              <a:rPr lang="ru-RU" dirty="0" smtClean="0"/>
              <a:t>, а набор изменений, приведший к такому состоянию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8" name="Oval 27"/>
          <p:cNvSpPr/>
          <p:nvPr/>
        </p:nvSpPr>
        <p:spPr>
          <a:xfrm>
            <a:off x="314614" y="50459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31" name="Straight Arrow Connector 30"/>
          <p:cNvCxnSpPr>
            <a:stCxn id="28" idx="6"/>
            <a:endCxn id="33" idx="2"/>
          </p:cNvCxnSpPr>
          <p:nvPr/>
        </p:nvCxnSpPr>
        <p:spPr>
          <a:xfrm flipV="1">
            <a:off x="1155505" y="5458723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616737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6" name="Rectangle 35"/>
          <p:cNvSpPr/>
          <p:nvPr/>
        </p:nvSpPr>
        <p:spPr>
          <a:xfrm>
            <a:off x="2458476" y="336835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7" name="Straight Arrow Connector 36"/>
          <p:cNvCxnSpPr>
            <a:stCxn id="36" idx="2"/>
            <a:endCxn id="47" idx="0"/>
          </p:cNvCxnSpPr>
          <p:nvPr/>
        </p:nvCxnSpPr>
        <p:spPr>
          <a:xfrm>
            <a:off x="3136208" y="3810662"/>
            <a:ext cx="1" cy="25443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14719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sp>
        <p:nvSpPr>
          <p:cNvPr id="39" name="Rectangle 38"/>
          <p:cNvSpPr/>
          <p:nvPr/>
        </p:nvSpPr>
        <p:spPr>
          <a:xfrm>
            <a:off x="2455610" y="620812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40" name="Straight Arrow Connector 39"/>
          <p:cNvCxnSpPr>
            <a:stCxn id="39" idx="0"/>
            <a:endCxn id="43" idx="4"/>
          </p:cNvCxnSpPr>
          <p:nvPr/>
        </p:nvCxnSpPr>
        <p:spPr>
          <a:xfrm flipV="1">
            <a:off x="3133342" y="5875582"/>
            <a:ext cx="4885" cy="3325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7"/>
            <a:endCxn id="38" idx="2"/>
          </p:cNvCxnSpPr>
          <p:nvPr/>
        </p:nvCxnSpPr>
        <p:spPr>
          <a:xfrm flipV="1">
            <a:off x="1032359" y="4481956"/>
            <a:ext cx="582360" cy="6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17781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88ff2a</a:t>
            </a:r>
            <a:endParaRPr lang="ru-RU" sz="1050" dirty="0"/>
          </a:p>
        </p:txBody>
      </p:sp>
      <p:sp>
        <p:nvSpPr>
          <p:cNvPr id="47" name="Oval 46"/>
          <p:cNvSpPr/>
          <p:nvPr/>
        </p:nvSpPr>
        <p:spPr>
          <a:xfrm>
            <a:off x="2715763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49" name="Straight Arrow Connector 48"/>
          <p:cNvCxnSpPr>
            <a:stCxn id="33" idx="6"/>
            <a:endCxn id="43" idx="2"/>
          </p:cNvCxnSpPr>
          <p:nvPr/>
        </p:nvCxnSpPr>
        <p:spPr>
          <a:xfrm>
            <a:off x="2457628" y="5458723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6"/>
            <a:endCxn id="47" idx="2"/>
          </p:cNvCxnSpPr>
          <p:nvPr/>
        </p:nvCxnSpPr>
        <p:spPr>
          <a:xfrm>
            <a:off x="2455610" y="4481956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771057" y="504593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65" name="Straight Arrow Connector 64"/>
          <p:cNvCxnSpPr>
            <a:stCxn id="63" idx="6"/>
            <a:endCxn id="66" idx="2"/>
          </p:cNvCxnSpPr>
          <p:nvPr/>
        </p:nvCxnSpPr>
        <p:spPr>
          <a:xfrm flipV="1">
            <a:off x="7611948" y="5458723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073180" y="5041864"/>
            <a:ext cx="840891" cy="833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67" name="Rectangle 66"/>
          <p:cNvSpPr/>
          <p:nvPr/>
        </p:nvSpPr>
        <p:spPr>
          <a:xfrm>
            <a:off x="10029527" y="3368354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68" name="Straight Arrow Connector 67"/>
          <p:cNvCxnSpPr>
            <a:stCxn id="67" idx="2"/>
            <a:endCxn id="77" idx="0"/>
          </p:cNvCxnSpPr>
          <p:nvPr/>
        </p:nvCxnSpPr>
        <p:spPr>
          <a:xfrm>
            <a:off x="10707259" y="3810662"/>
            <a:ext cx="1" cy="25634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71162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sp>
        <p:nvSpPr>
          <p:cNvPr id="70" name="Rectangle 69"/>
          <p:cNvSpPr/>
          <p:nvPr/>
        </p:nvSpPr>
        <p:spPr>
          <a:xfrm>
            <a:off x="8912053" y="6208122"/>
            <a:ext cx="1355464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branch_1</a:t>
            </a:r>
            <a:endParaRPr lang="ru-RU" dirty="0"/>
          </a:p>
        </p:txBody>
      </p:sp>
      <p:cxnSp>
        <p:nvCxnSpPr>
          <p:cNvPr id="71" name="Straight Arrow Connector 70"/>
          <p:cNvCxnSpPr>
            <a:stCxn id="70" idx="0"/>
            <a:endCxn id="73" idx="4"/>
          </p:cNvCxnSpPr>
          <p:nvPr/>
        </p:nvCxnSpPr>
        <p:spPr>
          <a:xfrm flipV="1">
            <a:off x="9589785" y="5875582"/>
            <a:ext cx="4885" cy="3325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7"/>
            <a:endCxn id="69" idx="2"/>
          </p:cNvCxnSpPr>
          <p:nvPr/>
        </p:nvCxnSpPr>
        <p:spPr>
          <a:xfrm flipV="1">
            <a:off x="7488802" y="4481956"/>
            <a:ext cx="582360" cy="6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174224" y="504186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88ff2a</a:t>
            </a:r>
            <a:endParaRPr lang="ru-RU" sz="1050" dirty="0"/>
          </a:p>
        </p:txBody>
      </p:sp>
      <p:sp>
        <p:nvSpPr>
          <p:cNvPr id="74" name="Oval 73"/>
          <p:cNvSpPr/>
          <p:nvPr/>
        </p:nvSpPr>
        <p:spPr>
          <a:xfrm>
            <a:off x="9172206" y="406509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75" name="Straight Arrow Connector 74"/>
          <p:cNvCxnSpPr>
            <a:stCxn id="66" idx="6"/>
            <a:endCxn id="73" idx="2"/>
          </p:cNvCxnSpPr>
          <p:nvPr/>
        </p:nvCxnSpPr>
        <p:spPr>
          <a:xfrm>
            <a:off x="8914071" y="5458723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9" idx="6"/>
            <a:endCxn id="74" idx="2"/>
          </p:cNvCxnSpPr>
          <p:nvPr/>
        </p:nvCxnSpPr>
        <p:spPr>
          <a:xfrm>
            <a:off x="8912053" y="4481956"/>
            <a:ext cx="260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0286814" y="4067003"/>
            <a:ext cx="840891" cy="8337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dfcb1</a:t>
            </a:r>
            <a:endParaRPr lang="ru-RU" sz="1050" dirty="0"/>
          </a:p>
        </p:txBody>
      </p:sp>
      <p:cxnSp>
        <p:nvCxnSpPr>
          <p:cNvPr id="78" name="Straight Arrow Connector 77"/>
          <p:cNvCxnSpPr>
            <a:stCxn id="74" idx="6"/>
            <a:endCxn id="77" idx="2"/>
          </p:cNvCxnSpPr>
          <p:nvPr/>
        </p:nvCxnSpPr>
        <p:spPr>
          <a:xfrm>
            <a:off x="10013097" y="4481956"/>
            <a:ext cx="273717" cy="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6" idx="7"/>
            <a:endCxn id="77" idx="3"/>
          </p:cNvCxnSpPr>
          <p:nvPr/>
        </p:nvCxnSpPr>
        <p:spPr>
          <a:xfrm rot="5400000" flipH="1" flipV="1">
            <a:off x="9407776" y="4161776"/>
            <a:ext cx="385333" cy="1619035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>
          <a:xfrm>
            <a:off x="4248907" y="4799817"/>
            <a:ext cx="1740948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cherry-pick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800" dirty="0" smtClean="0"/>
              <a:t>Обмен </a:t>
            </a:r>
            <a:r>
              <a:rPr lang="ru-RU" sz="2800" dirty="0" err="1" smtClean="0"/>
              <a:t>коммитами</a:t>
            </a:r>
            <a:r>
              <a:rPr lang="ru-RU" sz="2800" dirty="0" smtClean="0"/>
              <a:t> между </a:t>
            </a:r>
            <a:r>
              <a:rPr lang="ru-RU" sz="2800" dirty="0" err="1" smtClean="0"/>
              <a:t>репозиториями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91716"/>
            <a:ext cx="8946541" cy="4768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Коммиты</a:t>
            </a:r>
            <a:r>
              <a:rPr lang="ru-RU" dirty="0" smtClean="0"/>
              <a:t> между </a:t>
            </a:r>
            <a:r>
              <a:rPr lang="ru-RU" dirty="0" err="1" smtClean="0"/>
              <a:t>репозиториями</a:t>
            </a:r>
            <a:r>
              <a:rPr lang="ru-RU" dirty="0" smtClean="0"/>
              <a:t> передаются путем слияния </a:t>
            </a:r>
            <a:r>
              <a:rPr lang="ru-RU" dirty="0" err="1" smtClean="0"/>
              <a:t>соответсвующих</a:t>
            </a:r>
            <a:r>
              <a:rPr lang="ru-RU" dirty="0" smtClean="0"/>
              <a:t> удаленной и локальных веток методом </a:t>
            </a:r>
            <a:r>
              <a:rPr lang="en-US" b="1" dirty="0" err="1" smtClean="0"/>
              <a:t>fast_forward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dirty="0" smtClean="0"/>
              <a:t>Для обмена данными между </a:t>
            </a:r>
            <a:r>
              <a:rPr lang="ru-RU" dirty="0" err="1" smtClean="0"/>
              <a:t>репозиториями</a:t>
            </a:r>
            <a:r>
              <a:rPr lang="ru-RU" dirty="0" smtClean="0"/>
              <a:t> </a:t>
            </a:r>
            <a:r>
              <a:rPr lang="ru-RU" dirty="0" err="1" smtClean="0"/>
              <a:t>опредлены</a:t>
            </a:r>
            <a:r>
              <a:rPr lang="ru-RU" dirty="0" smtClean="0"/>
              <a:t> три операции</a:t>
            </a:r>
          </a:p>
          <a:p>
            <a:r>
              <a:rPr lang="en-US" u="sng" dirty="0"/>
              <a:t>CLONE</a:t>
            </a:r>
            <a:r>
              <a:rPr lang="en-US" dirty="0"/>
              <a:t> – </a:t>
            </a:r>
            <a:r>
              <a:rPr lang="ru-RU" dirty="0"/>
              <a:t>Создание полного клона удаленного </a:t>
            </a:r>
            <a:r>
              <a:rPr lang="ru-RU" dirty="0" err="1"/>
              <a:t>репозитория</a:t>
            </a:r>
            <a:r>
              <a:rPr lang="ru-RU" dirty="0"/>
              <a:t> локально</a:t>
            </a:r>
          </a:p>
          <a:p>
            <a:r>
              <a:rPr lang="en-US" u="sng" dirty="0" smtClean="0"/>
              <a:t>PUSH</a:t>
            </a:r>
            <a:r>
              <a:rPr lang="en-US" dirty="0" smtClean="0"/>
              <a:t> </a:t>
            </a:r>
            <a:r>
              <a:rPr lang="ru-RU" dirty="0" smtClean="0"/>
              <a:t>– слияние локальной ветки на удаленную (передача локально созданных </a:t>
            </a:r>
            <a:r>
              <a:rPr lang="ru-RU" dirty="0" err="1" smtClean="0"/>
              <a:t>коммитов</a:t>
            </a:r>
            <a:r>
              <a:rPr lang="ru-RU" dirty="0" smtClean="0"/>
              <a:t>)</a:t>
            </a:r>
          </a:p>
          <a:p>
            <a:r>
              <a:rPr lang="en-US" u="sng" dirty="0"/>
              <a:t>FETCH</a:t>
            </a:r>
            <a:r>
              <a:rPr lang="en-US" dirty="0"/>
              <a:t> – </a:t>
            </a:r>
            <a:r>
              <a:rPr lang="ru-RU" dirty="0"/>
              <a:t>получение удаленных </a:t>
            </a:r>
            <a:r>
              <a:rPr lang="ru-RU" dirty="0" err="1"/>
              <a:t>коммитов</a:t>
            </a:r>
            <a:r>
              <a:rPr lang="ru-RU" dirty="0"/>
              <a:t> без слияния (слияние потом можно осуществить в ручную)</a:t>
            </a:r>
          </a:p>
          <a:p>
            <a:r>
              <a:rPr lang="en-US" u="sng" dirty="0" smtClean="0"/>
              <a:t>PULL</a:t>
            </a:r>
            <a:r>
              <a:rPr lang="ru-RU" dirty="0" smtClean="0"/>
              <a:t> – слияние удаленной ветки на локальную (</a:t>
            </a:r>
            <a:r>
              <a:rPr lang="ru-RU" dirty="0" err="1" smtClean="0"/>
              <a:t>полученые</a:t>
            </a:r>
            <a:r>
              <a:rPr lang="ru-RU" dirty="0" smtClean="0"/>
              <a:t> удаленных </a:t>
            </a:r>
            <a:r>
              <a:rPr lang="ru-RU" dirty="0" err="1" smtClean="0"/>
              <a:t>коммитов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6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400" dirty="0" smtClean="0"/>
              <a:t>Обмен </a:t>
            </a:r>
            <a:r>
              <a:rPr lang="ru-RU" sz="2400" dirty="0" err="1" smtClean="0"/>
              <a:t>коммитами</a:t>
            </a:r>
            <a:r>
              <a:rPr lang="ru-RU" sz="2400" dirty="0" smtClean="0"/>
              <a:t> между </a:t>
            </a:r>
            <a:r>
              <a:rPr lang="ru-RU" sz="2400" dirty="0" err="1" smtClean="0"/>
              <a:t>репозиториями</a:t>
            </a:r>
            <a:r>
              <a:rPr lang="en-US" sz="2400" dirty="0" smtClean="0"/>
              <a:t>: FETCH </a:t>
            </a:r>
            <a:r>
              <a:rPr lang="ru-RU" sz="2400" dirty="0" smtClean="0"/>
              <a:t>и </a:t>
            </a:r>
            <a:r>
              <a:rPr lang="en-US" sz="2400" dirty="0" smtClean="0"/>
              <a:t>PULL</a:t>
            </a:r>
            <a:endParaRPr lang="ru-RU" sz="2400" dirty="0"/>
          </a:p>
        </p:txBody>
      </p:sp>
      <p:sp>
        <p:nvSpPr>
          <p:cNvPr id="5" name="Oval 4"/>
          <p:cNvSpPr/>
          <p:nvPr/>
        </p:nvSpPr>
        <p:spPr>
          <a:xfrm>
            <a:off x="613735" y="124609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sp>
        <p:nvSpPr>
          <p:cNvPr id="12" name="Rectangle 11"/>
          <p:cNvSpPr/>
          <p:nvPr/>
        </p:nvSpPr>
        <p:spPr>
          <a:xfrm>
            <a:off x="356448" y="2324094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13" name="Straight Arrow Connector 12"/>
          <p:cNvCxnSpPr>
            <a:stCxn id="12" idx="0"/>
            <a:endCxn id="5" idx="4"/>
          </p:cNvCxnSpPr>
          <p:nvPr/>
        </p:nvCxnSpPr>
        <p:spPr>
          <a:xfrm flipV="1">
            <a:off x="1034180" y="2079812"/>
            <a:ext cx="1" cy="24428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26142" y="2083883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26" name="Straight Arrow Connector 25"/>
          <p:cNvCxnSpPr>
            <a:stCxn id="25" idx="6"/>
            <a:endCxn id="27" idx="2"/>
          </p:cNvCxnSpPr>
          <p:nvPr/>
        </p:nvCxnSpPr>
        <p:spPr>
          <a:xfrm flipV="1">
            <a:off x="7867033" y="2496671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328265" y="2079812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28" name="Rectangle 27"/>
          <p:cNvSpPr/>
          <p:nvPr/>
        </p:nvSpPr>
        <p:spPr>
          <a:xfrm>
            <a:off x="9193358" y="1275715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10050833" y="1718023"/>
            <a:ext cx="1" cy="3617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630388" y="2079812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31" name="Straight Arrow Connector 30"/>
          <p:cNvCxnSpPr>
            <a:stCxn id="27" idx="6"/>
            <a:endCxn id="30" idx="2"/>
          </p:cNvCxnSpPr>
          <p:nvPr/>
        </p:nvCxnSpPr>
        <p:spPr>
          <a:xfrm>
            <a:off x="9169156" y="2496671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68855" y="3240571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3" name="Straight Arrow Connector 32"/>
          <p:cNvCxnSpPr>
            <a:stCxn id="32" idx="0"/>
            <a:endCxn id="25" idx="4"/>
          </p:cNvCxnSpPr>
          <p:nvPr/>
        </p:nvCxnSpPr>
        <p:spPr>
          <a:xfrm flipV="1">
            <a:off x="7446587" y="2917601"/>
            <a:ext cx="1" cy="32297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2648172" y="1718023"/>
            <a:ext cx="2560320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ru-RU" dirty="0"/>
          </a:p>
        </p:txBody>
      </p:sp>
      <p:sp>
        <p:nvSpPr>
          <p:cNvPr id="35" name="Oval 34"/>
          <p:cNvSpPr/>
          <p:nvPr/>
        </p:nvSpPr>
        <p:spPr>
          <a:xfrm>
            <a:off x="484354" y="500085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36" name="Straight Arrow Connector 35"/>
          <p:cNvCxnSpPr>
            <a:stCxn id="35" idx="6"/>
            <a:endCxn id="37" idx="2"/>
          </p:cNvCxnSpPr>
          <p:nvPr/>
        </p:nvCxnSpPr>
        <p:spPr>
          <a:xfrm flipV="1">
            <a:off x="1325245" y="5413639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86477" y="499678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8" name="Rectangle 37"/>
          <p:cNvSpPr/>
          <p:nvPr/>
        </p:nvSpPr>
        <p:spPr>
          <a:xfrm>
            <a:off x="2648172" y="4234802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39" name="Straight Arrow Connector 38"/>
          <p:cNvCxnSpPr>
            <a:stCxn id="38" idx="2"/>
            <a:endCxn id="40" idx="0"/>
          </p:cNvCxnSpPr>
          <p:nvPr/>
        </p:nvCxnSpPr>
        <p:spPr>
          <a:xfrm>
            <a:off x="3505647" y="4677110"/>
            <a:ext cx="3399" cy="31967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88600" y="499678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41" name="Straight Arrow Connector 40"/>
          <p:cNvCxnSpPr>
            <a:stCxn id="37" idx="6"/>
            <a:endCxn id="40" idx="2"/>
          </p:cNvCxnSpPr>
          <p:nvPr/>
        </p:nvCxnSpPr>
        <p:spPr>
          <a:xfrm>
            <a:off x="2627368" y="5413639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49666" y="6124719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2" idx="0"/>
            <a:endCxn id="40" idx="4"/>
          </p:cNvCxnSpPr>
          <p:nvPr/>
        </p:nvCxnSpPr>
        <p:spPr>
          <a:xfrm flipH="1" flipV="1">
            <a:off x="3509046" y="5830498"/>
            <a:ext cx="18352" cy="2942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 rot="20014770" flipH="1">
            <a:off x="4800713" y="4435063"/>
            <a:ext cx="2197419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</a:t>
            </a:r>
            <a:endParaRPr lang="ru-RU" dirty="0"/>
          </a:p>
        </p:txBody>
      </p:sp>
      <p:sp>
        <p:nvSpPr>
          <p:cNvPr id="60" name="Right Arrow 59"/>
          <p:cNvSpPr/>
          <p:nvPr/>
        </p:nvSpPr>
        <p:spPr>
          <a:xfrm rot="2208340">
            <a:off x="608452" y="3431115"/>
            <a:ext cx="1832852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PULL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7819267" y="5059587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Фактически</a:t>
            </a:r>
          </a:p>
          <a:p>
            <a:r>
              <a:rPr lang="en-US" dirty="0" smtClean="0"/>
              <a:t>PULL = FETCH + MERGE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8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400" dirty="0" smtClean="0"/>
              <a:t>Обмен </a:t>
            </a:r>
            <a:r>
              <a:rPr lang="ru-RU" sz="2400" dirty="0" err="1" smtClean="0"/>
              <a:t>коммитами</a:t>
            </a:r>
            <a:r>
              <a:rPr lang="ru-RU" sz="2400" dirty="0" smtClean="0"/>
              <a:t> между </a:t>
            </a:r>
            <a:r>
              <a:rPr lang="ru-RU" sz="2400" dirty="0" err="1" smtClean="0"/>
              <a:t>репозиториями</a:t>
            </a:r>
            <a:r>
              <a:rPr lang="en-US" sz="2400" dirty="0" smtClean="0"/>
              <a:t>: PUSH</a:t>
            </a:r>
            <a:endParaRPr lang="ru-RU" sz="2400" dirty="0"/>
          </a:p>
        </p:txBody>
      </p:sp>
      <p:sp>
        <p:nvSpPr>
          <p:cNvPr id="25" name="Oval 24"/>
          <p:cNvSpPr/>
          <p:nvPr/>
        </p:nvSpPr>
        <p:spPr>
          <a:xfrm>
            <a:off x="7168735" y="318669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26" name="Straight Arrow Connector 25"/>
          <p:cNvCxnSpPr>
            <a:stCxn id="25" idx="6"/>
            <a:endCxn id="27" idx="2"/>
          </p:cNvCxnSpPr>
          <p:nvPr/>
        </p:nvCxnSpPr>
        <p:spPr>
          <a:xfrm flipV="1">
            <a:off x="8009626" y="3599487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470858" y="318262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28" name="Rectangle 27"/>
          <p:cNvSpPr/>
          <p:nvPr/>
        </p:nvSpPr>
        <p:spPr>
          <a:xfrm>
            <a:off x="9335951" y="2378531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28" idx="2"/>
            <a:endCxn id="30" idx="0"/>
          </p:cNvCxnSpPr>
          <p:nvPr/>
        </p:nvCxnSpPr>
        <p:spPr>
          <a:xfrm>
            <a:off x="10193426" y="2820839"/>
            <a:ext cx="1" cy="3617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772981" y="318262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31" name="Straight Arrow Connector 30"/>
          <p:cNvCxnSpPr>
            <a:stCxn id="27" idx="6"/>
            <a:endCxn id="30" idx="2"/>
          </p:cNvCxnSpPr>
          <p:nvPr/>
        </p:nvCxnSpPr>
        <p:spPr>
          <a:xfrm>
            <a:off x="9311749" y="3599487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515694" y="4389426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3" name="Straight Arrow Connector 32"/>
          <p:cNvCxnSpPr>
            <a:stCxn id="32" idx="0"/>
            <a:endCxn id="30" idx="4"/>
          </p:cNvCxnSpPr>
          <p:nvPr/>
        </p:nvCxnSpPr>
        <p:spPr>
          <a:xfrm flipV="1">
            <a:off x="10193426" y="4016346"/>
            <a:ext cx="1" cy="37308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885416" y="3279635"/>
            <a:ext cx="1740948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5" name="Oval 34"/>
          <p:cNvSpPr/>
          <p:nvPr/>
        </p:nvSpPr>
        <p:spPr>
          <a:xfrm>
            <a:off x="537845" y="3186699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36" name="Straight Arrow Connector 35"/>
          <p:cNvCxnSpPr>
            <a:stCxn id="35" idx="6"/>
            <a:endCxn id="37" idx="2"/>
          </p:cNvCxnSpPr>
          <p:nvPr/>
        </p:nvCxnSpPr>
        <p:spPr>
          <a:xfrm flipV="1">
            <a:off x="1378736" y="3599487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839968" y="318262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38" name="Rectangle 37"/>
          <p:cNvSpPr/>
          <p:nvPr/>
        </p:nvSpPr>
        <p:spPr>
          <a:xfrm>
            <a:off x="100815" y="2302083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39" name="Straight Arrow Connector 38"/>
          <p:cNvCxnSpPr>
            <a:stCxn id="38" idx="2"/>
            <a:endCxn id="35" idx="0"/>
          </p:cNvCxnSpPr>
          <p:nvPr/>
        </p:nvCxnSpPr>
        <p:spPr>
          <a:xfrm>
            <a:off x="958290" y="2744391"/>
            <a:ext cx="1" cy="4423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42091" y="318262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41" name="Straight Arrow Connector 40"/>
          <p:cNvCxnSpPr>
            <a:stCxn id="37" idx="6"/>
            <a:endCxn id="40" idx="2"/>
          </p:cNvCxnSpPr>
          <p:nvPr/>
        </p:nvCxnSpPr>
        <p:spPr>
          <a:xfrm>
            <a:off x="2680859" y="3599487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3157" y="4310567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2" idx="0"/>
            <a:endCxn id="40" idx="4"/>
          </p:cNvCxnSpPr>
          <p:nvPr/>
        </p:nvCxnSpPr>
        <p:spPr>
          <a:xfrm flipH="1" flipV="1">
            <a:off x="3562537" y="4016346"/>
            <a:ext cx="18352" cy="2942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0" y="1272208"/>
            <a:ext cx="9254723" cy="49761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Ситуация, в которой электронный документ за время своего существования претерпевает ряд изменений, достаточно типична. При этом часто бывает важно иметь не только последнюю версию, но и несколько предыдущих. В простейшем случае можно просто хранить несколько вариантов документа, нумеруя их соответствующим образом. Такой способ неэффективен (приходится хранить несколько практически идентичных копий), требует повышенного внимания и дисциплины и часто ведёт к ошибкам, поэтому были разработаны средства для автоматизации этой работы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Следует отметить, что большинство систем контроля версий работают с абстрактными документами-файлами. Конечно, наиболее удобно </a:t>
            </a:r>
            <a:r>
              <a:rPr lang="ru-RU" dirty="0" err="1" smtClean="0"/>
              <a:t>версионировать</a:t>
            </a:r>
            <a:r>
              <a:rPr lang="ru-RU" dirty="0" smtClean="0"/>
              <a:t> простые текстовые файлы, но большинство систем контроля версий неплохо справляется и с бинарными файлами, такими как изображения.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930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rebase - </a:t>
            </a:r>
            <a:r>
              <a:rPr lang="ru-RU" sz="2400" dirty="0" smtClean="0"/>
              <a:t>перебазирование ветвей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4094" y="1376978"/>
            <a:ext cx="11545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Редко удается сделать </a:t>
            </a:r>
            <a:r>
              <a:rPr lang="en-US" dirty="0" smtClean="0"/>
              <a:t>fast-forward</a:t>
            </a:r>
            <a:r>
              <a:rPr lang="ru-RU" dirty="0" smtClean="0"/>
              <a:t> слияние при получении </a:t>
            </a:r>
            <a:r>
              <a:rPr lang="ru-RU" dirty="0" err="1" smtClean="0"/>
              <a:t>коммитов</a:t>
            </a:r>
            <a:r>
              <a:rPr lang="ru-RU" dirty="0" smtClean="0"/>
              <a:t> из удаленного </a:t>
            </a:r>
            <a:r>
              <a:rPr lang="ru-RU" dirty="0" err="1" smtClean="0"/>
              <a:t>репозитория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Гораздо чаще получается что-то наподобие такого</a:t>
            </a:r>
            <a:endParaRPr lang="ru-RU" dirty="0"/>
          </a:p>
        </p:txBody>
      </p:sp>
      <p:sp>
        <p:nvSpPr>
          <p:cNvPr id="23" name="Oval 22"/>
          <p:cNvSpPr/>
          <p:nvPr/>
        </p:nvSpPr>
        <p:spPr>
          <a:xfrm>
            <a:off x="305380" y="412266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sp>
        <p:nvSpPr>
          <p:cNvPr id="24" name="Rectangle 23"/>
          <p:cNvSpPr/>
          <p:nvPr/>
        </p:nvSpPr>
        <p:spPr>
          <a:xfrm>
            <a:off x="2652339" y="5265213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44" name="Straight Arrow Connector 43"/>
          <p:cNvCxnSpPr>
            <a:stCxn id="24" idx="0"/>
            <a:endCxn id="59" idx="4"/>
          </p:cNvCxnSpPr>
          <p:nvPr/>
        </p:nvCxnSpPr>
        <p:spPr>
          <a:xfrm flipV="1">
            <a:off x="3330071" y="4952314"/>
            <a:ext cx="1" cy="3128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98622" y="432292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46" name="Straight Arrow Connector 45"/>
          <p:cNvCxnSpPr>
            <a:stCxn id="45" idx="6"/>
            <a:endCxn id="47" idx="2"/>
          </p:cNvCxnSpPr>
          <p:nvPr/>
        </p:nvCxnSpPr>
        <p:spPr>
          <a:xfrm flipV="1">
            <a:off x="8239513" y="4735716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700745" y="431885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48" name="Rectangle 47"/>
          <p:cNvSpPr/>
          <p:nvPr/>
        </p:nvSpPr>
        <p:spPr>
          <a:xfrm>
            <a:off x="9565838" y="2431192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49" name="Straight Arrow Connector 48"/>
          <p:cNvCxnSpPr>
            <a:stCxn id="48" idx="2"/>
            <a:endCxn id="62" idx="0"/>
          </p:cNvCxnSpPr>
          <p:nvPr/>
        </p:nvCxnSpPr>
        <p:spPr>
          <a:xfrm>
            <a:off x="10423313" y="2873500"/>
            <a:ext cx="1" cy="239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002868" y="431885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51" name="Straight Arrow Connector 50"/>
          <p:cNvCxnSpPr>
            <a:stCxn id="47" idx="6"/>
            <a:endCxn id="50" idx="2"/>
          </p:cNvCxnSpPr>
          <p:nvPr/>
        </p:nvCxnSpPr>
        <p:spPr>
          <a:xfrm>
            <a:off x="9541636" y="4735716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745581" y="5514364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53" name="Straight Arrow Connector 52"/>
          <p:cNvCxnSpPr>
            <a:stCxn id="52" idx="0"/>
            <a:endCxn id="50" idx="4"/>
          </p:cNvCxnSpPr>
          <p:nvPr/>
        </p:nvCxnSpPr>
        <p:spPr>
          <a:xfrm flipV="1">
            <a:off x="10423313" y="5152575"/>
            <a:ext cx="1" cy="3617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439820" y="4318857"/>
            <a:ext cx="2560320" cy="4840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ru-RU" dirty="0"/>
          </a:p>
        </p:txBody>
      </p:sp>
      <p:cxnSp>
        <p:nvCxnSpPr>
          <p:cNvPr id="57" name="Straight Arrow Connector 56"/>
          <p:cNvCxnSpPr>
            <a:stCxn id="23" idx="6"/>
            <a:endCxn id="58" idx="2"/>
          </p:cNvCxnSpPr>
          <p:nvPr/>
        </p:nvCxnSpPr>
        <p:spPr>
          <a:xfrm flipV="1">
            <a:off x="1146271" y="4535455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07503" y="4118596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59" name="Oval 58"/>
          <p:cNvSpPr/>
          <p:nvPr/>
        </p:nvSpPr>
        <p:spPr>
          <a:xfrm>
            <a:off x="2909626" y="4118596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60" name="Straight Arrow Connector 59"/>
          <p:cNvCxnSpPr>
            <a:stCxn id="58" idx="6"/>
            <a:endCxn id="59" idx="2"/>
          </p:cNvCxnSpPr>
          <p:nvPr/>
        </p:nvCxnSpPr>
        <p:spPr>
          <a:xfrm>
            <a:off x="2448394" y="4535455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700745" y="311440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ddf1a</a:t>
            </a:r>
            <a:endParaRPr lang="ru-RU" sz="1050" dirty="0"/>
          </a:p>
        </p:txBody>
      </p:sp>
      <p:sp>
        <p:nvSpPr>
          <p:cNvPr id="62" name="Oval 61"/>
          <p:cNvSpPr/>
          <p:nvPr/>
        </p:nvSpPr>
        <p:spPr>
          <a:xfrm>
            <a:off x="10002868" y="3113342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 flipV="1">
            <a:off x="9541636" y="3530201"/>
            <a:ext cx="461232" cy="1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5" idx="7"/>
            <a:endCxn id="61" idx="2"/>
          </p:cNvCxnSpPr>
          <p:nvPr/>
        </p:nvCxnSpPr>
        <p:spPr>
          <a:xfrm flipV="1">
            <a:off x="8116367" y="3531264"/>
            <a:ext cx="584378" cy="91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rebase - </a:t>
            </a:r>
            <a:r>
              <a:rPr lang="ru-RU" sz="2400" dirty="0" smtClean="0"/>
              <a:t>перебазирование ветвей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4094" y="1246094"/>
            <a:ext cx="1163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Когда в разработке </a:t>
            </a:r>
            <a:r>
              <a:rPr lang="ru-RU" dirty="0" err="1" smtClean="0"/>
              <a:t>учавствует</a:t>
            </a:r>
            <a:r>
              <a:rPr lang="ru-RU" dirty="0" smtClean="0"/>
              <a:t> много людей, история </a:t>
            </a:r>
            <a:r>
              <a:rPr lang="ru-RU" dirty="0" err="1" smtClean="0"/>
              <a:t>коммитов</a:t>
            </a:r>
            <a:r>
              <a:rPr lang="ru-RU" dirty="0" smtClean="0"/>
              <a:t> разбавленная </a:t>
            </a:r>
            <a:r>
              <a:rPr lang="en-US" dirty="0" smtClean="0"/>
              <a:t>merge-</a:t>
            </a:r>
            <a:r>
              <a:rPr lang="ru-RU" dirty="0" err="1" smtClean="0"/>
              <a:t>коммитами</a:t>
            </a:r>
            <a:endParaRPr lang="ru-RU" dirty="0" smtClean="0"/>
          </a:p>
          <a:p>
            <a:r>
              <a:rPr lang="ru-RU" dirty="0" smtClean="0"/>
              <a:t>начинает выглядеть плохо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" y="2000894"/>
            <a:ext cx="8710626" cy="46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rebase - </a:t>
            </a:r>
            <a:r>
              <a:rPr lang="ru-RU" sz="2400" dirty="0" smtClean="0"/>
              <a:t>перебазирование ветвей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4094" y="1376978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Решение – перебазирование </a:t>
            </a:r>
            <a:r>
              <a:rPr lang="ru-RU" dirty="0" err="1" smtClean="0"/>
              <a:t>коммитов</a:t>
            </a:r>
            <a:r>
              <a:rPr lang="ru-RU" dirty="0" smtClean="0"/>
              <a:t> (смена предка)</a:t>
            </a:r>
            <a:endParaRPr lang="ru-RU" dirty="0"/>
          </a:p>
        </p:txBody>
      </p:sp>
      <p:sp>
        <p:nvSpPr>
          <p:cNvPr id="54" name="Right Arrow 53"/>
          <p:cNvSpPr/>
          <p:nvPr/>
        </p:nvSpPr>
        <p:spPr>
          <a:xfrm>
            <a:off x="3848955" y="2621008"/>
            <a:ext cx="2330993" cy="19797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REBASE master</a:t>
            </a:r>
          </a:p>
          <a:p>
            <a:pPr algn="ctr"/>
            <a:r>
              <a:rPr lang="en-US" dirty="0" smtClean="0"/>
              <a:t>-&gt;</a:t>
            </a:r>
          </a:p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sp>
        <p:nvSpPr>
          <p:cNvPr id="25" name="Oval 24"/>
          <p:cNvSpPr/>
          <p:nvPr/>
        </p:nvSpPr>
        <p:spPr>
          <a:xfrm>
            <a:off x="83422" y="3854241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26" name="Straight Arrow Connector 25"/>
          <p:cNvCxnSpPr>
            <a:stCxn id="25" idx="6"/>
            <a:endCxn id="27" idx="2"/>
          </p:cNvCxnSpPr>
          <p:nvPr/>
        </p:nvCxnSpPr>
        <p:spPr>
          <a:xfrm flipV="1">
            <a:off x="924313" y="4267029"/>
            <a:ext cx="461232" cy="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85545" y="3850170"/>
            <a:ext cx="840891" cy="8337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12dc6</a:t>
            </a:r>
            <a:endParaRPr lang="ru-RU" sz="1050" dirty="0"/>
          </a:p>
        </p:txBody>
      </p:sp>
      <p:sp>
        <p:nvSpPr>
          <p:cNvPr id="28" name="Rectangle 27"/>
          <p:cNvSpPr/>
          <p:nvPr/>
        </p:nvSpPr>
        <p:spPr>
          <a:xfrm>
            <a:off x="2250638" y="1962505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29" name="Straight Arrow Connector 28"/>
          <p:cNvCxnSpPr>
            <a:stCxn id="28" idx="2"/>
            <a:endCxn id="35" idx="0"/>
          </p:cNvCxnSpPr>
          <p:nvPr/>
        </p:nvCxnSpPr>
        <p:spPr>
          <a:xfrm>
            <a:off x="3108113" y="2404813"/>
            <a:ext cx="1" cy="239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87668" y="3850170"/>
            <a:ext cx="840891" cy="8337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d21c1</a:t>
            </a:r>
            <a:endParaRPr lang="ru-RU" sz="1050" dirty="0"/>
          </a:p>
        </p:txBody>
      </p:sp>
      <p:cxnSp>
        <p:nvCxnSpPr>
          <p:cNvPr id="31" name="Straight Arrow Connector 30"/>
          <p:cNvCxnSpPr>
            <a:stCxn id="27" idx="6"/>
            <a:endCxn id="30" idx="2"/>
          </p:cNvCxnSpPr>
          <p:nvPr/>
        </p:nvCxnSpPr>
        <p:spPr>
          <a:xfrm>
            <a:off x="2226436" y="4267029"/>
            <a:ext cx="461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30381" y="5045677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33" name="Straight Arrow Connector 32"/>
          <p:cNvCxnSpPr>
            <a:stCxn id="32" idx="0"/>
            <a:endCxn id="30" idx="4"/>
          </p:cNvCxnSpPr>
          <p:nvPr/>
        </p:nvCxnSpPr>
        <p:spPr>
          <a:xfrm flipV="1">
            <a:off x="3108113" y="4683888"/>
            <a:ext cx="1" cy="3617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85545" y="2645718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ddf1a</a:t>
            </a:r>
            <a:endParaRPr lang="ru-RU" sz="1050" dirty="0"/>
          </a:p>
        </p:txBody>
      </p:sp>
      <p:sp>
        <p:nvSpPr>
          <p:cNvPr id="35" name="Oval 34"/>
          <p:cNvSpPr/>
          <p:nvPr/>
        </p:nvSpPr>
        <p:spPr>
          <a:xfrm>
            <a:off x="2687668" y="2644655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36" name="Straight Arrow Connector 35"/>
          <p:cNvCxnSpPr>
            <a:stCxn id="34" idx="6"/>
            <a:endCxn id="35" idx="2"/>
          </p:cNvCxnSpPr>
          <p:nvPr/>
        </p:nvCxnSpPr>
        <p:spPr>
          <a:xfrm flipV="1">
            <a:off x="2226436" y="3061514"/>
            <a:ext cx="461232" cy="1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34" idx="2"/>
          </p:cNvCxnSpPr>
          <p:nvPr/>
        </p:nvCxnSpPr>
        <p:spPr>
          <a:xfrm flipV="1">
            <a:off x="801167" y="3062577"/>
            <a:ext cx="584378" cy="91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37459" y="3768930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45ffd2</a:t>
            </a:r>
            <a:endParaRPr lang="ru-RU" sz="1050" dirty="0"/>
          </a:p>
        </p:txBody>
      </p:sp>
      <p:cxnSp>
        <p:nvCxnSpPr>
          <p:cNvPr id="39" name="Straight Arrow Connector 38"/>
          <p:cNvCxnSpPr>
            <a:stCxn id="67" idx="6"/>
            <a:endCxn id="40" idx="2"/>
          </p:cNvCxnSpPr>
          <p:nvPr/>
        </p:nvCxnSpPr>
        <p:spPr>
          <a:xfrm>
            <a:off x="9482596" y="2976203"/>
            <a:ext cx="248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730644" y="2559344"/>
            <a:ext cx="840891" cy="8337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13b32</a:t>
            </a:r>
            <a:endParaRPr lang="ru-RU" sz="1050" dirty="0"/>
          </a:p>
        </p:txBody>
      </p:sp>
      <p:sp>
        <p:nvSpPr>
          <p:cNvPr id="41" name="Rectangle 40"/>
          <p:cNvSpPr/>
          <p:nvPr/>
        </p:nvSpPr>
        <p:spPr>
          <a:xfrm>
            <a:off x="8204675" y="1877194"/>
            <a:ext cx="1714950" cy="442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origin/master</a:t>
            </a:r>
            <a:endParaRPr lang="ru-RU" dirty="0"/>
          </a:p>
        </p:txBody>
      </p:sp>
      <p:cxnSp>
        <p:nvCxnSpPr>
          <p:cNvPr id="42" name="Straight Arrow Connector 41"/>
          <p:cNvCxnSpPr>
            <a:stCxn id="41" idx="2"/>
            <a:endCxn id="67" idx="0"/>
          </p:cNvCxnSpPr>
          <p:nvPr/>
        </p:nvCxnSpPr>
        <p:spPr>
          <a:xfrm>
            <a:off x="9062150" y="2319502"/>
            <a:ext cx="1" cy="239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819583" y="2559344"/>
            <a:ext cx="840891" cy="8337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a6cf4</a:t>
            </a:r>
            <a:endParaRPr lang="ru-RU" sz="1050" dirty="0"/>
          </a:p>
        </p:txBody>
      </p:sp>
      <p:cxnSp>
        <p:nvCxnSpPr>
          <p:cNvPr id="55" name="Straight Arrow Connector 54"/>
          <p:cNvCxnSpPr>
            <a:stCxn id="40" idx="6"/>
            <a:endCxn id="43" idx="2"/>
          </p:cNvCxnSpPr>
          <p:nvPr/>
        </p:nvCxnSpPr>
        <p:spPr>
          <a:xfrm>
            <a:off x="10571535" y="2976203"/>
            <a:ext cx="248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0562296" y="3707649"/>
            <a:ext cx="1355464" cy="442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ru-RU" dirty="0"/>
          </a:p>
        </p:txBody>
      </p:sp>
      <p:cxnSp>
        <p:nvCxnSpPr>
          <p:cNvPr id="65" name="Straight Arrow Connector 64"/>
          <p:cNvCxnSpPr>
            <a:stCxn id="56" idx="0"/>
            <a:endCxn id="43" idx="4"/>
          </p:cNvCxnSpPr>
          <p:nvPr/>
        </p:nvCxnSpPr>
        <p:spPr>
          <a:xfrm flipV="1">
            <a:off x="11240028" y="3393062"/>
            <a:ext cx="1" cy="3145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339582" y="2560407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ddf1a</a:t>
            </a:r>
            <a:endParaRPr lang="ru-RU" sz="1050" dirty="0"/>
          </a:p>
        </p:txBody>
      </p:sp>
      <p:sp>
        <p:nvSpPr>
          <p:cNvPr id="67" name="Oval 66"/>
          <p:cNvSpPr/>
          <p:nvPr/>
        </p:nvSpPr>
        <p:spPr>
          <a:xfrm>
            <a:off x="8641705" y="2559344"/>
            <a:ext cx="840891" cy="833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af3d1</a:t>
            </a:r>
            <a:endParaRPr lang="ru-RU" sz="1050" dirty="0"/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8180473" y="2976203"/>
            <a:ext cx="461232" cy="1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8" idx="7"/>
            <a:endCxn id="66" idx="2"/>
          </p:cNvCxnSpPr>
          <p:nvPr/>
        </p:nvCxnSpPr>
        <p:spPr>
          <a:xfrm flipV="1">
            <a:off x="6755204" y="2977266"/>
            <a:ext cx="584378" cy="913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9102" y="5633843"/>
            <a:ext cx="11255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Ahh</a:t>
            </a:r>
            <a:r>
              <a:rPr lang="en-US" dirty="0"/>
              <a:t>, but the bliss of rebasing isn’t without its drawbacks, which can be summed up in a single line:</a:t>
            </a:r>
          </a:p>
          <a:p>
            <a:r>
              <a:rPr lang="en-US" b="1" dirty="0" smtClean="0"/>
              <a:t>Do </a:t>
            </a:r>
            <a:r>
              <a:rPr lang="en-US" b="1" dirty="0"/>
              <a:t>not rebase commits that exist outside your repository.</a:t>
            </a:r>
          </a:p>
          <a:p>
            <a:r>
              <a:rPr lang="en-US" dirty="0" smtClean="0"/>
              <a:t>If </a:t>
            </a:r>
            <a:r>
              <a:rPr lang="en-US" dirty="0"/>
              <a:t>you follow that guideline, you’ll be fine. If you don’t, people will hate you, and you’ll be scorned by friends and family.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2400" dirty="0" smtClean="0"/>
              <a:t>Повседневная работа с </a:t>
            </a:r>
            <a:r>
              <a:rPr lang="en-US" sz="2400" dirty="0" smtClean="0"/>
              <a:t>GIT</a:t>
            </a:r>
            <a:endParaRPr lang="ru-RU" sz="2400" dirty="0"/>
          </a:p>
        </p:txBody>
      </p:sp>
      <p:pic>
        <p:nvPicPr>
          <p:cNvPr id="1028" name="Picture 4" descr="http://i.stack.imgur.com/n3g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0" y="1246094"/>
            <a:ext cx="7725315" cy="47811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8326419" y="1731981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Материалы для изучения</a:t>
            </a:r>
            <a:r>
              <a:rPr lang="en-US" dirty="0" smtClean="0"/>
              <a:t>:</a:t>
            </a:r>
          </a:p>
          <a:p>
            <a:r>
              <a:rPr lang="ru-RU" dirty="0"/>
              <a:t>https://</a:t>
            </a:r>
            <a:r>
              <a:rPr lang="ru-RU" dirty="0" smtClean="0"/>
              <a:t>git-scm.com/book/ru/v1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8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ru-RU" dirty="0" smtClean="0"/>
              <a:t>Основные команды и утилиты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checkout</a:t>
            </a:r>
            <a:r>
              <a:rPr lang="en-US" dirty="0"/>
              <a:t> – </a:t>
            </a:r>
            <a:r>
              <a:rPr lang="ru-RU" dirty="0"/>
              <a:t>получение ветки</a:t>
            </a:r>
            <a:r>
              <a:rPr lang="en-US" dirty="0"/>
              <a:t>/</a:t>
            </a:r>
            <a:r>
              <a:rPr lang="ru-RU" dirty="0"/>
              <a:t>метки</a:t>
            </a:r>
            <a:r>
              <a:rPr lang="en-US" dirty="0"/>
              <a:t>/</a:t>
            </a:r>
            <a:r>
              <a:rPr lang="ru-RU" dirty="0" err="1"/>
              <a:t>коммита</a:t>
            </a:r>
            <a:r>
              <a:rPr lang="ru-RU" dirty="0"/>
              <a:t> в рабочую </a:t>
            </a:r>
            <a:r>
              <a:rPr lang="ru-RU" dirty="0" smtClean="0"/>
              <a:t>копию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stage </a:t>
            </a:r>
            <a:r>
              <a:rPr lang="en-US" dirty="0" smtClean="0"/>
              <a:t>/ </a:t>
            </a:r>
            <a:r>
              <a:rPr lang="en-US" b="1" dirty="0" err="1" smtClean="0"/>
              <a:t>git</a:t>
            </a:r>
            <a:r>
              <a:rPr lang="en-US" b="1" dirty="0" smtClean="0"/>
              <a:t> commit</a:t>
            </a:r>
            <a:r>
              <a:rPr lang="en-US" dirty="0" smtClean="0"/>
              <a:t> </a:t>
            </a:r>
            <a:r>
              <a:rPr lang="ru-RU" dirty="0" smtClean="0"/>
              <a:t>– индексирование и закрепление изменений в локальном </a:t>
            </a:r>
            <a:r>
              <a:rPr lang="ru-RU" dirty="0" err="1" smtClean="0"/>
              <a:t>репозитории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/>
              <a:t>git</a:t>
            </a:r>
            <a:r>
              <a:rPr lang="en-US" b="1" dirty="0"/>
              <a:t> branch</a:t>
            </a:r>
            <a:r>
              <a:rPr lang="en-US" dirty="0"/>
              <a:t> / </a:t>
            </a:r>
            <a:r>
              <a:rPr lang="en-US" b="1" dirty="0" err="1"/>
              <a:t>git</a:t>
            </a:r>
            <a:r>
              <a:rPr lang="en-US" b="1" dirty="0"/>
              <a:t> tag</a:t>
            </a:r>
            <a:r>
              <a:rPr lang="ru-RU" dirty="0"/>
              <a:t> – создание новой ветви</a:t>
            </a:r>
            <a:r>
              <a:rPr lang="en-US" dirty="0"/>
              <a:t>/</a:t>
            </a:r>
            <a:r>
              <a:rPr lang="ru-RU" dirty="0"/>
              <a:t>метки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merge</a:t>
            </a:r>
            <a:r>
              <a:rPr lang="en-US" dirty="0" smtClean="0"/>
              <a:t> – </a:t>
            </a:r>
            <a:r>
              <a:rPr lang="ru-RU" dirty="0" smtClean="0"/>
              <a:t>слияние ветвей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reset</a:t>
            </a:r>
            <a:r>
              <a:rPr lang="en-US" dirty="0" smtClean="0"/>
              <a:t> – </a:t>
            </a:r>
            <a:r>
              <a:rPr lang="ru-RU" dirty="0" smtClean="0"/>
              <a:t>перевод указателя ветви на указанный </a:t>
            </a:r>
            <a:r>
              <a:rPr lang="ru-RU" dirty="0" err="1" smtClean="0"/>
              <a:t>коммит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push</a:t>
            </a:r>
            <a:r>
              <a:rPr lang="en-US" dirty="0" smtClean="0"/>
              <a:t> / </a:t>
            </a:r>
            <a:r>
              <a:rPr lang="en-US" b="1" dirty="0" err="1" smtClean="0"/>
              <a:t>git</a:t>
            </a:r>
            <a:r>
              <a:rPr lang="en-US" b="1" dirty="0" smtClean="0"/>
              <a:t> pull</a:t>
            </a:r>
            <a:r>
              <a:rPr lang="en-US" dirty="0" smtClean="0"/>
              <a:t> – </a:t>
            </a:r>
            <a:r>
              <a:rPr lang="ru-RU" dirty="0" smtClean="0"/>
              <a:t>передача данных удаленному </a:t>
            </a:r>
            <a:r>
              <a:rPr lang="ru-RU" dirty="0" err="1" smtClean="0"/>
              <a:t>репозиторию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rebase</a:t>
            </a:r>
            <a:r>
              <a:rPr lang="en-US" dirty="0" smtClean="0"/>
              <a:t> – </a:t>
            </a:r>
            <a:r>
              <a:rPr lang="ru-RU" dirty="0" smtClean="0"/>
              <a:t>перебазирование ветви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6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ru-RU" dirty="0" smtClean="0"/>
              <a:t>Основные команды и утилиты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log</a:t>
            </a:r>
            <a:r>
              <a:rPr lang="en-US" dirty="0" smtClean="0"/>
              <a:t> </a:t>
            </a:r>
            <a:r>
              <a:rPr lang="ru-RU" dirty="0" smtClean="0"/>
              <a:t>– просмотр истории </a:t>
            </a:r>
            <a:r>
              <a:rPr lang="ru-RU" dirty="0" err="1" smtClean="0"/>
              <a:t>коммитов</a:t>
            </a:r>
            <a:endParaRPr lang="ru-RU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96" y="1769969"/>
            <a:ext cx="9010191" cy="48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ru-RU" dirty="0" smtClean="0"/>
              <a:t>Основные команды и утилиты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blame </a:t>
            </a:r>
            <a:r>
              <a:rPr lang="ru-RU" dirty="0" smtClean="0"/>
              <a:t>– поиск автора и даты правки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643527"/>
            <a:ext cx="8709491" cy="515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en-US" dirty="0" smtClean="0"/>
              <a:t>GIT 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Аналогично с </a:t>
            </a:r>
            <a:r>
              <a:rPr lang="en-US" dirty="0" smtClean="0"/>
              <a:t>SVN</a:t>
            </a:r>
            <a:r>
              <a:rPr lang="ru-RU" dirty="0" smtClean="0"/>
              <a:t> – </a:t>
            </a:r>
            <a:r>
              <a:rPr lang="ru-RU" dirty="0" err="1" smtClean="0"/>
              <a:t>нативный</a:t>
            </a:r>
            <a:r>
              <a:rPr lang="ru-RU" dirty="0" smtClean="0"/>
              <a:t> клиент – клиент командной строки. Он является наиболее мощным и реализует функционал </a:t>
            </a:r>
            <a:r>
              <a:rPr lang="en-US" dirty="0" smtClean="0"/>
              <a:t>GIT</a:t>
            </a:r>
            <a:r>
              <a:rPr lang="ru-RU" dirty="0" smtClean="0"/>
              <a:t> полностью</a:t>
            </a:r>
          </a:p>
          <a:p>
            <a:pPr marL="0" indent="0">
              <a:buNone/>
            </a:pPr>
            <a:r>
              <a:rPr lang="ru-RU" dirty="0" smtClean="0"/>
              <a:t>Графических клиентов так же великое множество.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Самые приятные на мой взгляд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Плагин </a:t>
            </a:r>
            <a:r>
              <a:rPr lang="ru-RU" dirty="0"/>
              <a:t>для </a:t>
            </a:r>
            <a:r>
              <a:rPr lang="en-US" dirty="0" err="1"/>
              <a:t>PyCharm</a:t>
            </a:r>
            <a:endParaRPr lang="ru-RU" dirty="0"/>
          </a:p>
          <a:p>
            <a:r>
              <a:rPr lang="en-US" dirty="0" err="1" smtClean="0"/>
              <a:t>SmartGit</a:t>
            </a:r>
            <a:endParaRPr lang="en-US" dirty="0" smtClean="0"/>
          </a:p>
          <a:p>
            <a:r>
              <a:rPr lang="en-US" dirty="0" err="1" smtClean="0"/>
              <a:t>SourceTree</a:t>
            </a:r>
            <a:endParaRPr lang="en-US" dirty="0" smtClean="0"/>
          </a:p>
          <a:p>
            <a:r>
              <a:rPr lang="en-US" dirty="0" err="1" smtClean="0"/>
              <a:t>GitKraken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ru-RU" dirty="0" smtClean="0"/>
              <a:t>Облачные сервисы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GIT</a:t>
            </a:r>
            <a:r>
              <a:rPr lang="ru-RU" dirty="0"/>
              <a:t> де-факто </a:t>
            </a:r>
            <a:r>
              <a:rPr lang="ru-RU" dirty="0" smtClean="0"/>
              <a:t>стал отраслевым стандартом системы контроля версий. Не в последнюю очередь благодаря облачным сервисам, таким как </a:t>
            </a:r>
            <a:r>
              <a:rPr lang="en-US" dirty="0" smtClean="0"/>
              <a:t>GitHub.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GitHub</a:t>
            </a:r>
            <a:r>
              <a:rPr lang="ru-RU" dirty="0" smtClean="0"/>
              <a:t> предоставляет удаленные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репозитории</a:t>
            </a:r>
            <a:r>
              <a:rPr lang="ru-RU" dirty="0" smtClean="0"/>
              <a:t> с удобным веб-интерфейсом управления ими и сопровождения проектов. Если проект использует </a:t>
            </a:r>
            <a:r>
              <a:rPr lang="en-US" dirty="0" err="1" smtClean="0"/>
              <a:t>OpenSource</a:t>
            </a:r>
            <a:r>
              <a:rPr lang="ru-RU" dirty="0" smtClean="0"/>
              <a:t> лицензию и не ограничивает доступ к своим </a:t>
            </a:r>
            <a:r>
              <a:rPr lang="ru-RU" dirty="0" err="1" smtClean="0"/>
              <a:t>репозиториям</a:t>
            </a:r>
            <a:r>
              <a:rPr lang="ru-RU" dirty="0" smtClean="0"/>
              <a:t> на чтение – </a:t>
            </a:r>
            <a:r>
              <a:rPr lang="en-US" dirty="0" smtClean="0"/>
              <a:t>GitHub</a:t>
            </a:r>
            <a:r>
              <a:rPr lang="ru-RU" dirty="0" smtClean="0"/>
              <a:t> предоставляет свои услуги бесплатно.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Популярность этого ресурса невероятно высока. На него постепенно переносятся очень многими организациями проекты с открытыми исходными кодами.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Среди них</a:t>
            </a:r>
            <a:r>
              <a:rPr lang="en-US" dirty="0" smtClean="0"/>
              <a:t>:</a:t>
            </a:r>
          </a:p>
          <a:p>
            <a:r>
              <a:rPr lang="en-US" dirty="0" smtClean="0"/>
              <a:t>ID software (doom 3 </a:t>
            </a:r>
            <a:r>
              <a:rPr lang="ru-RU" dirty="0" smtClean="0"/>
              <a:t>и прочее)</a:t>
            </a:r>
            <a:endParaRPr lang="en-US" dirty="0" smtClean="0"/>
          </a:p>
          <a:p>
            <a:r>
              <a:rPr lang="en-US" dirty="0" smtClean="0"/>
              <a:t>Valve </a:t>
            </a:r>
            <a:r>
              <a:rPr lang="en-US" dirty="0"/>
              <a:t>(Source engine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 smtClean="0"/>
              <a:t>Nasa</a:t>
            </a:r>
            <a:r>
              <a:rPr lang="en-US" dirty="0" smtClean="0"/>
              <a:t> (Apollo 11)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Xiaomi</a:t>
            </a:r>
            <a:endParaRPr lang="ru-RU" dirty="0" smtClean="0"/>
          </a:p>
          <a:p>
            <a:r>
              <a:rPr lang="ru-RU" dirty="0" smtClean="0"/>
              <a:t>….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ru-RU" dirty="0" smtClean="0"/>
              <a:t> используется как </a:t>
            </a:r>
            <a:r>
              <a:rPr lang="ru-RU" dirty="0" err="1" smtClean="0"/>
              <a:t>репозторий</a:t>
            </a:r>
            <a:r>
              <a:rPr lang="ru-RU" dirty="0" smtClean="0"/>
              <a:t> пакетов для </a:t>
            </a:r>
            <a:r>
              <a:rPr lang="en-US" dirty="0" err="1" smtClean="0"/>
              <a:t>Node.Js</a:t>
            </a:r>
            <a:r>
              <a:rPr lang="en-US" dirty="0" smtClean="0"/>
              <a:t>, python-pip</a:t>
            </a:r>
            <a:r>
              <a:rPr lang="ru-RU" dirty="0" smtClean="0"/>
              <a:t> и многих других </a:t>
            </a:r>
            <a:r>
              <a:rPr lang="ru-RU" dirty="0" err="1" smtClean="0"/>
              <a:t>фрейворков</a:t>
            </a:r>
            <a:r>
              <a:rPr lang="ru-RU" dirty="0" smtClean="0"/>
              <a:t> динамических языков программирования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5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ru-RU" dirty="0" smtClean="0"/>
              <a:t>Облачные сервисы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0" y="1703279"/>
            <a:ext cx="9599014" cy="4975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2" y="1258645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Комментарии к правкам на </a:t>
            </a:r>
            <a:r>
              <a:rPr lang="en-US" dirty="0" err="1" smtClean="0"/>
              <a:t>BitBucket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72901"/>
          </a:xfrm>
        </p:spPr>
        <p:txBody>
          <a:bodyPr/>
          <a:lstStyle/>
          <a:p>
            <a:r>
              <a:rPr lang="ru-RU" dirty="0" smtClean="0"/>
              <a:t>Задачи, решаемые системами контроля версий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0" y="1925619"/>
            <a:ext cx="9254723" cy="4322780"/>
          </a:xfrm>
        </p:spPr>
        <p:txBody>
          <a:bodyPr/>
          <a:lstStyle/>
          <a:p>
            <a:pPr algn="just"/>
            <a:r>
              <a:rPr lang="ru-RU" dirty="0" smtClean="0"/>
              <a:t>Позволяют хранить все состояния проекта на протяжении разработки</a:t>
            </a:r>
          </a:p>
          <a:p>
            <a:pPr algn="just"/>
            <a:r>
              <a:rPr lang="ru-RU" dirty="0" smtClean="0"/>
              <a:t>Позволяют нескольким разработчикам комфортно работать над проектом одновременно</a:t>
            </a:r>
          </a:p>
          <a:p>
            <a:pPr algn="just"/>
            <a:r>
              <a:rPr lang="ru-RU" dirty="0" smtClean="0"/>
              <a:t>Защищают проект от случайно (или не случайного) удаления</a:t>
            </a:r>
          </a:p>
          <a:p>
            <a:pPr algn="just"/>
            <a:r>
              <a:rPr lang="ru-RU" dirty="0" smtClean="0"/>
              <a:t>Позволяют определить автора тех или иных изменений</a:t>
            </a:r>
          </a:p>
          <a:p>
            <a:pPr algn="just"/>
            <a:r>
              <a:rPr lang="ru-RU" dirty="0" smtClean="0"/>
              <a:t>Позволяют параллельно разрабатывать несколько проектов с одной и той же кодовой базой (например</a:t>
            </a:r>
            <a:r>
              <a:rPr lang="en-US" dirty="0" smtClean="0"/>
              <a:t>:</a:t>
            </a:r>
            <a:r>
              <a:rPr lang="ru-RU" dirty="0" smtClean="0"/>
              <a:t> библиотека и несколько приложений основанных на ней)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896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927"/>
          </a:xfrm>
        </p:spPr>
        <p:txBody>
          <a:bodyPr/>
          <a:lstStyle/>
          <a:p>
            <a:r>
              <a:rPr lang="ru-RU" dirty="0" smtClean="0"/>
              <a:t>Облачные сервисы</a:t>
            </a:r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6111" y="1240700"/>
            <a:ext cx="10455781" cy="4768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8072" y="1258645"/>
            <a:ext cx="932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Фактически – </a:t>
            </a:r>
            <a:r>
              <a:rPr lang="en-US" dirty="0" err="1" smtClean="0"/>
              <a:t>github</a:t>
            </a:r>
            <a:r>
              <a:rPr lang="ru-RU" dirty="0" smtClean="0"/>
              <a:t> это социальная сеть ориентированная на разработку ПО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3" y="1788210"/>
            <a:ext cx="6856215" cy="47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3200" dirty="0" smtClean="0"/>
              <a:t>Правила хорошего тона при работе с </a:t>
            </a:r>
            <a:r>
              <a:rPr lang="en-US" sz="3200" dirty="0" smtClean="0"/>
              <a:t>SVN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31844"/>
            <a:ext cx="9403742" cy="4916556"/>
          </a:xfrm>
        </p:spPr>
        <p:txBody>
          <a:bodyPr/>
          <a:lstStyle/>
          <a:p>
            <a:r>
              <a:rPr lang="ru-RU" dirty="0" smtClean="0"/>
              <a:t>Проект в ветви </a:t>
            </a:r>
            <a:r>
              <a:rPr lang="en-US" dirty="0" smtClean="0"/>
              <a:t>trunk</a:t>
            </a:r>
            <a:r>
              <a:rPr lang="ru-RU" dirty="0" smtClean="0"/>
              <a:t> всегда должен быть работоспособен (компилироваться и хотя бы запускаться)</a:t>
            </a:r>
          </a:p>
          <a:p>
            <a:r>
              <a:rPr lang="ru-RU" dirty="0" smtClean="0"/>
              <a:t>Комментарии к «</a:t>
            </a:r>
            <a:r>
              <a:rPr lang="ru-RU" dirty="0" err="1" smtClean="0"/>
              <a:t>коммитам</a:t>
            </a:r>
            <a:r>
              <a:rPr lang="ru-RU" dirty="0" smtClean="0"/>
              <a:t>» должны быть развернутые и осмысленные. Не следует писать «добавил два новых файла». Следует писать, например, «добавил поддержку протокола </a:t>
            </a:r>
            <a:r>
              <a:rPr lang="en-US" dirty="0" smtClean="0"/>
              <a:t>SFTP</a:t>
            </a:r>
            <a:r>
              <a:rPr lang="ru-RU" dirty="0" smtClean="0"/>
              <a:t>».</a:t>
            </a:r>
          </a:p>
          <a:p>
            <a:r>
              <a:rPr lang="ru-RU" dirty="0"/>
              <a:t>Одно функциональное изменение – один «</a:t>
            </a:r>
            <a:r>
              <a:rPr lang="ru-RU" dirty="0" err="1"/>
              <a:t>коммит</a:t>
            </a:r>
            <a:r>
              <a:rPr lang="ru-RU" dirty="0"/>
              <a:t>». Не пакуйте в один </a:t>
            </a:r>
            <a:r>
              <a:rPr lang="ru-RU" dirty="0" err="1"/>
              <a:t>коммит</a:t>
            </a:r>
            <a:r>
              <a:rPr lang="ru-RU" dirty="0"/>
              <a:t> много нововведений. Так же не следует размазывать относительно простое нововведение в несколько «</a:t>
            </a:r>
            <a:r>
              <a:rPr lang="ru-RU" dirty="0" err="1"/>
              <a:t>коммитов</a:t>
            </a:r>
            <a:r>
              <a:rPr lang="ru-RU" dirty="0"/>
              <a:t>».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</a:t>
            </a:r>
            <a:r>
              <a:rPr lang="ru-RU" dirty="0" err="1" smtClean="0"/>
              <a:t>внмание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84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2" y="95343"/>
            <a:ext cx="9404723" cy="660465"/>
          </a:xfrm>
        </p:spPr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0375" y="836392"/>
            <a:ext cx="9403742" cy="546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Системы контроля версий можно классифицировать по принадлежности к нескольким категориям.</a:t>
            </a:r>
          </a:p>
        </p:txBody>
      </p:sp>
      <p:sp>
        <p:nvSpPr>
          <p:cNvPr id="8" name="AutoShape 2" descr="Local version contro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L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26042"/>
            <a:ext cx="3091480" cy="263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0506" y="1760218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 Централизованные</a:t>
            </a:r>
            <a:endParaRPr lang="ru-RU" dirty="0"/>
          </a:p>
        </p:txBody>
      </p:sp>
      <p:pic>
        <p:nvPicPr>
          <p:cNvPr id="1030" name="Picture 6" descr="Centralized version contro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637" y="2330826"/>
            <a:ext cx="3632293" cy="25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5575" y="163057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</a:t>
            </a:r>
            <a:r>
              <a:rPr lang="ru-RU" dirty="0" smtClean="0"/>
              <a:t>Локальные</a:t>
            </a:r>
            <a:endParaRPr lang="ru-RU" dirty="0"/>
          </a:p>
        </p:txBody>
      </p:sp>
      <p:pic>
        <p:nvPicPr>
          <p:cNvPr id="1032" name="Picture 8" descr="Distributed version contro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354" y="2456031"/>
            <a:ext cx="3493526" cy="41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03412" y="1760218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Распределенные</a:t>
            </a:r>
            <a:br>
              <a:rPr lang="ru-RU" dirty="0" smtClean="0"/>
            </a:br>
            <a:r>
              <a:rPr lang="ru-RU" dirty="0" smtClean="0"/>
              <a:t>(децентрализованные)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66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dirty="0" smtClean="0"/>
              <a:t>Наиболее значимые </a:t>
            </a:r>
            <a:r>
              <a:rPr lang="en-US" dirty="0" smtClean="0"/>
              <a:t>VCS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13647"/>
            <a:ext cx="7054570" cy="4634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GIT</a:t>
            </a:r>
            <a:endParaRPr lang="en-US" sz="3200" b="1" dirty="0" smtClean="0"/>
          </a:p>
          <a:p>
            <a:pPr marL="0" indent="0">
              <a:buNone/>
            </a:pPr>
            <a:r>
              <a:rPr lang="ru-RU" i="1" dirty="0" smtClean="0"/>
              <a:t>Модель хранения данных</a:t>
            </a:r>
            <a:r>
              <a:rPr lang="en-US" i="1" dirty="0" smtClean="0"/>
              <a:t>:</a:t>
            </a:r>
            <a:r>
              <a:rPr lang="ru-RU" i="1" dirty="0" smtClean="0"/>
              <a:t> </a:t>
            </a:r>
            <a:r>
              <a:rPr lang="ru-RU" dirty="0" smtClean="0"/>
              <a:t>распределенная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i="1" dirty="0" smtClean="0"/>
              <a:t>Год релиза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2005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i="1" dirty="0" smtClean="0"/>
              <a:t>Разработчики</a:t>
            </a:r>
            <a:r>
              <a:rPr lang="en-US" i="1" dirty="0" smtClean="0"/>
              <a:t>:</a:t>
            </a:r>
            <a:r>
              <a:rPr lang="en-US" dirty="0" smtClean="0"/>
              <a:t> Linus </a:t>
            </a:r>
            <a:r>
              <a:rPr lang="en-US" dirty="0"/>
              <a:t>Torvalds, </a:t>
            </a:r>
            <a:r>
              <a:rPr lang="en-US" dirty="0" err="1"/>
              <a:t>Junio</a:t>
            </a:r>
            <a:r>
              <a:rPr lang="en-US" dirty="0"/>
              <a:t> </a:t>
            </a:r>
            <a:r>
              <a:rPr lang="en-US" dirty="0" smtClean="0"/>
              <a:t>Hamano</a:t>
            </a:r>
            <a:r>
              <a:rPr lang="ru-RU" dirty="0"/>
              <a:t> </a:t>
            </a:r>
            <a:r>
              <a:rPr lang="ru-RU" dirty="0" smtClean="0"/>
              <a:t>и др.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Приоритеты разработчиков</a:t>
            </a:r>
          </a:p>
          <a:p>
            <a:r>
              <a:rPr lang="ru-RU" dirty="0" smtClean="0"/>
              <a:t>Производительность</a:t>
            </a:r>
            <a:endParaRPr lang="en-US" dirty="0"/>
          </a:p>
          <a:p>
            <a:r>
              <a:rPr lang="ru-RU" dirty="0" smtClean="0"/>
              <a:t>Простая кодовая база самой </a:t>
            </a:r>
            <a:r>
              <a:rPr lang="en-US" dirty="0" smtClean="0"/>
              <a:t>VCS;</a:t>
            </a:r>
            <a:endParaRPr lang="en-US" dirty="0"/>
          </a:p>
          <a:p>
            <a:r>
              <a:rPr lang="ru-RU" dirty="0" smtClean="0"/>
              <a:t>Ориентированность на нелинейную разработку</a:t>
            </a:r>
            <a:endParaRPr lang="en-US" dirty="0"/>
          </a:p>
          <a:p>
            <a:r>
              <a:rPr lang="ru-RU" dirty="0" err="1" smtClean="0"/>
              <a:t>Децентрализованность</a:t>
            </a:r>
            <a:endParaRPr lang="en-US" dirty="0"/>
          </a:p>
          <a:p>
            <a:r>
              <a:rPr lang="ru-RU" dirty="0" smtClean="0"/>
              <a:t>Возможность использования в больших проектах (</a:t>
            </a:r>
            <a:r>
              <a:rPr lang="en-US" dirty="0" smtClean="0"/>
              <a:t>Linux Kernel)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82" y="2736476"/>
            <a:ext cx="3917674" cy="1638300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8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dirty="0" smtClean="0"/>
              <a:t>Прочие системы </a:t>
            </a:r>
            <a:r>
              <a:rPr lang="ru-RU" dirty="0"/>
              <a:t>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73623"/>
            <a:ext cx="3405936" cy="4374775"/>
          </a:xfrm>
        </p:spPr>
        <p:txBody>
          <a:bodyPr>
            <a:normAutofit/>
          </a:bodyPr>
          <a:lstStyle/>
          <a:p>
            <a:r>
              <a:rPr lang="en-US" dirty="0" err="1" smtClean="0"/>
              <a:t>BitKeeper</a:t>
            </a:r>
            <a:endParaRPr lang="en-US" dirty="0" smtClean="0"/>
          </a:p>
          <a:p>
            <a:r>
              <a:rPr lang="en-US" dirty="0" smtClean="0"/>
              <a:t>StarTeam</a:t>
            </a:r>
          </a:p>
          <a:p>
            <a:r>
              <a:rPr lang="en-US" dirty="0" err="1"/>
              <a:t>AccuRev</a:t>
            </a:r>
            <a:r>
              <a:rPr lang="en-US" dirty="0"/>
              <a:t> </a:t>
            </a:r>
            <a:r>
              <a:rPr lang="en-US" dirty="0" smtClean="0"/>
              <a:t>SCM</a:t>
            </a:r>
          </a:p>
          <a:p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dirty="0"/>
              <a:t>Code Co-op</a:t>
            </a:r>
          </a:p>
          <a:p>
            <a:r>
              <a:rPr lang="en-US" dirty="0" err="1" smtClean="0"/>
              <a:t>Codeville</a:t>
            </a:r>
            <a:endParaRPr lang="en-US" dirty="0" smtClean="0"/>
          </a:p>
          <a:p>
            <a:r>
              <a:rPr lang="en-US" dirty="0" smtClean="0"/>
              <a:t>CVSNT</a:t>
            </a:r>
          </a:p>
          <a:p>
            <a:r>
              <a:rPr lang="en-US" dirty="0" err="1" smtClean="0"/>
              <a:t>Darcs</a:t>
            </a:r>
            <a:r>
              <a:rPr lang="en-US" dirty="0" smtClean="0"/>
              <a:t>	</a:t>
            </a:r>
            <a:endParaRPr lang="ru-RU" dirty="0"/>
          </a:p>
          <a:p>
            <a:r>
              <a:rPr lang="en-US" dirty="0"/>
              <a:t>Dimensions </a:t>
            </a:r>
            <a:r>
              <a:rPr lang="en-US" dirty="0" smtClean="0"/>
              <a:t>CM</a:t>
            </a:r>
          </a:p>
          <a:p>
            <a:r>
              <a:rPr lang="en-US" dirty="0" err="1" smtClean="0"/>
              <a:t>Endevor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2048" y="1873622"/>
            <a:ext cx="3405936" cy="4374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Fossil</a:t>
            </a:r>
            <a:endParaRPr lang="en-US" dirty="0" smtClean="0"/>
          </a:p>
          <a:p>
            <a:r>
              <a:rPr lang="en-US" dirty="0"/>
              <a:t>GNU arch</a:t>
            </a:r>
            <a:endParaRPr lang="en-US" dirty="0" smtClean="0"/>
          </a:p>
          <a:p>
            <a:r>
              <a:rPr lang="en-US" dirty="0"/>
              <a:t>IC Manage</a:t>
            </a:r>
          </a:p>
          <a:p>
            <a:r>
              <a:rPr lang="en-US" dirty="0"/>
              <a:t>MKS Integrity</a:t>
            </a:r>
          </a:p>
          <a:p>
            <a:r>
              <a:rPr lang="en-US" dirty="0"/>
              <a:t>Monotone</a:t>
            </a:r>
            <a:endParaRPr lang="en-US" dirty="0" smtClean="0"/>
          </a:p>
          <a:p>
            <a:r>
              <a:rPr lang="en-US" dirty="0"/>
              <a:t>Perforce</a:t>
            </a:r>
            <a:endParaRPr lang="en-US" dirty="0" smtClean="0"/>
          </a:p>
          <a:p>
            <a:r>
              <a:rPr lang="en-US" dirty="0"/>
              <a:t>Plastic SCM</a:t>
            </a:r>
            <a:endParaRPr lang="en-US" dirty="0" smtClean="0"/>
          </a:p>
          <a:p>
            <a:r>
              <a:rPr lang="en-US" dirty="0" smtClean="0"/>
              <a:t>PVCS</a:t>
            </a:r>
          </a:p>
          <a:p>
            <a:r>
              <a:rPr lang="en-US" dirty="0"/>
              <a:t>Rational Team </a:t>
            </a:r>
            <a:r>
              <a:rPr lang="en-US" dirty="0" smtClean="0"/>
              <a:t>Concert</a:t>
            </a:r>
          </a:p>
          <a:p>
            <a:r>
              <a:rPr lang="en-US" dirty="0"/>
              <a:t>Revision Control System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933765" y="1873621"/>
            <a:ext cx="3405936" cy="437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SCM </a:t>
            </a:r>
            <a:r>
              <a:rPr lang="en-US" dirty="0" smtClean="0"/>
              <a:t>Anywhere</a:t>
            </a:r>
          </a:p>
          <a:p>
            <a:r>
              <a:rPr lang="en-US" dirty="0"/>
              <a:t>Source Code Control </a:t>
            </a:r>
            <a:r>
              <a:rPr lang="en-US" dirty="0" smtClean="0"/>
              <a:t>System</a:t>
            </a:r>
          </a:p>
          <a:p>
            <a:r>
              <a:rPr lang="en-US" dirty="0"/>
              <a:t>Surround </a:t>
            </a:r>
            <a:r>
              <a:rPr lang="en-US" dirty="0" smtClean="0"/>
              <a:t>SCM</a:t>
            </a:r>
          </a:p>
          <a:p>
            <a:r>
              <a:rPr lang="en-US" dirty="0" smtClean="0"/>
              <a:t>MKS </a:t>
            </a:r>
            <a:r>
              <a:rPr lang="en-US" dirty="0"/>
              <a:t>Integrity</a:t>
            </a:r>
          </a:p>
          <a:p>
            <a:r>
              <a:rPr lang="en-US" dirty="0" smtClean="0"/>
              <a:t>SVK</a:t>
            </a:r>
          </a:p>
          <a:p>
            <a:r>
              <a:rPr lang="en-US" dirty="0"/>
              <a:t>Team Foundation Server (TFS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Synergy</a:t>
            </a:r>
          </a:p>
          <a:p>
            <a:r>
              <a:rPr lang="en-US" dirty="0" smtClean="0"/>
              <a:t>Vault</a:t>
            </a:r>
          </a:p>
          <a:p>
            <a:r>
              <a:rPr lang="en-US" dirty="0"/>
              <a:t>Veracity</a:t>
            </a:r>
            <a:endParaRPr lang="en-US" dirty="0" smtClean="0"/>
          </a:p>
          <a:p>
            <a:r>
              <a:rPr lang="en-US" dirty="0" err="1" smtClean="0"/>
              <a:t>Vesta</a:t>
            </a:r>
            <a:endParaRPr lang="en-US" dirty="0" smtClean="0"/>
          </a:p>
          <a:p>
            <a:r>
              <a:rPr lang="en-US" dirty="0"/>
              <a:t>Visual SourceSafe (VSS)</a:t>
            </a:r>
          </a:p>
        </p:txBody>
      </p:sp>
    </p:spTree>
    <p:extLst>
      <p:ext uri="{BB962C8B-B14F-4D97-AF65-F5344CB8AC3E}">
        <p14:creationId xmlns:p14="http://schemas.microsoft.com/office/powerpoint/2010/main" val="242181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endParaRPr lang="ru-RU" dirty="0"/>
          </a:p>
        </p:txBody>
      </p:sp>
      <p:pic>
        <p:nvPicPr>
          <p:cNvPr id="5" name="Picture 2" descr="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94" y="2656963"/>
            <a:ext cx="3917674" cy="1638300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istributed version contro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05" y="1432302"/>
            <a:ext cx="4098902" cy="490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ru-RU" sz="3600" dirty="0" smtClean="0"/>
              <a:t>Работа с </a:t>
            </a:r>
            <a:r>
              <a:rPr lang="en-US" sz="3600" dirty="0" smtClean="0"/>
              <a:t>GIT:</a:t>
            </a:r>
            <a:r>
              <a:rPr lang="ru-RU" sz="3600" dirty="0" smtClean="0"/>
              <a:t> </a:t>
            </a:r>
            <a:r>
              <a:rPr lang="ru-RU" sz="3600" dirty="0" err="1" smtClean="0"/>
              <a:t>Децентрализованность</a:t>
            </a:r>
            <a:endParaRPr lang="ru-RU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8640" y="1246095"/>
            <a:ext cx="10348856" cy="14289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GIT</a:t>
            </a:r>
            <a:r>
              <a:rPr lang="ru-RU" dirty="0" smtClean="0"/>
              <a:t> подразумевает несколько вариантов распределения. В самом простом варианте – он работает аналогично </a:t>
            </a:r>
            <a:r>
              <a:rPr lang="en-US" dirty="0" smtClean="0"/>
              <a:t>SVN</a:t>
            </a:r>
            <a:r>
              <a:rPr lang="ru-RU" dirty="0"/>
              <a:t> </a:t>
            </a:r>
            <a:r>
              <a:rPr lang="ru-RU" dirty="0" smtClean="0"/>
              <a:t>– есть один центральный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в с которым взаимодействуют все разработчики.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не позволяет работать с удаленным </a:t>
            </a:r>
            <a:r>
              <a:rPr lang="ru-RU" dirty="0" err="1" smtClean="0"/>
              <a:t>репозиторием</a:t>
            </a:r>
            <a:r>
              <a:rPr lang="ru-RU" dirty="0" smtClean="0"/>
              <a:t> напрямую. Вместо этого разработчики работают с локальным </a:t>
            </a:r>
            <a:r>
              <a:rPr lang="ru-RU" dirty="0" err="1" smtClean="0"/>
              <a:t>репозиторием</a:t>
            </a:r>
            <a:r>
              <a:rPr lang="ru-RU" dirty="0" smtClean="0"/>
              <a:t>, который затем могут синхронизировать с удаленным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>
          <a:xfrm>
            <a:off x="4475181" y="2485014"/>
            <a:ext cx="2926080" cy="763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Общий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0" name="Rounded Rectangle 9"/>
          <p:cNvSpPr/>
          <p:nvPr/>
        </p:nvSpPr>
        <p:spPr>
          <a:xfrm>
            <a:off x="916193" y="3896059"/>
            <a:ext cx="2926080" cy="763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1" name="Rounded Rectangle 10"/>
          <p:cNvSpPr/>
          <p:nvPr/>
        </p:nvSpPr>
        <p:spPr>
          <a:xfrm>
            <a:off x="4475181" y="3896059"/>
            <a:ext cx="2926080" cy="763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2" name="Rounded Rectangle 11"/>
          <p:cNvSpPr/>
          <p:nvPr/>
        </p:nvSpPr>
        <p:spPr>
          <a:xfrm>
            <a:off x="8034169" y="3896058"/>
            <a:ext cx="2926080" cy="7637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Локальный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5" y="4851696"/>
            <a:ext cx="1382358" cy="13823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42" y="4851696"/>
            <a:ext cx="1382358" cy="13823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030" y="4851696"/>
            <a:ext cx="1382358" cy="1382358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0"/>
            <a:endCxn id="6" idx="1"/>
          </p:cNvCxnSpPr>
          <p:nvPr/>
        </p:nvCxnSpPr>
        <p:spPr>
          <a:xfrm flipV="1">
            <a:off x="2379233" y="2866911"/>
            <a:ext cx="2095948" cy="1029148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5938221" y="3248807"/>
            <a:ext cx="0" cy="647252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  <a:endCxn id="6" idx="3"/>
          </p:cNvCxnSpPr>
          <p:nvPr/>
        </p:nvCxnSpPr>
        <p:spPr>
          <a:xfrm flipH="1" flipV="1">
            <a:off x="7401261" y="2866911"/>
            <a:ext cx="2095948" cy="1029147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96249" y="6425898"/>
            <a:ext cx="50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Схема с простым общим </a:t>
            </a:r>
            <a:r>
              <a:rPr lang="ru-RU" i="1" dirty="0" err="1" smtClean="0"/>
              <a:t>репозиторием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8135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580</TotalTime>
  <Words>2102</Words>
  <Application>Microsoft Office PowerPoint</Application>
  <PresentationFormat>Widescreen</PresentationFormat>
  <Paragraphs>501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Century Gothic</vt:lpstr>
      <vt:lpstr>Wingdings 3</vt:lpstr>
      <vt:lpstr>Ion</vt:lpstr>
      <vt:lpstr>Системы управления версиями</vt:lpstr>
      <vt:lpstr>Введение</vt:lpstr>
      <vt:lpstr>Введение</vt:lpstr>
      <vt:lpstr>Задачи, решаемые системами контроля версий</vt:lpstr>
      <vt:lpstr>Классификация</vt:lpstr>
      <vt:lpstr>Наиболее значимые VCS</vt:lpstr>
      <vt:lpstr>Прочие системы контроля версий</vt:lpstr>
      <vt:lpstr>Работа с GIT</vt:lpstr>
      <vt:lpstr>Работа с GIT: Децентрализованность</vt:lpstr>
      <vt:lpstr>Работа с GIT: Децентрализованность</vt:lpstr>
      <vt:lpstr>Работа с GIT: Децентрализованность</vt:lpstr>
      <vt:lpstr>Работа с GIT: Ревизии</vt:lpstr>
      <vt:lpstr>Работа с GIT: Взаимодействие с локальным репозиторием</vt:lpstr>
      <vt:lpstr>Git – внесение измений</vt:lpstr>
      <vt:lpstr>Ветвление и метки</vt:lpstr>
      <vt:lpstr>Конфликты</vt:lpstr>
      <vt:lpstr>Метки</vt:lpstr>
      <vt:lpstr>Ветвление и метки в GIT</vt:lpstr>
      <vt:lpstr>git checkout, commit и reset</vt:lpstr>
      <vt:lpstr>git checkout, commit и reset</vt:lpstr>
      <vt:lpstr>git checkout, commit и reset</vt:lpstr>
      <vt:lpstr>git checkout, commit и reset</vt:lpstr>
      <vt:lpstr>git checkout, commit и reset</vt:lpstr>
      <vt:lpstr>git merge</vt:lpstr>
      <vt:lpstr>git merge fast-forward</vt:lpstr>
      <vt:lpstr>git cherry-pick</vt:lpstr>
      <vt:lpstr>Обмен коммитами между репозиториями</vt:lpstr>
      <vt:lpstr>Обмен коммитами между репозиториями: FETCH и PULL</vt:lpstr>
      <vt:lpstr>Обмен коммитами между репозиториями: PUSH</vt:lpstr>
      <vt:lpstr>git rebase - перебазирование ветвей</vt:lpstr>
      <vt:lpstr>git rebase - перебазирование ветвей</vt:lpstr>
      <vt:lpstr>git rebase - перебазирование ветвей</vt:lpstr>
      <vt:lpstr>Повседневная работа с GIT</vt:lpstr>
      <vt:lpstr>Основные команды и утилиты GIT</vt:lpstr>
      <vt:lpstr>Основные команды и утилиты GIT</vt:lpstr>
      <vt:lpstr>Основные команды и утилиты GIT</vt:lpstr>
      <vt:lpstr>GIT Клиенты</vt:lpstr>
      <vt:lpstr>Облачные сервисы</vt:lpstr>
      <vt:lpstr>Облачные сервисы</vt:lpstr>
      <vt:lpstr>Облачные сервисы</vt:lpstr>
      <vt:lpstr>Правила хорошего тона при работе с SVN</vt:lpstr>
      <vt:lpstr>Спасибо за внмание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управления версиями</dc:title>
  <dc:creator>boris</dc:creator>
  <cp:lastModifiedBy>boris</cp:lastModifiedBy>
  <cp:revision>392</cp:revision>
  <dcterms:created xsi:type="dcterms:W3CDTF">2016-11-16T12:55:48Z</dcterms:created>
  <dcterms:modified xsi:type="dcterms:W3CDTF">2016-11-19T10:22:05Z</dcterms:modified>
</cp:coreProperties>
</file>