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7" r:id="rId2"/>
    <p:sldId id="258" r:id="rId3"/>
    <p:sldId id="259" r:id="rId4"/>
    <p:sldId id="299" r:id="rId5"/>
    <p:sldId id="300" r:id="rId6"/>
    <p:sldId id="301" r:id="rId7"/>
    <p:sldId id="302" r:id="rId8"/>
    <p:sldId id="303" r:id="rId9"/>
    <p:sldId id="256" r:id="rId10"/>
    <p:sldId id="260" r:id="rId11"/>
    <p:sldId id="266" r:id="rId12"/>
    <p:sldId id="267" r:id="rId13"/>
    <p:sldId id="261" r:id="rId14"/>
    <p:sldId id="262" r:id="rId15"/>
    <p:sldId id="263" r:id="rId16"/>
    <p:sldId id="264" r:id="rId17"/>
    <p:sldId id="268" r:id="rId18"/>
    <p:sldId id="269" r:id="rId19"/>
    <p:sldId id="273" r:id="rId20"/>
    <p:sldId id="270" r:id="rId21"/>
    <p:sldId id="271" r:id="rId22"/>
    <p:sldId id="272" r:id="rId23"/>
    <p:sldId id="274" r:id="rId24"/>
    <p:sldId id="30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6149" autoAdjust="0"/>
  </p:normalViewPr>
  <p:slideViewPr>
    <p:cSldViewPr snapToGrid="0">
      <p:cViewPr varScale="1">
        <p:scale>
          <a:sx n="96" d="100"/>
          <a:sy n="96" d="100"/>
        </p:scale>
        <p:origin x="39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C9BF2-F90C-46BF-82A4-6A9E3963D182}" type="datetimeFigureOut">
              <a:rPr lang="ru-RU" smtClean="0"/>
              <a:t>08.10.2016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95392-1848-46F7-9A08-6A70C25E4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358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7B350B8-1DBC-41C0-B457-152810A9C6E8}" type="slidenum">
              <a:rPr lang="ru-RU" altLang="ru-RU"/>
              <a:pPr/>
              <a:t>37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3550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9CB74E2-7DF2-4090-BE00-B464AD3AB38E}" type="slidenum">
              <a:rPr lang="ru-RU" altLang="ru-RU"/>
              <a:pPr/>
              <a:t>38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79217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97DBA71-E64A-4C7A-A488-EAAB105E9044}" type="slidenum">
              <a:rPr lang="ru-RU" altLang="ru-RU"/>
              <a:pPr/>
              <a:t>39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6690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5387AE8-2DC6-4591-ABBB-B4A905A0D3D3}" type="slidenum">
              <a:rPr lang="ru-RU" altLang="ru-RU"/>
              <a:pPr/>
              <a:t>40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96813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8C4CC1-3E04-4619-BB9C-45F8A65688E2}" type="slidenum">
              <a:rPr lang="ru-RU" altLang="ru-RU"/>
              <a:pPr/>
              <a:t>41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9430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EFB09F5-9D59-4F56-B621-A5C2CA697ADC}" type="slidenum">
              <a:rPr lang="ru-RU" altLang="ru-RU"/>
              <a:pPr/>
              <a:t>42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14374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16580A2-6446-4D11-918F-8A3609A3A343}" type="slidenum">
              <a:rPr lang="ru-RU" altLang="ru-RU"/>
              <a:pPr/>
              <a:t>43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07659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08.10.2016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178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08.10.2016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47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08.10.2016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473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08.10.2016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5449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08.10.2016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943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08.10.2016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66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08.10.2016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802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08.10.2016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60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08.10.2016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62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08.10.2016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31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08.10.2016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98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08.10.2016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54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08.10.2016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12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08.10.2016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3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08.10.2016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50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08.10.2016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70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08.10.2016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70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F5E51FF-C17A-4148-A3A9-2EB54F9E11CA}" type="datetimeFigureOut">
              <a:rPr lang="ru-RU" smtClean="0"/>
              <a:t>08.10.2016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258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Printf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abrahabr.ru/post/142662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clibrary/" TargetMode="External"/><Relationship Id="rId2" Type="http://schemas.openxmlformats.org/officeDocument/2006/relationships/hyperlink" Target="https://ru.wikipedia.org/wiki/&#1057;&#1090;&#1072;&#1085;&#1076;&#1072;&#1088;&#1090;&#1085;&#1072;&#1103;_&#1073;&#1080;&#1073;&#1083;&#1080;&#1086;&#1090;&#1077;&#1082;&#1072;_&#1103;&#1079;&#1099;&#1082;&#1072;_&#1057;&#1080;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clibrary/" TargetMode="External"/><Relationship Id="rId2" Type="http://schemas.openxmlformats.org/officeDocument/2006/relationships/hyperlink" Target="https://ru.wikipedia.org/wiki/&#1057;&#1090;&#1072;&#1085;&#1076;&#1072;&#1088;&#1090;&#1085;&#1072;&#1103;_&#1073;&#1080;&#1073;&#1083;&#1080;&#1086;&#1090;&#1077;&#1082;&#1072;_&#1103;&#1079;&#1099;&#1082;&#1072;_&#1057;&#1080;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830"/>
          </a:xfrm>
        </p:spPr>
        <p:txBody>
          <a:bodyPr/>
          <a:lstStyle/>
          <a:p>
            <a:r>
              <a:rPr lang="ru-RU" sz="3200" dirty="0" smtClean="0"/>
              <a:t>Краткое содержание пред</a:t>
            </a:r>
            <a:r>
              <a:rPr lang="ru-RU" sz="3200" dirty="0"/>
              <a:t>ы</a:t>
            </a:r>
            <a:r>
              <a:rPr lang="ru-RU" sz="3200" dirty="0" smtClean="0"/>
              <a:t>дущей серии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470" y="1202636"/>
            <a:ext cx="9473383" cy="5045764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70" y="1202636"/>
            <a:ext cx="9412357" cy="520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9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830"/>
          </a:xfrm>
        </p:spPr>
        <p:txBody>
          <a:bodyPr/>
          <a:lstStyle/>
          <a:p>
            <a:r>
              <a:rPr lang="ru-RU" sz="3200" dirty="0"/>
              <a:t>Типы литералов и целочисленное </a:t>
            </a:r>
            <a:r>
              <a:rPr lang="ru-RU" sz="3200" dirty="0" smtClean="0"/>
              <a:t>деление</a:t>
            </a:r>
            <a:endParaRPr lang="ru-RU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62" y="1157079"/>
            <a:ext cx="7318432" cy="40112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435" y="1157079"/>
            <a:ext cx="3891999" cy="38919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61" y="5469213"/>
            <a:ext cx="3976797" cy="9713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01209" y="5770219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&lt;- </a:t>
            </a:r>
            <a:r>
              <a:rPr lang="ru-RU" dirty="0" smtClean="0"/>
              <a:t>строковые литералы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38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830"/>
          </a:xfrm>
        </p:spPr>
        <p:txBody>
          <a:bodyPr/>
          <a:lstStyle/>
          <a:p>
            <a:r>
              <a:rPr lang="ru-RU" sz="3200" dirty="0" smtClean="0"/>
              <a:t>Константы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1292087"/>
            <a:ext cx="9680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Константа ничем не отличается от обычной переменной, кроме того, что она должна быть инициализированна при определении и ей нельзя присводить значение.</a:t>
            </a:r>
          </a:p>
          <a:p>
            <a:endParaRPr lang="ru-RU" dirty="0" smtClean="0"/>
          </a:p>
          <a:p>
            <a:r>
              <a:rPr lang="ru-RU" dirty="0" smtClean="0"/>
              <a:t>Чтобы сделать переменную константой нужно использвать модификатор </a:t>
            </a:r>
            <a:r>
              <a:rPr lang="en-US" b="1" dirty="0" err="1" smtClean="0"/>
              <a:t>const</a:t>
            </a:r>
            <a:endParaRPr lang="ru-RU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903467"/>
            <a:ext cx="10112218" cy="329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7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830"/>
          </a:xfrm>
        </p:spPr>
        <p:txBody>
          <a:bodyPr/>
          <a:lstStyle/>
          <a:p>
            <a:r>
              <a:rPr lang="ru-RU" sz="2800" dirty="0" smtClean="0"/>
              <a:t>Особенности передачи аргументов в функции</a:t>
            </a:r>
            <a:endParaRPr lang="ru-RU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75" y="1182755"/>
            <a:ext cx="6917568" cy="44603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64896" y="1232450"/>
            <a:ext cx="44394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Вывод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ru-RU" dirty="0" smtClean="0"/>
              <a:t>Аргумент в main 0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Аргумент в функции 0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Аргумент в функции после изменения 10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Аргумент в main после вызова функции: 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075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ru-RU" dirty="0" smtClean="0"/>
              <a:t>Область видимости переменных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626" y="1232452"/>
            <a:ext cx="10843591" cy="5015947"/>
          </a:xfrm>
        </p:spPr>
        <p:txBody>
          <a:bodyPr/>
          <a:lstStyle/>
          <a:p>
            <a:r>
              <a:rPr lang="ru-RU" dirty="0" smtClean="0"/>
              <a:t>Переменные видны от их определения, до</a:t>
            </a:r>
            <a:r>
              <a:rPr lang="en-US" dirty="0" smtClean="0"/>
              <a:t> </a:t>
            </a:r>
            <a:r>
              <a:rPr lang="ru-RU" dirty="0" smtClean="0"/>
              <a:t>закрывающей скобочки </a:t>
            </a:r>
            <a:r>
              <a:rPr lang="en-US" dirty="0" smtClean="0"/>
              <a:t> </a:t>
            </a:r>
            <a:r>
              <a:rPr lang="ru-RU" dirty="0" smtClean="0"/>
              <a:t>блока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r>
              <a:rPr lang="ru-RU" dirty="0" smtClean="0"/>
              <a:t>, в котором они определены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012186"/>
            <a:ext cx="7552001" cy="360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ru-RU" dirty="0" smtClean="0"/>
              <a:t>Область видимости переменных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626" y="1232452"/>
            <a:ext cx="10843591" cy="5015947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Имена переменных можно перекрывать на более глубоких вложенностях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en-US" dirty="0"/>
          </a:p>
          <a:p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Какой будет вывод?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34" y="1790907"/>
            <a:ext cx="3967369" cy="410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8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ru-RU" dirty="0" smtClean="0"/>
              <a:t>Область видимости переменных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32452"/>
            <a:ext cx="5705060" cy="5015947"/>
          </a:xfrm>
        </p:spPr>
        <p:txBody>
          <a:bodyPr/>
          <a:lstStyle/>
          <a:p>
            <a:r>
              <a:rPr lang="ru-RU" dirty="0" smtClean="0"/>
              <a:t>Переменные определенные внутри функций или на более глубоких уровнях вложения блоков </a:t>
            </a:r>
            <a:r>
              <a:rPr lang="en-US" dirty="0" smtClean="0"/>
              <a:t>{ }</a:t>
            </a:r>
            <a:r>
              <a:rPr lang="ru-RU" dirty="0" smtClean="0"/>
              <a:t> называеются </a:t>
            </a:r>
            <a:r>
              <a:rPr lang="ru-RU" b="1" dirty="0" smtClean="0"/>
              <a:t>локальными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Переменные опеределенные на самом первом уровне вложеннсти (вообще вне </a:t>
            </a:r>
            <a:r>
              <a:rPr lang="en-US" dirty="0" smtClean="0"/>
              <a:t>{ }</a:t>
            </a:r>
            <a:r>
              <a:rPr lang="ru-RU" dirty="0" smtClean="0"/>
              <a:t> называются </a:t>
            </a:r>
            <a:r>
              <a:rPr lang="ru-RU" b="1" dirty="0" smtClean="0"/>
              <a:t>глобальными.</a:t>
            </a:r>
            <a:r>
              <a:rPr lang="ru-RU" dirty="0" smtClean="0"/>
              <a:t> Глобальные переменные видны от их определения, до конца файла.</a:t>
            </a:r>
            <a:endParaRPr lang="ru-RU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6351171" y="539091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globalX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main = 10</a:t>
            </a:r>
            <a:endParaRPr lang="ru-RU" dirty="0" smtClean="0"/>
          </a:p>
          <a:p>
            <a:r>
              <a:rPr lang="en-US" dirty="0" err="1" smtClean="0"/>
              <a:t>globalX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main = 20</a:t>
            </a:r>
            <a:endParaRPr lang="ru-RU" dirty="0" smtClean="0"/>
          </a:p>
          <a:p>
            <a:r>
              <a:rPr lang="en-US" dirty="0" err="1" smtClean="0"/>
              <a:t>globalX</a:t>
            </a:r>
            <a:r>
              <a:rPr lang="en-US" dirty="0" smtClean="0"/>
              <a:t> </a:t>
            </a:r>
            <a:r>
              <a:rPr lang="ru-RU" dirty="0" smtClean="0"/>
              <a:t>в функции = 30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562" y="1329560"/>
            <a:ext cx="4838875" cy="396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7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ru-RU" dirty="0" smtClean="0"/>
              <a:t>Область видимости функций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32452"/>
            <a:ext cx="4860167" cy="5015947"/>
          </a:xfrm>
        </p:spPr>
        <p:txBody>
          <a:bodyPr/>
          <a:lstStyle/>
          <a:p>
            <a:r>
              <a:rPr lang="ru-RU" dirty="0" smtClean="0"/>
              <a:t>Подобно глобальным переменным функции видны от их определения до конца файла</a:t>
            </a:r>
            <a:endParaRPr lang="ru-RU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284" y="1232452"/>
            <a:ext cx="5449542" cy="531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29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ru-RU" dirty="0" smtClean="0"/>
              <a:t>Массивы и циклы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32452"/>
            <a:ext cx="10535411" cy="5015947"/>
          </a:xfrm>
        </p:spPr>
        <p:txBody>
          <a:bodyPr/>
          <a:lstStyle/>
          <a:p>
            <a:r>
              <a:rPr lang="ru-RU" dirty="0" smtClean="0"/>
              <a:t>Представим, что нам нужно сделать несколько измерений температуры и посчитать её среднее значение. Можно сделать так</a:t>
            </a:r>
            <a:r>
              <a:rPr lang="en-US" dirty="0" smtClean="0"/>
              <a:t>:</a:t>
            </a:r>
          </a:p>
          <a:p>
            <a:endParaRPr lang="ru-RU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08" y="2012186"/>
            <a:ext cx="6534358" cy="457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7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ru-RU" dirty="0" smtClean="0"/>
              <a:t>Массивы и циклы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32452"/>
            <a:ext cx="6132376" cy="5015947"/>
          </a:xfrm>
        </p:spPr>
        <p:txBody>
          <a:bodyPr/>
          <a:lstStyle/>
          <a:p>
            <a:r>
              <a:rPr lang="ru-RU" dirty="0" smtClean="0"/>
              <a:t>Гораздо лучше будет использовать массив и цикл</a:t>
            </a:r>
            <a:endParaRPr lang="en-US" dirty="0" smtClean="0"/>
          </a:p>
          <a:p>
            <a:endParaRPr lang="ru-R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000031"/>
            <a:ext cx="5635420" cy="47409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39339" y="1878496"/>
            <a:ext cx="54168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Массив – это набор переменных</a:t>
            </a:r>
          </a:p>
          <a:p>
            <a:r>
              <a:rPr lang="ru-RU" dirty="0" smtClean="0"/>
              <a:t>Одного и того же типа. Объявляется как</a:t>
            </a:r>
          </a:p>
          <a:p>
            <a:r>
              <a:rPr lang="ru-RU" dirty="0" smtClean="0"/>
              <a:t>Переменная, но в конце указывается размер</a:t>
            </a:r>
          </a:p>
          <a:p>
            <a:r>
              <a:rPr lang="ru-RU" dirty="0" smtClean="0"/>
              <a:t>Массива в скобочках </a:t>
            </a:r>
            <a:r>
              <a:rPr lang="en-US" dirty="0" smtClean="0"/>
              <a:t>[ ].</a:t>
            </a:r>
          </a:p>
          <a:p>
            <a:endParaRPr lang="en-US" dirty="0"/>
          </a:p>
          <a:p>
            <a:r>
              <a:rPr lang="ru-RU" dirty="0" smtClean="0"/>
              <a:t>Можно использовать модификаторы</a:t>
            </a:r>
          </a:p>
          <a:p>
            <a:r>
              <a:rPr lang="ru-RU" dirty="0" smtClean="0"/>
              <a:t>еременных (например </a:t>
            </a:r>
            <a:r>
              <a:rPr lang="en-US" b="1" dirty="0" err="1" smtClean="0"/>
              <a:t>const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ru-RU" dirty="0" smtClean="0"/>
              <a:t>Для доступа к элементу массива нужно написать его имя и затем в скобочках </a:t>
            </a:r>
            <a:r>
              <a:rPr lang="en-US" dirty="0" smtClean="0"/>
              <a:t>[ ]</a:t>
            </a:r>
            <a:r>
              <a:rPr lang="ru-RU" dirty="0" smtClean="0"/>
              <a:t> номер элемента. Нумерация с нуля.</a:t>
            </a:r>
          </a:p>
        </p:txBody>
      </p:sp>
    </p:spTree>
    <p:extLst>
      <p:ext uri="{BB962C8B-B14F-4D97-AF65-F5344CB8AC3E}">
        <p14:creationId xmlns:p14="http://schemas.microsoft.com/office/powerpoint/2010/main" val="1533934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ru-RU" dirty="0" smtClean="0"/>
              <a:t>Массивы и циклы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26841" y="1162878"/>
            <a:ext cx="10813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Многомерные массивы и инициализация.</a:t>
            </a:r>
          </a:p>
          <a:p>
            <a:endParaRPr lang="ru-RU" dirty="0"/>
          </a:p>
          <a:p>
            <a:endParaRPr lang="ru-RU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19" y="1624543"/>
            <a:ext cx="8628587" cy="47265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55428" y="1624543"/>
            <a:ext cx="2593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Массивы нельзя использовать как аргументы функций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046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830"/>
          </a:xfrm>
        </p:spPr>
        <p:txBody>
          <a:bodyPr/>
          <a:lstStyle/>
          <a:p>
            <a:r>
              <a:rPr lang="ru-RU" sz="3200" dirty="0" smtClean="0"/>
              <a:t>Краткое содержание пред</a:t>
            </a:r>
            <a:r>
              <a:rPr lang="ru-RU" sz="3200" dirty="0"/>
              <a:t>ы</a:t>
            </a:r>
            <a:r>
              <a:rPr lang="ru-RU" sz="3200" dirty="0" smtClean="0"/>
              <a:t>дущей серии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470" y="1202636"/>
            <a:ext cx="9473383" cy="5045764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286081"/>
            <a:ext cx="9664068" cy="528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ru-RU" dirty="0" smtClean="0"/>
              <a:t>Массивы и циклы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56" y="1123122"/>
            <a:ext cx="6462496" cy="54367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5174" y="1878496"/>
            <a:ext cx="54168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Циклов в Си несколько</a:t>
            </a:r>
            <a:r>
              <a:rPr lang="en-US" dirty="0" smtClean="0"/>
              <a:t>: </a:t>
            </a:r>
            <a:r>
              <a:rPr lang="en-US" b="1" dirty="0" smtClean="0"/>
              <a:t>for</a:t>
            </a:r>
            <a:r>
              <a:rPr lang="en-US" dirty="0" smtClean="0"/>
              <a:t>, </a:t>
            </a:r>
            <a:r>
              <a:rPr lang="en-US" b="1" dirty="0" smtClean="0"/>
              <a:t>while </a:t>
            </a:r>
            <a:r>
              <a:rPr lang="ru-RU" dirty="0" smtClean="0"/>
              <a:t>и </a:t>
            </a:r>
            <a:r>
              <a:rPr lang="en-US" b="1" dirty="0" smtClean="0"/>
              <a:t>do-while</a:t>
            </a:r>
            <a:endParaRPr lang="en-US" dirty="0" smtClean="0"/>
          </a:p>
          <a:p>
            <a:r>
              <a:rPr lang="ru-RU" dirty="0" smtClean="0"/>
              <a:t>Они аналогичны паскалевским </a:t>
            </a:r>
            <a:r>
              <a:rPr lang="en-US" dirty="0" smtClean="0"/>
              <a:t>for, while</a:t>
            </a:r>
            <a:r>
              <a:rPr lang="ru-RU" dirty="0" smtClean="0"/>
              <a:t> и </a:t>
            </a:r>
            <a:r>
              <a:rPr lang="en-US" dirty="0" smtClean="0"/>
              <a:t>repeat-</a:t>
            </a:r>
            <a:r>
              <a:rPr lang="en-US" dirty="0" err="1" smtClean="0"/>
              <a:t>untill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for(</a:t>
            </a:r>
          </a:p>
          <a:p>
            <a:r>
              <a:rPr lang="ru-RU" dirty="0" smtClean="0"/>
              <a:t>то, что происходит перед первой итерацией</a:t>
            </a:r>
            <a:endParaRPr lang="en-US" dirty="0"/>
          </a:p>
          <a:p>
            <a:r>
              <a:rPr lang="en-US" dirty="0" smtClean="0"/>
              <a:t>;</a:t>
            </a:r>
          </a:p>
          <a:p>
            <a:r>
              <a:rPr lang="ru-RU" dirty="0" smtClean="0"/>
              <a:t>условие </a:t>
            </a:r>
            <a:r>
              <a:rPr lang="en-US" dirty="0" smtClean="0"/>
              <a:t>== true</a:t>
            </a:r>
            <a:endParaRPr lang="ru-RU" dirty="0" smtClean="0"/>
          </a:p>
          <a:p>
            <a:r>
              <a:rPr lang="en-US" dirty="0" smtClean="0"/>
              <a:t>;</a:t>
            </a:r>
          </a:p>
          <a:p>
            <a:r>
              <a:rPr lang="ru-RU" dirty="0" smtClean="0"/>
              <a:t>то, что происходит после каждой итерации</a:t>
            </a:r>
          </a:p>
          <a:p>
            <a:r>
              <a:rPr lang="ru-RU" dirty="0" smtClean="0"/>
              <a:t>)</a:t>
            </a:r>
            <a:endParaRPr lang="en-US" dirty="0"/>
          </a:p>
          <a:p>
            <a:r>
              <a:rPr lang="en-US" dirty="0" smtClean="0"/>
              <a:t>{</a:t>
            </a:r>
          </a:p>
          <a:p>
            <a:r>
              <a:rPr lang="ru-RU" dirty="0" smtClean="0"/>
              <a:t>Тело цикла</a:t>
            </a:r>
            <a:endParaRPr lang="en-US" dirty="0" smtClean="0"/>
          </a:p>
          <a:p>
            <a:r>
              <a:rPr lang="en-US" dirty="0"/>
              <a:t>}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31337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ru-RU" dirty="0" smtClean="0"/>
              <a:t>Массивы и циклы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54" y="1232452"/>
            <a:ext cx="5511720" cy="52677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40556" y="1311964"/>
            <a:ext cx="46713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while (</a:t>
            </a:r>
            <a:r>
              <a:rPr lang="ru-RU" dirty="0" smtClean="0"/>
              <a:t>условие </a:t>
            </a:r>
            <a:r>
              <a:rPr lang="en-US" dirty="0" smtClean="0"/>
              <a:t>== true) {</a:t>
            </a:r>
          </a:p>
          <a:p>
            <a:r>
              <a:rPr lang="ru-RU" dirty="0"/>
              <a:t> </a:t>
            </a:r>
            <a:r>
              <a:rPr lang="ru-RU" dirty="0" smtClean="0"/>
              <a:t>  тело цикла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 {</a:t>
            </a:r>
          </a:p>
          <a:p>
            <a:r>
              <a:rPr lang="ru-RU" dirty="0"/>
              <a:t> </a:t>
            </a:r>
            <a:r>
              <a:rPr lang="ru-RU" dirty="0" smtClean="0"/>
              <a:t>   тело цикла</a:t>
            </a:r>
            <a:endParaRPr lang="en-US" dirty="0" smtClean="0"/>
          </a:p>
          <a:p>
            <a:r>
              <a:rPr lang="en-US" dirty="0" smtClean="0"/>
              <a:t>} while(</a:t>
            </a:r>
            <a:r>
              <a:rPr lang="ru-RU" dirty="0" smtClean="0"/>
              <a:t>условие </a:t>
            </a:r>
            <a:r>
              <a:rPr lang="en-US" dirty="0" smtClean="0"/>
              <a:t>== true);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38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ru-RU" dirty="0" smtClean="0"/>
              <a:t>Массивы и циклы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715138" y="1669567"/>
            <a:ext cx="4671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Специальные операции в циклах</a:t>
            </a:r>
          </a:p>
          <a:p>
            <a:endParaRPr lang="ru-RU" dirty="0"/>
          </a:p>
          <a:p>
            <a:r>
              <a:rPr lang="en-US" b="1" dirty="0" smtClean="0"/>
              <a:t>break</a:t>
            </a:r>
            <a:r>
              <a:rPr lang="ru-RU" dirty="0" smtClean="0"/>
              <a:t> == безусловный выход из цикла</a:t>
            </a:r>
          </a:p>
          <a:p>
            <a:r>
              <a:rPr lang="en-US" b="1" dirty="0" smtClean="0"/>
              <a:t>continue</a:t>
            </a:r>
            <a:r>
              <a:rPr lang="en-US" dirty="0" smtClean="0"/>
              <a:t> == </a:t>
            </a:r>
            <a:r>
              <a:rPr lang="ru-RU" dirty="0" smtClean="0"/>
              <a:t>переход к следующей итерации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62" y="1331636"/>
            <a:ext cx="7449999" cy="431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69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ru-RU" dirty="0" smtClean="0"/>
              <a:t>Массивы и циклы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45" y="1232452"/>
            <a:ext cx="6415239" cy="53969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5174" y="1669774"/>
            <a:ext cx="5416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этой программе есть логическая ( не синтаксическая) ошибка. Найдите её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84135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9917"/>
          </a:xfrm>
        </p:spPr>
        <p:txBody>
          <a:bodyPr/>
          <a:lstStyle/>
          <a:p>
            <a:r>
              <a:rPr lang="ru-RU" dirty="0"/>
              <a:t>Массивы и циклы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4826" y="1484907"/>
            <a:ext cx="8448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Строковые литералы в двойных кавычках – это на самом деле массивы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26" y="2304179"/>
            <a:ext cx="8116149" cy="280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03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9186"/>
          </a:xfrm>
        </p:spPr>
        <p:txBody>
          <a:bodyPr/>
          <a:lstStyle/>
          <a:p>
            <a:r>
              <a:rPr lang="ru-RU" dirty="0" smtClean="0"/>
              <a:t>Структуры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05" y="1321903"/>
            <a:ext cx="2826575" cy="3667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686" y="1321903"/>
            <a:ext cx="3941050" cy="36675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042" y="1345553"/>
            <a:ext cx="4569603" cy="24733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0806" y="527063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Простая стукрутура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32130" y="5270638"/>
            <a:ext cx="268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Вложенная структура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01389" y="5270638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Инициализация структур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7748" y="6070082"/>
            <a:ext cx="111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 структурами как с любыми типами можно использовать модификаторы, например </a:t>
            </a:r>
            <a:r>
              <a:rPr lang="en-US" b="1" dirty="0" err="1" smtClean="0"/>
              <a:t>const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980456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9186"/>
          </a:xfrm>
        </p:spPr>
        <p:txBody>
          <a:bodyPr/>
          <a:lstStyle/>
          <a:p>
            <a:r>
              <a:rPr lang="ru-RU" dirty="0" smtClean="0"/>
              <a:t>Структуры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376" y="1232451"/>
            <a:ext cx="5358847" cy="53588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6111" y="1142999"/>
            <a:ext cx="435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Использование структуры и </a:t>
            </a:r>
            <a:r>
              <a:rPr lang="en-US" dirty="0" err="1" smtClean="0"/>
              <a:t>typedef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6067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6075" y="265908"/>
            <a:ext cx="7467600" cy="706437"/>
          </a:xfrm>
        </p:spPr>
        <p:txBody>
          <a:bodyPr rtlCol="0">
            <a:normAutofit fontScale="90000"/>
          </a:bodyPr>
          <a:lstStyle/>
          <a:p>
            <a:pPr defTabSz="457207">
              <a:defRPr/>
            </a:pPr>
            <a:r>
              <a:rPr lang="ru-RU" dirty="0" smtClean="0"/>
              <a:t>Модель памяти языка </a:t>
            </a:r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7171" name="TextBox 3"/>
          <p:cNvSpPr txBox="1">
            <a:spLocks noChangeArrowheads="1"/>
          </p:cNvSpPr>
          <p:nvPr/>
        </p:nvSpPr>
        <p:spPr bwMode="auto">
          <a:xfrm>
            <a:off x="3917950" y="1190625"/>
            <a:ext cx="145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0</a:t>
            </a:r>
            <a:r>
              <a:rPr lang="en-US" altLang="ru-RU"/>
              <a:t>x00000000</a:t>
            </a:r>
            <a:endParaRPr lang="ru-RU" altLang="ru-RU"/>
          </a:p>
        </p:txBody>
      </p:sp>
      <p:sp>
        <p:nvSpPr>
          <p:cNvPr id="7172" name="TextBox 5"/>
          <p:cNvSpPr txBox="1">
            <a:spLocks noChangeArrowheads="1"/>
          </p:cNvSpPr>
          <p:nvPr/>
        </p:nvSpPr>
        <p:spPr bwMode="auto">
          <a:xfrm>
            <a:off x="3906838" y="6138863"/>
            <a:ext cx="1312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ru-RU"/>
              <a:t>RAM_END</a:t>
            </a:r>
            <a:endParaRPr lang="ru-RU" altLang="ru-RU"/>
          </a:p>
        </p:txBody>
      </p:sp>
      <p:sp>
        <p:nvSpPr>
          <p:cNvPr id="4" name="Rectangle 3"/>
          <p:cNvSpPr/>
          <p:nvPr/>
        </p:nvSpPr>
        <p:spPr>
          <a:xfrm>
            <a:off x="4511676" y="1628776"/>
            <a:ext cx="3529013" cy="6635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dirty="0"/>
              <a:t>Инструкции програмы и литералы </a:t>
            </a:r>
            <a:r>
              <a:rPr lang="en-US" dirty="0"/>
              <a:t>(.text)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4511676" y="2303463"/>
            <a:ext cx="3529013" cy="665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dirty="0"/>
              <a:t>Глобальные переменные</a:t>
            </a:r>
          </a:p>
          <a:p>
            <a:pPr algn="ctr" eaLnBrk="1" hangingPunct="1">
              <a:defRPr/>
            </a:pPr>
            <a:r>
              <a:rPr lang="en-US" dirty="0"/>
              <a:t>(.data, .</a:t>
            </a:r>
            <a:r>
              <a:rPr lang="en-US" dirty="0" err="1"/>
              <a:t>bss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4511676" y="2981326"/>
            <a:ext cx="3529013" cy="66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dirty="0"/>
              <a:t>«Куча»</a:t>
            </a:r>
          </a:p>
          <a:p>
            <a:pPr algn="ctr" eaLnBrk="1" hangingPunct="1">
              <a:defRPr/>
            </a:pPr>
            <a:r>
              <a:rPr lang="en-US" dirty="0"/>
              <a:t>(.heap)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4511676" y="5245101"/>
            <a:ext cx="3529013" cy="66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dirty="0"/>
              <a:t>Стек</a:t>
            </a:r>
          </a:p>
          <a:p>
            <a:pPr algn="ctr" eaLnBrk="1" hangingPunct="1">
              <a:defRPr/>
            </a:pPr>
            <a:r>
              <a:rPr lang="en-US" dirty="0"/>
              <a:t>(.stack)</a:t>
            </a:r>
            <a:endParaRPr lang="ru-RU" dirty="0"/>
          </a:p>
        </p:txBody>
      </p:sp>
      <p:sp>
        <p:nvSpPr>
          <p:cNvPr id="5" name="Down Arrow 4"/>
          <p:cNvSpPr/>
          <p:nvPr/>
        </p:nvSpPr>
        <p:spPr>
          <a:xfrm>
            <a:off x="6108701" y="3657601"/>
            <a:ext cx="334963" cy="334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2" name="Down Arrow 11"/>
          <p:cNvSpPr/>
          <p:nvPr/>
        </p:nvSpPr>
        <p:spPr>
          <a:xfrm rot="10800000">
            <a:off x="6108701" y="4941888"/>
            <a:ext cx="334963" cy="3032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79875" y="1819275"/>
            <a:ext cx="0" cy="424815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0" name="TextBox 10"/>
          <p:cNvSpPr txBox="1">
            <a:spLocks noChangeArrowheads="1"/>
          </p:cNvSpPr>
          <p:nvPr/>
        </p:nvSpPr>
        <p:spPr bwMode="auto">
          <a:xfrm rot="-5400000">
            <a:off x="2702720" y="3459958"/>
            <a:ext cx="2384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Возрастание адреса</a:t>
            </a:r>
          </a:p>
        </p:txBody>
      </p:sp>
      <p:sp>
        <p:nvSpPr>
          <p:cNvPr id="7181" name="TextBox 15"/>
          <p:cNvSpPr txBox="1">
            <a:spLocks noChangeArrowheads="1"/>
          </p:cNvSpPr>
          <p:nvPr/>
        </p:nvSpPr>
        <p:spPr bwMode="auto">
          <a:xfrm>
            <a:off x="5100639" y="4268789"/>
            <a:ext cx="2351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(Свободная память)</a:t>
            </a:r>
          </a:p>
        </p:txBody>
      </p:sp>
    </p:spTree>
    <p:extLst>
      <p:ext uri="{BB962C8B-B14F-4D97-AF65-F5344CB8AC3E}">
        <p14:creationId xmlns:p14="http://schemas.microsoft.com/office/powerpoint/2010/main" val="261813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0" y="1490663"/>
            <a:ext cx="6449383" cy="4342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9"/>
          <p:cNvSpPr txBox="1">
            <a:spLocks noChangeArrowheads="1"/>
          </p:cNvSpPr>
          <p:nvPr/>
        </p:nvSpPr>
        <p:spPr bwMode="auto">
          <a:xfrm>
            <a:off x="123490" y="5900877"/>
            <a:ext cx="20810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Код программы</a:t>
            </a:r>
          </a:p>
        </p:txBody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231913" y="185635"/>
            <a:ext cx="7467600" cy="706437"/>
          </a:xfrm>
        </p:spPr>
        <p:txBody>
          <a:bodyPr rtlCol="0">
            <a:normAutofit fontScale="90000"/>
          </a:bodyPr>
          <a:lstStyle/>
          <a:p>
            <a:pPr defTabSz="457207">
              <a:defRPr/>
            </a:pPr>
            <a:r>
              <a:rPr lang="ru-RU" dirty="0" smtClean="0"/>
              <a:t>Модель памяти языка </a:t>
            </a:r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31913" y="892072"/>
            <a:ext cx="17524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Работа стека</a:t>
            </a:r>
          </a:p>
        </p:txBody>
      </p:sp>
      <p:sp>
        <p:nvSpPr>
          <p:cNvPr id="14" name="TextBox 22"/>
          <p:cNvSpPr txBox="1">
            <a:spLocks noChangeArrowheads="1"/>
          </p:cNvSpPr>
          <p:nvPr/>
        </p:nvSpPr>
        <p:spPr bwMode="auto">
          <a:xfrm>
            <a:off x="7220572" y="5901909"/>
            <a:ext cx="2736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Состояние стека</a:t>
            </a:r>
          </a:p>
        </p:txBody>
      </p:sp>
      <p:pic>
        <p:nvPicPr>
          <p:cNvPr id="819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6" y="1558925"/>
            <a:ext cx="280987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ight Arrow 17"/>
          <p:cNvSpPr/>
          <p:nvPr/>
        </p:nvSpPr>
        <p:spPr>
          <a:xfrm>
            <a:off x="231913" y="3013075"/>
            <a:ext cx="360363" cy="307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01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0" y="1490663"/>
            <a:ext cx="6449383" cy="4342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ight Arrow 17"/>
          <p:cNvSpPr/>
          <p:nvPr/>
        </p:nvSpPr>
        <p:spPr>
          <a:xfrm>
            <a:off x="322401" y="3831881"/>
            <a:ext cx="360362" cy="307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pic>
        <p:nvPicPr>
          <p:cNvPr id="922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1566863"/>
            <a:ext cx="2801938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9"/>
          <p:cNvSpPr txBox="1">
            <a:spLocks noChangeArrowheads="1"/>
          </p:cNvSpPr>
          <p:nvPr/>
        </p:nvSpPr>
        <p:spPr bwMode="auto">
          <a:xfrm>
            <a:off x="123490" y="5900877"/>
            <a:ext cx="20810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Код программы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31913" y="185635"/>
            <a:ext cx="7467600" cy="7064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457207">
              <a:defRPr/>
            </a:pPr>
            <a:r>
              <a:rPr lang="ru-RU" smtClean="0"/>
              <a:t>Модель памяти языка </a:t>
            </a:r>
            <a:r>
              <a:rPr lang="en-US" smtClean="0"/>
              <a:t>C</a:t>
            </a:r>
            <a:endParaRPr lang="ru-RU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31913" y="892072"/>
            <a:ext cx="17524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Работа стека</a:t>
            </a:r>
          </a:p>
        </p:txBody>
      </p:sp>
      <p:sp>
        <p:nvSpPr>
          <p:cNvPr id="14" name="TextBox 22"/>
          <p:cNvSpPr txBox="1">
            <a:spLocks noChangeArrowheads="1"/>
          </p:cNvSpPr>
          <p:nvPr/>
        </p:nvSpPr>
        <p:spPr bwMode="auto">
          <a:xfrm>
            <a:off x="7220572" y="5901909"/>
            <a:ext cx="2736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Состояние стека</a:t>
            </a:r>
          </a:p>
        </p:txBody>
      </p:sp>
    </p:spTree>
    <p:extLst>
      <p:ext uri="{BB962C8B-B14F-4D97-AF65-F5344CB8AC3E}">
        <p14:creationId xmlns:p14="http://schemas.microsoft.com/office/powerpoint/2010/main" val="240596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830"/>
          </a:xfrm>
        </p:spPr>
        <p:txBody>
          <a:bodyPr/>
          <a:lstStyle/>
          <a:p>
            <a:r>
              <a:rPr lang="ru-RU" sz="3200" dirty="0" smtClean="0"/>
              <a:t>Краткое содержание пред</a:t>
            </a:r>
            <a:r>
              <a:rPr lang="ru-RU" sz="3200" dirty="0"/>
              <a:t>ы</a:t>
            </a:r>
            <a:r>
              <a:rPr lang="ru-RU" sz="3200" dirty="0" smtClean="0"/>
              <a:t>дущей серии</a:t>
            </a:r>
            <a:endParaRPr lang="ru-RU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71" y="1530627"/>
            <a:ext cx="4793690" cy="33892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74026" y="1620078"/>
            <a:ext cx="53273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Так же мы рассмотрели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Азы работы</a:t>
            </a:r>
            <a:r>
              <a:rPr lang="en-US" dirty="0" smtClean="0"/>
              <a:t> </a:t>
            </a:r>
            <a:r>
              <a:rPr lang="ru-RU" dirty="0" smtClean="0"/>
              <a:t>в эклипсе</a:t>
            </a:r>
            <a:r>
              <a:rPr lang="en-US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Базовые типы данных языка С</a:t>
            </a:r>
            <a:r>
              <a:rPr lang="en-US" dirty="0" smtClean="0"/>
              <a:t>;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Преобразования типов и переполнения</a:t>
            </a:r>
            <a:r>
              <a:rPr lang="en-US" dirty="0" smtClean="0"/>
              <a:t>;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Операторы (+, -, </a:t>
            </a:r>
            <a:r>
              <a:rPr lang="en-US" dirty="0" smtClean="0"/>
              <a:t>&gt;&gt;, ~, !);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334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0" y="1490663"/>
            <a:ext cx="6449383" cy="4342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ight Arrow 17"/>
          <p:cNvSpPr/>
          <p:nvPr/>
        </p:nvSpPr>
        <p:spPr>
          <a:xfrm>
            <a:off x="469832" y="4689475"/>
            <a:ext cx="360362" cy="306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pic>
        <p:nvPicPr>
          <p:cNvPr id="10248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6" y="1490663"/>
            <a:ext cx="23145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9"/>
          <p:cNvSpPr txBox="1">
            <a:spLocks noChangeArrowheads="1"/>
          </p:cNvSpPr>
          <p:nvPr/>
        </p:nvSpPr>
        <p:spPr bwMode="auto">
          <a:xfrm>
            <a:off x="123490" y="5900877"/>
            <a:ext cx="20810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Код программы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31913" y="185635"/>
            <a:ext cx="7467600" cy="7064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457207">
              <a:defRPr/>
            </a:pPr>
            <a:r>
              <a:rPr lang="ru-RU" smtClean="0"/>
              <a:t>Модель памяти языка </a:t>
            </a:r>
            <a:r>
              <a:rPr lang="en-US" smtClean="0"/>
              <a:t>C</a:t>
            </a:r>
            <a:endParaRPr lang="ru-RU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31913" y="892072"/>
            <a:ext cx="17524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Работа стека</a:t>
            </a:r>
          </a:p>
        </p:txBody>
      </p:sp>
      <p:sp>
        <p:nvSpPr>
          <p:cNvPr id="14" name="TextBox 22"/>
          <p:cNvSpPr txBox="1">
            <a:spLocks noChangeArrowheads="1"/>
          </p:cNvSpPr>
          <p:nvPr/>
        </p:nvSpPr>
        <p:spPr bwMode="auto">
          <a:xfrm>
            <a:off x="7220572" y="5901909"/>
            <a:ext cx="2736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Состояние стека</a:t>
            </a:r>
          </a:p>
        </p:txBody>
      </p:sp>
    </p:spTree>
    <p:extLst>
      <p:ext uri="{BB962C8B-B14F-4D97-AF65-F5344CB8AC3E}">
        <p14:creationId xmlns:p14="http://schemas.microsoft.com/office/powerpoint/2010/main" val="377761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0" y="1490663"/>
            <a:ext cx="6449383" cy="4342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ight Arrow 17"/>
          <p:cNvSpPr/>
          <p:nvPr/>
        </p:nvSpPr>
        <p:spPr>
          <a:xfrm>
            <a:off x="231913" y="1706007"/>
            <a:ext cx="360362" cy="307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pic>
        <p:nvPicPr>
          <p:cNvPr id="1127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5" y="1166813"/>
            <a:ext cx="251460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Elbow Connector 20"/>
          <p:cNvCxnSpPr/>
          <p:nvPr/>
        </p:nvCxnSpPr>
        <p:spPr>
          <a:xfrm rot="16200000" flipH="1">
            <a:off x="8410576" y="3046414"/>
            <a:ext cx="2384425" cy="822325"/>
          </a:xfrm>
          <a:prstGeom prst="bentConnector3">
            <a:avLst>
              <a:gd name="adj1" fmla="val 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9191625" y="4633913"/>
            <a:ext cx="839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123490" y="5900877"/>
            <a:ext cx="20810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Код программы</a:t>
            </a:r>
          </a:p>
        </p:txBody>
      </p: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231913" y="185635"/>
            <a:ext cx="7467600" cy="706437"/>
          </a:xfrm>
        </p:spPr>
        <p:txBody>
          <a:bodyPr rtlCol="0">
            <a:normAutofit fontScale="90000"/>
          </a:bodyPr>
          <a:lstStyle/>
          <a:p>
            <a:pPr defTabSz="457207">
              <a:defRPr/>
            </a:pPr>
            <a:r>
              <a:rPr lang="ru-RU" dirty="0" smtClean="0"/>
              <a:t>Модель памяти языка </a:t>
            </a:r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231913" y="892072"/>
            <a:ext cx="17524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Работа стека</a:t>
            </a:r>
          </a:p>
        </p:txBody>
      </p:sp>
      <p:sp>
        <p:nvSpPr>
          <p:cNvPr id="16" name="TextBox 22"/>
          <p:cNvSpPr txBox="1">
            <a:spLocks noChangeArrowheads="1"/>
          </p:cNvSpPr>
          <p:nvPr/>
        </p:nvSpPr>
        <p:spPr bwMode="auto">
          <a:xfrm>
            <a:off x="7220572" y="5901909"/>
            <a:ext cx="2736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Состояние стека</a:t>
            </a:r>
          </a:p>
        </p:txBody>
      </p:sp>
    </p:spTree>
    <p:extLst>
      <p:ext uri="{BB962C8B-B14F-4D97-AF65-F5344CB8AC3E}">
        <p14:creationId xmlns:p14="http://schemas.microsoft.com/office/powerpoint/2010/main" val="321024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0" y="1490663"/>
            <a:ext cx="6449383" cy="4342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TextBox 19"/>
          <p:cNvSpPr txBox="1">
            <a:spLocks noChangeArrowheads="1"/>
          </p:cNvSpPr>
          <p:nvPr/>
        </p:nvSpPr>
        <p:spPr bwMode="auto">
          <a:xfrm>
            <a:off x="123490" y="5900877"/>
            <a:ext cx="20810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Код программы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913" y="185635"/>
            <a:ext cx="7467600" cy="706437"/>
          </a:xfrm>
        </p:spPr>
        <p:txBody>
          <a:bodyPr rtlCol="0">
            <a:normAutofit fontScale="90000"/>
          </a:bodyPr>
          <a:lstStyle/>
          <a:p>
            <a:pPr defTabSz="457207">
              <a:defRPr/>
            </a:pPr>
            <a:r>
              <a:rPr lang="ru-RU" dirty="0" smtClean="0"/>
              <a:t>Модель памяти языка </a:t>
            </a:r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12291" name="TextBox 12"/>
          <p:cNvSpPr txBox="1">
            <a:spLocks noChangeArrowheads="1"/>
          </p:cNvSpPr>
          <p:nvPr/>
        </p:nvSpPr>
        <p:spPr bwMode="auto">
          <a:xfrm>
            <a:off x="231913" y="892072"/>
            <a:ext cx="17524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Работа стека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231913" y="5056188"/>
            <a:ext cx="360363" cy="307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2295" name="TextBox 22"/>
          <p:cNvSpPr txBox="1">
            <a:spLocks noChangeArrowheads="1"/>
          </p:cNvSpPr>
          <p:nvPr/>
        </p:nvSpPr>
        <p:spPr bwMode="auto">
          <a:xfrm>
            <a:off x="7220572" y="5901909"/>
            <a:ext cx="2736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Состояние стека</a:t>
            </a:r>
          </a:p>
        </p:txBody>
      </p:sp>
      <p:pic>
        <p:nvPicPr>
          <p:cNvPr id="1229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6" y="1490663"/>
            <a:ext cx="23145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02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635" y="264699"/>
            <a:ext cx="7467600" cy="633412"/>
          </a:xfrm>
        </p:spPr>
        <p:txBody>
          <a:bodyPr rtlCol="0">
            <a:normAutofit fontScale="90000"/>
          </a:bodyPr>
          <a:lstStyle/>
          <a:p>
            <a:pPr defTabSz="457207">
              <a:defRPr/>
            </a:pPr>
            <a:r>
              <a:rPr lang="ru-RU" dirty="0" smtClean="0"/>
              <a:t>Указатели языка С</a:t>
            </a:r>
            <a:endParaRPr lang="ru-RU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235" y="1474374"/>
            <a:ext cx="4422775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86" y="1378571"/>
            <a:ext cx="4393923" cy="2888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35" y="5025339"/>
            <a:ext cx="2869945" cy="749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Box 4"/>
          <p:cNvSpPr txBox="1">
            <a:spLocks noChangeArrowheads="1"/>
          </p:cNvSpPr>
          <p:nvPr/>
        </p:nvSpPr>
        <p:spPr bwMode="auto">
          <a:xfrm>
            <a:off x="523185" y="953675"/>
            <a:ext cx="40334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Доступ к памяти через указатели</a:t>
            </a:r>
          </a:p>
        </p:txBody>
      </p:sp>
      <p:sp>
        <p:nvSpPr>
          <p:cNvPr id="13319" name="TextBox 2"/>
          <p:cNvSpPr txBox="1">
            <a:spLocks noChangeArrowheads="1"/>
          </p:cNvSpPr>
          <p:nvPr/>
        </p:nvSpPr>
        <p:spPr bwMode="auto">
          <a:xfrm>
            <a:off x="268446" y="4615144"/>
            <a:ext cx="24048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Вывод программы</a:t>
            </a:r>
            <a:r>
              <a:rPr lang="en-US" altLang="ru-RU" dirty="0">
                <a:latin typeface="+mn-lt"/>
              </a:rPr>
              <a:t>:</a:t>
            </a:r>
            <a:endParaRPr lang="ru-RU" altLang="ru-RU" dirty="0">
              <a:latin typeface="+mn-lt"/>
            </a:endParaRPr>
          </a:p>
        </p:txBody>
      </p:sp>
      <p:sp>
        <p:nvSpPr>
          <p:cNvPr id="13320" name="Rectangle 3"/>
          <p:cNvSpPr>
            <a:spLocks noChangeArrowheads="1"/>
          </p:cNvSpPr>
          <p:nvPr/>
        </p:nvSpPr>
        <p:spPr bwMode="auto">
          <a:xfrm>
            <a:off x="3875087" y="5025339"/>
            <a:ext cx="831691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 dirty="0">
                <a:latin typeface="+mn-lt"/>
              </a:rPr>
              <a:t>Указатель, это переменная, которая хранит в себе адрес другой переменной определенного типа.</a:t>
            </a:r>
          </a:p>
          <a:p>
            <a:pPr eaLnBrk="1" hangingPunct="1"/>
            <a:endParaRPr lang="ru-RU" altLang="ru-RU" sz="1400" dirty="0">
              <a:latin typeface="+mn-lt"/>
            </a:endParaRPr>
          </a:p>
          <a:p>
            <a:pPr eaLnBrk="1" hangingPunct="1"/>
            <a:r>
              <a:rPr lang="ru-RU" altLang="ru-RU" sz="1400" dirty="0">
                <a:latin typeface="+mn-lt"/>
              </a:rPr>
              <a:t>Фактически, указатель это целое число типа </a:t>
            </a:r>
            <a:r>
              <a:rPr lang="en-US" altLang="ru-RU" sz="1400" b="1" dirty="0" err="1">
                <a:latin typeface="+mn-lt"/>
              </a:rPr>
              <a:t>size_t</a:t>
            </a:r>
            <a:r>
              <a:rPr lang="ru-RU" altLang="ru-RU" sz="1400" dirty="0">
                <a:latin typeface="+mn-lt"/>
              </a:rPr>
              <a:t> из файла</a:t>
            </a:r>
            <a:r>
              <a:rPr lang="en-US" altLang="ru-RU" sz="1400" dirty="0">
                <a:latin typeface="+mn-lt"/>
              </a:rPr>
              <a:t> &lt;</a:t>
            </a:r>
            <a:r>
              <a:rPr lang="en-US" altLang="ru-RU" sz="1400" dirty="0" err="1">
                <a:latin typeface="+mn-lt"/>
              </a:rPr>
              <a:t>stddef.h</a:t>
            </a:r>
            <a:r>
              <a:rPr lang="en-US" altLang="ru-RU" sz="1400" dirty="0">
                <a:latin typeface="+mn-lt"/>
              </a:rPr>
              <a:t>&gt;</a:t>
            </a:r>
            <a:r>
              <a:rPr lang="ru-RU" altLang="ru-RU" sz="1400" dirty="0">
                <a:latin typeface="+mn-lt"/>
              </a:rPr>
              <a:t> (которое как правило определено как</a:t>
            </a:r>
            <a:r>
              <a:rPr lang="en-US" altLang="ru-RU" sz="1400" dirty="0">
                <a:latin typeface="+mn-lt"/>
              </a:rPr>
              <a:t>:</a:t>
            </a:r>
            <a:r>
              <a:rPr lang="ru-RU" altLang="ru-RU" sz="1400" dirty="0">
                <a:latin typeface="+mn-lt"/>
              </a:rPr>
              <a:t> </a:t>
            </a:r>
            <a:r>
              <a:rPr lang="en-US" altLang="ru-RU" sz="1400" b="1" dirty="0" err="1">
                <a:latin typeface="+mn-lt"/>
              </a:rPr>
              <a:t>typedef</a:t>
            </a:r>
            <a:r>
              <a:rPr lang="en-US" altLang="ru-RU" sz="1400" b="1" dirty="0">
                <a:latin typeface="+mn-lt"/>
              </a:rPr>
              <a:t> unsigned </a:t>
            </a:r>
            <a:r>
              <a:rPr lang="en-US" altLang="ru-RU" sz="1400" b="1" dirty="0" err="1">
                <a:latin typeface="+mn-lt"/>
              </a:rPr>
              <a:t>int</a:t>
            </a:r>
            <a:r>
              <a:rPr lang="en-US" altLang="ru-RU" sz="1400" b="1" dirty="0">
                <a:latin typeface="+mn-lt"/>
              </a:rPr>
              <a:t> </a:t>
            </a:r>
            <a:r>
              <a:rPr lang="en-US" altLang="ru-RU" sz="1400" b="1" dirty="0" err="1">
                <a:latin typeface="+mn-lt"/>
              </a:rPr>
              <a:t>size_t</a:t>
            </a:r>
            <a:r>
              <a:rPr lang="ru-RU" altLang="ru-RU" sz="1400" b="1" dirty="0">
                <a:latin typeface="+mn-lt"/>
              </a:rPr>
              <a:t>)</a:t>
            </a:r>
            <a:r>
              <a:rPr lang="ru-RU" altLang="ru-RU" sz="1400" dirty="0">
                <a:latin typeface="+mn-lt"/>
              </a:rPr>
              <a:t>.</a:t>
            </a:r>
            <a:endParaRPr lang="en-US" altLang="ru-RU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751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0939" y="284577"/>
            <a:ext cx="7467600" cy="633412"/>
          </a:xfrm>
        </p:spPr>
        <p:txBody>
          <a:bodyPr rtlCol="0">
            <a:normAutofit fontScale="90000"/>
          </a:bodyPr>
          <a:lstStyle/>
          <a:p>
            <a:pPr defTabSz="457207">
              <a:defRPr/>
            </a:pPr>
            <a:r>
              <a:rPr lang="ru-RU" dirty="0" smtClean="0"/>
              <a:t>Указатели языка С</a:t>
            </a:r>
            <a:endParaRPr lang="ru-RU" dirty="0"/>
          </a:p>
        </p:txBody>
      </p:sp>
      <p:pic>
        <p:nvPicPr>
          <p:cNvPr id="1433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64" y="1638715"/>
            <a:ext cx="424815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95703" y="1062453"/>
            <a:ext cx="4132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Базовые операции с указателями</a:t>
            </a:r>
          </a:p>
        </p:txBody>
      </p:sp>
      <p:sp>
        <p:nvSpPr>
          <p:cNvPr id="14341" name="TextBox 2"/>
          <p:cNvSpPr txBox="1">
            <a:spLocks noChangeArrowheads="1"/>
          </p:cNvSpPr>
          <p:nvPr/>
        </p:nvSpPr>
        <p:spPr bwMode="auto">
          <a:xfrm>
            <a:off x="4793077" y="1638715"/>
            <a:ext cx="4176712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 dirty="0">
                <a:latin typeface="+mn-lt"/>
              </a:rPr>
              <a:t>Определяется указатель как</a:t>
            </a:r>
          </a:p>
          <a:p>
            <a:pPr eaLnBrk="1" hangingPunct="1"/>
            <a:r>
              <a:rPr lang="en-US" altLang="ru-RU" sz="1600" b="1" dirty="0">
                <a:latin typeface="+mn-lt"/>
              </a:rPr>
              <a:t>(</a:t>
            </a:r>
            <a:r>
              <a:rPr lang="ru-RU" altLang="ru-RU" sz="1600" b="1" dirty="0">
                <a:latin typeface="+mn-lt"/>
              </a:rPr>
              <a:t>Тип</a:t>
            </a:r>
            <a:r>
              <a:rPr lang="en-US" altLang="ru-RU" sz="1600" b="1" dirty="0">
                <a:latin typeface="+mn-lt"/>
              </a:rPr>
              <a:t>) * (</a:t>
            </a:r>
            <a:r>
              <a:rPr lang="ru-RU" altLang="ru-RU" sz="1600" b="1" dirty="0">
                <a:latin typeface="+mn-lt"/>
              </a:rPr>
              <a:t>имя_указателя</a:t>
            </a:r>
            <a:r>
              <a:rPr lang="en-US" altLang="ru-RU" sz="1600" b="1" dirty="0">
                <a:latin typeface="+mn-lt"/>
              </a:rPr>
              <a:t>)</a:t>
            </a:r>
            <a:r>
              <a:rPr lang="en-US" altLang="ru-RU" sz="1600" dirty="0">
                <a:latin typeface="+mn-lt"/>
              </a:rPr>
              <a:t>;</a:t>
            </a:r>
          </a:p>
          <a:p>
            <a:pPr eaLnBrk="1" hangingPunct="1"/>
            <a:endParaRPr lang="en-US" altLang="ru-RU" sz="1600" dirty="0">
              <a:latin typeface="+mn-lt"/>
            </a:endParaRPr>
          </a:p>
          <a:p>
            <a:pPr eaLnBrk="1" hangingPunct="1"/>
            <a:r>
              <a:rPr lang="ru-RU" altLang="ru-RU" sz="1600" dirty="0">
                <a:latin typeface="+mn-lt"/>
              </a:rPr>
              <a:t>Для указателей определена операция</a:t>
            </a:r>
          </a:p>
          <a:p>
            <a:pPr eaLnBrk="1" hangingPunct="1"/>
            <a:r>
              <a:rPr lang="ru-RU" altLang="ru-RU" sz="1600" i="1" dirty="0">
                <a:latin typeface="+mn-lt"/>
              </a:rPr>
              <a:t>разыименовывания</a:t>
            </a:r>
            <a:r>
              <a:rPr lang="ru-RU" altLang="ru-RU" sz="1600" dirty="0">
                <a:latin typeface="+mn-lt"/>
              </a:rPr>
              <a:t>. Она описывается в коде как </a:t>
            </a:r>
            <a:r>
              <a:rPr lang="en-US" altLang="ru-RU" sz="1600" b="1" dirty="0">
                <a:latin typeface="+mn-lt"/>
              </a:rPr>
              <a:t>*</a:t>
            </a:r>
            <a:r>
              <a:rPr lang="ru-RU" altLang="ru-RU" sz="1600" b="1" dirty="0">
                <a:latin typeface="+mn-lt"/>
              </a:rPr>
              <a:t>имя</a:t>
            </a:r>
            <a:r>
              <a:rPr lang="en-US" altLang="ru-RU" sz="1600" b="1" dirty="0">
                <a:latin typeface="+mn-lt"/>
              </a:rPr>
              <a:t>_</a:t>
            </a:r>
            <a:r>
              <a:rPr lang="ru-RU" altLang="ru-RU" sz="1600" b="1" dirty="0">
                <a:latin typeface="+mn-lt"/>
              </a:rPr>
              <a:t>указателя</a:t>
            </a:r>
            <a:r>
              <a:rPr lang="en-US" altLang="ru-RU" sz="1600" dirty="0">
                <a:latin typeface="+mn-lt"/>
              </a:rPr>
              <a:t>. </a:t>
            </a:r>
            <a:r>
              <a:rPr lang="ru-RU" altLang="ru-RU" sz="1600" dirty="0">
                <a:latin typeface="+mn-lt"/>
              </a:rPr>
              <a:t>Разыменовывания указателя возвращает объект, на который он указывает.</a:t>
            </a:r>
          </a:p>
          <a:p>
            <a:pPr eaLnBrk="1" hangingPunct="1"/>
            <a:endParaRPr lang="ru-RU" altLang="ru-RU" sz="1600" dirty="0">
              <a:latin typeface="+mn-lt"/>
            </a:endParaRPr>
          </a:p>
          <a:p>
            <a:pPr eaLnBrk="1" hangingPunct="1"/>
            <a:r>
              <a:rPr lang="ru-RU" altLang="ru-RU" sz="1600" dirty="0">
                <a:latin typeface="+mn-lt"/>
              </a:rPr>
              <a:t>Для всех переменных определена операция </a:t>
            </a:r>
            <a:r>
              <a:rPr lang="ru-RU" altLang="ru-RU" sz="1600" i="1" dirty="0">
                <a:latin typeface="+mn-lt"/>
              </a:rPr>
              <a:t>взятия адреса. </a:t>
            </a:r>
            <a:r>
              <a:rPr lang="ru-RU" altLang="ru-RU" sz="1600" dirty="0">
                <a:latin typeface="+mn-lt"/>
              </a:rPr>
              <a:t>Эта операция возвращает адрес переменной в памяти</a:t>
            </a:r>
            <a:endParaRPr lang="en-US" altLang="ru-RU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748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9418" y="264699"/>
            <a:ext cx="7467600" cy="633412"/>
          </a:xfrm>
        </p:spPr>
        <p:txBody>
          <a:bodyPr rtlCol="0">
            <a:normAutofit fontScale="90000"/>
          </a:bodyPr>
          <a:lstStyle/>
          <a:p>
            <a:pPr defTabSz="457207">
              <a:defRPr/>
            </a:pPr>
            <a:r>
              <a:rPr lang="ru-RU" dirty="0" smtClean="0"/>
              <a:t>Указатели языка С</a:t>
            </a:r>
            <a:endParaRPr lang="ru-RU" dirty="0"/>
          </a:p>
        </p:txBody>
      </p:sp>
      <p:pic>
        <p:nvPicPr>
          <p:cNvPr id="15363" name="Picture 7" descr="http://web.cse.ohio-state.edu/~perkinjo/reference/cplusplus/tutorial/imgpoin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30" y="1485487"/>
            <a:ext cx="4410281" cy="2758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02" y="1485487"/>
            <a:ext cx="7294716" cy="483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Box 2"/>
          <p:cNvSpPr txBox="1">
            <a:spLocks noChangeArrowheads="1"/>
          </p:cNvSpPr>
          <p:nvPr/>
        </p:nvSpPr>
        <p:spPr bwMode="auto">
          <a:xfrm>
            <a:off x="577507" y="971136"/>
            <a:ext cx="46987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Указательная арифметика и массивы</a:t>
            </a:r>
          </a:p>
        </p:txBody>
      </p:sp>
    </p:spTree>
    <p:extLst>
      <p:ext uri="{BB962C8B-B14F-4D97-AF65-F5344CB8AC3E}">
        <p14:creationId xmlns:p14="http://schemas.microsoft.com/office/powerpoint/2010/main" val="82404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487" y="314394"/>
            <a:ext cx="7467600" cy="633412"/>
          </a:xfrm>
        </p:spPr>
        <p:txBody>
          <a:bodyPr rtlCol="0">
            <a:normAutofit fontScale="90000"/>
          </a:bodyPr>
          <a:lstStyle/>
          <a:p>
            <a:pPr defTabSz="457207">
              <a:defRPr/>
            </a:pPr>
            <a:r>
              <a:rPr lang="ru-RU" dirty="0" smtClean="0"/>
              <a:t>Указатели языка С</a:t>
            </a:r>
            <a:endParaRPr lang="ru-RU" dirty="0"/>
          </a:p>
        </p:txBody>
      </p:sp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239576" y="1020831"/>
            <a:ext cx="42306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Преобразования типов указателей</a:t>
            </a:r>
          </a:p>
        </p:txBody>
      </p:sp>
      <p:pic>
        <p:nvPicPr>
          <p:cNvPr id="1638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86" y="1474855"/>
            <a:ext cx="7699513" cy="352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38" y="5197545"/>
            <a:ext cx="364807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TextBox 4"/>
          <p:cNvSpPr txBox="1">
            <a:spLocks noChangeArrowheads="1"/>
          </p:cNvSpPr>
          <p:nvPr/>
        </p:nvSpPr>
        <p:spPr bwMode="auto">
          <a:xfrm>
            <a:off x="4151242" y="5636766"/>
            <a:ext cx="26597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dirty="0" smtClean="0">
                <a:latin typeface="+mn-lt"/>
              </a:rPr>
              <a:t>&lt;- </a:t>
            </a:r>
            <a:r>
              <a:rPr lang="ru-RU" altLang="ru-RU" dirty="0" smtClean="0">
                <a:latin typeface="+mn-lt"/>
              </a:rPr>
              <a:t>вывод программы</a:t>
            </a:r>
            <a:endParaRPr lang="ru-RU" alt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823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9966" y="284577"/>
            <a:ext cx="7467600" cy="633412"/>
          </a:xfrm>
        </p:spPr>
        <p:txBody>
          <a:bodyPr rtlCol="0">
            <a:normAutofit fontScale="90000"/>
          </a:bodyPr>
          <a:lstStyle/>
          <a:p>
            <a:pPr defTabSz="457207">
              <a:defRPr/>
            </a:pPr>
            <a:r>
              <a:rPr lang="ru-RU" dirty="0" smtClean="0"/>
              <a:t>Указатели языка С</a:t>
            </a:r>
            <a:endParaRPr lang="ru-RU" dirty="0"/>
          </a:p>
        </p:txBody>
      </p:sp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488055" y="991014"/>
            <a:ext cx="20473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Указатель </a:t>
            </a:r>
            <a:r>
              <a:rPr lang="en-US" altLang="ru-RU" dirty="0">
                <a:latin typeface="+mn-lt"/>
              </a:rPr>
              <a:t>void *</a:t>
            </a:r>
            <a:endParaRPr lang="ru-RU" altLang="ru-RU" dirty="0">
              <a:latin typeface="+mn-lt"/>
            </a:endParaRPr>
          </a:p>
        </p:txBody>
      </p:sp>
      <p:pic>
        <p:nvPicPr>
          <p:cNvPr id="17412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55" y="1494253"/>
            <a:ext cx="4465637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592" y="4607339"/>
            <a:ext cx="33432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Box 8"/>
          <p:cNvSpPr txBox="1">
            <a:spLocks noChangeArrowheads="1"/>
          </p:cNvSpPr>
          <p:nvPr/>
        </p:nvSpPr>
        <p:spPr bwMode="auto">
          <a:xfrm>
            <a:off x="5096567" y="4194589"/>
            <a:ext cx="24048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>
                <a:latin typeface="+mn-lt"/>
              </a:rPr>
              <a:t>Вывод программы</a:t>
            </a:r>
            <a:r>
              <a:rPr lang="en-US" altLang="ru-RU">
                <a:latin typeface="+mn-lt"/>
              </a:rPr>
              <a:t>:</a:t>
            </a:r>
            <a:endParaRPr lang="ru-RU" altLang="ru-RU">
              <a:latin typeface="+mn-lt"/>
            </a:endParaRPr>
          </a:p>
        </p:txBody>
      </p:sp>
      <p:sp>
        <p:nvSpPr>
          <p:cNvPr id="17415" name="TextBox 9"/>
          <p:cNvSpPr txBox="1">
            <a:spLocks noChangeArrowheads="1"/>
          </p:cNvSpPr>
          <p:nvPr/>
        </p:nvSpPr>
        <p:spPr bwMode="auto">
          <a:xfrm>
            <a:off x="4952105" y="1494253"/>
            <a:ext cx="4105275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>
                <a:latin typeface="+mn-lt"/>
              </a:rPr>
              <a:t>С указателем </a:t>
            </a:r>
            <a:r>
              <a:rPr lang="en-US" altLang="ru-RU">
                <a:latin typeface="+mn-lt"/>
              </a:rPr>
              <a:t>void *</a:t>
            </a:r>
            <a:r>
              <a:rPr lang="ru-RU" altLang="ru-RU">
                <a:latin typeface="+mn-lt"/>
              </a:rPr>
              <a:t> нельзя совершать математических операций и операций разыменовывания (компилятор укажет на ошибку</a:t>
            </a:r>
            <a:r>
              <a:rPr lang="en-US" altLang="ru-RU">
                <a:latin typeface="+mn-lt"/>
              </a:rPr>
              <a:t>)</a:t>
            </a:r>
            <a:endParaRPr lang="ru-RU" altLang="ru-RU">
              <a:latin typeface="+mn-lt"/>
            </a:endParaRPr>
          </a:p>
          <a:p>
            <a:pPr eaLnBrk="1" hangingPunct="1"/>
            <a:endParaRPr lang="en-US" altLang="ru-RU">
              <a:latin typeface="+mn-lt"/>
            </a:endParaRPr>
          </a:p>
          <a:p>
            <a:pPr eaLnBrk="1" hangingPunct="1"/>
            <a:r>
              <a:rPr lang="ru-RU" altLang="ru-RU">
                <a:latin typeface="+mn-lt"/>
              </a:rPr>
              <a:t>Это чистая абстракция – указатель указывающий на «нечто»</a:t>
            </a:r>
          </a:p>
        </p:txBody>
      </p:sp>
    </p:spTree>
    <p:extLst>
      <p:ext uri="{BB962C8B-B14F-4D97-AF65-F5344CB8AC3E}">
        <p14:creationId xmlns:p14="http://schemas.microsoft.com/office/powerpoint/2010/main" val="108685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1974" y="105672"/>
            <a:ext cx="7467600" cy="633412"/>
          </a:xfrm>
        </p:spPr>
        <p:txBody>
          <a:bodyPr rtlCol="0">
            <a:normAutofit fontScale="90000"/>
          </a:bodyPr>
          <a:lstStyle/>
          <a:p>
            <a:pPr defTabSz="457207">
              <a:defRPr/>
            </a:pPr>
            <a:r>
              <a:rPr lang="ru-RU" dirty="0" smtClean="0"/>
              <a:t>Указатели языка С</a:t>
            </a:r>
            <a:endParaRPr lang="ru-RU" dirty="0"/>
          </a:p>
        </p:txBody>
      </p:sp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160061" y="812110"/>
            <a:ext cx="96299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Доступ к полям структуры через указатель и «возвращаемые» аргументы</a:t>
            </a:r>
          </a:p>
          <a:p>
            <a:pPr eaLnBrk="1" hangingPunct="1"/>
            <a:r>
              <a:rPr lang="ru-RU" altLang="ru-RU" dirty="0">
                <a:latin typeface="+mn-lt"/>
              </a:rPr>
              <a:t>функций</a:t>
            </a:r>
          </a:p>
        </p:txBody>
      </p:sp>
      <p:pic>
        <p:nvPicPr>
          <p:cNvPr id="1946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74" y="1747148"/>
            <a:ext cx="8604146" cy="4033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Box 3"/>
          <p:cNvSpPr txBox="1">
            <a:spLocks noChangeArrowheads="1"/>
          </p:cNvSpPr>
          <p:nvPr/>
        </p:nvSpPr>
        <p:spPr bwMode="auto">
          <a:xfrm>
            <a:off x="9062720" y="1649260"/>
            <a:ext cx="2722964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В отличии от изменений аргументов «переданных по значению», изменения</a:t>
            </a:r>
          </a:p>
          <a:p>
            <a:pPr eaLnBrk="1" hangingPunct="1"/>
            <a:r>
              <a:rPr lang="ru-RU" altLang="ru-RU" dirty="0">
                <a:latin typeface="+mn-lt"/>
              </a:rPr>
              <a:t>аргуменентов переданных по указателю возвращаются в подпрограмму</a:t>
            </a:r>
          </a:p>
          <a:p>
            <a:pPr eaLnBrk="1" hangingPunct="1"/>
            <a:r>
              <a:rPr lang="ru-RU" altLang="ru-RU" dirty="0">
                <a:latin typeface="+mn-lt"/>
              </a:rPr>
              <a:t>верхнего уровня. Сам указатель при этом не меняется, так как он передается «по значению».</a:t>
            </a:r>
          </a:p>
        </p:txBody>
      </p:sp>
    </p:spTree>
    <p:extLst>
      <p:ext uri="{BB962C8B-B14F-4D97-AF65-F5344CB8AC3E}">
        <p14:creationId xmlns:p14="http://schemas.microsoft.com/office/powerpoint/2010/main" val="388697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9722" y="403846"/>
            <a:ext cx="7467600" cy="633412"/>
          </a:xfrm>
        </p:spPr>
        <p:txBody>
          <a:bodyPr rtlCol="0">
            <a:normAutofit fontScale="90000"/>
          </a:bodyPr>
          <a:lstStyle/>
          <a:p>
            <a:pPr defTabSz="457207">
              <a:defRPr/>
            </a:pPr>
            <a:r>
              <a:rPr lang="ru-RU" dirty="0" smtClean="0"/>
              <a:t>Указатели языка С</a:t>
            </a:r>
            <a:endParaRPr lang="ru-RU" dirty="0"/>
          </a:p>
        </p:txBody>
      </p:sp>
      <p:sp>
        <p:nvSpPr>
          <p:cNvPr id="21507" name="TextBox 2"/>
          <p:cNvSpPr txBox="1">
            <a:spLocks noChangeArrowheads="1"/>
          </p:cNvSpPr>
          <p:nvPr/>
        </p:nvSpPr>
        <p:spPr bwMode="auto">
          <a:xfrm>
            <a:off x="527810" y="1110284"/>
            <a:ext cx="8640762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 dirty="0">
                <a:latin typeface="+mn-lt"/>
              </a:rPr>
              <a:t>Указатели и модификатор </a:t>
            </a:r>
            <a:r>
              <a:rPr lang="en-US" altLang="ru-RU" sz="1600" b="1" dirty="0" err="1">
                <a:latin typeface="+mn-lt"/>
              </a:rPr>
              <a:t>const</a:t>
            </a:r>
            <a:endParaRPr lang="ru-RU" altLang="ru-RU" sz="1600" b="1" dirty="0">
              <a:latin typeface="+mn-lt"/>
            </a:endParaRPr>
          </a:p>
          <a:p>
            <a:pPr eaLnBrk="1" hangingPunct="1"/>
            <a:endParaRPr lang="en-US" altLang="ru-RU" sz="1600" dirty="0">
              <a:latin typeface="+mn-lt"/>
            </a:endParaRPr>
          </a:p>
          <a:p>
            <a:pPr eaLnBrk="1" hangingPunct="1"/>
            <a:r>
              <a:rPr lang="ru-RU" altLang="ru-RU" sz="1600" dirty="0">
                <a:latin typeface="+mn-lt"/>
              </a:rPr>
              <a:t>В некоторых случаях, помимо возможности «возвращения» изменений аругментов передача аргументов по указателю еще и более эффективна в плане производительности и объемов памяти.</a:t>
            </a:r>
          </a:p>
          <a:p>
            <a:pPr eaLnBrk="1" hangingPunct="1"/>
            <a:endParaRPr lang="ru-RU" altLang="ru-RU" sz="1600" dirty="0">
              <a:latin typeface="+mn-lt"/>
            </a:endParaRPr>
          </a:p>
          <a:p>
            <a:pPr eaLnBrk="1" hangingPunct="1"/>
            <a:r>
              <a:rPr lang="ru-RU" altLang="ru-RU" sz="1600" dirty="0">
                <a:latin typeface="+mn-lt"/>
              </a:rPr>
              <a:t>Например, при передаче большой структуры как аргумента «по значению», в стек копируются все её поля. При передаче структуры «по указателю» копируется только лишь указатель нее.</a:t>
            </a:r>
          </a:p>
          <a:p>
            <a:pPr eaLnBrk="1" hangingPunct="1"/>
            <a:endParaRPr lang="ru-RU" altLang="ru-RU" sz="1600" dirty="0">
              <a:latin typeface="+mn-lt"/>
            </a:endParaRPr>
          </a:p>
          <a:p>
            <a:pPr eaLnBrk="1" hangingPunct="1"/>
            <a:r>
              <a:rPr lang="ru-RU" altLang="ru-RU" sz="1600" dirty="0">
                <a:latin typeface="+mn-lt"/>
              </a:rPr>
              <a:t>Если «возвращение изменений» аргумента из функции при этом явялется не желательным, его можно явно запретить, объявив аргумент указателем на константу</a:t>
            </a:r>
          </a:p>
        </p:txBody>
      </p:sp>
      <p:pic>
        <p:nvPicPr>
          <p:cNvPr id="2150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48" y="4350370"/>
            <a:ext cx="10360852" cy="236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23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830"/>
          </a:xfrm>
        </p:spPr>
        <p:txBody>
          <a:bodyPr/>
          <a:lstStyle/>
          <a:p>
            <a:r>
              <a:rPr lang="ru-RU" sz="3200" dirty="0" smtClean="0"/>
              <a:t>Работа над ошибками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152941"/>
            <a:ext cx="710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Базовые спецификаторы функций семейства </a:t>
            </a:r>
            <a:r>
              <a:rPr lang="en-US" dirty="0" err="1" smtClean="0"/>
              <a:t>printf</a:t>
            </a:r>
            <a:r>
              <a:rPr lang="ru-RU" dirty="0" smtClean="0"/>
              <a:t>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en-US" dirty="0" err="1" smtClean="0"/>
              <a:t>scanf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646111" y="1730355"/>
            <a:ext cx="106845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Код Формат</a:t>
            </a:r>
          </a:p>
          <a:p>
            <a:r>
              <a:rPr lang="ru-RU" b="1" dirty="0">
                <a:latin typeface="Consolas" panose="020B0609020204030204" pitchFamily="49" charset="0"/>
                <a:cs typeface="Consolas" panose="020B0609020204030204" pitchFamily="49" charset="0"/>
              </a:rPr>
              <a:t>%с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Символ</a:t>
            </a:r>
          </a:p>
          <a:p>
            <a:r>
              <a:rPr lang="ru-RU" b="1" dirty="0">
                <a:latin typeface="Consolas" panose="020B0609020204030204" pitchFamily="49" charset="0"/>
                <a:cs typeface="Consolas" panose="020B0609020204030204" pitchFamily="49" charset="0"/>
              </a:rPr>
              <a:t>%d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Десятичное целое число со знаком</a:t>
            </a:r>
          </a:p>
          <a:p>
            <a:r>
              <a:rPr lang="ru-RU" b="1" dirty="0">
                <a:latin typeface="Consolas" panose="020B0609020204030204" pitchFamily="49" charset="0"/>
                <a:cs typeface="Consolas" panose="020B0609020204030204" pitchFamily="49" charset="0"/>
              </a:rPr>
              <a:t>%e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Экспоненциальное представление числа (в виде мантиссы и порядка) (e на нижнем регистре)</a:t>
            </a:r>
          </a:p>
          <a:p>
            <a:r>
              <a:rPr lang="ru-RU" b="1" dirty="0">
                <a:latin typeface="Consolas" panose="020B0609020204030204" pitchFamily="49" charset="0"/>
                <a:cs typeface="Consolas" panose="020B0609020204030204" pitchFamily="49" charset="0"/>
              </a:rPr>
              <a:t>%f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Десятичное число с плавающей точкой</a:t>
            </a:r>
          </a:p>
          <a:p>
            <a:r>
              <a:rPr lang="ru-RU" b="1" dirty="0"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Символьная строка</a:t>
            </a:r>
          </a:p>
          <a:p>
            <a:r>
              <a:rPr lang="ru-RU" b="1" dirty="0">
                <a:latin typeface="Consolas" panose="020B0609020204030204" pitchFamily="49" charset="0"/>
                <a:cs typeface="Consolas" panose="020B0609020204030204" pitchFamily="49" charset="0"/>
              </a:rPr>
              <a:t>%u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Десятичное целое число без знака</a:t>
            </a:r>
          </a:p>
          <a:p>
            <a:r>
              <a:rPr lang="ru-RU" b="1" dirty="0">
                <a:latin typeface="Consolas" panose="020B0609020204030204" pitchFamily="49" charset="0"/>
                <a:cs typeface="Consolas" panose="020B0609020204030204" pitchFamily="49" charset="0"/>
              </a:rPr>
              <a:t>%x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Шестнадцатеричное без знака (строчные буквы)</a:t>
            </a:r>
          </a:p>
          <a:p>
            <a:r>
              <a:rPr lang="ru-RU" b="1" dirty="0">
                <a:latin typeface="Consolas" panose="020B0609020204030204" pitchFamily="49" charset="0"/>
                <a:cs typeface="Consolas" panose="020B0609020204030204" pitchFamily="49" charset="0"/>
              </a:rPr>
              <a:t>%X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Шестнадцатеричное без знака (прописные буквы)</a:t>
            </a:r>
          </a:p>
          <a:p>
            <a:r>
              <a:rPr lang="ru-RU" b="1" dirty="0">
                <a:latin typeface="Consolas" panose="020B0609020204030204" pitchFamily="49" charset="0"/>
                <a:cs typeface="Consolas" panose="020B0609020204030204" pitchFamily="49" charset="0"/>
              </a:rPr>
              <a:t>%p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Выводит указатель</a:t>
            </a:r>
          </a:p>
          <a:p>
            <a:r>
              <a:rPr lang="ru-RU" b="1" dirty="0">
                <a:latin typeface="Consolas" panose="020B0609020204030204" pitchFamily="49" charset="0"/>
                <a:cs typeface="Consolas" panose="020B0609020204030204" pitchFamily="49" charset="0"/>
              </a:rPr>
              <a:t>%%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Выводит знак процента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0824" y="5280993"/>
            <a:ext cx="11147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Это лишь базовые спецификаторы. Возможностей форматирования функций </a:t>
            </a:r>
            <a:r>
              <a:rPr lang="en-US" i="1" dirty="0" err="1" smtClean="0"/>
              <a:t>printf</a:t>
            </a:r>
            <a:r>
              <a:rPr lang="en-US" dirty="0" smtClean="0"/>
              <a:t> / </a:t>
            </a:r>
            <a:r>
              <a:rPr lang="en-US" i="1" dirty="0" err="1" smtClean="0"/>
              <a:t>scanf</a:t>
            </a:r>
            <a:r>
              <a:rPr lang="ru-RU" dirty="0" smtClean="0"/>
              <a:t> </a:t>
            </a:r>
          </a:p>
          <a:p>
            <a:r>
              <a:rPr lang="ru-RU" dirty="0" smtClean="0"/>
              <a:t>намного больше. Подробнее написано, например</a:t>
            </a:r>
            <a:r>
              <a:rPr lang="en-US" dirty="0" smtClean="0"/>
              <a:t>,</a:t>
            </a:r>
            <a:r>
              <a:rPr lang="ru-RU" dirty="0" smtClean="0"/>
              <a:t> на вики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ru.wikipedia.org/wiki/Printf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127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0878" y="334273"/>
            <a:ext cx="7467600" cy="633412"/>
          </a:xfrm>
        </p:spPr>
        <p:txBody>
          <a:bodyPr rtlCol="0">
            <a:normAutofit fontScale="90000"/>
          </a:bodyPr>
          <a:lstStyle/>
          <a:p>
            <a:pPr defTabSz="457207">
              <a:defRPr/>
            </a:pPr>
            <a:r>
              <a:rPr lang="ru-RU" dirty="0" smtClean="0"/>
              <a:t>Указатели языка С</a:t>
            </a:r>
            <a:endParaRPr lang="ru-RU" dirty="0"/>
          </a:p>
        </p:txBody>
      </p:sp>
      <p:sp>
        <p:nvSpPr>
          <p:cNvPr id="23555" name="TextBox 2"/>
          <p:cNvSpPr txBox="1">
            <a:spLocks noChangeArrowheads="1"/>
          </p:cNvSpPr>
          <p:nvPr/>
        </p:nvSpPr>
        <p:spPr bwMode="auto">
          <a:xfrm>
            <a:off x="338966" y="1040711"/>
            <a:ext cx="8640762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 dirty="0">
                <a:latin typeface="+mn-lt"/>
              </a:rPr>
              <a:t>Указатели и модификатор </a:t>
            </a:r>
            <a:r>
              <a:rPr lang="en-US" altLang="ru-RU" sz="1600" b="1" dirty="0" err="1">
                <a:latin typeface="+mn-lt"/>
              </a:rPr>
              <a:t>const</a:t>
            </a:r>
            <a:endParaRPr lang="ru-RU" altLang="ru-RU" sz="1600" b="1" dirty="0">
              <a:latin typeface="+mn-lt"/>
            </a:endParaRPr>
          </a:p>
          <a:p>
            <a:pPr eaLnBrk="1" hangingPunct="1"/>
            <a:endParaRPr lang="ru-RU" altLang="ru-RU" sz="1600" dirty="0">
              <a:latin typeface="+mn-lt"/>
            </a:endParaRPr>
          </a:p>
          <a:p>
            <a:pPr eaLnBrk="1" hangingPunct="1"/>
            <a:r>
              <a:rPr lang="ru-RU" altLang="ru-RU" sz="1600" dirty="0">
                <a:latin typeface="+mn-lt"/>
              </a:rPr>
              <a:t>При том, что объект, на который указывается указатель обозначенный как </a:t>
            </a:r>
            <a:r>
              <a:rPr lang="en-US" altLang="ru-RU" sz="1600" b="1" dirty="0" err="1">
                <a:latin typeface="+mn-lt"/>
              </a:rPr>
              <a:t>const</a:t>
            </a:r>
            <a:r>
              <a:rPr lang="en-US" altLang="ru-RU" sz="1600" b="1" dirty="0">
                <a:latin typeface="+mn-lt"/>
              </a:rPr>
              <a:t> T * </a:t>
            </a:r>
            <a:r>
              <a:rPr lang="en-US" altLang="ru-RU" sz="1600" b="1" dirty="0" err="1">
                <a:latin typeface="+mn-lt"/>
              </a:rPr>
              <a:t>ptr</a:t>
            </a:r>
            <a:r>
              <a:rPr lang="ru-RU" altLang="ru-RU" sz="1600" dirty="0">
                <a:latin typeface="+mn-lt"/>
              </a:rPr>
              <a:t> изменять нельзя, сам указатель при этом изменять можно (например переуказать на другой объект в памяти).</a:t>
            </a:r>
          </a:p>
          <a:p>
            <a:pPr eaLnBrk="1" hangingPunct="1"/>
            <a:endParaRPr lang="ru-RU" altLang="ru-RU" sz="1600" dirty="0">
              <a:latin typeface="+mn-lt"/>
            </a:endParaRPr>
          </a:p>
          <a:p>
            <a:pPr eaLnBrk="1" hangingPunct="1"/>
            <a:r>
              <a:rPr lang="ru-RU" altLang="ru-RU" sz="1600" dirty="0">
                <a:latin typeface="+mn-lt"/>
              </a:rPr>
              <a:t>Эту возможность так же можно ограничить, но для этого нужно указать модификатор </a:t>
            </a:r>
            <a:r>
              <a:rPr lang="en-US" altLang="ru-RU" sz="1600" b="1" dirty="0" err="1">
                <a:latin typeface="+mn-lt"/>
              </a:rPr>
              <a:t>const</a:t>
            </a:r>
            <a:r>
              <a:rPr lang="en-US" altLang="ru-RU" sz="1600" b="1" dirty="0">
                <a:latin typeface="+mn-lt"/>
              </a:rPr>
              <a:t> </a:t>
            </a:r>
            <a:r>
              <a:rPr lang="ru-RU" altLang="ru-RU" sz="1600" dirty="0">
                <a:latin typeface="+mn-lt"/>
              </a:rPr>
              <a:t>после </a:t>
            </a:r>
            <a:r>
              <a:rPr lang="ru-RU" altLang="ru-RU" sz="1600" b="1" dirty="0">
                <a:latin typeface="+mn-lt"/>
              </a:rPr>
              <a:t>*</a:t>
            </a:r>
            <a:endParaRPr lang="en-US" altLang="ru-RU" sz="1600" b="1" dirty="0">
              <a:latin typeface="+mn-lt"/>
            </a:endParaRPr>
          </a:p>
        </p:txBody>
      </p:sp>
      <p:pic>
        <p:nvPicPr>
          <p:cNvPr id="2355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13" y="3175900"/>
            <a:ext cx="10405235" cy="3432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06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0878" y="294516"/>
            <a:ext cx="7467600" cy="633412"/>
          </a:xfrm>
        </p:spPr>
        <p:txBody>
          <a:bodyPr rtlCol="0">
            <a:normAutofit fontScale="90000"/>
          </a:bodyPr>
          <a:lstStyle/>
          <a:p>
            <a:pPr defTabSz="457207">
              <a:defRPr/>
            </a:pPr>
            <a:r>
              <a:rPr lang="ru-RU" dirty="0" smtClean="0"/>
              <a:t>Указатели языка С</a:t>
            </a:r>
            <a:endParaRPr lang="ru-RU" dirty="0"/>
          </a:p>
        </p:txBody>
      </p:sp>
      <p:sp>
        <p:nvSpPr>
          <p:cNvPr id="25603" name="TextBox 2"/>
          <p:cNvSpPr txBox="1">
            <a:spLocks noChangeArrowheads="1"/>
          </p:cNvSpPr>
          <p:nvPr/>
        </p:nvSpPr>
        <p:spPr bwMode="auto">
          <a:xfrm>
            <a:off x="338966" y="1000954"/>
            <a:ext cx="8640762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 dirty="0">
                <a:latin typeface="+mn-lt"/>
              </a:rPr>
              <a:t>Значение </a:t>
            </a:r>
            <a:r>
              <a:rPr lang="en-US" altLang="ru-RU" sz="1600" dirty="0">
                <a:latin typeface="+mn-lt"/>
              </a:rPr>
              <a:t>NULL</a:t>
            </a:r>
            <a:endParaRPr lang="ru-RU" altLang="ru-RU" sz="1600" dirty="0">
              <a:latin typeface="+mn-lt"/>
            </a:endParaRPr>
          </a:p>
          <a:p>
            <a:pPr eaLnBrk="1" hangingPunct="1"/>
            <a:endParaRPr lang="ru-RU" altLang="ru-RU" sz="1600" dirty="0">
              <a:latin typeface="+mn-lt"/>
            </a:endParaRPr>
          </a:p>
          <a:p>
            <a:pPr eaLnBrk="1" hangingPunct="1"/>
            <a:r>
              <a:rPr lang="ru-RU" altLang="ru-RU" sz="1600" dirty="0">
                <a:latin typeface="+mn-lt"/>
              </a:rPr>
              <a:t>Это специальной макрос, определенный в стандартной библиотеке, который обозначет указатель «в никуда». Такой указатель нельзя разыменовывать.</a:t>
            </a:r>
          </a:p>
          <a:p>
            <a:pPr eaLnBrk="1" hangingPunct="1"/>
            <a:endParaRPr lang="ru-RU" altLang="ru-RU" sz="1600" dirty="0">
              <a:latin typeface="+mn-lt"/>
            </a:endParaRPr>
          </a:p>
          <a:p>
            <a:pPr eaLnBrk="1" hangingPunct="1"/>
            <a:r>
              <a:rPr lang="ru-RU" altLang="ru-RU" sz="1600" dirty="0">
                <a:latin typeface="+mn-lt"/>
              </a:rPr>
              <a:t>Как правило, под значением </a:t>
            </a:r>
            <a:r>
              <a:rPr lang="en-US" altLang="ru-RU" sz="1600" dirty="0">
                <a:latin typeface="+mn-lt"/>
              </a:rPr>
              <a:t>NULL</a:t>
            </a:r>
            <a:r>
              <a:rPr lang="ru-RU" altLang="ru-RU" sz="1600" dirty="0">
                <a:latin typeface="+mn-lt"/>
              </a:rPr>
              <a:t> используется обычный 0</a:t>
            </a:r>
          </a:p>
          <a:p>
            <a:pPr eaLnBrk="1" hangingPunct="1"/>
            <a:endParaRPr lang="ru-RU" altLang="ru-RU" sz="1600" dirty="0">
              <a:latin typeface="+mn-lt"/>
            </a:endParaRPr>
          </a:p>
          <a:p>
            <a:pPr eaLnBrk="1" hangingPunct="1"/>
            <a:r>
              <a:rPr lang="ru-RU" altLang="ru-RU" sz="1600" dirty="0">
                <a:latin typeface="+mn-lt"/>
              </a:rPr>
              <a:t>При помощи этого значения удобно делать опциональные аргументы функций.</a:t>
            </a:r>
          </a:p>
        </p:txBody>
      </p:sp>
    </p:spTree>
    <p:extLst>
      <p:ext uri="{BB962C8B-B14F-4D97-AF65-F5344CB8AC3E}">
        <p14:creationId xmlns:p14="http://schemas.microsoft.com/office/powerpoint/2010/main" val="424122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635" y="215003"/>
            <a:ext cx="7467600" cy="633412"/>
          </a:xfrm>
        </p:spPr>
        <p:txBody>
          <a:bodyPr rtlCol="0">
            <a:normAutofit fontScale="90000"/>
          </a:bodyPr>
          <a:lstStyle/>
          <a:p>
            <a:pPr defTabSz="457207">
              <a:defRPr/>
            </a:pPr>
            <a:r>
              <a:rPr lang="ru-RU" dirty="0" smtClean="0"/>
              <a:t>Указатели языка С</a:t>
            </a:r>
            <a:endParaRPr lang="ru-RU" dirty="0"/>
          </a:p>
        </p:txBody>
      </p:sp>
      <p:sp>
        <p:nvSpPr>
          <p:cNvPr id="27651" name="TextBox 2"/>
          <p:cNvSpPr txBox="1">
            <a:spLocks noChangeArrowheads="1"/>
          </p:cNvSpPr>
          <p:nvPr/>
        </p:nvSpPr>
        <p:spPr bwMode="auto">
          <a:xfrm>
            <a:off x="378723" y="921440"/>
            <a:ext cx="864076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 b="1" dirty="0">
                <a:latin typeface="+mn-lt"/>
              </a:rPr>
              <a:t>Указатель на указатель</a:t>
            </a:r>
          </a:p>
          <a:p>
            <a:pPr eaLnBrk="1" hangingPunct="1"/>
            <a:endParaRPr lang="ru-RU" altLang="ru-RU" sz="1600" dirty="0">
              <a:latin typeface="+mn-lt"/>
            </a:endParaRPr>
          </a:p>
          <a:p>
            <a:pPr eaLnBrk="1" hangingPunct="1"/>
            <a:r>
              <a:rPr lang="ru-RU" altLang="ru-RU" sz="1600" dirty="0">
                <a:latin typeface="+mn-lt"/>
              </a:rPr>
              <a:t>Поскольку указатель это тоже переменная и тоже хранится в памяти – его адрес так же можно взять. Получится тип «указатель на указатель», который определятся как</a:t>
            </a:r>
          </a:p>
          <a:p>
            <a:pPr eaLnBrk="1" hangingPunct="1"/>
            <a:endParaRPr lang="ru-RU" altLang="ru-RU" sz="1600" dirty="0">
              <a:latin typeface="+mn-lt"/>
            </a:endParaRPr>
          </a:p>
          <a:p>
            <a:pPr eaLnBrk="1" hangingPunct="1"/>
            <a:r>
              <a:rPr lang="ru-RU" altLang="ru-RU" sz="1600" b="1" dirty="0">
                <a:latin typeface="+mn-lt"/>
              </a:rPr>
              <a:t>тип </a:t>
            </a:r>
            <a:r>
              <a:rPr lang="en-US" altLang="ru-RU" sz="1600" b="1" dirty="0">
                <a:latin typeface="+mn-lt"/>
              </a:rPr>
              <a:t>** </a:t>
            </a:r>
            <a:r>
              <a:rPr lang="ru-RU" altLang="ru-RU" sz="1600" b="1" dirty="0">
                <a:latin typeface="+mn-lt"/>
              </a:rPr>
              <a:t>имя_указателя</a:t>
            </a:r>
          </a:p>
        </p:txBody>
      </p:sp>
      <p:pic>
        <p:nvPicPr>
          <p:cNvPr id="2765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48" y="2721665"/>
            <a:ext cx="59055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TextBox 6"/>
          <p:cNvSpPr txBox="1">
            <a:spLocks noChangeArrowheads="1"/>
          </p:cNvSpPr>
          <p:nvPr/>
        </p:nvSpPr>
        <p:spPr bwMode="auto">
          <a:xfrm>
            <a:off x="440635" y="4304403"/>
            <a:ext cx="8362950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>
                <a:latin typeface="+mn-lt"/>
              </a:rPr>
              <a:t>Полная аналогия двумерных массивов. Используется редко, либо в случаях, когда функция в аргументе должна вернуть указатель, тогда нужно указатель передать по указателю, либо при передаче двумерного массива в функцию.</a:t>
            </a:r>
          </a:p>
          <a:p>
            <a:pPr eaLnBrk="1" hangingPunct="1"/>
            <a:endParaRPr lang="ru-RU" altLang="ru-RU">
              <a:latin typeface="+mn-lt"/>
            </a:endParaRPr>
          </a:p>
          <a:p>
            <a:pPr eaLnBrk="1" hangingPunct="1"/>
            <a:r>
              <a:rPr lang="ru-RU" altLang="ru-RU">
                <a:latin typeface="+mn-lt"/>
              </a:rPr>
              <a:t>Двумерные массивы (и соответсвенно указатели на указатели) это как правило списки строк, так как строка это уже массив типа </a:t>
            </a:r>
            <a:r>
              <a:rPr lang="en-US" altLang="ru-RU">
                <a:latin typeface="+mn-lt"/>
              </a:rPr>
              <a:t>char</a:t>
            </a:r>
            <a:r>
              <a:rPr lang="ru-RU" altLang="ru-RU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237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633412"/>
          </a:xfrm>
        </p:spPr>
        <p:txBody>
          <a:bodyPr rtlCol="0">
            <a:normAutofit fontScale="90000"/>
          </a:bodyPr>
          <a:lstStyle/>
          <a:p>
            <a:pPr defTabSz="457207">
              <a:defRPr/>
            </a:pPr>
            <a:r>
              <a:rPr lang="ru-RU" dirty="0" smtClean="0"/>
              <a:t>Указатели языка С</a:t>
            </a:r>
            <a:endParaRPr lang="ru-RU" dirty="0"/>
          </a:p>
        </p:txBody>
      </p:sp>
      <p:sp>
        <p:nvSpPr>
          <p:cNvPr id="29699" name="TextBox 2"/>
          <p:cNvSpPr txBox="1">
            <a:spLocks noChangeArrowheads="1"/>
          </p:cNvSpPr>
          <p:nvPr/>
        </p:nvSpPr>
        <p:spPr bwMode="auto">
          <a:xfrm>
            <a:off x="1919288" y="981076"/>
            <a:ext cx="864076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 b="1" dirty="0">
                <a:latin typeface="+mn-lt"/>
              </a:rPr>
              <a:t>Указатель на указатель</a:t>
            </a:r>
            <a:r>
              <a:rPr lang="en-US" altLang="ru-RU" sz="1600" b="1" dirty="0">
                <a:latin typeface="+mn-lt"/>
              </a:rPr>
              <a:t> </a:t>
            </a:r>
            <a:r>
              <a:rPr lang="ru-RU" altLang="ru-RU" sz="1600" b="1" dirty="0">
                <a:latin typeface="+mn-lt"/>
              </a:rPr>
              <a:t>на указатель</a:t>
            </a:r>
          </a:p>
          <a:p>
            <a:pPr eaLnBrk="1" hangingPunct="1"/>
            <a:endParaRPr lang="ru-RU" altLang="ru-RU" sz="1600" dirty="0">
              <a:latin typeface="+mn-lt"/>
            </a:endParaRPr>
          </a:p>
          <a:p>
            <a:pPr eaLnBrk="1" hangingPunct="1"/>
            <a:r>
              <a:rPr lang="ru-RU" altLang="ru-RU" sz="1600" dirty="0">
                <a:latin typeface="+mn-lt"/>
              </a:rPr>
              <a:t>Поскольку указатель на указатель это тоже переменная для которой определена опрация взятия адреса...</a:t>
            </a:r>
            <a:endParaRPr lang="en-US" altLang="ru-RU" sz="1600" dirty="0">
              <a:latin typeface="+mn-lt"/>
            </a:endParaRPr>
          </a:p>
        </p:txBody>
      </p:sp>
      <p:pic>
        <p:nvPicPr>
          <p:cNvPr id="2970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2108201"/>
            <a:ext cx="48768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Box 5"/>
          <p:cNvSpPr txBox="1">
            <a:spLocks noChangeArrowheads="1"/>
          </p:cNvSpPr>
          <p:nvPr/>
        </p:nvSpPr>
        <p:spPr bwMode="auto">
          <a:xfrm>
            <a:off x="1919288" y="5060950"/>
            <a:ext cx="85915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 dirty="0">
                <a:latin typeface="+mn-lt"/>
              </a:rPr>
              <a:t>Допустимыми являются конструкции</a:t>
            </a:r>
          </a:p>
          <a:p>
            <a:pPr eaLnBrk="1" hangingPunct="1"/>
            <a:r>
              <a:rPr lang="en-US" altLang="ru-RU" sz="1400" dirty="0" err="1">
                <a:latin typeface="+mn-lt"/>
              </a:rPr>
              <a:t>int</a:t>
            </a:r>
            <a:r>
              <a:rPr lang="en-US" altLang="ru-RU" sz="1400" dirty="0">
                <a:latin typeface="+mn-lt"/>
              </a:rPr>
              <a:t> *** </a:t>
            </a:r>
            <a:r>
              <a:rPr lang="en-US" altLang="ru-RU" sz="1400" dirty="0" err="1">
                <a:latin typeface="+mn-lt"/>
              </a:rPr>
              <a:t>ptr</a:t>
            </a:r>
            <a:r>
              <a:rPr lang="en-US" altLang="ru-RU" sz="1400" dirty="0">
                <a:latin typeface="+mn-lt"/>
              </a:rPr>
              <a:t>;</a:t>
            </a:r>
          </a:p>
          <a:p>
            <a:pPr eaLnBrk="1" hangingPunct="1"/>
            <a:r>
              <a:rPr lang="ru-RU" altLang="ru-RU" sz="1400" dirty="0">
                <a:latin typeface="+mn-lt"/>
              </a:rPr>
              <a:t>И даже </a:t>
            </a:r>
            <a:r>
              <a:rPr lang="en-US" altLang="ru-RU" sz="1400" dirty="0" err="1">
                <a:latin typeface="+mn-lt"/>
              </a:rPr>
              <a:t>int</a:t>
            </a:r>
            <a:r>
              <a:rPr lang="en-US" altLang="ru-RU" sz="1400" dirty="0">
                <a:latin typeface="+mn-lt"/>
              </a:rPr>
              <a:t> ********* </a:t>
            </a:r>
            <a:r>
              <a:rPr lang="en-US" altLang="ru-RU" sz="1400" dirty="0" err="1">
                <a:latin typeface="+mn-lt"/>
              </a:rPr>
              <a:t>ptr</a:t>
            </a:r>
            <a:r>
              <a:rPr lang="en-US" altLang="ru-RU" sz="1400" dirty="0">
                <a:latin typeface="+mn-lt"/>
              </a:rPr>
              <a:t>;</a:t>
            </a:r>
          </a:p>
          <a:p>
            <a:pPr eaLnBrk="1" hangingPunct="1"/>
            <a:endParaRPr lang="en-US" altLang="ru-RU" sz="1400" dirty="0">
              <a:latin typeface="+mn-lt"/>
            </a:endParaRPr>
          </a:p>
          <a:p>
            <a:pPr eaLnBrk="1" hangingPunct="1"/>
            <a:r>
              <a:rPr lang="ru-RU" altLang="ru-RU" sz="1400" dirty="0">
                <a:latin typeface="+mn-lt"/>
              </a:rPr>
              <a:t>На практике такие указатели, как и массивы размером с количеством измерений более </a:t>
            </a:r>
            <a:r>
              <a:rPr lang="ru-RU" altLang="ru-RU" sz="1400" dirty="0" smtClean="0">
                <a:latin typeface="+mn-lt"/>
              </a:rPr>
              <a:t>двух, используются </a:t>
            </a:r>
            <a:r>
              <a:rPr lang="ru-RU" altLang="ru-RU" sz="1400" dirty="0">
                <a:latin typeface="+mn-lt"/>
              </a:rPr>
              <a:t>крайне редко (считай не используются вовсе)</a:t>
            </a:r>
          </a:p>
        </p:txBody>
      </p:sp>
    </p:spTree>
    <p:extLst>
      <p:ext uri="{BB962C8B-B14F-4D97-AF65-F5344CB8AC3E}">
        <p14:creationId xmlns:p14="http://schemas.microsoft.com/office/powerpoint/2010/main" val="364394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/>
          <p:cNvSpPr>
            <a:spLocks noGrp="1"/>
          </p:cNvSpPr>
          <p:nvPr>
            <p:ph type="title"/>
          </p:nvPr>
        </p:nvSpPr>
        <p:spPr>
          <a:xfrm>
            <a:off x="755375" y="254001"/>
            <a:ext cx="7467600" cy="777875"/>
          </a:xfrm>
        </p:spPr>
        <p:txBody>
          <a:bodyPr/>
          <a:lstStyle/>
          <a:p>
            <a:r>
              <a:rPr lang="ru-RU" altLang="ru-RU" dirty="0" smtClean="0"/>
              <a:t>Работа с кучей</a:t>
            </a:r>
          </a:p>
        </p:txBody>
      </p:sp>
      <p:sp>
        <p:nvSpPr>
          <p:cNvPr id="31747" name="Объект 2"/>
          <p:cNvSpPr>
            <a:spLocks noGrp="1"/>
          </p:cNvSpPr>
          <p:nvPr>
            <p:ph idx="1"/>
          </p:nvPr>
        </p:nvSpPr>
        <p:spPr>
          <a:xfrm>
            <a:off x="755375" y="1268413"/>
            <a:ext cx="5186640" cy="5040312"/>
          </a:xfrm>
        </p:spPr>
        <p:txBody>
          <a:bodyPr/>
          <a:lstStyle/>
          <a:p>
            <a:pPr marL="0" indent="0">
              <a:buNone/>
            </a:pPr>
            <a:r>
              <a:rPr lang="ru-RU" altLang="ru-RU" dirty="0" smtClean="0"/>
              <a:t>Для управления памятью в куче</a:t>
            </a:r>
            <a:r>
              <a:rPr lang="en-US" altLang="ru-RU" dirty="0" smtClean="0"/>
              <a:t> </a:t>
            </a:r>
            <a:r>
              <a:rPr lang="ru-RU" altLang="ru-RU" dirty="0" smtClean="0"/>
              <a:t>нужен специальный программный компонент – «аллокатор».</a:t>
            </a:r>
          </a:p>
          <a:p>
            <a:pPr marL="0" indent="0">
              <a:buNone/>
            </a:pPr>
            <a:r>
              <a:rPr lang="ru-RU" altLang="ru-RU" dirty="0" smtClean="0"/>
              <a:t>Это сложная программа, которая управляет динамическими переменными, создаваемыми и удаляемыми во время выполнения программы.</a:t>
            </a:r>
          </a:p>
        </p:txBody>
      </p:sp>
      <p:sp>
        <p:nvSpPr>
          <p:cNvPr id="31748" name="TextBox 3"/>
          <p:cNvSpPr txBox="1">
            <a:spLocks noChangeArrowheads="1"/>
          </p:cNvSpPr>
          <p:nvPr/>
        </p:nvSpPr>
        <p:spPr bwMode="auto">
          <a:xfrm>
            <a:off x="6149975" y="1119189"/>
            <a:ext cx="145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0</a:t>
            </a:r>
            <a:r>
              <a:rPr lang="en-US" altLang="ru-RU"/>
              <a:t>x00000000</a:t>
            </a:r>
            <a:endParaRPr lang="ru-RU" altLang="ru-RU"/>
          </a:p>
        </p:txBody>
      </p:sp>
      <p:sp>
        <p:nvSpPr>
          <p:cNvPr id="31749" name="TextBox 5"/>
          <p:cNvSpPr txBox="1">
            <a:spLocks noChangeArrowheads="1"/>
          </p:cNvSpPr>
          <p:nvPr/>
        </p:nvSpPr>
        <p:spPr bwMode="auto">
          <a:xfrm>
            <a:off x="6138863" y="6065839"/>
            <a:ext cx="13128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ru-RU"/>
              <a:t>RAM_END</a:t>
            </a:r>
            <a:endParaRPr lang="ru-RU" altLang="ru-RU"/>
          </a:p>
        </p:txBody>
      </p:sp>
      <p:sp>
        <p:nvSpPr>
          <p:cNvPr id="6" name="Rectangle 5"/>
          <p:cNvSpPr/>
          <p:nvPr/>
        </p:nvSpPr>
        <p:spPr>
          <a:xfrm>
            <a:off x="6743701" y="1557339"/>
            <a:ext cx="3529013" cy="6635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dirty="0"/>
              <a:t>Инструкции програмы и литералы </a:t>
            </a:r>
            <a:r>
              <a:rPr lang="en-US" dirty="0"/>
              <a:t>(.text)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6743701" y="2232026"/>
            <a:ext cx="3529013" cy="66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dirty="0"/>
              <a:t>Глобальные переменные</a:t>
            </a:r>
          </a:p>
          <a:p>
            <a:pPr algn="ctr" eaLnBrk="1" hangingPunct="1">
              <a:defRPr/>
            </a:pPr>
            <a:r>
              <a:rPr lang="en-US" dirty="0"/>
              <a:t>(.data, .</a:t>
            </a:r>
            <a:r>
              <a:rPr lang="en-US" dirty="0" err="1"/>
              <a:t>bss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6743701" y="2908301"/>
            <a:ext cx="3529013" cy="66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dirty="0"/>
              <a:t>«Куча»</a:t>
            </a:r>
          </a:p>
          <a:p>
            <a:pPr algn="ctr" eaLnBrk="1" hangingPunct="1">
              <a:defRPr/>
            </a:pPr>
            <a:r>
              <a:rPr lang="en-US" dirty="0"/>
              <a:t>(.heap)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6743701" y="5173664"/>
            <a:ext cx="3529013" cy="66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dirty="0"/>
              <a:t>Стек</a:t>
            </a:r>
          </a:p>
          <a:p>
            <a:pPr algn="ctr" eaLnBrk="1" hangingPunct="1">
              <a:defRPr/>
            </a:pPr>
            <a:r>
              <a:rPr lang="en-US" dirty="0"/>
              <a:t>(.stack)</a:t>
            </a:r>
            <a:endParaRPr lang="ru-RU" dirty="0"/>
          </a:p>
        </p:txBody>
      </p:sp>
      <p:sp>
        <p:nvSpPr>
          <p:cNvPr id="10" name="Down Arrow 9"/>
          <p:cNvSpPr/>
          <p:nvPr/>
        </p:nvSpPr>
        <p:spPr>
          <a:xfrm>
            <a:off x="8340726" y="3584575"/>
            <a:ext cx="334963" cy="336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1" name="Down Arrow 10"/>
          <p:cNvSpPr/>
          <p:nvPr/>
        </p:nvSpPr>
        <p:spPr>
          <a:xfrm rot="10800000">
            <a:off x="8340726" y="4868863"/>
            <a:ext cx="334963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311900" y="1746250"/>
            <a:ext cx="0" cy="424973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7" name="TextBox 12"/>
          <p:cNvSpPr txBox="1">
            <a:spLocks noChangeArrowheads="1"/>
          </p:cNvSpPr>
          <p:nvPr/>
        </p:nvSpPr>
        <p:spPr bwMode="auto">
          <a:xfrm rot="-5400000">
            <a:off x="4933951" y="3387726"/>
            <a:ext cx="2386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Возрастание адреса</a:t>
            </a:r>
          </a:p>
        </p:txBody>
      </p:sp>
      <p:sp>
        <p:nvSpPr>
          <p:cNvPr id="31758" name="TextBox 13"/>
          <p:cNvSpPr txBox="1">
            <a:spLocks noChangeArrowheads="1"/>
          </p:cNvSpPr>
          <p:nvPr/>
        </p:nvSpPr>
        <p:spPr bwMode="auto">
          <a:xfrm>
            <a:off x="7332664" y="4197350"/>
            <a:ext cx="23510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(Свободная память)</a:t>
            </a:r>
          </a:p>
        </p:txBody>
      </p:sp>
    </p:spTree>
    <p:extLst>
      <p:ext uri="{BB962C8B-B14F-4D97-AF65-F5344CB8AC3E}">
        <p14:creationId xmlns:p14="http://schemas.microsoft.com/office/powerpoint/2010/main" val="36302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616226" y="274639"/>
            <a:ext cx="7467600" cy="777875"/>
          </a:xfrm>
        </p:spPr>
        <p:txBody>
          <a:bodyPr/>
          <a:lstStyle/>
          <a:p>
            <a:r>
              <a:rPr lang="ru-RU" altLang="ru-RU" dirty="0" smtClean="0"/>
              <a:t>Работа с кучей</a:t>
            </a:r>
          </a:p>
        </p:txBody>
      </p:sp>
      <p:sp>
        <p:nvSpPr>
          <p:cNvPr id="32771" name="TextBox 14"/>
          <p:cNvSpPr txBox="1">
            <a:spLocks noChangeArrowheads="1"/>
          </p:cNvSpPr>
          <p:nvPr/>
        </p:nvSpPr>
        <p:spPr bwMode="auto">
          <a:xfrm>
            <a:off x="616226" y="1268413"/>
            <a:ext cx="986955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Для доступа к куче используются две функции из файла </a:t>
            </a:r>
            <a:r>
              <a:rPr lang="en-US" altLang="ru-RU" b="1" dirty="0">
                <a:latin typeface="+mn-lt"/>
              </a:rPr>
              <a:t>&lt;</a:t>
            </a:r>
            <a:r>
              <a:rPr lang="en-US" altLang="ru-RU" b="1" dirty="0" err="1">
                <a:latin typeface="+mn-lt"/>
              </a:rPr>
              <a:t>stdlib.h</a:t>
            </a:r>
            <a:r>
              <a:rPr lang="en-US" altLang="ru-RU" b="1" dirty="0">
                <a:latin typeface="+mn-lt"/>
              </a:rPr>
              <a:t>&gt;</a:t>
            </a:r>
          </a:p>
          <a:p>
            <a:pPr eaLnBrk="1" hangingPunct="1"/>
            <a:endParaRPr lang="en-US" altLang="ru-RU" dirty="0">
              <a:latin typeface="+mn-lt"/>
            </a:endParaRPr>
          </a:p>
          <a:p>
            <a:pPr eaLnBrk="1" hangingPunct="1"/>
            <a:r>
              <a:rPr lang="en-US" altLang="ru-RU" dirty="0">
                <a:latin typeface="+mn-lt"/>
              </a:rPr>
              <a:t>void * </a:t>
            </a:r>
            <a:r>
              <a:rPr lang="en-US" altLang="ru-RU" dirty="0" err="1">
                <a:latin typeface="+mn-lt"/>
              </a:rPr>
              <a:t>malloc</a:t>
            </a:r>
            <a:r>
              <a:rPr lang="en-US" altLang="ru-RU" dirty="0">
                <a:latin typeface="+mn-lt"/>
              </a:rPr>
              <a:t>(</a:t>
            </a:r>
            <a:r>
              <a:rPr lang="en-US" altLang="ru-RU" dirty="0" err="1">
                <a:latin typeface="+mn-lt"/>
              </a:rPr>
              <a:t>size_t</a:t>
            </a:r>
            <a:r>
              <a:rPr lang="en-US" altLang="ru-RU" dirty="0">
                <a:latin typeface="+mn-lt"/>
              </a:rPr>
              <a:t> </a:t>
            </a:r>
            <a:r>
              <a:rPr lang="en-US" altLang="ru-RU" dirty="0" err="1">
                <a:latin typeface="+mn-lt"/>
              </a:rPr>
              <a:t>memBlockSize</a:t>
            </a:r>
            <a:r>
              <a:rPr lang="en-US" altLang="ru-RU" dirty="0">
                <a:latin typeface="+mn-lt"/>
              </a:rPr>
              <a:t>);</a:t>
            </a:r>
            <a:endParaRPr lang="ru-RU" altLang="ru-RU" dirty="0">
              <a:latin typeface="+mn-lt"/>
            </a:endParaRPr>
          </a:p>
          <a:p>
            <a:pPr eaLnBrk="1" hangingPunct="1"/>
            <a:r>
              <a:rPr lang="en-US" altLang="ru-RU" dirty="0">
                <a:latin typeface="+mn-lt"/>
              </a:rPr>
              <a:t>void free(void * </a:t>
            </a:r>
            <a:r>
              <a:rPr lang="en-US" altLang="ru-RU" dirty="0" err="1">
                <a:latin typeface="+mn-lt"/>
              </a:rPr>
              <a:t>memBlockSize</a:t>
            </a:r>
            <a:r>
              <a:rPr lang="en-US" altLang="ru-RU" dirty="0">
                <a:latin typeface="+mn-lt"/>
              </a:rPr>
              <a:t>);</a:t>
            </a:r>
          </a:p>
          <a:p>
            <a:pPr eaLnBrk="1" hangingPunct="1"/>
            <a:endParaRPr lang="en-US" altLang="ru-RU" dirty="0">
              <a:latin typeface="+mn-lt"/>
            </a:endParaRPr>
          </a:p>
          <a:p>
            <a:pPr eaLnBrk="1" hangingPunct="1"/>
            <a:r>
              <a:rPr lang="en-US" altLang="ru-RU" b="1" dirty="0" err="1">
                <a:latin typeface="+mn-lt"/>
              </a:rPr>
              <a:t>malloc</a:t>
            </a:r>
            <a:r>
              <a:rPr lang="ru-RU" altLang="ru-RU" b="1" dirty="0">
                <a:latin typeface="+mn-lt"/>
              </a:rPr>
              <a:t> </a:t>
            </a:r>
            <a:r>
              <a:rPr lang="ru-RU" altLang="ru-RU" dirty="0">
                <a:latin typeface="+mn-lt"/>
              </a:rPr>
              <a:t>(от</a:t>
            </a:r>
            <a:r>
              <a:rPr lang="en-US" altLang="ru-RU" dirty="0">
                <a:latin typeface="+mn-lt"/>
              </a:rPr>
              <a:t> memory allocate) </a:t>
            </a:r>
            <a:r>
              <a:rPr lang="ru-RU" altLang="ru-RU" dirty="0">
                <a:latin typeface="+mn-lt"/>
              </a:rPr>
              <a:t>выделяет в куче блок памяти указанного размера и возвращает на него «обезличенный» </a:t>
            </a:r>
            <a:r>
              <a:rPr lang="en-US" altLang="ru-RU" dirty="0">
                <a:latin typeface="+mn-lt"/>
              </a:rPr>
              <a:t>(void*) </a:t>
            </a:r>
            <a:r>
              <a:rPr lang="ru-RU" altLang="ru-RU" dirty="0">
                <a:latin typeface="+mn-lt"/>
              </a:rPr>
              <a:t>указатель. Если выделение памяти не удалось (скорее всего это значит, что она просто закончилась) </a:t>
            </a:r>
            <a:r>
              <a:rPr lang="en-US" altLang="ru-RU" b="1" dirty="0" err="1">
                <a:latin typeface="+mn-lt"/>
              </a:rPr>
              <a:t>malloc</a:t>
            </a:r>
            <a:r>
              <a:rPr lang="ru-RU" altLang="ru-RU" b="1" dirty="0">
                <a:latin typeface="+mn-lt"/>
              </a:rPr>
              <a:t> </a:t>
            </a:r>
            <a:r>
              <a:rPr lang="ru-RU" altLang="ru-RU" dirty="0">
                <a:latin typeface="+mn-lt"/>
              </a:rPr>
              <a:t>вернет </a:t>
            </a:r>
            <a:r>
              <a:rPr lang="en-US" altLang="ru-RU" dirty="0">
                <a:latin typeface="+mn-lt"/>
              </a:rPr>
              <a:t>NULL</a:t>
            </a:r>
          </a:p>
          <a:p>
            <a:pPr eaLnBrk="1" hangingPunct="1"/>
            <a:endParaRPr lang="en-US" altLang="ru-RU" dirty="0">
              <a:latin typeface="+mn-lt"/>
            </a:endParaRPr>
          </a:p>
          <a:p>
            <a:pPr eaLnBrk="1" hangingPunct="1"/>
            <a:r>
              <a:rPr lang="ru-RU" altLang="ru-RU" dirty="0">
                <a:latin typeface="+mn-lt"/>
              </a:rPr>
              <a:t>Когда выделенный блок становится не нужен приложению, оно должно вызвать функцию </a:t>
            </a:r>
            <a:r>
              <a:rPr lang="en-US" altLang="ru-RU" b="1" dirty="0">
                <a:latin typeface="+mn-lt"/>
              </a:rPr>
              <a:t>free</a:t>
            </a:r>
            <a:r>
              <a:rPr lang="ru-RU" altLang="ru-RU" b="1" dirty="0">
                <a:latin typeface="+mn-lt"/>
              </a:rPr>
              <a:t> </a:t>
            </a:r>
            <a:r>
              <a:rPr lang="ru-RU" altLang="ru-RU" dirty="0">
                <a:latin typeface="+mn-lt"/>
              </a:rPr>
              <a:t>и передать ей указатель на не нужный блок.</a:t>
            </a:r>
            <a:r>
              <a:rPr lang="en-US" altLang="ru-RU" dirty="0">
                <a:latin typeface="+mn-lt"/>
              </a:rPr>
              <a:t> </a:t>
            </a:r>
            <a:r>
              <a:rPr lang="ru-RU" altLang="ru-RU" dirty="0">
                <a:latin typeface="+mn-lt"/>
              </a:rPr>
              <a:t>После этого блок возвращается в кучу и может быть заново аллокирован.</a:t>
            </a:r>
          </a:p>
          <a:p>
            <a:pPr eaLnBrk="1" hangingPunct="1"/>
            <a:endParaRPr lang="ru-RU" altLang="ru-RU" dirty="0">
              <a:latin typeface="+mn-lt"/>
            </a:endParaRPr>
          </a:p>
          <a:p>
            <a:pPr eaLnBrk="1" hangingPunct="1"/>
            <a:r>
              <a:rPr lang="ru-RU" altLang="ru-RU" dirty="0">
                <a:latin typeface="+mn-lt"/>
              </a:rPr>
              <a:t>Из-за высоких накладных расходов в плане производительности и проблемы фрагментации памяти использование кучи не рекомендуется в приложениях для встраиваемых устройств.</a:t>
            </a:r>
          </a:p>
        </p:txBody>
      </p:sp>
    </p:spTree>
    <p:extLst>
      <p:ext uri="{BB962C8B-B14F-4D97-AF65-F5344CB8AC3E}">
        <p14:creationId xmlns:p14="http://schemas.microsoft.com/office/powerpoint/2010/main" val="413144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>
          <a:xfrm>
            <a:off x="361122" y="255587"/>
            <a:ext cx="7467600" cy="777875"/>
          </a:xfrm>
        </p:spPr>
        <p:txBody>
          <a:bodyPr/>
          <a:lstStyle/>
          <a:p>
            <a:r>
              <a:rPr lang="ru-RU" altLang="ru-RU" dirty="0" smtClean="0"/>
              <a:t>Работа с кучей</a:t>
            </a:r>
          </a:p>
        </p:txBody>
      </p:sp>
      <p:sp>
        <p:nvSpPr>
          <p:cNvPr id="33795" name="TextBox 14"/>
          <p:cNvSpPr txBox="1">
            <a:spLocks noChangeArrowheads="1"/>
          </p:cNvSpPr>
          <p:nvPr/>
        </p:nvSpPr>
        <p:spPr bwMode="auto">
          <a:xfrm>
            <a:off x="433733" y="1033462"/>
            <a:ext cx="784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/>
              <a:t>Пример</a:t>
            </a:r>
          </a:p>
        </p:txBody>
      </p:sp>
      <p:pic>
        <p:nvPicPr>
          <p:cNvPr id="3379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72" y="1457325"/>
            <a:ext cx="7777161" cy="3395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extBox 3"/>
          <p:cNvSpPr txBox="1">
            <a:spLocks noChangeArrowheads="1"/>
          </p:cNvSpPr>
          <p:nvPr/>
        </p:nvSpPr>
        <p:spPr bwMode="auto">
          <a:xfrm>
            <a:off x="505172" y="5013325"/>
            <a:ext cx="97500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Сам по себе блок памяти не освободится (если не вызвана </a:t>
            </a:r>
            <a:r>
              <a:rPr lang="en-US" altLang="ru-RU" dirty="0">
                <a:latin typeface="+mn-lt"/>
              </a:rPr>
              <a:t>free)</a:t>
            </a:r>
            <a:r>
              <a:rPr lang="ru-RU" altLang="ru-RU" dirty="0">
                <a:latin typeface="+mn-lt"/>
              </a:rPr>
              <a:t>. Ошибки с неосвобожденными</a:t>
            </a:r>
            <a:r>
              <a:rPr lang="en-US" altLang="ru-RU" dirty="0">
                <a:latin typeface="+mn-lt"/>
              </a:rPr>
              <a:t> </a:t>
            </a:r>
            <a:r>
              <a:rPr lang="ru-RU" altLang="ru-RU" dirty="0">
                <a:latin typeface="+mn-lt"/>
              </a:rPr>
              <a:t>блоками памяти называются «утечками памяти» и являются одними из самых трудно устранимых ошибок в программировании на С</a:t>
            </a:r>
            <a:r>
              <a:rPr lang="en-US" altLang="ru-RU" dirty="0">
                <a:latin typeface="+mn-lt"/>
              </a:rPr>
              <a:t>/</a:t>
            </a:r>
            <a:r>
              <a:rPr lang="ru-RU" altLang="ru-RU" dirty="0">
                <a:latin typeface="+mn-lt"/>
              </a:rPr>
              <a:t>С++ и других языках с подобной моделью памяти</a:t>
            </a:r>
          </a:p>
        </p:txBody>
      </p:sp>
    </p:spTree>
    <p:extLst>
      <p:ext uri="{BB962C8B-B14F-4D97-AF65-F5344CB8AC3E}">
        <p14:creationId xmlns:p14="http://schemas.microsoft.com/office/powerpoint/2010/main" val="38347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>
          <a:xfrm>
            <a:off x="489641" y="246087"/>
            <a:ext cx="7467600" cy="777875"/>
          </a:xfrm>
        </p:spPr>
        <p:txBody>
          <a:bodyPr/>
          <a:lstStyle/>
          <a:p>
            <a:r>
              <a:rPr lang="ru-RU" altLang="ru-RU" dirty="0" smtClean="0"/>
              <a:t>Опасность указателей</a:t>
            </a:r>
          </a:p>
        </p:txBody>
      </p:sp>
      <p:sp>
        <p:nvSpPr>
          <p:cNvPr id="34819" name="TextBox 3"/>
          <p:cNvSpPr txBox="1">
            <a:spLocks noChangeArrowheads="1"/>
          </p:cNvSpPr>
          <p:nvPr/>
        </p:nvSpPr>
        <p:spPr bwMode="auto">
          <a:xfrm>
            <a:off x="489641" y="5061365"/>
            <a:ext cx="1109207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Помимо опасности с утечками памяти, указатели опасны сами по себе.</a:t>
            </a:r>
          </a:p>
          <a:p>
            <a:pPr eaLnBrk="1" hangingPunct="1"/>
            <a:r>
              <a:rPr lang="ru-RU" altLang="ru-RU" dirty="0">
                <a:latin typeface="+mn-lt"/>
              </a:rPr>
              <a:t>Чтение и запись пол указателю, который указывает непонятно куда может привести к самым неожиданным ошибкам, которые очень тяжело отлавливать.</a:t>
            </a:r>
          </a:p>
          <a:p>
            <a:pPr eaLnBrk="1" hangingPunct="1"/>
            <a:endParaRPr lang="ru-RU" altLang="ru-RU" dirty="0">
              <a:latin typeface="+mn-lt"/>
            </a:endParaRPr>
          </a:p>
          <a:p>
            <a:pPr eaLnBrk="1" hangingPunct="1"/>
            <a:r>
              <a:rPr lang="ru-RU" altLang="ru-RU" dirty="0">
                <a:latin typeface="+mn-lt"/>
              </a:rPr>
              <a:t>Поэтому при работе с указателями и массивами нужно быть предельно внимательным.</a:t>
            </a:r>
          </a:p>
        </p:txBody>
      </p:sp>
      <p:pic>
        <p:nvPicPr>
          <p:cNvPr id="3482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52" y="1132715"/>
            <a:ext cx="5530573" cy="3651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516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7467600" cy="777875"/>
          </a:xfrm>
        </p:spPr>
        <p:txBody>
          <a:bodyPr/>
          <a:lstStyle/>
          <a:p>
            <a:r>
              <a:rPr lang="ru-RU" altLang="ru-RU" smtClean="0"/>
              <a:t>Выравнивание структур</a:t>
            </a:r>
          </a:p>
        </p:txBody>
      </p:sp>
      <p:pic>
        <p:nvPicPr>
          <p:cNvPr id="3584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52" y="2706077"/>
            <a:ext cx="5679950" cy="342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extBox 5"/>
          <p:cNvSpPr txBox="1">
            <a:spLocks noChangeArrowheads="1"/>
          </p:cNvSpPr>
          <p:nvPr/>
        </p:nvSpPr>
        <p:spPr bwMode="auto">
          <a:xfrm>
            <a:off x="698052" y="6207270"/>
            <a:ext cx="2135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Вывод</a:t>
            </a:r>
            <a:r>
              <a:rPr lang="en-US" altLang="ru-RU" dirty="0">
                <a:latin typeface="+mn-lt"/>
              </a:rPr>
              <a:t>: </a:t>
            </a:r>
            <a:r>
              <a:rPr lang="en-US" altLang="ru-RU" dirty="0" err="1">
                <a:latin typeface="+mn-lt"/>
              </a:rPr>
              <a:t>sizeof</a:t>
            </a:r>
            <a:r>
              <a:rPr lang="en-US" altLang="ru-RU" dirty="0">
                <a:latin typeface="+mn-lt"/>
              </a:rPr>
              <a:t> = 12</a:t>
            </a:r>
            <a:endParaRPr lang="ru-RU" altLang="ru-RU" dirty="0">
              <a:latin typeface="+mn-lt"/>
            </a:endParaRPr>
          </a:p>
        </p:txBody>
      </p:sp>
      <p:pic>
        <p:nvPicPr>
          <p:cNvPr id="3584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803" y="2520416"/>
            <a:ext cx="4562613" cy="368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TextBox 7"/>
          <p:cNvSpPr txBox="1">
            <a:spLocks noChangeArrowheads="1"/>
          </p:cNvSpPr>
          <p:nvPr/>
        </p:nvSpPr>
        <p:spPr bwMode="auto">
          <a:xfrm>
            <a:off x="7125804" y="6337024"/>
            <a:ext cx="2005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Вывод</a:t>
            </a:r>
            <a:r>
              <a:rPr lang="en-US" altLang="ru-RU" dirty="0">
                <a:latin typeface="+mn-lt"/>
              </a:rPr>
              <a:t>: </a:t>
            </a:r>
            <a:r>
              <a:rPr lang="en-US" altLang="ru-RU" dirty="0" err="1">
                <a:latin typeface="+mn-lt"/>
              </a:rPr>
              <a:t>sizeof</a:t>
            </a:r>
            <a:r>
              <a:rPr lang="en-US" altLang="ru-RU" dirty="0">
                <a:latin typeface="+mn-lt"/>
              </a:rPr>
              <a:t> = 9</a:t>
            </a:r>
            <a:endParaRPr lang="ru-RU" altLang="ru-RU" dirty="0">
              <a:latin typeface="+mn-lt"/>
            </a:endParaRPr>
          </a:p>
        </p:txBody>
      </p:sp>
      <p:sp>
        <p:nvSpPr>
          <p:cNvPr id="35847" name="TextBox 8"/>
          <p:cNvSpPr txBox="1">
            <a:spLocks noChangeArrowheads="1"/>
          </p:cNvSpPr>
          <p:nvPr/>
        </p:nvSpPr>
        <p:spPr bwMode="auto">
          <a:xfrm>
            <a:off x="675862" y="973411"/>
            <a:ext cx="9571382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 dirty="0">
                <a:latin typeface="+mn-lt"/>
              </a:rPr>
              <a:t>Компилятор может вставлять паразитные поля в структуры между её членами</a:t>
            </a:r>
          </a:p>
          <a:p>
            <a:pPr eaLnBrk="1" hangingPunct="1"/>
            <a:r>
              <a:rPr lang="ru-RU" altLang="ru-RU" sz="1400" dirty="0">
                <a:latin typeface="+mn-lt"/>
              </a:rPr>
              <a:t>для оптимизации обращений процессора к памяти, занимаемой ими. Правила по котороым происходит это выравнивание достаточно сложны и зависят от компилятора и его настроек.</a:t>
            </a:r>
          </a:p>
          <a:p>
            <a:pPr eaLnBrk="1" hangingPunct="1"/>
            <a:r>
              <a:rPr lang="ru-RU" altLang="ru-RU" sz="1400" dirty="0">
                <a:latin typeface="+mn-lt"/>
              </a:rPr>
              <a:t>Один из способов «борьбы» с этим – использование директивы компилятора </a:t>
            </a:r>
            <a:r>
              <a:rPr lang="en-US" altLang="ru-RU" sz="1400" b="1" dirty="0">
                <a:latin typeface="+mn-lt"/>
              </a:rPr>
              <a:t>#pragma</a:t>
            </a:r>
            <a:r>
              <a:rPr lang="ru-RU" altLang="ru-RU" sz="1400" b="1" dirty="0">
                <a:latin typeface="+mn-lt"/>
              </a:rPr>
              <a:t> </a:t>
            </a:r>
            <a:r>
              <a:rPr lang="en-US" altLang="ru-RU" sz="1400" b="1" dirty="0">
                <a:latin typeface="+mn-lt"/>
              </a:rPr>
              <a:t>pack</a:t>
            </a:r>
          </a:p>
          <a:p>
            <a:pPr eaLnBrk="1" hangingPunct="1"/>
            <a:endParaRPr lang="ru-RU" altLang="ru-RU" sz="1400" dirty="0">
              <a:latin typeface="+mn-lt"/>
            </a:endParaRPr>
          </a:p>
          <a:p>
            <a:pPr eaLnBrk="1" hangingPunct="1"/>
            <a:r>
              <a:rPr lang="ru-RU" altLang="ru-RU" sz="1400" dirty="0">
                <a:latin typeface="+mn-lt"/>
              </a:rPr>
              <a:t>Хорошая статья на тему</a:t>
            </a:r>
            <a:r>
              <a:rPr lang="en-US" altLang="ru-RU" sz="1400" dirty="0">
                <a:latin typeface="+mn-lt"/>
              </a:rPr>
              <a:t>:</a:t>
            </a:r>
          </a:p>
          <a:p>
            <a:pPr eaLnBrk="1" hangingPunct="1"/>
            <a:r>
              <a:rPr lang="en-US" altLang="ru-RU" sz="1400" dirty="0">
                <a:latin typeface="+mn-lt"/>
                <a:hlinkClick r:id="rId4"/>
              </a:rPr>
              <a:t>http://habrahabr.ru/post/142662/</a:t>
            </a:r>
            <a:endParaRPr lang="ru-RU" altLang="ru-RU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287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830"/>
          </a:xfrm>
        </p:spPr>
        <p:txBody>
          <a:bodyPr/>
          <a:lstStyle/>
          <a:p>
            <a:r>
              <a:rPr lang="ru-RU" sz="3200" dirty="0" smtClean="0"/>
              <a:t>Работа над ошибками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161766"/>
            <a:ext cx="771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Краткий (очень краткий) справочник по стандартной библиотеке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646111" y="1665417"/>
            <a:ext cx="1068456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&lt;stdbool.h&gt;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Для булевых типов данных. (Появилось в C99)</a:t>
            </a:r>
          </a:p>
          <a:p>
            <a:r>
              <a:rPr lang="ru-RU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&lt;float.h&gt;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Содержит заранее определенные константы, описывающие специфику реализации свойств библиотеки для работы с числами с плавающей точкой, как, например, минимальная </a:t>
            </a:r>
            <a:endParaRPr lang="ru-R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stdint.h&gt;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Для определения различных типов целых чисел. (Появилось в C99)</a:t>
            </a:r>
          </a:p>
          <a:p>
            <a:r>
              <a:rPr lang="ru-RU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&lt;stddef.h&gt;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Для определения нескольких стандартных типов и макросов.</a:t>
            </a:r>
          </a:p>
          <a:p>
            <a:r>
              <a:rPr lang="ru-RU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&lt;stdio.h&gt;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Реализует основные возможности ввода и вывода в языке Си. Этот файл содержит весьма важную функцию printf</a:t>
            </a:r>
            <a:r>
              <a:rPr lang="ru-R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&lt;stdlib.h&gt;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Для выполнения множества операций, включая конвертацию, генерацию псевдослучайных чисел, выделение памяти, контроль процессов, окружения, сигналов, поиска и сортировки</a:t>
            </a:r>
            <a:r>
              <a:rPr lang="ru-R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&lt;string.h&gt;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Для работы с различными видами строк.</a:t>
            </a:r>
          </a:p>
          <a:p>
            <a:r>
              <a:rPr lang="ru-RU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&lt;math.h&gt;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Для вычисления основных математических функций</a:t>
            </a:r>
          </a:p>
          <a:p>
            <a:r>
              <a:rPr lang="ru-RU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&lt;limits.h&gt;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Содержит заранее заданные константы, определяющие специфику реализации свойств целых типов, как, например, область допустимых значений (_MIN, _MAX).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0824" y="5559287"/>
            <a:ext cx="106041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Снова – стандартная библиотека намного больше. Опять, много можно почесть на вики</a:t>
            </a:r>
            <a:r>
              <a:rPr lang="en-US" dirty="0" smtClean="0"/>
              <a:t>: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://ru.wikipedia.org/wiki/</a:t>
            </a:r>
            <a:r>
              <a:rPr lang="ru-RU" dirty="0" smtClean="0">
                <a:hlinkClick r:id="rId2"/>
              </a:rPr>
              <a:t>Стандартная_библиотека_языка_Си</a:t>
            </a:r>
            <a:endParaRPr lang="ru-RU" dirty="0" smtClean="0"/>
          </a:p>
          <a:p>
            <a:r>
              <a:rPr lang="ru-RU" dirty="0" smtClean="0"/>
              <a:t>а лучше тут </a:t>
            </a:r>
            <a:r>
              <a:rPr lang="en-US" dirty="0">
                <a:hlinkClick r:id="rId3"/>
              </a:rPr>
              <a:t>http://www.cplusplus.com/reference/clibrary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5276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830"/>
          </a:xfrm>
        </p:spPr>
        <p:txBody>
          <a:bodyPr/>
          <a:lstStyle/>
          <a:p>
            <a:r>
              <a:rPr lang="ru-RU" sz="3200" dirty="0" smtClean="0"/>
              <a:t>Работа над ошибками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161766"/>
            <a:ext cx="771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Краткий (очень краткий) справочник по стандартной библиотеке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646111" y="1665417"/>
            <a:ext cx="1068456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&lt;stdbool.h&gt;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Для булевых типов данных. (Появилось в C99)</a:t>
            </a:r>
          </a:p>
          <a:p>
            <a:r>
              <a:rPr lang="ru-RU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&lt;float.h&gt;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Содержит заранее определенные константы, описывающие специфику реализации свойств библиотеки для работы с числами с плавающей точкой, как, например, минимальная </a:t>
            </a:r>
            <a:endParaRPr lang="ru-R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stdint.h&gt;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Для определения различных типов целых чисел. (Появилось в C99)</a:t>
            </a:r>
          </a:p>
          <a:p>
            <a:r>
              <a:rPr lang="ru-RU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&lt;stddef.h&gt;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Для определения нескольких стандартных типов и макросов.</a:t>
            </a:r>
          </a:p>
          <a:p>
            <a:r>
              <a:rPr lang="ru-RU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&lt;stdio.h&gt;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Реализует основные возможности ввода и вывода в языке Си. Этот файл содержит весьма важную функцию printf</a:t>
            </a:r>
            <a:r>
              <a:rPr lang="ru-R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&lt;stdlib.h&gt;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Для выполнения множества операций, включая конвертацию, генерацию псевдослучайных чисел, выделение памяти, контроль процессов, окружения, сигналов, поиска и сортировки</a:t>
            </a:r>
            <a:r>
              <a:rPr lang="ru-R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&lt;string.h&gt;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Для работы с различными видами строк.</a:t>
            </a:r>
          </a:p>
          <a:p>
            <a:r>
              <a:rPr lang="ru-RU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&lt;math.h&gt;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Для вычисления основных математических функций</a:t>
            </a:r>
          </a:p>
          <a:p>
            <a:r>
              <a:rPr lang="ru-RU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&lt;limits.h&gt;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Содержит заранее заданные константы, определяющие специфику реализации свойств целых типов, как, например, область допустимых значений (_MIN, _MAX).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0824" y="5559287"/>
            <a:ext cx="106041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Снова – стандартная библиотека намного больше. Опять, много можно почесть на вики</a:t>
            </a:r>
            <a:r>
              <a:rPr lang="en-US" dirty="0" smtClean="0"/>
              <a:t>: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://ru.wikipedia.org/wiki/</a:t>
            </a:r>
            <a:r>
              <a:rPr lang="ru-RU" dirty="0" smtClean="0">
                <a:hlinkClick r:id="rId2"/>
              </a:rPr>
              <a:t>Стандартная_библиотека_языка_Си</a:t>
            </a:r>
            <a:endParaRPr lang="ru-RU" dirty="0" smtClean="0"/>
          </a:p>
          <a:p>
            <a:r>
              <a:rPr lang="ru-RU" dirty="0" smtClean="0"/>
              <a:t>а лучше тут </a:t>
            </a:r>
            <a:r>
              <a:rPr lang="en-US" dirty="0">
                <a:hlinkClick r:id="rId3"/>
              </a:rPr>
              <a:t>http://www.cplusplus.com/reference/clibrary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2818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830"/>
          </a:xfrm>
        </p:spPr>
        <p:txBody>
          <a:bodyPr/>
          <a:lstStyle/>
          <a:p>
            <a:r>
              <a:rPr lang="ru-RU" sz="3200" dirty="0" smtClean="0"/>
              <a:t>Работа над ошибками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161766"/>
            <a:ext cx="475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Пояснения к символам и строкам в Си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639316"/>
            <a:ext cx="8885515" cy="374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5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830"/>
          </a:xfrm>
        </p:spPr>
        <p:txBody>
          <a:bodyPr/>
          <a:lstStyle/>
          <a:p>
            <a:r>
              <a:rPr lang="ru-RU" sz="3200" dirty="0" smtClean="0"/>
              <a:t>Работа над ошибками</a:t>
            </a:r>
            <a:endParaRPr lang="ru-RU" sz="3200" dirty="0"/>
          </a:p>
        </p:txBody>
      </p:sp>
      <p:pic>
        <p:nvPicPr>
          <p:cNvPr id="1026" name="Picture 2" descr="http://liomas.gr/external/eclass-images/Domimenos_Programmatismos_Hlektronikoi_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503489"/>
            <a:ext cx="6052640" cy="513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42481" y="1093852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</a:t>
            </a:r>
            <a:r>
              <a:rPr lang="en-US" dirty="0" smtClean="0"/>
              <a:t>ASCII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770670" y="1670069"/>
            <a:ext cx="550182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Обратите внимание, что в </a:t>
            </a:r>
            <a:r>
              <a:rPr lang="en-US" dirty="0" smtClean="0"/>
              <a:t>char </a:t>
            </a:r>
            <a:r>
              <a:rPr lang="ru-RU" dirty="0" smtClean="0"/>
              <a:t>у нас</a:t>
            </a:r>
          </a:p>
          <a:p>
            <a:r>
              <a:rPr lang="ru-RU" dirty="0" smtClean="0"/>
              <a:t>Помещается 255 вариантов символов,</a:t>
            </a:r>
          </a:p>
          <a:p>
            <a:r>
              <a:rPr lang="ru-RU" dirty="0" smtClean="0"/>
              <a:t>а таблица заполнена лишь до 127.</a:t>
            </a:r>
          </a:p>
          <a:p>
            <a:endParaRPr lang="ru-RU" dirty="0"/>
          </a:p>
          <a:p>
            <a:r>
              <a:rPr lang="ru-RU" dirty="0" smtClean="0"/>
              <a:t>Кодировка </a:t>
            </a:r>
            <a:r>
              <a:rPr lang="en-US" dirty="0" smtClean="0"/>
              <a:t>ASCII</a:t>
            </a:r>
            <a:r>
              <a:rPr lang="ru-RU" dirty="0" smtClean="0"/>
              <a:t> не подразумвает иных</a:t>
            </a:r>
            <a:br>
              <a:rPr lang="ru-RU" dirty="0" smtClean="0"/>
            </a:br>
            <a:r>
              <a:rPr lang="ru-RU" dirty="0" smtClean="0"/>
              <a:t>символов, но все прочие кодировки,</a:t>
            </a:r>
          </a:p>
          <a:p>
            <a:r>
              <a:rPr lang="ru-RU" dirty="0" smtClean="0"/>
              <a:t>как правило используют </a:t>
            </a:r>
            <a:r>
              <a:rPr lang="en-US" dirty="0" smtClean="0"/>
              <a:t>ASCII</a:t>
            </a:r>
            <a:r>
              <a:rPr lang="ru-RU" dirty="0" smtClean="0"/>
              <a:t> и расширяют</a:t>
            </a:r>
            <a:br>
              <a:rPr lang="ru-RU" dirty="0" smtClean="0"/>
            </a:br>
            <a:r>
              <a:rPr lang="ru-RU" dirty="0" smtClean="0"/>
              <a:t>её своими символами с номерами от</a:t>
            </a:r>
          </a:p>
          <a:p>
            <a:r>
              <a:rPr lang="ru-RU" dirty="0" smtClean="0"/>
              <a:t>128 до 255</a:t>
            </a:r>
          </a:p>
          <a:p>
            <a:endParaRPr lang="ru-RU" dirty="0"/>
          </a:p>
          <a:p>
            <a:r>
              <a:rPr lang="ru-RU" dirty="0" smtClean="0"/>
              <a:t>Стандарт языка си ничего не упоминает</a:t>
            </a:r>
            <a:br>
              <a:rPr lang="ru-RU" dirty="0" smtClean="0"/>
            </a:br>
            <a:r>
              <a:rPr lang="ru-RU" dirty="0" smtClean="0"/>
              <a:t>о кодировках в которых он принимает </a:t>
            </a:r>
          </a:p>
          <a:p>
            <a:r>
              <a:rPr lang="ru-RU" dirty="0" smtClean="0"/>
              <a:t>символьные литералы, поэтому</a:t>
            </a:r>
          </a:p>
          <a:p>
            <a:r>
              <a:rPr lang="ru-RU" dirty="0" smtClean="0"/>
              <a:t>Во избежание проблем лучше использовать</a:t>
            </a:r>
          </a:p>
          <a:p>
            <a:r>
              <a:rPr lang="ru-RU" dirty="0" smtClean="0"/>
              <a:t>только английские.</a:t>
            </a:r>
          </a:p>
          <a:p>
            <a:endParaRPr lang="ru-RU" dirty="0"/>
          </a:p>
          <a:p>
            <a:r>
              <a:rPr lang="ru-RU" dirty="0" smtClean="0"/>
              <a:t>(наш компилятор работает в кодировке </a:t>
            </a:r>
            <a:r>
              <a:rPr lang="en-US" dirty="0" smtClean="0"/>
              <a:t>utf-8)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242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776870"/>
            <a:ext cx="8825658" cy="1000511"/>
          </a:xfrm>
        </p:spPr>
        <p:txBody>
          <a:bodyPr/>
          <a:lstStyle/>
          <a:p>
            <a:r>
              <a:rPr lang="ru-RU" sz="4000" dirty="0" smtClean="0"/>
              <a:t>Программирование на языке С	</a:t>
            </a:r>
            <a:endParaRPr lang="ru-RU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39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306</TotalTime>
  <Words>2032</Words>
  <Application>Microsoft Office PowerPoint</Application>
  <PresentationFormat>Widescreen</PresentationFormat>
  <Paragraphs>330</Paragraphs>
  <Slides>48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Century Gothic</vt:lpstr>
      <vt:lpstr>Consolas</vt:lpstr>
      <vt:lpstr>Wingdings 3</vt:lpstr>
      <vt:lpstr>Ion</vt:lpstr>
      <vt:lpstr>Краткое содержание предыдущей серии</vt:lpstr>
      <vt:lpstr>Краткое содержание предыдущей серии</vt:lpstr>
      <vt:lpstr>Краткое содержание предыдущей серии</vt:lpstr>
      <vt:lpstr>Работа над ошибками</vt:lpstr>
      <vt:lpstr>Работа над ошибками</vt:lpstr>
      <vt:lpstr>Работа над ошибками</vt:lpstr>
      <vt:lpstr>Работа над ошибками</vt:lpstr>
      <vt:lpstr>Работа над ошибками</vt:lpstr>
      <vt:lpstr>Программирование на языке С </vt:lpstr>
      <vt:lpstr>Типы литералов и целочисленное деление</vt:lpstr>
      <vt:lpstr>Константы</vt:lpstr>
      <vt:lpstr>Особенности передачи аргументов в функции</vt:lpstr>
      <vt:lpstr>Область видимости переменных</vt:lpstr>
      <vt:lpstr>Область видимости переменных</vt:lpstr>
      <vt:lpstr>Область видимости переменных</vt:lpstr>
      <vt:lpstr>Область видимости функций</vt:lpstr>
      <vt:lpstr>Массивы и циклы</vt:lpstr>
      <vt:lpstr>Массивы и циклы</vt:lpstr>
      <vt:lpstr>Массивы и циклы</vt:lpstr>
      <vt:lpstr>Массивы и циклы</vt:lpstr>
      <vt:lpstr>Массивы и циклы</vt:lpstr>
      <vt:lpstr>Массивы и циклы</vt:lpstr>
      <vt:lpstr>Массивы и циклы</vt:lpstr>
      <vt:lpstr>Массивы и циклы</vt:lpstr>
      <vt:lpstr>Структуры</vt:lpstr>
      <vt:lpstr>Структуры</vt:lpstr>
      <vt:lpstr>Модель памяти языка C</vt:lpstr>
      <vt:lpstr>Модель памяти языка C</vt:lpstr>
      <vt:lpstr>PowerPoint Presentation</vt:lpstr>
      <vt:lpstr>PowerPoint Presentation</vt:lpstr>
      <vt:lpstr>Модель памяти языка C</vt:lpstr>
      <vt:lpstr>Модель памяти языка C</vt:lpstr>
      <vt:lpstr>Указатели языка С</vt:lpstr>
      <vt:lpstr>Указатели языка С</vt:lpstr>
      <vt:lpstr>Указатели языка С</vt:lpstr>
      <vt:lpstr>Указатели языка С</vt:lpstr>
      <vt:lpstr>Указатели языка С</vt:lpstr>
      <vt:lpstr>Указатели языка С</vt:lpstr>
      <vt:lpstr>Указатели языка С</vt:lpstr>
      <vt:lpstr>Указатели языка С</vt:lpstr>
      <vt:lpstr>Указатели языка С</vt:lpstr>
      <vt:lpstr>Указатели языка С</vt:lpstr>
      <vt:lpstr>Указатели языка С</vt:lpstr>
      <vt:lpstr>Работа с кучей</vt:lpstr>
      <vt:lpstr>Работа с кучей</vt:lpstr>
      <vt:lpstr>Работа с кучей</vt:lpstr>
      <vt:lpstr>Опасность указателей</vt:lpstr>
      <vt:lpstr>Выравнивание структур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языке С</dc:title>
  <dc:creator>boris</dc:creator>
  <cp:lastModifiedBy>boris</cp:lastModifiedBy>
  <cp:revision>119</cp:revision>
  <dcterms:created xsi:type="dcterms:W3CDTF">2015-12-19T10:21:48Z</dcterms:created>
  <dcterms:modified xsi:type="dcterms:W3CDTF">2016-10-08T11:50:28Z</dcterms:modified>
</cp:coreProperties>
</file>