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0D9DEB-7FC1-47C6-8F7B-F3CB11F96AB6}">
  <a:tblStyle styleId="{1D0D9DEB-7FC1-47C6-8F7B-F3CB11F96A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Даниил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19fe992c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19fe992c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Даниил *_*   Основная конструкция аппарата держится на 4 шпильках, вверху аппарата находится аненна GPS, которая находится между двумя пластинами, под этими пластинами находятся платы конструктора, представленные организатором. В центре аппарата находится пластина, на которой расположены основные компоненты нашего аппарата (аккамулятор, плата дозиметра, плата пережигателя и т.д.). Внизу нашего аппарата находится отсек с семенами, в </a:t>
            </a:r>
            <a:r>
              <a:rPr lang="ru"/>
              <a:t>который</a:t>
            </a:r>
            <a:r>
              <a:rPr lang="ru"/>
              <a:t> </a:t>
            </a:r>
            <a:r>
              <a:rPr lang="ru"/>
              <a:t>вмонтированы</a:t>
            </a:r>
            <a:r>
              <a:rPr lang="ru"/>
              <a:t> гайки, для крепости </a:t>
            </a:r>
            <a:r>
              <a:rPr lang="ru"/>
              <a:t>конструкции</a:t>
            </a:r>
            <a:r>
              <a:rPr lang="ru"/>
              <a:t>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Гоша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65441b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65441b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Гоша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Гоша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c06914e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c06914e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Гоша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даниил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Даниил *_*    В основные задачи нашего проекта входит измерение давления, температуры, изменения параметров движения, создание системы спасения, в нашем случае это купольный парашют и передача данных измерений в процессе полёта аппарата на станцию организаторов.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Андрей(?)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Гоша</a:t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19fe99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19fe99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Гоша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Андрей	</a:t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19fe992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19fe992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Андрей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49fac0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49fac0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Андрей (измеряющие и исполняющие)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3fe8db8a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3fe8db8a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Даниил *_*   Наш аппарат стартует в ракетоносителе, позже выходит из него, происходит раскрытие парашюта, стабилизация аппарата, фоторезистор меняет своё сопротивление, в результате пережигается нить и крышка отпадает, семена выпускаются из аппарата, происходит спуск аппарата на землю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41550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Проект CanSat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Презентация проекта от команды KT315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900700" y="1863600"/>
            <a:ext cx="33426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38761D"/>
                </a:solidFill>
              </a:rPr>
              <a:t>Состав команды:</a:t>
            </a:r>
            <a:endParaRPr sz="24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Воронов Даниил Александрович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1 год участия в CanSat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Голиков Георгий Алексеевич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1 год участия в CanSat</a:t>
            </a:r>
            <a:endParaRPr i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Карманов Андрей Владимирович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1 год участия в CanSat</a:t>
            </a:r>
            <a:endParaRPr i="1" sz="1200"/>
          </a:p>
        </p:txBody>
      </p:sp>
      <p:sp>
        <p:nvSpPr>
          <p:cNvPr id="130" name="Google Shape;130;p13"/>
          <p:cNvSpPr txBox="1"/>
          <p:nvPr/>
        </p:nvSpPr>
        <p:spPr>
          <a:xfrm>
            <a:off x="3078300" y="3616500"/>
            <a:ext cx="29874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</a:rPr>
              <a:t>Куратор:</a:t>
            </a:r>
            <a:endParaRPr sz="24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Михайлов Сергей Игоревич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5 год участия в CanSat</a:t>
            </a:r>
            <a:endParaRPr i="1" sz="1200"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12702" r="12047" t="0"/>
          <a:stretch/>
        </p:blipFill>
        <p:spPr>
          <a:xfrm>
            <a:off x="212650" y="1958038"/>
            <a:ext cx="2688050" cy="15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300" y="1863608"/>
            <a:ext cx="2595900" cy="260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100" y="821825"/>
            <a:ext cx="1677240" cy="40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175" y="821832"/>
            <a:ext cx="1831200" cy="4080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>
            <p:ph type="title"/>
          </p:nvPr>
        </p:nvSpPr>
        <p:spPr>
          <a:xfrm>
            <a:off x="2286450" y="429175"/>
            <a:ext cx="45711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аппарата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314850" y="2187850"/>
            <a:ext cx="1871486" cy="664700"/>
          </a:xfrm>
          <a:custGeom>
            <a:rect b="b" l="l" r="r" t="t"/>
            <a:pathLst>
              <a:path extrusionOk="0" h="26588" w="68925">
                <a:moveTo>
                  <a:pt x="0" y="0"/>
                </a:moveTo>
                <a:lnTo>
                  <a:pt x="26589" y="0"/>
                </a:lnTo>
                <a:lnTo>
                  <a:pt x="68925" y="26588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2"/>
          <p:cNvSpPr txBox="1"/>
          <p:nvPr/>
        </p:nvSpPr>
        <p:spPr>
          <a:xfrm>
            <a:off x="232315" y="1852100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Дозиметр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3474675" y="1336763"/>
            <a:ext cx="47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Платы конструктора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 flipH="1">
            <a:off x="4783150" y="3050950"/>
            <a:ext cx="1871550" cy="632450"/>
          </a:xfrm>
          <a:custGeom>
            <a:rect b="b" l="l" r="r" t="t"/>
            <a:pathLst>
              <a:path extrusionOk="0" h="25298" w="74862">
                <a:moveTo>
                  <a:pt x="0" y="0"/>
                </a:moveTo>
                <a:lnTo>
                  <a:pt x="27622" y="25298"/>
                </a:lnTo>
                <a:lnTo>
                  <a:pt x="74862" y="25298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Google Shape;223;p22"/>
          <p:cNvSpPr/>
          <p:nvPr/>
        </p:nvSpPr>
        <p:spPr>
          <a:xfrm>
            <a:off x="7443625" y="2203950"/>
            <a:ext cx="1465925" cy="716300"/>
          </a:xfrm>
          <a:custGeom>
            <a:rect b="b" l="l" r="r" t="t"/>
            <a:pathLst>
              <a:path extrusionOk="0" h="28652" w="58637">
                <a:moveTo>
                  <a:pt x="0" y="28652"/>
                </a:moveTo>
                <a:lnTo>
                  <a:pt x="16780" y="256"/>
                </a:lnTo>
                <a:lnTo>
                  <a:pt x="58637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Google Shape;224;p22"/>
          <p:cNvSpPr/>
          <p:nvPr/>
        </p:nvSpPr>
        <p:spPr>
          <a:xfrm>
            <a:off x="7213600" y="2907325"/>
            <a:ext cx="1735025" cy="375125"/>
          </a:xfrm>
          <a:custGeom>
            <a:rect b="b" l="l" r="r" t="t"/>
            <a:pathLst>
              <a:path extrusionOk="0" h="15005" w="69401">
                <a:moveTo>
                  <a:pt x="0" y="15005"/>
                </a:moveTo>
                <a:lnTo>
                  <a:pt x="23134" y="0"/>
                </a:lnTo>
                <a:lnTo>
                  <a:pt x="69401" y="313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Google Shape;225;p22"/>
          <p:cNvSpPr txBox="1"/>
          <p:nvPr/>
        </p:nvSpPr>
        <p:spPr>
          <a:xfrm flipH="1">
            <a:off x="4866000" y="4053075"/>
            <a:ext cx="14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Пережигатель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 rot="692">
            <a:off x="4973569" y="2793115"/>
            <a:ext cx="14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Пластина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750425" y="3328375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Аккумулятор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 flipH="1">
            <a:off x="2836050" y="3328373"/>
            <a:ext cx="18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Отсек для семян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7853338" y="2584350"/>
            <a:ext cx="1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Пищалка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7275838" y="2210338"/>
            <a:ext cx="587275" cy="729250"/>
          </a:xfrm>
          <a:custGeom>
            <a:rect b="b" l="l" r="r" t="t"/>
            <a:pathLst>
              <a:path extrusionOk="0" h="29170" w="23491">
                <a:moveTo>
                  <a:pt x="0" y="29170"/>
                </a:moveTo>
                <a:lnTo>
                  <a:pt x="23491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Google Shape;231;p22"/>
          <p:cNvSpPr txBox="1"/>
          <p:nvPr/>
        </p:nvSpPr>
        <p:spPr>
          <a:xfrm>
            <a:off x="7497925" y="1833338"/>
            <a:ext cx="14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Переключатели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5005525" y="3678550"/>
            <a:ext cx="2134375" cy="690975"/>
          </a:xfrm>
          <a:custGeom>
            <a:rect b="b" l="l" r="r" t="t"/>
            <a:pathLst>
              <a:path extrusionOk="0" h="27639" w="85375">
                <a:moveTo>
                  <a:pt x="0" y="27639"/>
                </a:moveTo>
                <a:lnTo>
                  <a:pt x="43916" y="27332"/>
                </a:lnTo>
                <a:lnTo>
                  <a:pt x="85375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2"/>
          <p:cNvSpPr/>
          <p:nvPr/>
        </p:nvSpPr>
        <p:spPr>
          <a:xfrm>
            <a:off x="2289900" y="1250450"/>
            <a:ext cx="2633800" cy="257925"/>
          </a:xfrm>
          <a:custGeom>
            <a:rect b="b" l="l" r="r" t="t"/>
            <a:pathLst>
              <a:path extrusionOk="0" h="10317" w="105352">
                <a:moveTo>
                  <a:pt x="0" y="10317"/>
                </a:moveTo>
                <a:lnTo>
                  <a:pt x="28448" y="0"/>
                </a:lnTo>
                <a:lnTo>
                  <a:pt x="105352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Google Shape;235;p22"/>
          <p:cNvSpPr txBox="1"/>
          <p:nvPr/>
        </p:nvSpPr>
        <p:spPr>
          <a:xfrm>
            <a:off x="3150375" y="897013"/>
            <a:ext cx="45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Отсек антенны GPS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367325" y="3790450"/>
            <a:ext cx="1883500" cy="218850"/>
          </a:xfrm>
          <a:custGeom>
            <a:rect b="b" l="l" r="r" t="t"/>
            <a:pathLst>
              <a:path extrusionOk="0" h="8754" w="75340">
                <a:moveTo>
                  <a:pt x="75340" y="8754"/>
                </a:moveTo>
                <a:lnTo>
                  <a:pt x="53145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Google Shape;237;p22"/>
          <p:cNvSpPr txBox="1"/>
          <p:nvPr/>
        </p:nvSpPr>
        <p:spPr>
          <a:xfrm>
            <a:off x="281350" y="3220675"/>
            <a:ext cx="131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Фоторезистор отсека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2500925" y="1703750"/>
            <a:ext cx="2633775" cy="359500"/>
          </a:xfrm>
          <a:custGeom>
            <a:rect b="b" l="l" r="r" t="t"/>
            <a:pathLst>
              <a:path extrusionOk="0" h="14380" w="105351">
                <a:moveTo>
                  <a:pt x="0" y="14380"/>
                </a:moveTo>
                <a:lnTo>
                  <a:pt x="26260" y="0"/>
                </a:lnTo>
                <a:lnTo>
                  <a:pt x="105351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Google Shape;239;p22"/>
          <p:cNvSpPr/>
          <p:nvPr/>
        </p:nvSpPr>
        <p:spPr>
          <a:xfrm>
            <a:off x="2665050" y="3688850"/>
            <a:ext cx="1789725" cy="547100"/>
          </a:xfrm>
          <a:custGeom>
            <a:rect b="b" l="l" r="r" t="t"/>
            <a:pathLst>
              <a:path extrusionOk="0" h="21884" w="71589">
                <a:moveTo>
                  <a:pt x="0" y="21884"/>
                </a:moveTo>
                <a:lnTo>
                  <a:pt x="11254" y="0"/>
                </a:lnTo>
                <a:lnTo>
                  <a:pt x="71589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Google Shape;240;p22"/>
          <p:cNvSpPr/>
          <p:nvPr/>
        </p:nvSpPr>
        <p:spPr>
          <a:xfrm>
            <a:off x="5056550" y="4689225"/>
            <a:ext cx="1742825" cy="140675"/>
          </a:xfrm>
          <a:custGeom>
            <a:rect b="b" l="l" r="r" t="t"/>
            <a:pathLst>
              <a:path extrusionOk="0" h="5627" w="69713">
                <a:moveTo>
                  <a:pt x="69713" y="0"/>
                </a:moveTo>
                <a:lnTo>
                  <a:pt x="51269" y="5627"/>
                </a:lnTo>
                <a:lnTo>
                  <a:pt x="0" y="5315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Google Shape;241;p22"/>
          <p:cNvSpPr txBox="1"/>
          <p:nvPr/>
        </p:nvSpPr>
        <p:spPr>
          <a:xfrm>
            <a:off x="5056550" y="4502325"/>
            <a:ext cx="8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Крышка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/>
          <p:nvPr/>
        </p:nvSpPr>
        <p:spPr>
          <a:xfrm flipH="1" rot="10800000">
            <a:off x="4962775" y="2633515"/>
            <a:ext cx="1430200" cy="484842"/>
          </a:xfrm>
          <a:custGeom>
            <a:rect b="b" l="l" r="r" t="t"/>
            <a:pathLst>
              <a:path extrusionOk="0" h="19695" w="57208">
                <a:moveTo>
                  <a:pt x="57208" y="19695"/>
                </a:moveTo>
                <a:lnTo>
                  <a:pt x="44079" y="313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Google Shape;243;p22"/>
          <p:cNvSpPr/>
          <p:nvPr/>
        </p:nvSpPr>
        <p:spPr>
          <a:xfrm>
            <a:off x="4609100" y="2211750"/>
            <a:ext cx="2172675" cy="476750"/>
          </a:xfrm>
          <a:custGeom>
            <a:rect b="b" l="l" r="r" t="t"/>
            <a:pathLst>
              <a:path extrusionOk="0" h="19070" w="86907">
                <a:moveTo>
                  <a:pt x="86907" y="0"/>
                </a:moveTo>
                <a:lnTo>
                  <a:pt x="59397" y="19070"/>
                </a:lnTo>
                <a:lnTo>
                  <a:pt x="0" y="19070"/>
                </a:lnTo>
              </a:path>
            </a:pathLst>
          </a:cu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22"/>
          <p:cNvSpPr txBox="1"/>
          <p:nvPr/>
        </p:nvSpPr>
        <p:spPr>
          <a:xfrm>
            <a:off x="4609100" y="2120325"/>
            <a:ext cx="14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Фоторезистор на пластине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3015150" y="429175"/>
            <a:ext cx="31137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Расчёты массы</a:t>
            </a:r>
            <a:endParaRPr/>
          </a:p>
        </p:txBody>
      </p:sp>
      <p:graphicFrame>
        <p:nvGraphicFramePr>
          <p:cNvPr id="250" name="Google Shape;250;p23"/>
          <p:cNvGraphicFramePr/>
          <p:nvPr/>
        </p:nvGraphicFramePr>
        <p:xfrm>
          <a:off x="1037400" y="107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{1D0D9DEB-7FC1-47C6-8F7B-F3CB11F96AB6}</a:tableStyleId>
              </a:tblPr>
              <a:tblGrid>
                <a:gridCol w="3812025"/>
                <a:gridCol w="1056075"/>
                <a:gridCol w="1314200"/>
                <a:gridCol w="886875"/>
              </a:tblGrid>
              <a:tr h="15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Наименование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Кол-во (шт)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Масса (1 шт., г)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Масса (г)</a:t>
                      </a:r>
                      <a:endParaRPr b="1"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Конструкция и провода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70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70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Конструктор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Дозиметр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Фоторезистор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Полевой транзистор (для пережигателя) irf540n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2,5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2,5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Нихромовая проволока (пережигатель) 0,07 мм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Пищалка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0,9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0,9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Карабин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5,1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5,1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Парашют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Батарея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Сумма без семян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250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Семена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70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7</a:t>
                      </a:r>
                      <a:r>
                        <a:rPr lang="ru" sz="1300"/>
                        <a:t>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Сумма с семенами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300"/>
                        <a:t>320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3021225" y="441525"/>
            <a:ext cx="35967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Расчёт парашюта</a:t>
            </a:r>
            <a:endParaRPr/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75" y="1207175"/>
            <a:ext cx="3063600" cy="36431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24"/>
          <p:cNvGraphicFramePr/>
          <p:nvPr/>
        </p:nvGraphicFramePr>
        <p:xfrm>
          <a:off x="6617900" y="152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{1D0D9DEB-7FC1-47C6-8F7B-F3CB11F96AB6}</a:tableStyleId>
              </a:tblPr>
              <a:tblGrid>
                <a:gridCol w="1051250"/>
                <a:gridCol w="522925"/>
                <a:gridCol w="425925"/>
              </a:tblGrid>
              <a:tr h="2358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434343"/>
                          </a:solidFill>
                        </a:rPr>
                        <a:t>Аппарат с семенами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</a:tr>
              <a:tr h="23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масса, m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320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г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скорость спуска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8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м/c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ускорение свободного падения, g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9,81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м/c^2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плотность воздуха, Rо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1,225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кг/м^3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Коэффициент сопротивления парашюта, Cd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1,3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Площадь парашюта, S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629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см^2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Google Shape;259;p24"/>
          <p:cNvGraphicFramePr/>
          <p:nvPr/>
        </p:nvGraphicFramePr>
        <p:xfrm>
          <a:off x="4207125" y="152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{1D0D9DEB-7FC1-47C6-8F7B-F3CB11F96AB6}</a:tableStyleId>
              </a:tblPr>
              <a:tblGrid>
                <a:gridCol w="1017450"/>
                <a:gridCol w="484850"/>
                <a:gridCol w="433225"/>
              </a:tblGrid>
              <a:tr h="2188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434343"/>
                          </a:solidFill>
                        </a:rPr>
                        <a:t>Аппарат без семян</a:t>
                      </a:r>
                      <a:endParaRPr b="1"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 hMerge="1"/>
                <a:tc hMerge="1"/>
              </a:tr>
              <a:tr h="211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масса, m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250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г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скорость спуска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7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м/c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ускорение свободного падения, g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9,81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м/c^2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плотность воздуха, Rо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1,225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кг/м^3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Коофициент сопротивления парашюта, Cd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1,3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Площадь парашюта, S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629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solidFill>
                            <a:srgbClr val="434343"/>
                          </a:solidFill>
                        </a:rPr>
                        <a:t>см^2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2313450" y="572425"/>
            <a:ext cx="45171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Расчёты энергобаланса</a:t>
            </a:r>
            <a:endParaRPr/>
          </a:p>
        </p:txBody>
      </p:sp>
      <p:graphicFrame>
        <p:nvGraphicFramePr>
          <p:cNvPr id="266" name="Google Shape;266;p25"/>
          <p:cNvGraphicFramePr/>
          <p:nvPr/>
        </p:nvGraphicFramePr>
        <p:xfrm>
          <a:off x="356763" y="1261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{1D0D9DEB-7FC1-47C6-8F7B-F3CB11F96AB6}</a:tableStyleId>
              </a:tblPr>
              <a:tblGrid>
                <a:gridCol w="1347300"/>
                <a:gridCol w="1223325"/>
                <a:gridCol w="1892125"/>
                <a:gridCol w="1206900"/>
                <a:gridCol w="1330750"/>
                <a:gridCol w="1430075"/>
              </a:tblGrid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Название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Напряжение (В)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Ток во время работы (мА)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Мощность (мВт)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Время работы (ч)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Потребление (мАч)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STM32F401RET6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69,3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74,9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E01-ML01SP4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11,3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37,3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40,3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ATGM336H-5N-31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82,5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89,2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LSM6DSL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0,6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2,1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LIS3MDL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0,9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1,0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BMP280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DS18B20U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5,4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Дозиметр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230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1150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4ч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1243,2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Пережигатель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74000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5с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27,8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Сумма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1487,7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95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Аккумулятор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3,7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20000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2500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2741400" y="444600"/>
            <a:ext cx="3661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Расчёты стоимости</a:t>
            </a:r>
            <a:endParaRPr/>
          </a:p>
        </p:txBody>
      </p:sp>
      <p:graphicFrame>
        <p:nvGraphicFramePr>
          <p:cNvPr id="273" name="Google Shape;273;p26"/>
          <p:cNvGraphicFramePr/>
          <p:nvPr/>
        </p:nvGraphicFramePr>
        <p:xfrm>
          <a:off x="564825" y="116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{1D0D9DEB-7FC1-47C6-8F7B-F3CB11F96AB6}</a:tableStyleId>
              </a:tblPr>
              <a:tblGrid>
                <a:gridCol w="4042300"/>
                <a:gridCol w="1230250"/>
                <a:gridCol w="1289125"/>
                <a:gridCol w="1452650"/>
              </a:tblGrid>
              <a:tr h="36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Наименование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Кол-во (шт)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Цена (1 шт., ₽)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Стоимость (₽)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Конструктор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15000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Дозиметр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1549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Полевой транзистор (для пережигателя) irf540n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Нихромовая проволока (пережигатель) 0,07 мм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708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Пищалка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Карабин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Аккумулятор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795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795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Сумма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18234</a:t>
                      </a:r>
                      <a:endParaRPr b="1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2652000" y="445800"/>
            <a:ext cx="3840000" cy="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План-график работ</a:t>
            </a:r>
            <a:endParaRPr/>
          </a:p>
        </p:txBody>
      </p:sp>
      <p:graphicFrame>
        <p:nvGraphicFramePr>
          <p:cNvPr id="280" name="Google Shape;280;p27"/>
          <p:cNvGraphicFramePr/>
          <p:nvPr/>
        </p:nvGraphicFramePr>
        <p:xfrm>
          <a:off x="589075" y="134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{1D0D9DEB-7FC1-47C6-8F7B-F3CB11F96AB6}</a:tableStyleId>
              </a:tblPr>
              <a:tblGrid>
                <a:gridCol w="1534875"/>
                <a:gridCol w="1556050"/>
                <a:gridCol w="4874925"/>
              </a:tblGrid>
              <a:tr h="42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№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Сроки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Содержание работ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7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1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Ноябрь – Январь</a:t>
                      </a:r>
                      <a:endParaRPr sz="13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Разработка концепции, подготовка документации</a:t>
                      </a:r>
                      <a:endParaRPr sz="1300"/>
                    </a:p>
                  </a:txBody>
                  <a:tcPr marT="91425" marB="91425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2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Январь – Май</a:t>
                      </a:r>
                      <a:endParaRPr sz="13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Написание программного кода</a:t>
                      </a:r>
                      <a:endParaRPr sz="1300"/>
                    </a:p>
                  </a:txBody>
                  <a:tcPr marT="91425" marB="91425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3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Февраль– Май</a:t>
                      </a:r>
                      <a:endParaRPr sz="13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Изготовление печатных плат</a:t>
                      </a:r>
                      <a:endParaRPr sz="1300"/>
                    </a:p>
                  </a:txBody>
                  <a:tcPr marT="91425" marB="91425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4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Апрель – Май</a:t>
                      </a:r>
                      <a:endParaRPr sz="13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Сборка и проведение испытаний</a:t>
                      </a:r>
                      <a:endParaRPr sz="1300"/>
                    </a:p>
                  </a:txBody>
                  <a:tcPr marT="91425" marB="91425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5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Май – Июнь</a:t>
                      </a:r>
                      <a:endParaRPr sz="13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Устранение недочетов, сборка финальной модели </a:t>
                      </a:r>
                      <a:endParaRPr sz="1300"/>
                    </a:p>
                  </a:txBody>
                  <a:tcPr marT="91425" marB="91425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6</a:t>
                      </a:r>
                      <a:endParaRPr sz="1300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Июнь</a:t>
                      </a:r>
                      <a:endParaRPr sz="13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Подготовка аппарата к пуску, тестовые запуски</a:t>
                      </a:r>
                      <a:endParaRPr sz="1300"/>
                    </a:p>
                  </a:txBody>
                  <a:tcPr marT="91425" marB="91425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/>
          <p:nvPr/>
        </p:nvSpPr>
        <p:spPr>
          <a:xfrm>
            <a:off x="1649613" y="2978625"/>
            <a:ext cx="1321800" cy="1234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1768288" y="1116925"/>
            <a:ext cx="5726100" cy="17487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6192250" y="1943275"/>
            <a:ext cx="7173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/>
        </p:nvSpPr>
        <p:spPr>
          <a:xfrm rot="-131629">
            <a:off x="2682508" y="1560309"/>
            <a:ext cx="4059575" cy="8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" sz="4400" u="none" cap="none" strike="noStrike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Спасибо за внимание!</a:t>
            </a:r>
            <a:endParaRPr b="1" i="0" sz="4400" u="none" cap="none" strike="noStrike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90" name="Google Shape;29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2832750" y="422625"/>
            <a:ext cx="34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задачи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486000" y="1167600"/>
            <a:ext cx="81720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Измерение</a:t>
            </a:r>
            <a:r>
              <a:rPr lang="ru" sz="1600">
                <a:latin typeface="Arial"/>
                <a:ea typeface="Arial"/>
                <a:cs typeface="Arial"/>
                <a:sym typeface="Arial"/>
              </a:rPr>
              <a:t> давления и температуры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Измерение параметров движения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Создание системы спасения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Передача данных измерений в процессе полета аппарата на станцию организаторов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2198400" y="414150"/>
            <a:ext cx="4747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Дополнительные задачи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757725" y="1248160"/>
            <a:ext cx="6072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Посев семян с воздуха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Измерение радиационной обстановки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поиска аппарата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Определение ориентации аппарата относительно Земли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Построение 3D траектории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Запись данных на SD-карту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Использование собственной наземной станции </a:t>
            </a:r>
            <a:endParaRPr sz="1600"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293850" y="414150"/>
            <a:ext cx="2556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Посев семян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51475" y="1144300"/>
            <a:ext cx="41805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Аппарат должен с большой высоты разбрасывать семена.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Зонд после выхода из ракеты будет отбрасывать крышку, которая закрывает отсек с семенами. Крышка держится на двух нитях, первая будет пережигаться нихромовой проволокой. Вторая нить нужна для того, чтобы крышка отсека не отделилась от аппарата и не упала на землю.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375" y="1195050"/>
            <a:ext cx="3652821" cy="319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997050" y="431075"/>
            <a:ext cx="7149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Измерение радиационной обстановки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819150" y="1062875"/>
            <a:ext cx="7505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 помощью дозиметра мы измеряем количество частиц, проходящее через детектор за минуту, которое зависит от фона, далее преобразуем эти данные в микрорентгены.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Это нужно для того, чтобы не сбрасывать семена в радиационно опасном участке.</a:t>
            </a:r>
            <a:endParaRPr sz="1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00" y="2433650"/>
            <a:ext cx="7999200" cy="23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035800" y="429200"/>
            <a:ext cx="50724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Система поиска аппарата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1446245"/>
            <a:ext cx="36081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Система поиска аппарата состоит из GNSS и пищалки.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Данные о своём местоположении будут передаваться по радио, а пищалка будет работать по приземлении.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248" y="1188575"/>
            <a:ext cx="2116351" cy="13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10650"/>
          <a:stretch/>
        </p:blipFill>
        <p:spPr>
          <a:xfrm>
            <a:off x="3653150" y="2716950"/>
            <a:ext cx="3608100" cy="20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199100" y="277600"/>
            <a:ext cx="67458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ориентации аппарата относительно Земли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75" y="1333900"/>
            <a:ext cx="7613254" cy="35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72" y="1052600"/>
            <a:ext cx="6088778" cy="379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>
            <p:ph type="title"/>
          </p:nvPr>
        </p:nvSpPr>
        <p:spPr>
          <a:xfrm>
            <a:off x="1876350" y="407300"/>
            <a:ext cx="5391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Структурная схема аппарата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1344800" y="1635225"/>
            <a:ext cx="6279600" cy="6006300"/>
          </a:xfrm>
          <a:prstGeom prst="arc">
            <a:avLst>
              <a:gd fmla="val 10789320" name="adj1"/>
              <a:gd fmla="val 21561198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3336" l="17742" r="16372" t="3457"/>
          <a:stretch/>
        </p:blipFill>
        <p:spPr>
          <a:xfrm rot="-5100097">
            <a:off x="4427006" y="1178958"/>
            <a:ext cx="343588" cy="108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113" y="3602575"/>
            <a:ext cx="650300" cy="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75977">
            <a:off x="6755213" y="1935797"/>
            <a:ext cx="490100" cy="63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5">
            <a:alphaModFix/>
          </a:blip>
          <a:srcRect b="4358" l="5175" r="556" t="881"/>
          <a:stretch/>
        </p:blipFill>
        <p:spPr>
          <a:xfrm rot="-1564588">
            <a:off x="5431884" y="1156530"/>
            <a:ext cx="462006" cy="597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>
            <p:ph type="title"/>
          </p:nvPr>
        </p:nvSpPr>
        <p:spPr>
          <a:xfrm>
            <a:off x="3212000" y="431075"/>
            <a:ext cx="25452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полёта</a:t>
            </a: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 rot="1150232">
            <a:off x="1416155" y="3148529"/>
            <a:ext cx="297317" cy="869750"/>
            <a:chOff x="2649750" y="3322400"/>
            <a:chExt cx="297300" cy="869700"/>
          </a:xfrm>
        </p:grpSpPr>
        <p:sp>
          <p:nvSpPr>
            <p:cNvPr id="197" name="Google Shape;197;p21"/>
            <p:cNvSpPr/>
            <p:nvPr/>
          </p:nvSpPr>
          <p:spPr>
            <a:xfrm>
              <a:off x="2653500" y="3627200"/>
              <a:ext cx="289800" cy="564900"/>
            </a:xfrm>
            <a:prstGeom prst="rect">
              <a:avLst/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649750" y="3322400"/>
              <a:ext cx="297300" cy="304800"/>
            </a:xfrm>
            <a:prstGeom prst="triangle">
              <a:avLst>
                <a:gd fmla="val 50000" name="adj"/>
              </a:avLst>
            </a:prstGeom>
            <a:solidFill>
              <a:srgbClr val="0B53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1"/>
          <p:cNvSpPr/>
          <p:nvPr/>
        </p:nvSpPr>
        <p:spPr>
          <a:xfrm rot="1404043">
            <a:off x="1022131" y="3975306"/>
            <a:ext cx="713547" cy="713547"/>
          </a:xfrm>
          <a:prstGeom prst="irregularSeal1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 rot="3207102">
            <a:off x="3307875" y="1486414"/>
            <a:ext cx="342065" cy="654131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649700" y="1085375"/>
            <a:ext cx="312300" cy="396000"/>
          </a:xfrm>
          <a:prstGeom prst="triangl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1667525" y="3671525"/>
            <a:ext cx="11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Старт РН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2888975" y="2050750"/>
            <a:ext cx="20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Выход аппарата из РН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5849075" y="1085375"/>
            <a:ext cx="21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Раскрытие парашюта и стабилизация аппарата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7343025" y="2588675"/>
            <a:ext cx="14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5109100" y="2857875"/>
            <a:ext cx="185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Спуск на парашюте и выброс семян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6196425" y="4131975"/>
            <a:ext cx="13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Приземление</a:t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3336" l="17742" r="16372" t="3457"/>
          <a:stretch/>
        </p:blipFill>
        <p:spPr>
          <a:xfrm rot="-1838985">
            <a:off x="5896624" y="1646871"/>
            <a:ext cx="335427" cy="105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3336" l="17742" r="16372" t="3457"/>
          <a:stretch/>
        </p:blipFill>
        <p:spPr>
          <a:xfrm rot="-25">
            <a:off x="6832561" y="2545184"/>
            <a:ext cx="335427" cy="1057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3">
            <a:alphaModFix/>
          </a:blip>
          <a:srcRect b="3336" l="17742" r="16372" t="3457"/>
          <a:stretch/>
        </p:blipFill>
        <p:spPr>
          <a:xfrm rot="5399975">
            <a:off x="7417474" y="4240871"/>
            <a:ext cx="335427" cy="105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