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71" r:id="rId11"/>
    <p:sldId id="270" r:id="rId12"/>
    <p:sldId id="273" r:id="rId13"/>
    <p:sldId id="295" r:id="rId14"/>
    <p:sldId id="296" r:id="rId15"/>
    <p:sldId id="297" r:id="rId16"/>
    <p:sldId id="300" r:id="rId17"/>
    <p:sldId id="301" r:id="rId18"/>
    <p:sldId id="298" r:id="rId19"/>
    <p:sldId id="282" r:id="rId20"/>
    <p:sldId id="283" r:id="rId21"/>
    <p:sldId id="284" r:id="rId22"/>
    <p:sldId id="302" r:id="rId23"/>
    <p:sldId id="303" r:id="rId24"/>
    <p:sldId id="287" r:id="rId25"/>
    <p:sldId id="304" r:id="rId26"/>
    <p:sldId id="290" r:id="rId27"/>
    <p:sldId id="305" r:id="rId28"/>
    <p:sldId id="294" r:id="rId2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B700-FA5E-4B3A-8F63-5AACF34664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9319-80B6-49DC-8880-DC252654A1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953740F-5B90-4666-B80B-4DD8AF46BA7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A6531D8-E9B4-4CB1-9B2B-414F7F4F2F4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E4525F-A924-4B0F-BA85-6FF938CD5FA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A8E0A-8A71-F8B2-2EE8-FB0669BF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D7202-4F58-7657-6B36-70BDA547AED6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1EE2-98A4-9627-2503-5663A7523B13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D6C0-6990-9E78-65F3-6F440FFF57D5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61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9439-4DD4-1BE4-D87B-186F49D5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88366-F4E0-DD2B-5972-6125E1413CD4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FCE2-C747-5F38-2A4A-C97720C4CE37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CE7F5-10EE-9945-3392-B3FE54C9AE6E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3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8921-1B7B-56EA-2649-28B507E6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71FF5-59C0-BEA0-E9E4-EF7EEBDA1223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4F9B-0328-9EE6-4F3A-466BB2D57ED8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6E00E-09F4-2DD4-9990-69FFF1B69370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4A05B-5F66-2E6A-79E2-F4C88EFFE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E5096-C8F7-B31B-4CC5-76C5271D81F9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E322-83AC-9399-492C-9943CE9AE529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5F6FE-7980-1D6E-EE5E-95A086C5EEDB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7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06DD-44DC-E3B5-39FC-97DBAED1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1274FA-8437-66D1-397A-D3D7A50CA951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C151-3763-17F8-98A7-6A3BC2582C85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6883-896D-1C53-DE52-FA2553FE1D51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4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ECF30-D8B6-8F99-2B44-28DBA8D20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B5106-B99E-473B-9F9B-CEA4A29B8FEF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90717-ED30-476B-4F47-CA78DA683278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DA59-758C-27F5-7056-6DD419EAB864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80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B168E1B-E31B-4842-82D3-50C11250DAD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E2CE5B-C5FE-47A9-8DF0-ACEB9036A8F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F797590-76E1-42EB-9E66-56A0E2058A2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E50B549-1738-4142-BA14-0174781D498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EB9F1-7D7C-6148-0D0C-10F6AC06F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70327-B3C3-DD4A-4EAE-A582AA1CD234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91D2-BF6C-8206-7949-88247C84A604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97D1C-F0C7-B074-1A7A-7FCFDDC3D807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97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D1475-2F42-3930-4B9D-957E1220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6FEFF-FA20-EB99-5505-D123D306EFFC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1641-08AD-9C68-39A2-FF66AA6A04DE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128C-AED8-9615-6A5C-957EC86620E7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96F929-0B79-4686-A528-20192BD126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5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BC87D2-EA54-4FD0-A3B5-5495D387AFA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4432E-81B5-476B-8DDD-DDE91F45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93F332-4A94-B79E-FDDA-AE73A2F6A675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416AA-44CF-458F-0AD1-671F80068D02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F91FB-43C3-FE91-D21C-E179CB3FF6E5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BC87D2-EA54-4FD0-A3B5-5495D387AF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0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17B82C1-5917-40B3-8FB4-8A8BB62D6C61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666B4-43A9-AF25-522C-E84132E9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064296-09DA-0F9D-7309-046E8B7960D3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74EE-86D9-C714-1ADE-6FB9FF19CDF2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95F34-95B5-B2C9-1312-220A2C64D9BC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BC87D2-EA54-4FD0-A3B5-5495D387AF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8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3A4D0EE-194C-4207-A5C3-634AFBF27151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0364CF2-FAA5-4E08-AE08-FA6D87C254B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A06D74D-942F-4656-AF46-0828659953F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40B7D9C-3199-4ADF-A4A0-E9FC8BD451E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893E145-8F1F-4587-89B2-CF76B3FC84F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7B7214C-0B7E-4708-A205-D6802FFEDCF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892849-81C6-49C4-BBD7-A64CC86E433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6DB5F3E-5C20-4C19-93A7-FBCB9B5C9AB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0" y="-6461"/>
            <a:ext cx="12192000" cy="68479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A751-CD24-474B-8A77-A40B3F2FAE3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336C-367C-470D-BC5C-8B1D2026B6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6461"/>
            <a:ext cx="12192000" cy="6847969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745305" y="2209800"/>
            <a:ext cx="8701389" cy="1219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TASARIM DERSI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PROJESİ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336791" y="4792087"/>
            <a:ext cx="4964157" cy="533933"/>
          </a:xfrm>
        </p:spPr>
        <p:txBody>
          <a:bodyPr>
            <a:no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Ranim</a:t>
            </a:r>
            <a:r>
              <a:rPr lang="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Sammani</a:t>
            </a:r>
            <a:b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031990099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2562" y="1928291"/>
            <a:ext cx="9286875" cy="3295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6ABA2-7711-F3E1-3396-549E2F4148B3}"/>
              </a:ext>
            </a:extLst>
          </p:cNvPr>
          <p:cNvSpPr txBox="1"/>
          <p:nvPr/>
        </p:nvSpPr>
        <p:spPr>
          <a:xfrm>
            <a:off x="4912822" y="5461544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Akış diyagramı</a:t>
            </a:r>
            <a:endParaRPr lang="tr-T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dirty="0"/>
              <a:t> (</a:t>
            </a:r>
            <a:r>
              <a:rPr lang="tr-TR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tr-TR" dirty="0"/>
            </a:br>
            <a:r>
              <a:rPr lang="tr-TR" i="1" dirty="0"/>
              <a:t> </a:t>
            </a:r>
            <a:endParaRPr lang="en-GB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4790" y="1164944"/>
            <a:ext cx="7901610" cy="56930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455974"/>
            <a:ext cx="121920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PPO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Algoritmasının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Çalışma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Mantığı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PPO (Proximal Policy Optimization),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pekiştirmeli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öğrenme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(Reinforcement Learning)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alanında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yaygın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kullanılan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güvenilir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verimli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politikaya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dayalı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(policy-based)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algoritmadır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PPO,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politikaları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güncellemek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oldukça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stabil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basit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yöntem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sunar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genellikle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yüksek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boyutlu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karmaşık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çevrelerde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iyi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performans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gösterir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tr-TR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Optimizasyonu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doğrudan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optimize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algoritmadır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Temel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amacı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(agent)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iyi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seçen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öğrenmektir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Diğer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algoritmalara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kıyasla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güncellemelerini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güvenli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kontrollü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şekilde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böylece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büyük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değişiklikler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yerine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küçük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ama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etkili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adımlar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tr-TR" sz="2000" b="1" kern="100" dirty="0"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773EF-18C0-2734-6B16-CBACEE6B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942-20DE-5437-D349-12A860E9B03B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3137-F024-B2A6-CFF5-C5D23D9C71B4}"/>
              </a:ext>
            </a:extLst>
          </p:cNvPr>
          <p:cNvSpPr>
            <a:spLocks noGrp="1" noEditPoints="1"/>
          </p:cNvSpPr>
          <p:nvPr>
            <p:ph idx="1"/>
          </p:nvPr>
        </p:nvSpPr>
        <p:spPr>
          <a:xfrm>
            <a:off x="0" y="1455974"/>
            <a:ext cx="121920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2.	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Kısıtlanmış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Politika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Güncellemesi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PPO’nun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önemli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özelliği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kısıtlanmış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güncellemesi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yapmasıdır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Bu,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politikanın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adımdan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diğerine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aşırı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değişmesini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engeller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Bunun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klip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(clipping)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mekanizması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kullanılır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mekanizma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güncellemesi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sırasında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oranını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(advantage ratio) belli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aralıkta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tutarak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aşırı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güncellemelerden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kaçınır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sayede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öğrenme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süreci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kararlı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hale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yüksek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dalgalanmalar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(variance)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engellenir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8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C935B-9DBD-BB74-EB9B-116713C5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DB78-83C7-9D80-06E2-CBF47B926329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215C-B376-C329-ED7D-22E01454B429}"/>
              </a:ext>
            </a:extLst>
          </p:cNvPr>
          <p:cNvSpPr>
            <a:spLocks noGrp="1" noEditPoints="1"/>
          </p:cNvSpPr>
          <p:nvPr>
            <p:ph idx="1"/>
          </p:nvPr>
        </p:nvSpPr>
        <p:spPr>
          <a:xfrm>
            <a:off x="0" y="1455974"/>
            <a:ext cx="121920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3.	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Stokastik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Politika: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	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stokastik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seçerken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olasılık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dağılımına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dayanır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sayede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belirli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bağlı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farklı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yapabilir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çevrede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fazla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keşif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(exploration)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sağlayabilir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4.	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Avantaj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Tahmini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(Advantage Estimation):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	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fonksiyonu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(advantage function)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optimize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ajan’ın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aldığı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durum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beklenen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arasındaki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farkı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ifade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.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Avantaj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tahmini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PPO’nun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politikanın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hangi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eylemleri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iyileştirmesi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gerektiğini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anlamasına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yardımcı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olur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8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C93C5-A82C-49CE-E5BB-D35C82E1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D587-8363-16A3-C2BA-C20A523D6109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4AA6-DDB2-6089-6DE7-47EF0FBC622F}"/>
              </a:ext>
            </a:extLst>
          </p:cNvPr>
          <p:cNvSpPr>
            <a:spLocks noGrp="1" noEditPoints="1"/>
          </p:cNvSpPr>
          <p:nvPr>
            <p:ph idx="1"/>
          </p:nvPr>
        </p:nvSpPr>
        <p:spPr>
          <a:xfrm>
            <a:off x="0" y="1455974"/>
            <a:ext cx="121920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5.	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PPO'nun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Çalışma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Adımları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Çevreden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durum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bilgisi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alınır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ağı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göre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seçer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çevrede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uygulanır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yeni durum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gözlemlenir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tahminleri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hesaplanır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kliplenmiş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hedef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fonksiyonu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(clipped objective function)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güncellenir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Değer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fonksiyonu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(value function)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güncellenerek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çevredeki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durumların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kadar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getirebileceği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iyi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tahmin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6.	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Kliplenmiş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Hedef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Fonksiyonu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(Clipped Objective Function):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güncellemelerini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kliplenmiş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hedef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sınırlandırır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güncellemelerinin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fazla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sapmasını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engelleyerek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stabil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öğrenme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süreci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sağlar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55462-41CB-FE5F-1912-AFA01374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CBEA-2780-7E6F-EA92-3FA46E0A703A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C8E7B21F-9B7A-A9E6-4128-A5A27878B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39" y="1690688"/>
            <a:ext cx="7224922" cy="4033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5FEBA-DC0C-D825-9022-CCDB66174BF5}"/>
              </a:ext>
            </a:extLst>
          </p:cNvPr>
          <p:cNvSpPr txBox="1"/>
          <p:nvPr/>
        </p:nvSpPr>
        <p:spPr>
          <a:xfrm>
            <a:off x="4641715" y="1229023"/>
            <a:ext cx="2908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Akış diyagramı</a:t>
            </a:r>
            <a:endParaRPr lang="tr-T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71AA6-28DB-4CFD-2001-256D948983DA}"/>
              </a:ext>
            </a:extLst>
          </p:cNvPr>
          <p:cNvSpPr txBox="1"/>
          <p:nvPr/>
        </p:nvSpPr>
        <p:spPr>
          <a:xfrm>
            <a:off x="0" y="5633921"/>
            <a:ext cx="12192000" cy="1088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/>
            <a:endParaRPr lang="en-US" sz="2000" b="1" dirty="0">
              <a:effectLst/>
            </a:endParaRPr>
          </a:p>
          <a:p>
            <a:pPr lvl="1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Klipleme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sayesinde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güncellemeleri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belli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limit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içerisinde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yapılır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politikanın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aşırı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derecede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değişmesini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önler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0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2A8DC-C607-6993-720A-18ADD2FCA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38A-0DCC-E081-7BEE-FE11D39D2F62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83EA0-BAD8-FFFE-5E07-ED1C7752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2712" y="1690688"/>
            <a:ext cx="10162918" cy="33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EB83F-764C-65B1-47CD-5FECA461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CD84-3278-E39A-3298-C63550CED904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EAB0-12DB-2334-31D4-90AA57D565BB}"/>
              </a:ext>
            </a:extLst>
          </p:cNvPr>
          <p:cNvSpPr>
            <a:spLocks noGrp="1" noEditPoints="1"/>
          </p:cNvSpPr>
          <p:nvPr>
            <p:ph idx="1"/>
          </p:nvPr>
        </p:nvSpPr>
        <p:spPr>
          <a:xfrm>
            <a:off x="0" y="1455974"/>
            <a:ext cx="121920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A2C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Algoritmasının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Çalışma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Mantığı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A2C (Advantage Actor-Critic),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pekiştirmeli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öğrenmede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kullanılan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Actor-Critic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algoritmasıdır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paralel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çalışır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Yani, A2C,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aynı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fazla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kopya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aynı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politikayı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farklı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çevrelerde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çalıştırarak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senkronize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şekilde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Actor-Critic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Yapısı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A2C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algoritması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Actor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Critic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olmak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üzere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ağdan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oluşur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lvl="2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1371600" algn="l"/>
              </a:tabLst>
            </a:pPr>
            <a:r>
              <a:rPr lang="tr-T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	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Actor: Politika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ağını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temsil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eder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verilen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durum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seçer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1371600" algn="l"/>
              </a:tabLst>
            </a:pPr>
            <a:r>
              <a:rPr lang="tr-T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	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Critic: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Değer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ağını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temsil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eder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verilen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durumun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uzun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vadeli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beklentisini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tahmin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eder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7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2.	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Paralel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Çalışma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A2C,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fazla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paralel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(environments)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aynı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çalıştırılır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bağımsız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paralel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algoritmanın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farklı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durumlarda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hızlı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toplamasını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sağlar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böylece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fazla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deneyim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öğrenme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süreci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hızlanır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Paralel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edilen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deneyimlerin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çeşitliliğini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artırarak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öğrenme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sürecinde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geniş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yelpazesi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sağlar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3.	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Avantaj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(Advantage)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Hesaplaması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A2C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algoritması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fonksiyonunu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(advantage function)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Actor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Critic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durum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yapılan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kadar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iyi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olduğunu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belirlemeye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yardımcı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olur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63858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0" lang="tr-TR" sz="4400" b="0" i="0" u="none" strike="noStrike" cap="none" spc="0" baseline="0" dirty="0">
                <a:ln w="0"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Giriş</a:t>
            </a:r>
            <a:endParaRPr lang="en-US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77687" y="156511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39" y="1690688"/>
            <a:ext cx="11613495" cy="3329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 DDPG (Deep Deterministic Policy Gradient)</a:t>
            </a:r>
          </a:p>
          <a:p>
            <a:pPr marL="0" marR="0" indent="0" algn="l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DDPG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Lillicrap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ve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arkadaşları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tarafından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geliştirilen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algoritmadır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ve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sürekli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aksiyon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alanlarına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sahip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çevrelerde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marL="0" marR="0" indent="0" algn="l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başarıyla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kullanılabilir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DDPG, 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Actor-Critic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yapısını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temel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alır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ve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bu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yapıyı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Deterministik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Politikaya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göre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optimize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eder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</a:p>
          <a:p>
            <a:pPr marL="0" marR="0" indent="0" algn="l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Çalışma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prensibi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olarak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hem 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Actor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hem de 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Critic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ağlarına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sahiptir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ve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her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ikisi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için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hedef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ağlar</a:t>
            </a:r>
            <a:r>
              <a:rPr lang="en-US" sz="2000" b="1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(Target Networks)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kullanılır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</a:p>
          <a:p>
            <a:pPr marL="0" marR="0" indent="0" algn="l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Bu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hedef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ağlar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öğrenmenin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kararlılığını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artırır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ve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öğrenme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sürecini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daha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stabil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hale </a:t>
            </a:r>
            <a:r>
              <a:rPr lang="en-US" sz="2000" b="0" i="0" u="none" strike="noStrik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getirir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	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Senkronize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Güncellemeler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Paralel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ortamlardan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gelen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toplandıktan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sonra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Actor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Critic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ağları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senkronize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şekilde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güncellenir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Yani, A3C'de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olduğu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gibi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kendi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başına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güncellenmez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Tüm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ajanlardan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gelen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toplandıktan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sonra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yapılır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	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A2C'nin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Çalışma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Adımları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Paralel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ortamlarda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gözlemlenir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Actor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ağı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göre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seçer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çevrede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uygulanır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yeni durum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Toplanan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tüm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deneyimlerden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hesaplanır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değerleri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Actor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Critic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ağları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senkronize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şekilde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güncellenir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adımda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tekrarlanarak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devam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C2069-5C62-8C2F-B803-E31AC7D72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9299-D248-9A45-2765-8A17E5BF08C5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CE7F2-B9B0-5E4C-6353-54E2C87D2EA6}"/>
              </a:ext>
            </a:extLst>
          </p:cNvPr>
          <p:cNvSpPr txBox="1"/>
          <p:nvPr/>
        </p:nvSpPr>
        <p:spPr>
          <a:xfrm>
            <a:off x="4641715" y="1229023"/>
            <a:ext cx="2908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Akış diyagramı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85482" y="2004028"/>
            <a:ext cx="9421036" cy="44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E88C-07E1-5378-F18A-4D482738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41C7-CEE2-800B-4665-3DFEF9E287E4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9213" y="1579634"/>
            <a:ext cx="6713573" cy="5183223"/>
          </a:xfrm>
          <a:prstGeom prst="rect">
            <a:avLst/>
          </a:prstGeom>
          <a:ln>
            <a:round/>
          </a:ln>
          <a:effectLst/>
        </p:spPr>
      </p:pic>
    </p:spTree>
    <p:extLst>
      <p:ext uri="{BB962C8B-B14F-4D97-AF65-F5344CB8AC3E}">
        <p14:creationId xmlns:p14="http://schemas.microsoft.com/office/powerpoint/2010/main" val="46286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Mountain Car Continuous</a:t>
            </a:r>
            <a:endParaRPr lang="en-US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Mantığı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problemde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araba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vadinin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tabanında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başlar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taraftaki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tepenin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zirvesine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ulaşmaktır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Araba, motor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gücünün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yetersizliği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nedeniyle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doğrudan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tepeye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tırmanamaz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nedenle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sol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taraftaki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tepeye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geri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giderek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momentum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kazanmalı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ardından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sağdaki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tepeye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tırmanmalıdır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aracın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ivme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hızını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stratejik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kullanmasını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gerektirir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ack and white drawing of a roller coaster&#10;&#10;Description automatically generated">
            <a:extLst>
              <a:ext uri="{FF2B5EF4-FFF2-40B4-BE49-F238E27FC236}">
                <a16:creationId xmlns:a16="http://schemas.microsoft.com/office/drawing/2014/main" id="{EB5B9A2E-E788-8E2D-E2DD-EF92AE14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25B7A-9634-06D8-B0A9-3D590D7C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8216-3A77-8216-34BA-3EEAE5C94CE2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5E3E-1980-468D-F5F1-898D51775840}"/>
              </a:ext>
            </a:extLst>
          </p:cNvPr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Sınırları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(State Space):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Arabanın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konumu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hızı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değerler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(Action Space):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Arabanın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uygulayabileceği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kuvvet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-1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arasında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değerdir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Yapısı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Her zaman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adımında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karesinin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-0.1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katı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kadar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negatif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alınır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araba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hedefe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ulaşırsa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ek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+100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kazanır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Türü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tr-TR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 problem, hem durum hem 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uzaylarının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olması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nedeniyle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problemdir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56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Racing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Mantığı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rastgele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oluşturulan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pistte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ilerler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Amaç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mümkün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tamamlamaktır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Araba,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direksiyon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kontrolleriyle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yönlendirilir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bölümde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olduğundan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araba her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seferinde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ortamda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sürülür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een and black screen with a black background&#10;&#10;Description automatically generated">
            <a:extLst>
              <a:ext uri="{FF2B5EF4-FFF2-40B4-BE49-F238E27FC236}">
                <a16:creationId xmlns:a16="http://schemas.microsoft.com/office/drawing/2014/main" id="{192CF405-EB58-DEDB-DF29-E73230A3F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E75F-33FE-67DE-B6D5-C6153E44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08FB-722E-7FC9-7E31-86FCD4E26760}"/>
              </a:ext>
            </a:extLst>
          </p:cNvPr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9757-3AE2-A591-38CF-09E97F84A25C}"/>
              </a:ext>
            </a:extLst>
          </p:cNvPr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Sınırları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(State Space): 96x96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piksel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boyutunda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RGB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görüntülerden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oluşur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(Action Space):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kullanılıyorsa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direksiyon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(-1 tam sol, +1 tam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gaz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olmak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üzere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üç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vardır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ayrık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kullanılıyorsa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mevcuttur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hiçbir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şey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yapma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sola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dönme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sağa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dönme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gaz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Yapısı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karede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-0.1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alınır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ziyaret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edilen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pist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parçası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1000/N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kazanılır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burada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pistteki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sayısıdır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732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karede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bitirirseniz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ödülünüz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1000 - 0.1*732 = 926.8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olur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Türü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tr-TR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 problem, durum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uzayının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olması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uzayının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hem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hem 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ayrık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seçeneklere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sahip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olması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nedeniyle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problemdir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494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5046" y="2223583"/>
            <a:ext cx="8601907" cy="1205417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Dinlediğiniz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teşekkür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ederim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Replay Buffer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DDPG’nin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diğer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temel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bileşeni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olan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Replay Buffer,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önceki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deneyimlerin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saklanmasını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sağlar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sayede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önceki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deneyimlerinden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tekrar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tekrar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öğrenerek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verimliliğini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artırır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Noise (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Gürültü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DDPG,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deterministik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kullandığı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aksiyonların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çeşitlendirilmesi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keşif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(exploration)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yapılabilmesi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gürültü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ekler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genellikle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Ornstein-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Uhlenbeck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Noise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kullanılır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tr-T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DDPG,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özellikle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kontrol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problemlerinde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yaygın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olarak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kullanılır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Otonom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araç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simülasyonları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robot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kontrolü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gibi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aksiyon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alanına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sahip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problemler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uygun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algoritmadır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Ancak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yüksek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ihtiyacı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nedeniyle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eğitim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süreci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zaman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alabilir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197637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PPO (Proximal Policy Optimization)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PPO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Schulman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arkadaşları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tarafından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geliştirilmiş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olup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takviyeli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öğrenme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algoritmaları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arasında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popüler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stabil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algoritmalardan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biridir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PPO,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politikayı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güncellerken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ani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değişimlerden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kaçınmak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amacıyla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geliştirilmiş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olup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Clipping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adı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verilen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yöntemle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güncellemelerini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sınırlar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Clipping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Politikadaki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ani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değişiklikleri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önlemek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için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PPO,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güncellemelerde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belli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sınır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(clip)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uygular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sayede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güncellemeleri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kontrollü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şekilde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yapılır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eğitim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sürecinde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kararlılık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sağlanır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Generalized Advantage Estimation (GAE)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PPO,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GAE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fonksiyonunu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hesaplar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yöntem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stabil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avantaj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tahmini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sağlayarak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politika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güncellemelerini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optimize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eder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tr-T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PPO, hem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ayrık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hem 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sürekli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aksiyon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alanlarına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sahip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çevrelerde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kullanılabilir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Basitliği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sağlam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performansı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nedeniyle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geniş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kullanım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alanı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bulur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Oyun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simülasyonlarından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robotik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uygulamalara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kadar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birçok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alanda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başarılı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sonuçlar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edilmiştir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3. A2C (Advantage Actor-Critic)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A2C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Advantage Actor-Critic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algoritmasının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varyasyonudur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özellikle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paralel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çevreler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hızlı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etkili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öğrenme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sağlar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A2C’nin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temel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özelliği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paralel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çalışan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birçok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ajan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aynı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çok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sayıda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deneyim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toplaması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deneyimleri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kullanarak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yapmasıdır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Parallel Environments (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Paralel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Çevreler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A2C,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birden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fazla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ajanı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aynı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farklı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çevrelerde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çalıştırarak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hızlı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toplar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sayede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çevrede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çalışan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ajanla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kıyaslandığında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çok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fazla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deneyim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elde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edilir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Advantage Estimation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A2C, 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aksiyonun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değerini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avantajını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hesaplayarak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Actor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Critic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ağlarını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günceller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Bu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hesaplama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her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aksiyonun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değerini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belirler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ajanı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daha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iyi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kararlar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almaya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yönlendirir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DDPG Algoritmasının Çalışma Mantığı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DDPG algoritması, sürekli eylem alanına sahip çevrelerde kullanılabilen bir **güçlü pekiştirmeli öğrenme algoritmasıdır. Temel olarak, politika gradyanı yöntemleri ile Q-öğrenme yöntemlerinin bir kombinasyonudur ve iki temel ağ kullanır: </a:t>
            </a:r>
            <a:r>
              <a:rPr lang="tr-TR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Actor</a:t>
            </a: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(Politika) ağı ve </a:t>
            </a:r>
            <a:r>
              <a:rPr lang="tr-TR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Critic</a:t>
            </a: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(Değerlendirme) ağı.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1. 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Actor-Critic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Yapısı 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- </a:t>
            </a:r>
            <a:r>
              <a:rPr lang="tr-TR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Actor</a:t>
            </a: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ağı, mevcut duruma (</a:t>
            </a:r>
            <a:r>
              <a:rPr lang="tr-TR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state</a:t>
            </a: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) göre bir eylem (</a:t>
            </a:r>
            <a:r>
              <a:rPr lang="tr-TR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action</a:t>
            </a: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) önerir.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- </a:t>
            </a:r>
            <a:r>
              <a:rPr lang="tr-TR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Critic</a:t>
            </a: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ağı ise, </a:t>
            </a:r>
            <a:r>
              <a:rPr lang="tr-TR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Actor</a:t>
            </a:r>
            <a:r>
              <a:rPr lang="tr-T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ağının seçtiği eylemin ne kadar iyi olduğunu tahmin eder. Yani, bu eyleme bağlı olarak gelecekte elde edilecek ödüllerin toplamını değerlendirir.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2. Sürekli Eylem Alanı: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- DDPG, sürekli eylem alanında çalışır; yani eylemler belirli aralıklarda kesintisiz olarak seçilebilir (örneğin, bir robot kolunun açısını ayarlamak).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- Bu, 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DDPG’nin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sürekli kontrol problemlerinde etkili olmasını sağlar.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3. Deneyim Tekrarı (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Experience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Replay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):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 DDPG, "deneyim tekrar belleği" (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Replay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Buffer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) kullanır. Bu bellek, önceki adımlarda toplanan (durum, eylem, ödül, yeni durum) örneklerini depolar.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 Model, eğitim sürecinde bu bellekteki rastgele örnekleri kullanarak öğrenir. Bu yöntem, veri bağımlılığını azaltır ve daha kararlı bir eğitim süreci sağlar. 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4. Hedef Ağlar (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Target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Networks) 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 Eğitim sürecinde dengesizliği azaltmak için, DDPG iki farklı hedef ağ (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Target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Networks) kullanır: hedef 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Actor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ağı ve hedef 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Critic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ağı.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Bu hedef ağlar, ana ağlardan biraz daha yavaş güncellenir, bu da kararlı bir öğrenme süreci sağlar.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Eylemde Gürültü Kullanımı (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Sürekli eylem alanında keşif (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exploration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sağlamak için eylemlere bir miktar gürültü eklenir.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Bu, </a:t>
            </a:r>
            <a:r>
              <a:rPr lang="tr-TR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DDPG’nin</a:t>
            </a:r>
            <a:r>
              <a:rPr lang="tr-T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çevrede yeni eylemleri keşfetmesine yardımcı olur ve daha iyi bir politika öğrenmesini sağlar.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DDPG'nin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Çevredeki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durum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gözlemlenir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Actor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eylem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seçer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eyleme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miktar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gürültü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eklenir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Seçilen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eylem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çevrede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uygulanır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durum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ödül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alınır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Deneyim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(durum,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eylem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ödül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yeni durum) Replay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Buffer'a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eklenir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Replay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Buffer'dan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rastgele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örnekler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alınarak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Critic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ağları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güncellenir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ağlar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ağlara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yakınsamak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hafifçe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güncellenir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1984</Words>
  <Application>Microsoft Office PowerPoint</Application>
  <PresentationFormat>Widescreen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Calibri</vt:lpstr>
      <vt:lpstr>Calibri Light</vt:lpstr>
      <vt:lpstr>Symbol</vt:lpstr>
      <vt:lpstr>Times New Roman</vt:lpstr>
      <vt:lpstr>Office Theme</vt:lpstr>
      <vt:lpstr>ROBOT TASARIM DERSI PROJESİ</vt:lpstr>
      <vt:lpstr>Giriş</vt:lpstr>
      <vt:lpstr>Giriş</vt:lpstr>
      <vt:lpstr>Giriş</vt:lpstr>
      <vt:lpstr>Giriş</vt:lpstr>
      <vt:lpstr>Method</vt:lpstr>
      <vt:lpstr>Method</vt:lpstr>
      <vt:lpstr>Method</vt:lpstr>
      <vt:lpstr>Method</vt:lpstr>
      <vt:lpstr>Method </vt:lpstr>
      <vt:lpstr>Method (pseudocode)  </vt:lpstr>
      <vt:lpstr>Method</vt:lpstr>
      <vt:lpstr>Method</vt:lpstr>
      <vt:lpstr>Method</vt:lpstr>
      <vt:lpstr>Method</vt:lpstr>
      <vt:lpstr>Method</vt:lpstr>
      <vt:lpstr>Method (pseudocode)</vt:lpstr>
      <vt:lpstr>Method</vt:lpstr>
      <vt:lpstr>Method</vt:lpstr>
      <vt:lpstr>Method</vt:lpstr>
      <vt:lpstr>Method</vt:lpstr>
      <vt:lpstr>Method</vt:lpstr>
      <vt:lpstr>Method (pseudocode)</vt:lpstr>
      <vt:lpstr>Problem</vt:lpstr>
      <vt:lpstr>Problem</vt:lpstr>
      <vt:lpstr>Problem</vt:lpstr>
      <vt:lpstr>Problem</vt:lpstr>
      <vt:lpstr>Dinlediğiniz için teşekkür ederim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RANIM ALDEBL</cp:lastModifiedBy>
  <cp:revision>5</cp:revision>
  <dcterms:created xsi:type="dcterms:W3CDTF">2016-03-12T11:02:18Z</dcterms:created>
  <dcterms:modified xsi:type="dcterms:W3CDTF">2024-11-08T20:10:58Z</dcterms:modified>
</cp:coreProperties>
</file>