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4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7576"/>
            <a:ext cx="8483600" cy="654424"/>
          </a:xfrm>
        </p:spPr>
        <p:txBody>
          <a:bodyPr/>
          <a:lstStyle/>
          <a:p>
            <a:r>
              <a:rPr lang="en-US" sz="3200" dirty="0" smtClean="0"/>
              <a:t>Analysis of Apps in the Google Play Store</a:t>
            </a:r>
            <a:endParaRPr lang="en-US" sz="3200" dirty="0"/>
          </a:p>
        </p:txBody>
      </p:sp>
      <p:pic>
        <p:nvPicPr>
          <p:cNvPr id="3" name="Picture 2" descr="nexus2cee_Default_Google_Play_Hero_since_we_dont_have_one_1_728x410.0.png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01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67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77801"/>
            <a:ext cx="8056563" cy="533400"/>
          </a:xfrm>
        </p:spPr>
        <p:txBody>
          <a:bodyPr/>
          <a:lstStyle/>
          <a:p>
            <a:r>
              <a:rPr lang="en-US" sz="2800" dirty="0"/>
              <a:t>Number of Reviews as Percent of Downloads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0" y="869619"/>
            <a:ext cx="8056563" cy="1149681"/>
          </a:xfrm>
        </p:spPr>
        <p:txBody>
          <a:bodyPr>
            <a:norm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/>
              <a:t>The boxplot </a:t>
            </a:r>
            <a:r>
              <a:rPr lang="en-US" dirty="0" smtClean="0"/>
              <a:t>provides </a:t>
            </a:r>
            <a:r>
              <a:rPr lang="en-US" dirty="0"/>
              <a:t>more details on the distribution of user </a:t>
            </a:r>
            <a:r>
              <a:rPr lang="en-US" dirty="0" smtClean="0"/>
              <a:t>reviews. 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Median number of reviews as percent of downloads is about 2.5%, </a:t>
            </a:r>
            <a:r>
              <a:rPr lang="en-US" dirty="0"/>
              <a:t>with a range from as little as 0.03% to almost 10%.  </a:t>
            </a:r>
          </a:p>
          <a:p>
            <a:endParaRPr lang="en-US" dirty="0" smtClean="0"/>
          </a:p>
          <a:p>
            <a:pPr marL="285750" indent="-285750" algn="l"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 descr="Screen Shot 2018-08-05 at 3.24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8" y="2019300"/>
            <a:ext cx="8539532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03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139700"/>
            <a:ext cx="8056563" cy="590219"/>
          </a:xfrm>
        </p:spPr>
        <p:txBody>
          <a:bodyPr/>
          <a:lstStyle/>
          <a:p>
            <a:r>
              <a:rPr lang="en-US" sz="3200" dirty="0" smtClean="0"/>
              <a:t>Price Distribution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0" y="831519"/>
            <a:ext cx="8056563" cy="1238581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/>
              <a:t>Most of the apps in the Google Play Store are inexpensive. The majority of apps costs about $1. 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average price of all paid applications is about $6.9</a:t>
            </a:r>
            <a:r>
              <a:rPr lang="en-US" dirty="0" smtClean="0"/>
              <a:t>.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/>
              <a:t>App prices range from $0.99 to $399.99. </a:t>
            </a:r>
          </a:p>
          <a:p>
            <a:pPr marL="285750" indent="-285750" algn="l">
              <a:buFont typeface="Arial"/>
              <a:buChar char="•"/>
            </a:pPr>
            <a:endParaRPr lang="en-US" dirty="0" smtClean="0"/>
          </a:p>
        </p:txBody>
      </p:sp>
      <p:pic>
        <p:nvPicPr>
          <p:cNvPr id="4" name="Picture 3" descr="Screen Shot 2018-08-05 at 4.47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84" y="2070099"/>
            <a:ext cx="6791116" cy="455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83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91745"/>
            <a:ext cx="8056563" cy="543256"/>
          </a:xfrm>
        </p:spPr>
        <p:txBody>
          <a:bodyPr/>
          <a:lstStyle/>
          <a:p>
            <a:r>
              <a:rPr lang="en-US" sz="3200" dirty="0" smtClean="0"/>
              <a:t>Aggregated Downloads of Paid Apps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050" y="635001"/>
            <a:ext cx="8056563" cy="1168399"/>
          </a:xfrm>
        </p:spPr>
        <p:txBody>
          <a:bodyPr>
            <a:normAutofit fontScale="92500"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Counter intuitively, $2-3 apps and $4-6 apps have the more aggregated downloads than cheaper </a:t>
            </a:r>
            <a:r>
              <a:rPr lang="en-US" dirty="0"/>
              <a:t>apps which are below </a:t>
            </a:r>
            <a:r>
              <a:rPr lang="en-US" dirty="0" smtClean="0"/>
              <a:t>$2.  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Expensive apps which are above $30 are less popular and there are also fewer of these apps available for download in the Google Play Store. </a:t>
            </a:r>
            <a:endParaRPr lang="en-US" dirty="0"/>
          </a:p>
        </p:txBody>
      </p:sp>
      <p:pic>
        <p:nvPicPr>
          <p:cNvPr id="4" name="Picture 3" descr="Screen Shot 2018-08-05 at 5.15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1924389"/>
            <a:ext cx="7023100" cy="466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91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50" y="152400"/>
            <a:ext cx="8056563" cy="526719"/>
          </a:xfrm>
        </p:spPr>
        <p:txBody>
          <a:bodyPr/>
          <a:lstStyle/>
          <a:p>
            <a:r>
              <a:rPr lang="en-US" sz="3200" dirty="0" smtClean="0"/>
              <a:t>Average Download Size by Category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550" y="679119"/>
            <a:ext cx="8056563" cy="1500187"/>
          </a:xfrm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Average app’s download size in the Google Play Store is 17.3M, with a range between 0.02M and 100M. 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Education and Travel &amp; Local categories have the highest average download size while Finance category is the smallest on average. </a:t>
            </a:r>
            <a:endParaRPr lang="en-US" dirty="0"/>
          </a:p>
        </p:txBody>
      </p:sp>
      <p:pic>
        <p:nvPicPr>
          <p:cNvPr id="4" name="Picture 3" descr="Screen Shot 2018-08-05 at 10.44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179306"/>
            <a:ext cx="8470900" cy="397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8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14301"/>
            <a:ext cx="8056563" cy="546100"/>
          </a:xfrm>
        </p:spPr>
        <p:txBody>
          <a:bodyPr/>
          <a:lstStyle/>
          <a:p>
            <a:r>
              <a:rPr lang="en-US" sz="3600" dirty="0" smtClean="0"/>
              <a:t>Correlations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0" y="780719"/>
            <a:ext cx="8056563" cy="1403680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/>
              <a:t>We found that there is no correlation between app features such as size, rating, number of installs and price. </a:t>
            </a:r>
            <a:endParaRPr lang="en-US" dirty="0" smtClean="0"/>
          </a:p>
          <a:p>
            <a:pPr marL="285750" indent="-285750" algn="l">
              <a:buFont typeface="Arial"/>
              <a:buChar char="•"/>
            </a:pPr>
            <a:r>
              <a:rPr lang="en-US" dirty="0"/>
              <a:t>Surprisingly, it appears that there is no correlation between price and rating as well as between price and whether </a:t>
            </a:r>
            <a:r>
              <a:rPr lang="en-US" dirty="0" smtClean="0"/>
              <a:t>or not an </a:t>
            </a:r>
            <a:r>
              <a:rPr lang="en-US" dirty="0"/>
              <a:t>app contains </a:t>
            </a:r>
            <a:r>
              <a:rPr lang="en-US" dirty="0" smtClean="0"/>
              <a:t>ads. </a:t>
            </a:r>
          </a:p>
        </p:txBody>
      </p:sp>
      <p:pic>
        <p:nvPicPr>
          <p:cNvPr id="4" name="Picture 3" descr="Screen Shot 2018-08-05 at 5.28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2184399"/>
            <a:ext cx="4412614" cy="3656403"/>
          </a:xfrm>
          <a:prstGeom prst="rect">
            <a:avLst/>
          </a:prstGeom>
        </p:spPr>
      </p:pic>
      <p:pic>
        <p:nvPicPr>
          <p:cNvPr id="5" name="Picture 4" descr="Screen Shot 2018-08-05 at 5.30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84399"/>
            <a:ext cx="4394199" cy="338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2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104445"/>
            <a:ext cx="8056563" cy="428956"/>
          </a:xfrm>
        </p:spPr>
        <p:txBody>
          <a:bodyPr/>
          <a:lstStyle/>
          <a:p>
            <a:r>
              <a:rPr lang="en-US" sz="3200" dirty="0" smtClean="0"/>
              <a:t>Number of App Developers by Category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225" y="637205"/>
            <a:ext cx="8056563" cy="1356695"/>
          </a:xfrm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The chart below shows the number of unique developers in each category.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Health &amp; Fitness, Education and Finance are the most popular categories among developers.</a:t>
            </a:r>
            <a:endParaRPr lang="en-US" dirty="0"/>
          </a:p>
        </p:txBody>
      </p:sp>
      <p:pic>
        <p:nvPicPr>
          <p:cNvPr id="6" name="Picture 5" descr="Screen Shot 2018-08-05 at 10.00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16" y="2286000"/>
            <a:ext cx="8636158" cy="396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23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101601"/>
            <a:ext cx="8674099" cy="876300"/>
          </a:xfrm>
        </p:spPr>
        <p:txBody>
          <a:bodyPr/>
          <a:lstStyle/>
          <a:p>
            <a:r>
              <a:rPr lang="en-US" sz="2800" dirty="0" smtClean="0"/>
              <a:t>Number of App Developers by Contribution to Each Category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575" y="977901"/>
            <a:ext cx="8056563" cy="1269999"/>
          </a:xfrm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The majority of app developers build apps only for one category (2,251)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Only a small number of developers build apps associated with two or more categories. </a:t>
            </a:r>
            <a:endParaRPr lang="en-US" dirty="0"/>
          </a:p>
        </p:txBody>
      </p:sp>
      <p:pic>
        <p:nvPicPr>
          <p:cNvPr id="4" name="Picture 3" descr="Screen Shot 2018-08-05 at 10.14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2195847"/>
            <a:ext cx="5676900" cy="447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8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9575" y="117145"/>
            <a:ext cx="8056563" cy="505155"/>
          </a:xfrm>
        </p:spPr>
        <p:txBody>
          <a:bodyPr/>
          <a:lstStyle/>
          <a:p>
            <a:r>
              <a:rPr lang="en-US" sz="3200" dirty="0" smtClean="0"/>
              <a:t>Data Scraping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49275" y="520701"/>
            <a:ext cx="8056563" cy="6070600"/>
          </a:xfrm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Collected descriptive information on over 3,100 apps across 11 different categories in the Google Play Store.  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Categories included Business, Food &amp; Drink, Books &amp; Reference, Travel &amp; Local, Health &amp; Fitness, News &amp; Magazines, Education, Social, Finance, Medical, and Entertainment. 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Scraped app title, category, developer name, whether an app contains ads, rating, number of reviews, app size, number of installs, and price. </a:t>
            </a:r>
          </a:p>
          <a:p>
            <a:pPr marL="285750" indent="-285750" algn="l">
              <a:buFont typeface="Arial"/>
              <a:buChar char="•"/>
            </a:pPr>
            <a:endParaRPr lang="en-US" dirty="0" smtClean="0"/>
          </a:p>
          <a:p>
            <a:pPr marL="285750" indent="-285750" algn="l">
              <a:buFont typeface="Arial"/>
              <a:buChar char="•"/>
            </a:pPr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6" name="Picture 5" descr="Screen Shot 2018-08-04 at 11.40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7" y="2878636"/>
            <a:ext cx="7226301" cy="1807664"/>
          </a:xfrm>
          <a:prstGeom prst="rect">
            <a:avLst/>
          </a:prstGeom>
        </p:spPr>
      </p:pic>
      <p:pic>
        <p:nvPicPr>
          <p:cNvPr id="7" name="Picture 6" descr="Screen Shot 2018-08-04 at 11.40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190" y="4686300"/>
            <a:ext cx="4867809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41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17145"/>
            <a:ext cx="8056563" cy="543256"/>
          </a:xfrm>
        </p:spPr>
        <p:txBody>
          <a:bodyPr/>
          <a:lstStyle/>
          <a:p>
            <a:r>
              <a:rPr lang="en-US" sz="3200" dirty="0" smtClean="0"/>
              <a:t>Categories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660401"/>
            <a:ext cx="8056563" cy="1092199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Health &amp; Fitness, Travel &amp; Local and Education were the most common categories, </a:t>
            </a:r>
            <a:r>
              <a:rPr lang="en-US" dirty="0"/>
              <a:t>accounting for about 15%, 14% and 13% of the total number of apps in our dataset, </a:t>
            </a:r>
            <a:r>
              <a:rPr lang="en-US" dirty="0" smtClean="0"/>
              <a:t>respectively. 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Food &amp; Drink was the least prevalent category. </a:t>
            </a:r>
            <a:endParaRPr lang="en-US" dirty="0"/>
          </a:p>
        </p:txBody>
      </p:sp>
      <p:pic>
        <p:nvPicPr>
          <p:cNvPr id="4" name="Picture 3" descr="Screen Shot 2018-08-05 at 12.52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281" y="1752600"/>
            <a:ext cx="6146419" cy="502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21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27000"/>
            <a:ext cx="8056563" cy="590219"/>
          </a:xfrm>
        </p:spPr>
        <p:txBody>
          <a:bodyPr/>
          <a:lstStyle/>
          <a:p>
            <a:r>
              <a:rPr lang="en-US" sz="3200" dirty="0" smtClean="0"/>
              <a:t>Free vs. Paid Apps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275" y="717219"/>
            <a:ext cx="8056563" cy="1035381"/>
          </a:xfrm>
        </p:spPr>
        <p:txBody>
          <a:bodyPr>
            <a:normAutofit/>
          </a:bodyPr>
          <a:lstStyle/>
          <a:p>
            <a:r>
              <a:rPr lang="en-US" dirty="0" smtClean="0"/>
              <a:t>Most of apps were free to install at the time of data collection (58%). However, 26% of free apps had in-app purchases feature, concealing their true cost. </a:t>
            </a:r>
            <a:endParaRPr lang="en-US" dirty="0"/>
          </a:p>
        </p:txBody>
      </p:sp>
      <p:pic>
        <p:nvPicPr>
          <p:cNvPr id="7" name="Picture 6" descr="Screen Shot 2018-08-05 at 1.48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96" y="1871427"/>
            <a:ext cx="4016123" cy="4745274"/>
          </a:xfrm>
          <a:prstGeom prst="rect">
            <a:avLst/>
          </a:prstGeom>
        </p:spPr>
      </p:pic>
      <p:pic>
        <p:nvPicPr>
          <p:cNvPr id="4" name="Picture 3" descr="Screen Shot 2018-08-07 at 6.16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527" y="1871427"/>
            <a:ext cx="4112572" cy="474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70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91745"/>
            <a:ext cx="8056563" cy="505156"/>
          </a:xfrm>
        </p:spPr>
        <p:txBody>
          <a:bodyPr/>
          <a:lstStyle/>
          <a:p>
            <a:r>
              <a:rPr lang="en-US" sz="3200" dirty="0" smtClean="0"/>
              <a:t>Advertising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596901"/>
            <a:ext cx="8056563" cy="774699"/>
          </a:xfrm>
        </p:spPr>
        <p:txBody>
          <a:bodyPr/>
          <a:lstStyle/>
          <a:p>
            <a:r>
              <a:rPr lang="en-US" dirty="0" smtClean="0"/>
              <a:t>51% of free apps were supported by advertising while few paid apps contained ads.    </a:t>
            </a:r>
            <a:endParaRPr lang="en-US" dirty="0"/>
          </a:p>
        </p:txBody>
      </p:sp>
      <p:pic>
        <p:nvPicPr>
          <p:cNvPr id="4" name="Picture 3" descr="Screen Shot 2018-08-05 at 1.58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1524000"/>
            <a:ext cx="6743519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6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513" y="129845"/>
            <a:ext cx="8056563" cy="492456"/>
          </a:xfrm>
        </p:spPr>
        <p:txBody>
          <a:bodyPr/>
          <a:lstStyle/>
          <a:p>
            <a:r>
              <a:rPr lang="en-US" sz="3200" dirty="0" smtClean="0"/>
              <a:t>Free and Paid Apps by Category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1" y="840405"/>
            <a:ext cx="8056563" cy="1166195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majority of apps in Food &amp; Drink, News and Magazines, as well as Social categories were free to install. </a:t>
            </a:r>
            <a:endParaRPr lang="en-US" dirty="0" smtClean="0"/>
          </a:p>
          <a:p>
            <a:pPr marL="285750" indent="-285750" algn="l">
              <a:buFont typeface="Arial"/>
              <a:buChar char="•"/>
            </a:pPr>
            <a:r>
              <a:rPr lang="en-US" dirty="0"/>
              <a:t>Health &amp; Fitness, Travel &amp; Local, Education, and Medical categories had the biggest number of paid apps available for download. </a:t>
            </a:r>
            <a:endParaRPr lang="en-US" dirty="0" smtClean="0"/>
          </a:p>
        </p:txBody>
      </p:sp>
      <p:pic>
        <p:nvPicPr>
          <p:cNvPr id="5" name="Picture 4" descr="Screen Shot 2018-08-05 at 2.04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54" y="2184400"/>
            <a:ext cx="869684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24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42545"/>
            <a:ext cx="8056563" cy="517856"/>
          </a:xfrm>
        </p:spPr>
        <p:txBody>
          <a:bodyPr/>
          <a:lstStyle/>
          <a:p>
            <a:r>
              <a:rPr lang="en-US" sz="3200" dirty="0" smtClean="0"/>
              <a:t>Number of Installs 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660401"/>
            <a:ext cx="8056563" cy="1766395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The Google Play offers a wide range of applications, but most of these apps had been downloaded only by a small number of people. 28% of the apps had been downloaded fewer than 100 times and about 74% of the apps had been downloaded fewer than 50K times. 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Among the apps that had been downloaded between 500M to 1B+ times were </a:t>
            </a:r>
            <a:r>
              <a:rPr lang="en-US" dirty="0" err="1" smtClean="0"/>
              <a:t>Instagram</a:t>
            </a:r>
            <a:r>
              <a:rPr lang="en-US" dirty="0" smtClean="0"/>
              <a:t>, Facebook, Google + and Google News.</a:t>
            </a:r>
            <a:endParaRPr lang="en-US" dirty="0"/>
          </a:p>
        </p:txBody>
      </p:sp>
      <p:pic>
        <p:nvPicPr>
          <p:cNvPr id="5" name="Picture 4" descr="Screen Shot 2018-08-05 at 2.13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2426796"/>
            <a:ext cx="6654800" cy="431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02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14299"/>
            <a:ext cx="8056563" cy="406401"/>
          </a:xfrm>
        </p:spPr>
        <p:txBody>
          <a:bodyPr/>
          <a:lstStyle/>
          <a:p>
            <a:r>
              <a:rPr lang="en-US" sz="3200" dirty="0" smtClean="0"/>
              <a:t>Distribution of User Ratings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26" y="520701"/>
            <a:ext cx="8056563" cy="1295400"/>
          </a:xfrm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266 apps are rated with average rating of 4.4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Most of the apps (74%) are rated within the range of 4.8 to 3.8</a:t>
            </a:r>
            <a:endParaRPr lang="en-US" dirty="0"/>
          </a:p>
        </p:txBody>
      </p:sp>
      <p:pic>
        <p:nvPicPr>
          <p:cNvPr id="6" name="Picture 5" descr="Screen Shot 2018-08-07 at 6.19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77" y="1473200"/>
            <a:ext cx="6241024" cy="514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76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"/>
            <a:ext cx="8056563" cy="533399"/>
          </a:xfrm>
        </p:spPr>
        <p:txBody>
          <a:bodyPr/>
          <a:lstStyle/>
          <a:p>
            <a:r>
              <a:rPr lang="en-US" sz="2800" dirty="0" smtClean="0"/>
              <a:t>Number of Reviews as Percent of Downloads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050" y="533401"/>
            <a:ext cx="8056563" cy="9017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On average somewhere between 3% and 8% of users who installed an app write reviews in Google Play Store. Users tend to leave more reviews for apps in finance, health &amp; fitness, and business categories.</a:t>
            </a:r>
            <a:endParaRPr lang="en-US" dirty="0"/>
          </a:p>
        </p:txBody>
      </p:sp>
      <p:pic>
        <p:nvPicPr>
          <p:cNvPr id="5" name="Picture 4" descr="Screen Shot 2018-08-05 at 4.1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8" y="2082799"/>
            <a:ext cx="8874481" cy="41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28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774</TotalTime>
  <Words>715</Words>
  <Application>Microsoft Macintosh PowerPoint</Application>
  <PresentationFormat>On-screen Show (4:3)</PresentationFormat>
  <Paragraphs>46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Breeze</vt:lpstr>
      <vt:lpstr>Analysis of Apps in the Google Play Store</vt:lpstr>
      <vt:lpstr>Data Scraping</vt:lpstr>
      <vt:lpstr>Categories </vt:lpstr>
      <vt:lpstr>Free vs. Paid Apps</vt:lpstr>
      <vt:lpstr>Advertising</vt:lpstr>
      <vt:lpstr>Free and Paid Apps by Category</vt:lpstr>
      <vt:lpstr>Number of Installs </vt:lpstr>
      <vt:lpstr>Distribution of User Ratings</vt:lpstr>
      <vt:lpstr>Number of Reviews as Percent of Downloads</vt:lpstr>
      <vt:lpstr>Number of Reviews as Percent of Downloads</vt:lpstr>
      <vt:lpstr>Price Distribution</vt:lpstr>
      <vt:lpstr>Aggregated Downloads of Paid Apps</vt:lpstr>
      <vt:lpstr>Average Download Size by Category</vt:lpstr>
      <vt:lpstr>Correlations</vt:lpstr>
      <vt:lpstr>Number of App Developers by Category</vt:lpstr>
      <vt:lpstr>Number of App Developers by Contribution to Each Category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Yulia Norenko</dc:creator>
  <cp:lastModifiedBy>Yulia Norenko</cp:lastModifiedBy>
  <cp:revision>75</cp:revision>
  <dcterms:created xsi:type="dcterms:W3CDTF">2018-08-05T03:03:09Z</dcterms:created>
  <dcterms:modified xsi:type="dcterms:W3CDTF">2018-08-08T22:30:56Z</dcterms:modified>
</cp:coreProperties>
</file>