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8" r:id="rId4"/>
    <p:sldId id="259" r:id="rId5"/>
    <p:sldId id="260" r:id="rId6"/>
    <p:sldId id="289" r:id="rId7"/>
    <p:sldId id="290" r:id="rId8"/>
    <p:sldId id="291" r:id="rId9"/>
    <p:sldId id="296" r:id="rId10"/>
    <p:sldId id="292" r:id="rId11"/>
    <p:sldId id="293" r:id="rId12"/>
    <p:sldId id="294" r:id="rId13"/>
    <p:sldId id="266" r:id="rId14"/>
    <p:sldId id="275" r:id="rId15"/>
    <p:sldId id="276" r:id="rId16"/>
    <p:sldId id="280" r:id="rId17"/>
    <p:sldId id="295" r:id="rId18"/>
    <p:sldId id="282" r:id="rId19"/>
    <p:sldId id="297" r:id="rId20"/>
    <p:sldId id="274" r:id="rId21"/>
    <p:sldId id="268" r:id="rId22"/>
    <p:sldId id="262" r:id="rId23"/>
    <p:sldId id="27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Broadway" panose="04040905080B02020502" pitchFamily="82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6024"/>
            <a:ext cx="7772400" cy="1484784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Top100 ranks </a:t>
            </a:r>
            <a:b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various service provider</a:t>
            </a:r>
            <a:endParaRPr lang="ko-KR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5085184"/>
            <a:ext cx="6400800" cy="129614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</a:rPr>
              <a:t>Donghyun</a:t>
            </a:r>
            <a:r>
              <a:rPr lang="en-US" altLang="ko-KR" dirty="0" smtClean="0">
                <a:solidFill>
                  <a:schemeClr val="tx1"/>
                </a:solidFill>
              </a:rPr>
              <a:t> Kang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endParaRPr lang="en-US" altLang="ko-KR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600" dirty="0" smtClean="0">
                <a:solidFill>
                  <a:schemeClr val="tx1"/>
                </a:solidFill>
              </a:rPr>
              <a:t>2018.02.13</a:t>
            </a:r>
            <a:endParaRPr lang="en-US" altLang="ko-KR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600" dirty="0" smtClean="0">
                <a:solidFill>
                  <a:schemeClr val="tx1"/>
                </a:solidFill>
              </a:rPr>
              <a:t>Data Scientist Fellow</a:t>
            </a:r>
          </a:p>
          <a:p>
            <a:pPr algn="l"/>
            <a:r>
              <a:rPr lang="en-US" altLang="ko-KR" sz="2600" dirty="0" smtClean="0">
                <a:solidFill>
                  <a:schemeClr val="tx1"/>
                </a:solidFill>
              </a:rPr>
              <a:t>NYC Data Science Academy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4" name="AutoShape 6" descr="billboard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billboard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billboard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billboard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1297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Rank Top10 Comparison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484784"/>
            <a:ext cx="6984776" cy="527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148064" y="2780928"/>
            <a:ext cx="1008112" cy="14401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43575" y="2598812"/>
            <a:ext cx="1008112" cy="14401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123728" y="5579715"/>
            <a:ext cx="10081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940152" y="2348880"/>
            <a:ext cx="10081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16216" y="2132856"/>
            <a:ext cx="10081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 Top10 Comparison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056784" cy="531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043608" y="2132856"/>
            <a:ext cx="1008112" cy="1440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3861048"/>
            <a:ext cx="1008112" cy="1440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5301208"/>
            <a:ext cx="1008112" cy="1440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6021288"/>
            <a:ext cx="1008112" cy="1440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43608" y="6271220"/>
            <a:ext cx="1008112" cy="1440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Significant factor selection</a:t>
            </a:r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20" y="3253833"/>
            <a:ext cx="1222116" cy="60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181" y="3645024"/>
            <a:ext cx="1288926" cy="65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676971" cy="6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51" y="1094672"/>
            <a:ext cx="2846986" cy="254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3024336" cy="279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305466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69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Significant factor selection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564" y="4581128"/>
            <a:ext cx="784887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# 'Post Malone' : c("</a:t>
            </a:r>
            <a:r>
              <a:rPr lang="en-US" altLang="ko-KR" sz="1050" dirty="0" err="1"/>
              <a:t>rockstar</a:t>
            </a:r>
            <a:r>
              <a:rPr lang="en-US" altLang="ko-KR" sz="1050" dirty="0"/>
              <a:t>","</a:t>
            </a:r>
            <a:r>
              <a:rPr lang="en-US" altLang="ko-KR" sz="1050" dirty="0" err="1"/>
              <a:t>congratulations","go</a:t>
            </a:r>
            <a:r>
              <a:rPr lang="en-US" altLang="ko-KR" sz="1050" dirty="0"/>
              <a:t> </a:t>
            </a:r>
            <a:r>
              <a:rPr lang="en-US" altLang="ko-KR" sz="1050" dirty="0" err="1"/>
              <a:t>flex","candy</a:t>
            </a:r>
            <a:r>
              <a:rPr lang="en-US" altLang="ko-KR" sz="1050" dirty="0"/>
              <a:t> paint", "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fall apart", "white </a:t>
            </a:r>
            <a:r>
              <a:rPr lang="en-US" altLang="ko-KR" sz="1050" dirty="0" err="1"/>
              <a:t>iverson</a:t>
            </a:r>
            <a:r>
              <a:rPr lang="en-US" altLang="ko-KR" sz="1050" dirty="0"/>
              <a:t>")</a:t>
            </a:r>
          </a:p>
          <a:p>
            <a:r>
              <a:rPr lang="en-US" altLang="ko-KR" sz="1050" dirty="0"/>
              <a:t># 'Kodak Black' : c("roll in peace", "</a:t>
            </a:r>
            <a:r>
              <a:rPr lang="en-US" altLang="ko-KR" sz="1050" dirty="0" err="1"/>
              <a:t>transportin</a:t>
            </a:r>
            <a:r>
              <a:rPr lang="en-US" altLang="ko-KR" sz="1050" dirty="0"/>
              <a:t>", "tunnel vision", "codeine dreaming", "no </a:t>
            </a:r>
            <a:r>
              <a:rPr lang="en-US" altLang="ko-KR" sz="1050" dirty="0" err="1"/>
              <a:t>flockin</a:t>
            </a:r>
            <a:r>
              <a:rPr lang="en-US" altLang="ko-KR" sz="1050" dirty="0"/>
              <a:t>", "patty cake","</a:t>
            </a:r>
            <a:r>
              <a:rPr lang="en-US" altLang="ko-KR" sz="1050" dirty="0" err="1"/>
              <a:t>halloween</a:t>
            </a:r>
            <a:r>
              <a:rPr lang="en-US" altLang="ko-KR" sz="1050" dirty="0"/>
              <a:t>", "patty cake", "too much money", "roll in peace")   )</a:t>
            </a:r>
          </a:p>
          <a:p>
            <a:r>
              <a:rPr lang="en-US" altLang="ko-KR" sz="1050" dirty="0"/>
              <a:t># 'Taylor swift' : c(""Look What You Made Me Do", "...ready for it?", "gorgeous", "call it what you want", "end game", "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did something bad", "delicate")</a:t>
            </a:r>
          </a:p>
          <a:p>
            <a:r>
              <a:rPr lang="en-US" altLang="ko-KR" sz="1050" dirty="0"/>
              <a:t># 'Ed Sheeran' : c("shape of you", "perfect", "thinking out loud") # derivative  should be merged again</a:t>
            </a:r>
          </a:p>
          <a:p>
            <a:r>
              <a:rPr lang="en-US" altLang="ko-KR" sz="1050" dirty="0"/>
              <a:t># 'Imagine Dragons' : c("thunder", "believer")</a:t>
            </a:r>
            <a:endParaRPr lang="ko-KR" altLang="en-US" sz="105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47910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87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3643"/>
            <a:ext cx="4212176" cy="307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1008"/>
            <a:ext cx="4353593" cy="3199085"/>
          </a:xfr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73016"/>
            <a:ext cx="4212176" cy="309517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7836"/>
            <a:ext cx="4537919" cy="329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92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4350690" cy="3196952"/>
          </a:xfr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84984"/>
            <a:ext cx="4687046" cy="344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1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6" y="116632"/>
            <a:ext cx="4244138" cy="3124944"/>
          </a:xfr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6632"/>
            <a:ext cx="4341936" cy="3196952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29000"/>
            <a:ext cx="4303094" cy="3168352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10" y="3577211"/>
            <a:ext cx="4249934" cy="31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4248472" cy="3121841"/>
          </a:xfrm>
        </p:spPr>
      </p:pic>
      <p:pic>
        <p:nvPicPr>
          <p:cNvPr id="3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528" y="3284984"/>
            <a:ext cx="4862471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7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4392488" cy="306926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56992"/>
            <a:ext cx="4619381" cy="33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16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Observation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Spotify’s ranking line is on the left-side than YouTube music and Billboard’s</a:t>
            </a:r>
          </a:p>
          <a:p>
            <a:r>
              <a:rPr lang="en-US" altLang="ko-KR" dirty="0" smtClean="0"/>
              <a:t>Spotify provide first viral hit and followed by YouTube music and Billboard’s</a:t>
            </a:r>
          </a:p>
          <a:p>
            <a:endParaRPr lang="en-US" altLang="ko-KR" dirty="0"/>
          </a:p>
          <a:p>
            <a:pPr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But,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long-term data comparison is needed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26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0" y="1412776"/>
            <a:ext cx="6732240" cy="50491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Motivation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Genre positioning in Top100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6144" y="2420888"/>
            <a:ext cx="7492280" cy="1314450"/>
            <a:chOff x="896144" y="2420888"/>
            <a:chExt cx="7492280" cy="13144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144" y="2420888"/>
              <a:ext cx="1371600" cy="130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855" y="2420888"/>
              <a:ext cx="141922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6382" y="2452687"/>
              <a:ext cx="1452042" cy="127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76447"/>
              </p:ext>
            </p:extLst>
          </p:nvPr>
        </p:nvGraphicFramePr>
        <p:xfrm>
          <a:off x="2241551" y="4221088"/>
          <a:ext cx="4660898" cy="2095500"/>
        </p:xfrm>
        <a:graphic>
          <a:graphicData uri="http://schemas.openxmlformats.org/drawingml/2006/table">
            <a:tbl>
              <a:tblPr/>
              <a:tblGrid>
                <a:gridCol w="63327"/>
                <a:gridCol w="962577"/>
                <a:gridCol w="493954"/>
                <a:gridCol w="104490"/>
                <a:gridCol w="937246"/>
                <a:gridCol w="493954"/>
                <a:gridCol w="104490"/>
                <a:gridCol w="902416"/>
                <a:gridCol w="493954"/>
                <a:gridCol w="10449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Genre frequency in Week Top100 (2017-09-15 ~ 2018-01-26)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Spotify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Youtube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Billboard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hip hop/ rap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hip hop/rap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alternative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alternative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alternative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R&amp;B/Soul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hip hop/rap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Soundtrack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R&amp;B/Soul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R&amp;B/Soul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Soundtrack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Soundtrack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Heavy metal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42" y="1759515"/>
            <a:ext cx="1222116" cy="60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58" y="1736812"/>
            <a:ext cx="1288926" cy="65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05" y="1724637"/>
            <a:ext cx="676971" cy="6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21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Rank ….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540017"/>
            <a:ext cx="2664296" cy="504056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28184" y="1540017"/>
            <a:ext cx="2664296" cy="504056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75856" y="1540017"/>
            <a:ext cx="2664296" cy="504056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42" y="1759515"/>
            <a:ext cx="1222116" cy="60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58" y="1736812"/>
            <a:ext cx="1288926" cy="65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05" y="1724637"/>
            <a:ext cx="676971" cy="6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56490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number of </a:t>
            </a:r>
            <a:r>
              <a:rPr lang="en-US" altLang="ko-KR" u="sng" dirty="0"/>
              <a:t>downloaded stream</a:t>
            </a:r>
            <a:endParaRPr lang="en-US" altLang="ko-KR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2564904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number of </a:t>
            </a:r>
            <a:r>
              <a:rPr lang="en-US" altLang="ko-KR" u="sng" dirty="0"/>
              <a:t>viewed</a:t>
            </a:r>
            <a:r>
              <a:rPr lang="en-US" altLang="ko-KR" dirty="0"/>
              <a:t> music on YouTube by video, artist, track, and viral score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2564904"/>
            <a:ext cx="230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Radio </a:t>
            </a:r>
            <a:r>
              <a:rPr lang="en-US" altLang="ko-KR" dirty="0"/>
              <a:t>airplay audience impressions as </a:t>
            </a:r>
            <a:r>
              <a:rPr lang="en-US" altLang="ko-KR" u="sng" dirty="0"/>
              <a:t>measured by </a:t>
            </a:r>
            <a:r>
              <a:rPr lang="en-US" altLang="ko-KR" dirty="0"/>
              <a:t>Nielsen Music, </a:t>
            </a:r>
          </a:p>
          <a:p>
            <a:r>
              <a:rPr lang="en-US" altLang="ko-KR" u="sng" dirty="0" smtClean="0"/>
              <a:t>sales </a:t>
            </a:r>
            <a:r>
              <a:rPr lang="en-US" altLang="ko-KR" u="sng" dirty="0"/>
              <a:t>data </a:t>
            </a:r>
            <a:r>
              <a:rPr lang="en-US" altLang="ko-KR" dirty="0"/>
              <a:t>as compiled by Nielsen Music and streaming activity data provided by online music sources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378904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Simple, </a:t>
            </a:r>
          </a:p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but </a:t>
            </a:r>
          </a:p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Fast, and effective !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0" name="줄무늬가 있는 오른쪽 화살표 9"/>
          <p:cNvSpPr/>
          <p:nvPr/>
        </p:nvSpPr>
        <p:spPr>
          <a:xfrm rot="5400000">
            <a:off x="1286344" y="3330280"/>
            <a:ext cx="432048" cy="3414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5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Survey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Regional subscriber distribution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Weather, Airplay data</a:t>
            </a:r>
            <a:endParaRPr lang="en-US" altLang="ko-KR" dirty="0" smtClean="0"/>
          </a:p>
          <a:p>
            <a:r>
              <a:rPr lang="en-US" altLang="ko-KR" dirty="0" smtClean="0"/>
              <a:t>Analysis</a:t>
            </a:r>
            <a:endParaRPr lang="en-US" altLang="ko-KR" dirty="0" smtClean="0"/>
          </a:p>
          <a:p>
            <a:pPr lvl="1"/>
            <a:r>
              <a:rPr lang="en-US" altLang="ko-KR" dirty="0"/>
              <a:t>Free vs. charged subscriber</a:t>
            </a:r>
          </a:p>
          <a:p>
            <a:pPr lvl="1"/>
            <a:r>
              <a:rPr lang="en-US" altLang="ko-KR" dirty="0"/>
              <a:t>By age, gender, occupation</a:t>
            </a:r>
          </a:p>
          <a:p>
            <a:pPr lvl="1"/>
            <a:r>
              <a:rPr lang="en-US" altLang="ko-KR" dirty="0" smtClean="0"/>
              <a:t>By weather, date</a:t>
            </a:r>
          </a:p>
          <a:p>
            <a:r>
              <a:rPr lang="en-US" altLang="ko-KR" dirty="0" smtClean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417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Thank you</a:t>
            </a:r>
            <a:br>
              <a:rPr lang="en-US" altLang="ko-KR" dirty="0" smtClean="0"/>
            </a:br>
            <a:r>
              <a:rPr lang="en-US" altLang="ko-KR" dirty="0" smtClean="0"/>
              <a:t>for</a:t>
            </a:r>
            <a:br>
              <a:rPr lang="en-US" altLang="ko-KR" dirty="0" smtClean="0"/>
            </a:br>
            <a:r>
              <a:rPr lang="en-US" altLang="ko-KR" dirty="0" smtClean="0"/>
              <a:t>attention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15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Motivation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lvl="0" indent="0" fontAlgn="base" latinLnBrk="0">
              <a:buNone/>
            </a:pPr>
            <a:r>
              <a:rPr lang="en-US" altLang="ko-KR" dirty="0" smtClean="0"/>
              <a:t>- Spotify is really making a music trend?</a:t>
            </a:r>
          </a:p>
          <a:p>
            <a:pPr marL="0" lvl="0" indent="0" fontAlgn="base" latinLnBrk="0">
              <a:buNone/>
            </a:pPr>
            <a:endParaRPr lang="en-US" altLang="ko-KR" dirty="0"/>
          </a:p>
          <a:p>
            <a:pPr marL="0" lvl="0" indent="0" fontAlgn="base" latinLnBrk="0">
              <a:buNone/>
            </a:pPr>
            <a:r>
              <a:rPr lang="en-US" altLang="ko-KR" dirty="0" smtClean="0"/>
              <a:t>- Why many people uses Spotify’s data?</a:t>
            </a:r>
          </a:p>
          <a:p>
            <a:pPr marL="0" lvl="0" indent="0" fontAlgn="base" latinLnBrk="0">
              <a:buNone/>
            </a:pPr>
            <a:endParaRPr lang="en-US" altLang="ko-KR" dirty="0"/>
          </a:p>
          <a:p>
            <a:pPr marL="0" lvl="0" indent="0" fontAlgn="base" latinLnBrk="0">
              <a:buNone/>
            </a:pPr>
            <a:r>
              <a:rPr lang="en-US" altLang="ko-KR" dirty="0" smtClean="0"/>
              <a:t>- Are these reliable?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0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points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lvl="0" indent="0" fontAlgn="base" latinLnBrk="0">
              <a:buNone/>
            </a:pP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 Spotify is really making a music trend?</a:t>
            </a:r>
          </a:p>
          <a:p>
            <a:pPr marL="0" lvl="0" indent="0" fontAlgn="base" latinLnBrk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Compare with others’ list</a:t>
            </a:r>
            <a:endParaRPr lang="en-US" altLang="ko-KR" dirty="0"/>
          </a:p>
          <a:p>
            <a:pPr marL="0" lvl="0" indent="0" fontAlgn="base" latinLnBrk="0">
              <a:buNone/>
            </a:pP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 Why many people uses Spotify’s data?</a:t>
            </a:r>
          </a:p>
          <a:p>
            <a:pPr marL="0" lvl="0" indent="0" fontAlgn="base" latinLnBrk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Web scraping and using it</a:t>
            </a:r>
            <a:endParaRPr lang="en-US" altLang="ko-KR" dirty="0"/>
          </a:p>
          <a:p>
            <a:pPr lvl="0" fontAlgn="base" latinLnBrk="0">
              <a:buFontTx/>
              <a:buChar char="-"/>
            </a:pPr>
            <a:r>
              <a:rPr lang="en-US" altLang="ko-K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Are these reliable?</a:t>
            </a:r>
          </a:p>
          <a:p>
            <a:pPr marL="0" lvl="0" indent="0" fontAlgn="base" latinLnBrk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1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en-US" altLang="ko-KR" dirty="0" smtClean="0"/>
              <a:t>Sets </a:t>
            </a:r>
            <a:r>
              <a:rPr lang="en-US" altLang="ko-KR" sz="2800" dirty="0" smtClean="0"/>
              <a:t> by Web-scraping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Spotify</a:t>
            </a:r>
            <a:r>
              <a:rPr lang="en-US" altLang="ko-KR" sz="2800" dirty="0" smtClean="0">
                <a:solidFill>
                  <a:srgbClr val="FFFF00"/>
                </a:solidFill>
              </a:rPr>
              <a:t> </a:t>
            </a:r>
            <a:r>
              <a:rPr lang="en-US" altLang="ko-KR" sz="2800" dirty="0" smtClean="0"/>
              <a:t>Weekly Top 100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1600" dirty="0"/>
              <a:t>(https://</a:t>
            </a:r>
            <a:r>
              <a:rPr lang="en-US" altLang="ko-KR" sz="1600" dirty="0" smtClean="0"/>
              <a:t>spotifycharts.com/regional/us/daily/latest)</a:t>
            </a:r>
            <a:endParaRPr lang="en-US" altLang="ko-KR" sz="1600" dirty="0"/>
          </a:p>
          <a:p>
            <a:endParaRPr lang="en-US" altLang="ko-KR" sz="2800" dirty="0" smtClean="0"/>
          </a:p>
          <a:p>
            <a:r>
              <a:rPr lang="en-US" altLang="ko-KR" sz="2800" dirty="0" smtClean="0">
                <a:solidFill>
                  <a:srgbClr val="FFFF00"/>
                </a:solidFill>
              </a:rPr>
              <a:t>YouTube</a:t>
            </a:r>
            <a:r>
              <a:rPr lang="en-US" altLang="ko-KR" sz="2800" dirty="0" smtClean="0"/>
              <a:t> Music Chart Top 100 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1800" dirty="0"/>
              <a:t>(https://</a:t>
            </a:r>
            <a:r>
              <a:rPr lang="en-US" altLang="ko-KR" sz="1800" dirty="0" smtClean="0"/>
              <a:t>artists.youtube.com/charts/tracks)</a:t>
            </a:r>
            <a:endParaRPr lang="en-US" altLang="ko-KR" sz="1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>
                <a:solidFill>
                  <a:srgbClr val="FFFF00"/>
                </a:solidFill>
              </a:rPr>
              <a:t>Billboard</a:t>
            </a:r>
            <a:r>
              <a:rPr lang="en-US" altLang="ko-KR" sz="2800" dirty="0" smtClean="0"/>
              <a:t> the hot 100 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https://</a:t>
            </a:r>
            <a:r>
              <a:rPr lang="en-US" altLang="ko-KR" sz="1800" dirty="0" smtClean="0"/>
              <a:t>www.billboard.com/charts/hot-100)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19685" y="602128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 Tunes </a:t>
            </a:r>
          </a:p>
          <a:p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f</a:t>
            </a:r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or Genre</a:t>
            </a:r>
            <a:endParaRPr lang="ko-KR" altLang="en-US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Spotify scraping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24737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337"/>
            <a:ext cx="9144000" cy="24060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08833" y="476672"/>
            <a:ext cx="1611639" cy="5040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Scrapy</a:t>
            </a:r>
            <a:endParaRPr lang="ko-KR" alt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93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YouTube scraping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08833" y="476672"/>
            <a:ext cx="1611639" cy="5040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Selenium</a:t>
            </a:r>
            <a:endParaRPr lang="ko-KR" alt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895"/>
            <a:ext cx="9144000" cy="39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Billboard scraping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08833" y="476672"/>
            <a:ext cx="1611639" cy="5040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Scrapy</a:t>
            </a:r>
            <a:endParaRPr lang="ko-KR" alt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354"/>
            <a:ext cx="9144000" cy="34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Spotify’s dataset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Easy to web-scrape</a:t>
            </a:r>
          </a:p>
          <a:p>
            <a:r>
              <a:rPr lang="en-US" altLang="ko-KR" dirty="0" smtClean="0"/>
              <a:t>Easy to get (without web-scrape)</a:t>
            </a:r>
          </a:p>
          <a:p>
            <a:r>
              <a:rPr lang="en-US" altLang="ko-KR" dirty="0" smtClean="0"/>
              <a:t>Provide various data set</a:t>
            </a:r>
          </a:p>
          <a:p>
            <a:pPr lvl="1"/>
            <a:r>
              <a:rPr lang="en-US" altLang="ko-KR" dirty="0" smtClean="0"/>
              <a:t>Regional, Daily, Weekly</a:t>
            </a:r>
          </a:p>
          <a:p>
            <a:r>
              <a:rPr lang="en-US" altLang="ko-KR" dirty="0" smtClean="0"/>
              <a:t>Long term monitored data</a:t>
            </a:r>
          </a:p>
          <a:p>
            <a:pPr lvl="1"/>
            <a:r>
              <a:rPr lang="en-US" altLang="ko-KR" dirty="0" smtClean="0"/>
              <a:t>Every year</a:t>
            </a:r>
          </a:p>
          <a:p>
            <a:r>
              <a:rPr lang="en-US" altLang="ko-KR" dirty="0" smtClean="0"/>
              <a:t>Quick 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39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522</Words>
  <Application>Microsoft Office PowerPoint</Application>
  <PresentationFormat>화면 슬라이드 쇼(4:3)</PresentationFormat>
  <Paragraphs>187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Comparison Top100 ranks  from various service provider</vt:lpstr>
      <vt:lpstr>Motivation</vt:lpstr>
      <vt:lpstr>Motivation</vt:lpstr>
      <vt:lpstr>Analysis points</vt:lpstr>
      <vt:lpstr>Data Sets  by Web-scraping</vt:lpstr>
      <vt:lpstr>Spotify scraping</vt:lpstr>
      <vt:lpstr>YouTube scraping</vt:lpstr>
      <vt:lpstr>Billboard scraping</vt:lpstr>
      <vt:lpstr>Why Spotify’s dataset ?</vt:lpstr>
      <vt:lpstr>Rank Top10 Comparison</vt:lpstr>
      <vt:lpstr>Rank Top10 Comparison</vt:lpstr>
      <vt:lpstr>Significant factor selection</vt:lpstr>
      <vt:lpstr>Significant factor selection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Observation</vt:lpstr>
      <vt:lpstr>Genre positioning in Top100</vt:lpstr>
      <vt:lpstr>How to Rank ….</vt:lpstr>
      <vt:lpstr>Future Work</vt:lpstr>
      <vt:lpstr>Thank you for attention 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강동현</cp:lastModifiedBy>
  <cp:revision>65</cp:revision>
  <dcterms:created xsi:type="dcterms:W3CDTF">2006-10-05T04:04:58Z</dcterms:created>
  <dcterms:modified xsi:type="dcterms:W3CDTF">2018-02-14T07:36:16Z</dcterms:modified>
</cp:coreProperties>
</file>