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8" r:id="rId3"/>
    <p:sldId id="258" r:id="rId4"/>
    <p:sldId id="288" r:id="rId5"/>
    <p:sldId id="259" r:id="rId6"/>
    <p:sldId id="299" r:id="rId7"/>
    <p:sldId id="260" r:id="rId8"/>
    <p:sldId id="289" r:id="rId9"/>
    <p:sldId id="290" r:id="rId10"/>
    <p:sldId id="291" r:id="rId11"/>
    <p:sldId id="296" r:id="rId12"/>
    <p:sldId id="292" r:id="rId13"/>
    <p:sldId id="293" r:id="rId14"/>
    <p:sldId id="294" r:id="rId15"/>
    <p:sldId id="266" r:id="rId16"/>
    <p:sldId id="275" r:id="rId17"/>
    <p:sldId id="276" r:id="rId18"/>
    <p:sldId id="280" r:id="rId19"/>
    <p:sldId id="295" r:id="rId20"/>
    <p:sldId id="282" r:id="rId21"/>
    <p:sldId id="297" r:id="rId22"/>
    <p:sldId id="274" r:id="rId23"/>
    <p:sldId id="268" r:id="rId24"/>
    <p:sldId id="262" r:id="rId25"/>
    <p:sldId id="270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84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tx2"/>
                </a:solidFill>
                <a:latin typeface="Broadway" panose="04040905080B02020502" pitchFamily="82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1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0728"/>
            <a:ext cx="9144000" cy="42862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6024"/>
            <a:ext cx="7772400" cy="1484784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Comparison Top100 ranks </a:t>
            </a:r>
            <a:b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various service provider</a:t>
            </a:r>
            <a:endParaRPr lang="ko-KR" altLang="en-US" sz="28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11560" y="5373216"/>
            <a:ext cx="6400800" cy="1296144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altLang="ko-KR" dirty="0" err="1" smtClean="0">
                <a:solidFill>
                  <a:schemeClr val="tx1"/>
                </a:solidFill>
              </a:rPr>
              <a:t>Donghyun</a:t>
            </a:r>
            <a:r>
              <a:rPr lang="en-US" altLang="ko-KR" dirty="0" smtClean="0">
                <a:solidFill>
                  <a:schemeClr val="tx1"/>
                </a:solidFill>
              </a:rPr>
              <a:t> Kang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endParaRPr lang="en-US" altLang="ko-KR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2600" dirty="0" smtClean="0">
                <a:solidFill>
                  <a:schemeClr val="tx1"/>
                </a:solidFill>
              </a:rPr>
              <a:t>2018.02.13</a:t>
            </a:r>
          </a:p>
          <a:p>
            <a:pPr algn="l"/>
            <a:r>
              <a:rPr lang="en-US" altLang="ko-KR" sz="2600" dirty="0" smtClean="0">
                <a:solidFill>
                  <a:schemeClr val="tx1"/>
                </a:solidFill>
              </a:rPr>
              <a:t>Data Scientist Fellow</a:t>
            </a:r>
          </a:p>
          <a:p>
            <a:pPr algn="l"/>
            <a:r>
              <a:rPr lang="en-US" altLang="ko-KR" sz="2600" dirty="0" smtClean="0">
                <a:solidFill>
                  <a:schemeClr val="tx1"/>
                </a:solidFill>
              </a:rPr>
              <a:t>NYC Data Science Academy</a:t>
            </a:r>
            <a:endParaRPr lang="ko-KR" altLang="en-US" sz="2600" dirty="0">
              <a:solidFill>
                <a:schemeClr val="tx1"/>
              </a:solidFill>
            </a:endParaRPr>
          </a:p>
        </p:txBody>
      </p:sp>
      <p:sp>
        <p:nvSpPr>
          <p:cNvPr id="4" name="AutoShape 6" descr="billboard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8" descr="billboard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10" descr="billboard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12" descr="billboard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52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Billboard scraping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208833" y="476672"/>
            <a:ext cx="1611639" cy="504056"/>
          </a:xfrm>
          <a:prstGeom prst="rect">
            <a:avLst/>
          </a:prstGeom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Scrapy</a:t>
            </a:r>
            <a:endParaRPr lang="ko-KR" altLang="en-US" sz="2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2354"/>
            <a:ext cx="9144000" cy="343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98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Why Spotify’s dataset 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Easy to web-scrape</a:t>
            </a:r>
          </a:p>
          <a:p>
            <a:r>
              <a:rPr lang="en-US" altLang="ko-KR" dirty="0" smtClean="0"/>
              <a:t>Easy to get (without web-scrape)</a:t>
            </a:r>
          </a:p>
          <a:p>
            <a:r>
              <a:rPr lang="en-US" altLang="ko-KR" dirty="0" smtClean="0"/>
              <a:t>Provide various data set</a:t>
            </a:r>
          </a:p>
          <a:p>
            <a:pPr lvl="1"/>
            <a:r>
              <a:rPr lang="en-US" altLang="ko-KR" dirty="0" smtClean="0"/>
              <a:t>Regional, Daily, Weekly</a:t>
            </a:r>
          </a:p>
          <a:p>
            <a:r>
              <a:rPr lang="en-US" altLang="ko-KR" dirty="0" smtClean="0"/>
              <a:t>Long term monitored data</a:t>
            </a:r>
          </a:p>
          <a:p>
            <a:pPr lvl="1"/>
            <a:r>
              <a:rPr lang="en-US" altLang="ko-KR" dirty="0" smtClean="0"/>
              <a:t>Every year</a:t>
            </a:r>
          </a:p>
          <a:p>
            <a:r>
              <a:rPr lang="en-US" altLang="ko-KR" dirty="0" smtClean="0"/>
              <a:t>Quick update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6395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Rank Top10 Comparison</a:t>
            </a:r>
            <a:endParaRPr lang="ko-KR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12" y="1484784"/>
            <a:ext cx="6984776" cy="5275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5148064" y="2780928"/>
            <a:ext cx="1008112" cy="144016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143575" y="2598812"/>
            <a:ext cx="1008112" cy="144016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2123728" y="5579715"/>
            <a:ext cx="1008112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940152" y="2348880"/>
            <a:ext cx="1008112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516216" y="2132856"/>
            <a:ext cx="1008112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80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Rank Top10 Comparison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12776"/>
            <a:ext cx="7056784" cy="5310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1043608" y="2132856"/>
            <a:ext cx="1008112" cy="14401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043608" y="3861048"/>
            <a:ext cx="1008112" cy="14401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5301208"/>
            <a:ext cx="1008112" cy="14401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043608" y="6021288"/>
            <a:ext cx="1008112" cy="14401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043608" y="6271220"/>
            <a:ext cx="1008112" cy="14401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25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Significant factor selection</a:t>
            </a:r>
            <a:endParaRPr lang="ko-KR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620" y="3253833"/>
            <a:ext cx="1222116" cy="607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181" y="3645024"/>
            <a:ext cx="1288926" cy="652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212976"/>
            <a:ext cx="676971" cy="676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151" y="1094672"/>
            <a:ext cx="2846986" cy="2548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861048"/>
            <a:ext cx="3024336" cy="2794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861048"/>
            <a:ext cx="3054662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0692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Significant factor selection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7564" y="4581128"/>
            <a:ext cx="7848872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# 'Post Malone' : c("</a:t>
            </a:r>
            <a:r>
              <a:rPr lang="en-US" altLang="ko-KR" sz="1050" dirty="0" err="1"/>
              <a:t>rockstar</a:t>
            </a:r>
            <a:r>
              <a:rPr lang="en-US" altLang="ko-KR" sz="1050" dirty="0"/>
              <a:t>","</a:t>
            </a:r>
            <a:r>
              <a:rPr lang="en-US" altLang="ko-KR" sz="1050" dirty="0" err="1"/>
              <a:t>congratulations","go</a:t>
            </a:r>
            <a:r>
              <a:rPr lang="en-US" altLang="ko-KR" sz="1050" dirty="0"/>
              <a:t> </a:t>
            </a:r>
            <a:r>
              <a:rPr lang="en-US" altLang="ko-KR" sz="1050" dirty="0" err="1"/>
              <a:t>flex","candy</a:t>
            </a:r>
            <a:r>
              <a:rPr lang="en-US" altLang="ko-KR" sz="1050" dirty="0"/>
              <a:t> paint", "</a:t>
            </a:r>
            <a:r>
              <a:rPr lang="en-US" altLang="ko-KR" sz="1050" dirty="0" err="1"/>
              <a:t>i</a:t>
            </a:r>
            <a:r>
              <a:rPr lang="en-US" altLang="ko-KR" sz="1050" dirty="0"/>
              <a:t> fall apart", "white </a:t>
            </a:r>
            <a:r>
              <a:rPr lang="en-US" altLang="ko-KR" sz="1050" dirty="0" err="1"/>
              <a:t>iverson</a:t>
            </a:r>
            <a:r>
              <a:rPr lang="en-US" altLang="ko-KR" sz="1050" dirty="0"/>
              <a:t>")</a:t>
            </a:r>
          </a:p>
          <a:p>
            <a:r>
              <a:rPr lang="en-US" altLang="ko-KR" sz="1050" dirty="0"/>
              <a:t># 'Kodak Black' : c("roll in peace", "</a:t>
            </a:r>
            <a:r>
              <a:rPr lang="en-US" altLang="ko-KR" sz="1050" dirty="0" err="1"/>
              <a:t>transportin</a:t>
            </a:r>
            <a:r>
              <a:rPr lang="en-US" altLang="ko-KR" sz="1050" dirty="0"/>
              <a:t>", "tunnel vision", "codeine dreaming", "no </a:t>
            </a:r>
            <a:r>
              <a:rPr lang="en-US" altLang="ko-KR" sz="1050" dirty="0" err="1"/>
              <a:t>flockin</a:t>
            </a:r>
            <a:r>
              <a:rPr lang="en-US" altLang="ko-KR" sz="1050" dirty="0"/>
              <a:t>", "patty cake","</a:t>
            </a:r>
            <a:r>
              <a:rPr lang="en-US" altLang="ko-KR" sz="1050" dirty="0" err="1"/>
              <a:t>halloween</a:t>
            </a:r>
            <a:r>
              <a:rPr lang="en-US" altLang="ko-KR" sz="1050" dirty="0"/>
              <a:t>", "patty cake", "too much money", "roll in peace")   )</a:t>
            </a:r>
          </a:p>
          <a:p>
            <a:r>
              <a:rPr lang="en-US" altLang="ko-KR" sz="1050" dirty="0"/>
              <a:t># 'Taylor swift' : c(""Look What You Made Me Do", "...ready for it?", "gorgeous", "call it what you want", "end game", "</a:t>
            </a:r>
            <a:r>
              <a:rPr lang="en-US" altLang="ko-KR" sz="1050" dirty="0" err="1"/>
              <a:t>i</a:t>
            </a:r>
            <a:r>
              <a:rPr lang="en-US" altLang="ko-KR" sz="1050" dirty="0"/>
              <a:t> did something bad", "delicate")</a:t>
            </a:r>
          </a:p>
          <a:p>
            <a:r>
              <a:rPr lang="en-US" altLang="ko-KR" sz="1050" dirty="0"/>
              <a:t># 'Ed Sheeran' : c("shape of you", "perfect", "thinking out loud") # derivative  should be merged again</a:t>
            </a:r>
          </a:p>
          <a:p>
            <a:r>
              <a:rPr lang="en-US" altLang="ko-KR" sz="1050" dirty="0"/>
              <a:t># 'Imagine Dragons' : c("thunder", "believer")</a:t>
            </a:r>
            <a:endParaRPr lang="ko-KR" altLang="en-US" sz="1050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340768"/>
            <a:ext cx="4791075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8877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3643"/>
            <a:ext cx="4212176" cy="3079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501008"/>
            <a:ext cx="4353593" cy="3199085"/>
          </a:xfrm>
        </p:spPr>
      </p:pic>
      <p:pic>
        <p:nvPicPr>
          <p:cNvPr id="6" name="내용 개체 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573016"/>
            <a:ext cx="4212176" cy="309517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37836"/>
            <a:ext cx="4537919" cy="329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9924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4624"/>
            <a:ext cx="4350690" cy="3196952"/>
          </a:xfrm>
        </p:spPr>
      </p:pic>
      <p:pic>
        <p:nvPicPr>
          <p:cNvPr id="8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3284984"/>
            <a:ext cx="4687046" cy="344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510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46" y="116632"/>
            <a:ext cx="4244138" cy="3124944"/>
          </a:xfrm>
        </p:spPr>
      </p:pic>
      <p:pic>
        <p:nvPicPr>
          <p:cNvPr id="7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16632"/>
            <a:ext cx="4341936" cy="3196952"/>
          </a:xfrm>
          <a:prstGeom prst="rect">
            <a:avLst/>
          </a:prstGeom>
        </p:spPr>
      </p:pic>
      <p:pic>
        <p:nvPicPr>
          <p:cNvPr id="8" name="내용 개체 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429000"/>
            <a:ext cx="4303094" cy="3168352"/>
          </a:xfrm>
          <a:prstGeom prst="rect">
            <a:avLst/>
          </a:prstGeom>
        </p:spPr>
      </p:pic>
      <p:pic>
        <p:nvPicPr>
          <p:cNvPr id="9" name="내용 개체 틀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010" y="3577211"/>
            <a:ext cx="4249934" cy="312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008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4248472" cy="3121841"/>
          </a:xfrm>
        </p:spPr>
      </p:pic>
      <p:pic>
        <p:nvPicPr>
          <p:cNvPr id="3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528" y="3284984"/>
            <a:ext cx="4862471" cy="35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770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Motivation</a:t>
            </a:r>
            <a:endParaRPr lang="ko-KR" altLang="en-US" dirty="0">
              <a:solidFill>
                <a:schemeClr val="tx2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630" y="3356992"/>
            <a:ext cx="4539787" cy="33649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92726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18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6632"/>
            <a:ext cx="4392488" cy="3069261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356992"/>
            <a:ext cx="4619381" cy="336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0161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Observation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Spotify’s ranking line is on the left-side than YouTube music and Billboard’s</a:t>
            </a:r>
          </a:p>
          <a:p>
            <a:r>
              <a:rPr lang="en-US" altLang="ko-KR" dirty="0" smtClean="0"/>
              <a:t>Spotify provide first viral hit and followed by YouTube music and Billboard’s</a:t>
            </a:r>
          </a:p>
          <a:p>
            <a:endParaRPr lang="en-US" altLang="ko-KR" dirty="0"/>
          </a:p>
          <a:p>
            <a:pPr>
              <a:buFont typeface="Wingdings"/>
              <a:buChar char="à"/>
            </a:pPr>
            <a:r>
              <a:rPr lang="en-US" altLang="ko-KR" dirty="0" smtClean="0">
                <a:sym typeface="Wingdings" panose="05000000000000000000" pitchFamily="2" charset="2"/>
              </a:rPr>
              <a:t>But, 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long-term data comparison is needed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1267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Genre positioning in Top100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896144" y="2420888"/>
            <a:ext cx="7492280" cy="1314450"/>
            <a:chOff x="896144" y="2420888"/>
            <a:chExt cx="7492280" cy="1314450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144" y="2420888"/>
              <a:ext cx="1371600" cy="1303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2855" y="2420888"/>
              <a:ext cx="1419225" cy="1314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9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6382" y="2452687"/>
              <a:ext cx="1452042" cy="1271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476447"/>
              </p:ext>
            </p:extLst>
          </p:nvPr>
        </p:nvGraphicFramePr>
        <p:xfrm>
          <a:off x="2241551" y="4221088"/>
          <a:ext cx="4660898" cy="2095500"/>
        </p:xfrm>
        <a:graphic>
          <a:graphicData uri="http://schemas.openxmlformats.org/drawingml/2006/table">
            <a:tbl>
              <a:tblPr/>
              <a:tblGrid>
                <a:gridCol w="63327"/>
                <a:gridCol w="962577"/>
                <a:gridCol w="493954"/>
                <a:gridCol w="104490"/>
                <a:gridCol w="937246"/>
                <a:gridCol w="493954"/>
                <a:gridCol w="104490"/>
                <a:gridCol w="902416"/>
                <a:gridCol w="493954"/>
                <a:gridCol w="104490"/>
              </a:tblGrid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9550">
                <a:tc gridSpan="9">
                  <a:txBody>
                    <a:bodyPr/>
                    <a:lstStyle/>
                    <a:p>
                      <a:pPr algn="l" fontAlgn="ctr"/>
                      <a:r>
                        <a:rPr lang="en-US" sz="1100" b="1" i="0" u="sng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Genre frequency in Week Top100 (2017-09-15 ~ 2018-01-26)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Spotify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Youtube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Billboard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pop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49.6%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pop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44.0%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pop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40.5%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hip hop/ rap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21.2%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hip hop/rap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21.4%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country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18.6%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alternative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alternative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alternative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18.3%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R&amp;B/Soul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country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hip hop/rap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11.9%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Soundtrack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R&amp;B/Soul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R&amp;B/Soul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Country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Soundtrack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2.9%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Soundtrack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Dance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Heavy metal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Dance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942" y="1759515"/>
            <a:ext cx="1222116" cy="607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258" y="1736812"/>
            <a:ext cx="1288926" cy="652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405" y="1724637"/>
            <a:ext cx="676971" cy="676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9218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Rank ….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51520" y="1540017"/>
            <a:ext cx="2664296" cy="504056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228184" y="1540017"/>
            <a:ext cx="2664296" cy="504056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75856" y="1540017"/>
            <a:ext cx="2664296" cy="504056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942" y="1759515"/>
            <a:ext cx="1222116" cy="607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258" y="1736812"/>
            <a:ext cx="1288926" cy="652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405" y="1724637"/>
            <a:ext cx="676971" cy="676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2564904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Total number of </a:t>
            </a:r>
            <a:r>
              <a:rPr lang="en-US" altLang="ko-KR" u="sng" dirty="0"/>
              <a:t>downloaded stream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91880" y="2564904"/>
            <a:ext cx="23042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Total number of </a:t>
            </a:r>
            <a:r>
              <a:rPr lang="en-US" altLang="ko-KR" u="sng" dirty="0"/>
              <a:t>viewed</a:t>
            </a:r>
            <a:r>
              <a:rPr lang="en-US" altLang="ko-KR" dirty="0"/>
              <a:t> music on YouTube by video, artist, track, and viral score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16216" y="2564904"/>
            <a:ext cx="23042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Radio </a:t>
            </a:r>
            <a:r>
              <a:rPr lang="en-US" altLang="ko-KR" dirty="0"/>
              <a:t>airplay audience impressions as </a:t>
            </a:r>
            <a:r>
              <a:rPr lang="en-US" altLang="ko-KR" u="sng" dirty="0"/>
              <a:t>measured by </a:t>
            </a:r>
            <a:r>
              <a:rPr lang="en-US" altLang="ko-KR" dirty="0"/>
              <a:t>Nielsen Music, </a:t>
            </a:r>
          </a:p>
          <a:p>
            <a:r>
              <a:rPr lang="en-US" altLang="ko-KR" u="sng" dirty="0" smtClean="0"/>
              <a:t>sales </a:t>
            </a:r>
            <a:r>
              <a:rPr lang="en-US" altLang="ko-KR" u="sng" dirty="0"/>
              <a:t>data </a:t>
            </a:r>
            <a:r>
              <a:rPr lang="en-US" altLang="ko-KR" dirty="0"/>
              <a:t>as compiled by Nielsen Music and streaming activity data provided by online music sources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5536" y="3789040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FF00"/>
                </a:solidFill>
              </a:rPr>
              <a:t>Simple, </a:t>
            </a:r>
          </a:p>
          <a:p>
            <a:pPr algn="ctr"/>
            <a:r>
              <a:rPr lang="en-US" altLang="ko-KR" dirty="0" smtClean="0">
                <a:solidFill>
                  <a:srgbClr val="FFFF00"/>
                </a:solidFill>
              </a:rPr>
              <a:t>but </a:t>
            </a:r>
          </a:p>
          <a:p>
            <a:pPr algn="ctr"/>
            <a:r>
              <a:rPr lang="en-US" altLang="ko-KR" dirty="0" smtClean="0">
                <a:solidFill>
                  <a:srgbClr val="FFFF00"/>
                </a:solidFill>
              </a:rPr>
              <a:t>Fast, and effective !</a:t>
            </a:r>
            <a:endParaRPr lang="en-US" altLang="ko-KR" dirty="0">
              <a:solidFill>
                <a:srgbClr val="FFFF00"/>
              </a:solidFill>
            </a:endParaRPr>
          </a:p>
        </p:txBody>
      </p:sp>
      <p:sp>
        <p:nvSpPr>
          <p:cNvPr id="10" name="줄무늬가 있는 오른쪽 화살표 9"/>
          <p:cNvSpPr/>
          <p:nvPr/>
        </p:nvSpPr>
        <p:spPr>
          <a:xfrm rot="5400000">
            <a:off x="1286344" y="3330280"/>
            <a:ext cx="432048" cy="34145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353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Future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Data Survey</a:t>
            </a:r>
          </a:p>
          <a:p>
            <a:pPr lvl="1"/>
            <a:r>
              <a:rPr lang="en-US" altLang="ko-KR" dirty="0" smtClean="0"/>
              <a:t>Regional subscriber distribution</a:t>
            </a:r>
          </a:p>
          <a:p>
            <a:pPr lvl="1"/>
            <a:r>
              <a:rPr lang="en-US" altLang="ko-KR" dirty="0" smtClean="0"/>
              <a:t>Weather, Airplay data</a:t>
            </a:r>
          </a:p>
          <a:p>
            <a:r>
              <a:rPr lang="en-US" altLang="ko-KR" dirty="0" smtClean="0"/>
              <a:t>Analysis</a:t>
            </a:r>
          </a:p>
          <a:p>
            <a:pPr lvl="1"/>
            <a:r>
              <a:rPr lang="en-US" altLang="ko-KR" dirty="0"/>
              <a:t>Free vs. charged subscriber</a:t>
            </a:r>
          </a:p>
          <a:p>
            <a:pPr lvl="1"/>
            <a:r>
              <a:rPr lang="en-US" altLang="ko-KR" dirty="0"/>
              <a:t>By age, gender, occupation</a:t>
            </a:r>
          </a:p>
          <a:p>
            <a:pPr lvl="1"/>
            <a:r>
              <a:rPr lang="en-US" altLang="ko-KR" dirty="0" smtClean="0"/>
              <a:t>By weather, date</a:t>
            </a:r>
          </a:p>
          <a:p>
            <a:r>
              <a:rPr lang="en-US" altLang="ko-KR" dirty="0" smtClean="0"/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394179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268760"/>
            <a:ext cx="8229600" cy="374441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Thank you</a:t>
            </a:r>
            <a:br>
              <a:rPr lang="en-US" altLang="ko-KR" dirty="0" smtClean="0"/>
            </a:br>
            <a:r>
              <a:rPr lang="en-US" altLang="ko-KR" dirty="0" smtClean="0"/>
              <a:t>for</a:t>
            </a:r>
            <a:br>
              <a:rPr lang="en-US" altLang="ko-KR" dirty="0" smtClean="0"/>
            </a:br>
            <a:r>
              <a:rPr lang="en-US" altLang="ko-KR" dirty="0" smtClean="0"/>
              <a:t>attention 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9155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04" y="1340768"/>
            <a:ext cx="7128792" cy="534659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Motivation</a:t>
            </a:r>
            <a:endParaRPr lang="ko-KR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36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Motivation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lvl="0" indent="0" fontAlgn="base" latinLnBrk="0">
              <a:buNone/>
            </a:pPr>
            <a:r>
              <a:rPr lang="en-US" altLang="ko-KR" dirty="0" smtClean="0"/>
              <a:t>- Spotify is really making a music trend?</a:t>
            </a:r>
          </a:p>
          <a:p>
            <a:pPr marL="0" lvl="0" indent="0" fontAlgn="base" latinLnBrk="0">
              <a:buNone/>
            </a:pPr>
            <a:endParaRPr lang="en-US" altLang="ko-KR" dirty="0"/>
          </a:p>
          <a:p>
            <a:pPr marL="0" lvl="0" indent="0" fontAlgn="base" latinLnBrk="0">
              <a:buNone/>
            </a:pPr>
            <a:r>
              <a:rPr lang="en-US" altLang="ko-KR" dirty="0" smtClean="0"/>
              <a:t>- Why many people uses Spotify’s data?</a:t>
            </a:r>
          </a:p>
          <a:p>
            <a:pPr marL="0" lvl="0" indent="0" fontAlgn="base" latinLnBrk="0">
              <a:buNone/>
            </a:pPr>
            <a:endParaRPr lang="en-US" altLang="ko-KR" dirty="0"/>
          </a:p>
          <a:p>
            <a:pPr marL="0" lvl="0" indent="0" fontAlgn="base" latinLnBrk="0">
              <a:buNone/>
            </a:pPr>
            <a:r>
              <a:rPr lang="en-US" altLang="ko-KR" dirty="0" smtClean="0"/>
              <a:t>- Are these reliable?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702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Analysis points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lvl="0" indent="0" fontAlgn="base" latinLnBrk="0">
              <a:buNone/>
            </a:pPr>
            <a:r>
              <a:rPr lang="en-US" altLang="ko-KR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- Spotify is really making a music trend?</a:t>
            </a:r>
          </a:p>
          <a:p>
            <a:pPr marL="0" lvl="0" indent="0" fontAlgn="base" latinLnBrk="0">
              <a:buNone/>
            </a:pPr>
            <a:r>
              <a:rPr lang="en-US" altLang="ko-KR" dirty="0" smtClean="0"/>
              <a:t>  </a:t>
            </a:r>
            <a:r>
              <a:rPr lang="en-US" altLang="ko-KR" dirty="0" smtClean="0">
                <a:sym typeface="Wingdings" panose="05000000000000000000" pitchFamily="2" charset="2"/>
              </a:rPr>
              <a:t> Compare with others’ list</a:t>
            </a:r>
            <a:endParaRPr lang="en-US" altLang="ko-KR" dirty="0"/>
          </a:p>
          <a:p>
            <a:pPr marL="0" lvl="0" indent="0" fontAlgn="base" latinLnBrk="0">
              <a:buNone/>
            </a:pPr>
            <a:r>
              <a:rPr lang="en-US" altLang="ko-KR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- Why many people uses Spotify’s data?</a:t>
            </a:r>
          </a:p>
          <a:p>
            <a:pPr marL="0" lvl="0" indent="0" fontAlgn="base" latinLnBrk="0">
              <a:buNone/>
            </a:pPr>
            <a:r>
              <a:rPr lang="en-US" altLang="ko-KR" dirty="0" smtClean="0"/>
              <a:t>  </a:t>
            </a:r>
            <a:r>
              <a:rPr lang="en-US" altLang="ko-KR" dirty="0" smtClean="0">
                <a:sym typeface="Wingdings" panose="05000000000000000000" pitchFamily="2" charset="2"/>
              </a:rPr>
              <a:t> Web scraping and using it</a:t>
            </a:r>
            <a:endParaRPr lang="en-US" altLang="ko-KR" dirty="0"/>
          </a:p>
          <a:p>
            <a:pPr lvl="0" fontAlgn="base" latinLnBrk="0">
              <a:buFontTx/>
              <a:buChar char="-"/>
            </a:pPr>
            <a:r>
              <a:rPr lang="en-US" altLang="ko-KR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Are these reliable?</a:t>
            </a:r>
          </a:p>
          <a:p>
            <a:pPr marL="0" lvl="0" indent="0" fontAlgn="base" latinLnBrk="0">
              <a:buNone/>
            </a:pPr>
            <a:r>
              <a:rPr lang="en-US" altLang="ko-KR" dirty="0" smtClean="0"/>
              <a:t>  </a:t>
            </a:r>
            <a:r>
              <a:rPr lang="en-US" altLang="ko-KR" dirty="0" smtClean="0">
                <a:sym typeface="Wingdings" panose="05000000000000000000" pitchFamily="2" charset="2"/>
              </a:rPr>
              <a:t> 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818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exploratory </a:t>
            </a:r>
            <a:r>
              <a:rPr lang="en-US" altLang="ko-KR" dirty="0" smtClean="0"/>
              <a:t>candidates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1936328"/>
            <a:ext cx="8890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700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Sets </a:t>
            </a:r>
            <a:r>
              <a:rPr lang="en-US" altLang="ko-KR" sz="2800" dirty="0" smtClean="0"/>
              <a:t> by Web-scraping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Spotify</a:t>
            </a:r>
            <a:r>
              <a:rPr lang="en-US" altLang="ko-KR" sz="2800" dirty="0" smtClean="0">
                <a:solidFill>
                  <a:srgbClr val="FFFF00"/>
                </a:solidFill>
              </a:rPr>
              <a:t> </a:t>
            </a:r>
            <a:r>
              <a:rPr lang="en-US" altLang="ko-KR" sz="2800" dirty="0" smtClean="0"/>
              <a:t>Weekly Top 100</a:t>
            </a:r>
          </a:p>
          <a:p>
            <a:pPr marL="0" indent="0">
              <a:buNone/>
            </a:pPr>
            <a:r>
              <a:rPr lang="en-US" altLang="ko-KR" sz="2800" dirty="0"/>
              <a:t>   </a:t>
            </a:r>
            <a:r>
              <a:rPr lang="en-US" altLang="ko-KR" sz="1600" dirty="0"/>
              <a:t>(https://</a:t>
            </a:r>
            <a:r>
              <a:rPr lang="en-US" altLang="ko-KR" sz="1600" dirty="0" smtClean="0"/>
              <a:t>spotifycharts.com/regional/us/daily/latest)</a:t>
            </a:r>
            <a:endParaRPr lang="en-US" altLang="ko-KR" sz="1600" dirty="0"/>
          </a:p>
          <a:p>
            <a:endParaRPr lang="en-US" altLang="ko-KR" sz="2800" dirty="0" smtClean="0"/>
          </a:p>
          <a:p>
            <a:r>
              <a:rPr lang="en-US" altLang="ko-KR" sz="2800" dirty="0" smtClean="0">
                <a:solidFill>
                  <a:srgbClr val="FFFF00"/>
                </a:solidFill>
              </a:rPr>
              <a:t>YouTube</a:t>
            </a:r>
            <a:r>
              <a:rPr lang="en-US" altLang="ko-KR" sz="2800" dirty="0" smtClean="0"/>
              <a:t> Music Chart Top 100 </a:t>
            </a:r>
          </a:p>
          <a:p>
            <a:pPr marL="0" indent="0">
              <a:buNone/>
            </a:pPr>
            <a:r>
              <a:rPr lang="en-US" altLang="ko-KR" sz="2800" dirty="0"/>
              <a:t>   </a:t>
            </a:r>
            <a:r>
              <a:rPr lang="en-US" altLang="ko-KR" sz="1800" dirty="0"/>
              <a:t>(https://</a:t>
            </a:r>
            <a:r>
              <a:rPr lang="en-US" altLang="ko-KR" sz="1800" dirty="0" smtClean="0"/>
              <a:t>artists.youtube.com/charts/tracks)</a:t>
            </a:r>
          </a:p>
          <a:p>
            <a:endParaRPr lang="en-US" altLang="ko-KR" sz="2800" dirty="0" smtClean="0"/>
          </a:p>
          <a:p>
            <a:r>
              <a:rPr lang="en-US" altLang="ko-KR" sz="2800" dirty="0" smtClean="0">
                <a:solidFill>
                  <a:srgbClr val="FFFF00"/>
                </a:solidFill>
              </a:rPr>
              <a:t>Billboard</a:t>
            </a:r>
            <a:r>
              <a:rPr lang="en-US" altLang="ko-KR" sz="2800" dirty="0" smtClean="0"/>
              <a:t> the hot 100 </a:t>
            </a:r>
          </a:p>
          <a:p>
            <a:pPr marL="0" indent="0">
              <a:buNone/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  </a:t>
            </a:r>
            <a:r>
              <a:rPr lang="en-US" altLang="ko-KR" sz="1800" dirty="0" smtClean="0"/>
              <a:t>(</a:t>
            </a:r>
            <a:r>
              <a:rPr lang="en-US" altLang="ko-KR" sz="1800" dirty="0"/>
              <a:t>https://</a:t>
            </a:r>
            <a:r>
              <a:rPr lang="en-US" altLang="ko-KR" sz="1800" dirty="0" smtClean="0"/>
              <a:t>www.billboard.com/charts/hot-100)</a:t>
            </a:r>
            <a:endParaRPr lang="en-US" altLang="ko-KR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019685" y="6021288"/>
            <a:ext cx="2016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I Tunes </a:t>
            </a:r>
          </a:p>
          <a:p>
            <a:r>
              <a:rPr lang="en-US" altLang="ko-KR" sz="20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– </a:t>
            </a:r>
            <a:r>
              <a:rPr lang="en-US" altLang="ko-KR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f</a:t>
            </a:r>
            <a:r>
              <a:rPr lang="en-US" altLang="ko-KR" sz="20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or Genre</a:t>
            </a:r>
            <a:endParaRPr lang="ko-KR" altLang="en-US" sz="20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374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Spotify scraping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768"/>
            <a:ext cx="9144000" cy="24737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1337"/>
            <a:ext cx="9144000" cy="240601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208833" y="476672"/>
            <a:ext cx="1611639" cy="504056"/>
          </a:xfrm>
          <a:prstGeom prst="rect">
            <a:avLst/>
          </a:prstGeom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Scrapy</a:t>
            </a:r>
            <a:endParaRPr lang="ko-KR" altLang="en-US" sz="2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6934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YouTube scraping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208833" y="476672"/>
            <a:ext cx="1611639" cy="504056"/>
          </a:xfrm>
          <a:prstGeom prst="rect">
            <a:avLst/>
          </a:prstGeom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Selenium</a:t>
            </a:r>
            <a:endParaRPr lang="ko-KR" altLang="en-US" sz="2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5895"/>
            <a:ext cx="9144000" cy="396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569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원근감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1192</TotalTime>
  <Words>525</Words>
  <Application>Microsoft Office PowerPoint</Application>
  <PresentationFormat>화면 슬라이드 쇼(4:3)</PresentationFormat>
  <Paragraphs>189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Comparison Top100 ranks  from various service provider</vt:lpstr>
      <vt:lpstr>Motivation</vt:lpstr>
      <vt:lpstr>Motivation</vt:lpstr>
      <vt:lpstr>Motivation</vt:lpstr>
      <vt:lpstr>Analysis points</vt:lpstr>
      <vt:lpstr>exploratory candidates</vt:lpstr>
      <vt:lpstr>Data Sets  by Web-scraping</vt:lpstr>
      <vt:lpstr>Spotify scraping</vt:lpstr>
      <vt:lpstr>YouTube scraping</vt:lpstr>
      <vt:lpstr>Billboard scraping</vt:lpstr>
      <vt:lpstr>Why Spotify’s dataset ?</vt:lpstr>
      <vt:lpstr>Rank Top10 Comparison</vt:lpstr>
      <vt:lpstr>Rank Top10 Comparison</vt:lpstr>
      <vt:lpstr>Significant factor selection</vt:lpstr>
      <vt:lpstr>Significant factor selection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Observation</vt:lpstr>
      <vt:lpstr>Genre positioning in Top100</vt:lpstr>
      <vt:lpstr>How to Rank ….</vt:lpstr>
      <vt:lpstr>Future Work</vt:lpstr>
      <vt:lpstr>Thank you for attention !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강동현</cp:lastModifiedBy>
  <cp:revision>73</cp:revision>
  <dcterms:created xsi:type="dcterms:W3CDTF">2006-10-05T04:04:58Z</dcterms:created>
  <dcterms:modified xsi:type="dcterms:W3CDTF">2018-02-14T18:54:09Z</dcterms:modified>
</cp:coreProperties>
</file>