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1.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slideMasters/slideMaster1.xml" ContentType="application/vnd.openxmlformats-officedocument.presentationml.slideMaster+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0" r:id="rId2"/>
  </p:sldMasterIdLst>
  <p:notesMasterIdLst>
    <p:notesMasterId r:id="rId27"/>
  </p:notesMasterIdLst>
  <p:sldIdLst>
    <p:sldId id="256" r:id="rId3"/>
    <p:sldId id="257" r:id="rId4"/>
    <p:sldId id="275" r:id="rId5"/>
    <p:sldId id="259" r:id="rId6"/>
    <p:sldId id="258" r:id="rId7"/>
    <p:sldId id="261" r:id="rId8"/>
    <p:sldId id="295" r:id="rId9"/>
    <p:sldId id="288" r:id="rId10"/>
    <p:sldId id="294" r:id="rId11"/>
    <p:sldId id="289" r:id="rId12"/>
    <p:sldId id="293" r:id="rId13"/>
    <p:sldId id="291" r:id="rId14"/>
    <p:sldId id="290" r:id="rId15"/>
    <p:sldId id="279" r:id="rId16"/>
    <p:sldId id="262" r:id="rId17"/>
    <p:sldId id="298" r:id="rId18"/>
    <p:sldId id="281" r:id="rId19"/>
    <p:sldId id="284" r:id="rId20"/>
    <p:sldId id="282" r:id="rId21"/>
    <p:sldId id="283" r:id="rId22"/>
    <p:sldId id="280" r:id="rId23"/>
    <p:sldId id="274" r:id="rId24"/>
    <p:sldId id="292" r:id="rId25"/>
    <p:sldId id="28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3E8DA05C-6960-41B9-9B96-52F34DB05F7E}">
          <p14:sldIdLst>
            <p14:sldId id="256"/>
            <p14:sldId id="257"/>
            <p14:sldId id="275"/>
            <p14:sldId id="259"/>
            <p14:sldId id="258"/>
            <p14:sldId id="261"/>
            <p14:sldId id="295"/>
            <p14:sldId id="288"/>
            <p14:sldId id="294"/>
            <p14:sldId id="289"/>
            <p14:sldId id="293"/>
            <p14:sldId id="291"/>
            <p14:sldId id="290"/>
            <p14:sldId id="279"/>
            <p14:sldId id="262"/>
            <p14:sldId id="298"/>
          </p14:sldIdLst>
        </p14:section>
        <p14:section name="Başlıksız Bölüm" id="{4E3551CB-758B-4663-9F29-4B214BA9FB5E}">
          <p14:sldIdLst>
            <p14:sldId id="281"/>
            <p14:sldId id="284"/>
            <p14:sldId id="282"/>
            <p14:sldId id="283"/>
            <p14:sldId id="280"/>
          </p14:sldIdLst>
        </p14:section>
        <p14:section name="Başlıksız Bölüm" id="{B7FFE9CF-946E-4728-9160-3BACF74974CA}">
          <p14:sldIdLst>
            <p14:sldId id="274"/>
            <p14:sldId id="292"/>
            <p14:sldId id="28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6B4"/>
    <a:srgbClr val="F8F8F8"/>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1040" autoAdjust="0"/>
  </p:normalViewPr>
  <p:slideViewPr>
    <p:cSldViewPr>
      <p:cViewPr varScale="1">
        <p:scale>
          <a:sx n="113" d="100"/>
          <a:sy n="113" d="100"/>
        </p:scale>
        <p:origin x="1338" y="17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A90B2E-34C5-4001-8DD0-DD59B4864EC2}" type="datetimeFigureOut">
              <a:rPr lang="en-US" smtClean="0"/>
              <a:t>5/7/2024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2EE607-FC2B-4A90-B5A7-A1B877402938}" type="slidenum">
              <a:rPr lang="en-US" smtClean="0"/>
              <a:t>‹#›</a:t>
            </a:fld>
            <a:endParaRPr lang="en-US"/>
          </a:p>
        </p:txBody>
      </p:sp>
    </p:spTree>
    <p:extLst>
      <p:ext uri="{BB962C8B-B14F-4D97-AF65-F5344CB8AC3E}">
        <p14:creationId xmlns:p14="http://schemas.microsoft.com/office/powerpoint/2010/main" val="397442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tr-TR" sz="1200" b="0" noProof="0" smtClean="0"/>
          </a:p>
        </p:txBody>
      </p:sp>
      <p:sp>
        <p:nvSpPr>
          <p:cNvPr id="6" name="Slide Image Placeholder 5"/>
          <p:cNvSpPr>
            <a:spLocks noGrp="1" noRot="1" noChangeAspect="1"/>
          </p:cNvSpPr>
          <p:nvPr>
            <p:ph type="sldImg"/>
          </p:nvPr>
        </p:nvSpPr>
        <p:spPr>
          <a:xfrm>
            <a:off x="533400" y="460375"/>
            <a:ext cx="3144838" cy="2359025"/>
          </a:xfr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tr-TR" sz="1200" b="0" noProof="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1182708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tr-TR" sz="1200" b="0" noProof="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1074599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tr-TR" sz="1200" b="0" noProof="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3901357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tr-TR" sz="1200" b="0" noProof="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3812796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tr-TR" sz="1200" b="0" noProof="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480349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tr-TR" sz="1200" b="0" noProof="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1734421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tr-TR" sz="1200" b="0" noProof="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2383873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tr-TR" sz="1200" b="0" noProof="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1745579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tr-TR" sz="1200" b="0" noProof="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1099065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tr-TR" sz="1200" b="0" noProof="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3442820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tr-TR" sz="1200" b="0" noProof="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4183070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tr-TR" sz="1200" b="0" noProof="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3784802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tr-TR" sz="1200" b="0" noProof="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969572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tr-TR" sz="1200" b="0" noProof="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23473422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tr-TR" sz="1200" b="0" noProof="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10382923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tr-TR" sz="1200" b="0" noProof="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1002639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tr-TR" sz="1200" b="0" noProof="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1469797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tr-TR" sz="1200" b="0" noProof="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3488686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tr-TR" sz="1200" b="0" noProof="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1650462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tr-TR" sz="1200" b="0" noProof="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47902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tr-TR" sz="1200" b="0" noProof="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4207285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tr-TR" sz="1200" b="0" noProof="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3650730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tr-TR" sz="1200" b="0" noProof="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1758288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tr-TR" smtClean="0"/>
              <a:t>Asıl başlık stili için tıklatın</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a:p>
        </p:txBody>
      </p:sp>
      <p:sp>
        <p:nvSpPr>
          <p:cNvPr id="4" name="Date Placeholder 3"/>
          <p:cNvSpPr>
            <a:spLocks noGrp="1"/>
          </p:cNvSpPr>
          <p:nvPr>
            <p:ph type="dt" sz="half" idx="10"/>
          </p:nvPr>
        </p:nvSpPr>
        <p:spPr/>
        <p:txBody>
          <a:bodyPr/>
          <a:lstStyle/>
          <a:p>
            <a:fld id="{EBCD5785-8A43-4CC4-A705-D4AA7E8DB57F}" type="datetimeFigureOut">
              <a:rPr lang="en-US" smtClean="0">
                <a:solidFill>
                  <a:prstClr val="black">
                    <a:tint val="75000"/>
                  </a:prstClr>
                </a:solidFill>
              </a:rPr>
              <a:pPr/>
              <a:t>5/7/2024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F75B4CE-5129-41CA-A75E-F2AE589D1F4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31834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EBCD5785-8A43-4CC4-A705-D4AA7E8DB57F}" type="datetimeFigureOut">
              <a:rPr lang="en-US" smtClean="0">
                <a:solidFill>
                  <a:prstClr val="black">
                    <a:tint val="75000"/>
                  </a:prstClr>
                </a:solidFill>
              </a:rPr>
              <a:pPr/>
              <a:t>5/7/2024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F75B4CE-5129-41CA-A75E-F2AE589D1F4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73570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EBCD5785-8A43-4CC4-A705-D4AA7E8DB57F}" type="datetimeFigureOut">
              <a:rPr lang="en-US" smtClean="0">
                <a:solidFill>
                  <a:prstClr val="black">
                    <a:tint val="75000"/>
                  </a:prstClr>
                </a:solidFill>
              </a:rPr>
              <a:pPr/>
              <a:t>5/7/2024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F75B4CE-5129-41CA-A75E-F2AE589D1F4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2895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EBCD5785-8A43-4CC4-A705-D4AA7E8DB57F}" type="datetimeFigureOut">
              <a:rPr lang="en-US" smtClean="0">
                <a:solidFill>
                  <a:prstClr val="black">
                    <a:tint val="75000"/>
                  </a:prstClr>
                </a:solidFill>
              </a:rPr>
              <a:pPr/>
              <a:t>5/7/2024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F75B4CE-5129-41CA-A75E-F2AE589D1F4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26991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EBCD5785-8A43-4CC4-A705-D4AA7E8DB57F}" type="datetimeFigureOut">
              <a:rPr lang="en-US" smtClean="0">
                <a:solidFill>
                  <a:prstClr val="black">
                    <a:tint val="75000"/>
                  </a:prstClr>
                </a:solidFill>
              </a:rPr>
              <a:pPr/>
              <a:t>5/7/2024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F75B4CE-5129-41CA-A75E-F2AE589D1F4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735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Date Placeholder 4"/>
          <p:cNvSpPr>
            <a:spLocks noGrp="1"/>
          </p:cNvSpPr>
          <p:nvPr>
            <p:ph type="dt" sz="half" idx="10"/>
          </p:nvPr>
        </p:nvSpPr>
        <p:spPr/>
        <p:txBody>
          <a:bodyPr/>
          <a:lstStyle/>
          <a:p>
            <a:fld id="{EBCD5785-8A43-4CC4-A705-D4AA7E8DB57F}" type="datetimeFigureOut">
              <a:rPr lang="en-US" smtClean="0">
                <a:solidFill>
                  <a:prstClr val="black">
                    <a:tint val="75000"/>
                  </a:prstClr>
                </a:solidFill>
              </a:rPr>
              <a:pPr/>
              <a:t>5/7/2024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F75B4CE-5129-41CA-A75E-F2AE589D1F4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21776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6"/>
          <p:cNvSpPr>
            <a:spLocks noGrp="1"/>
          </p:cNvSpPr>
          <p:nvPr>
            <p:ph type="dt" sz="half" idx="10"/>
          </p:nvPr>
        </p:nvSpPr>
        <p:spPr/>
        <p:txBody>
          <a:bodyPr/>
          <a:lstStyle/>
          <a:p>
            <a:fld id="{EBCD5785-8A43-4CC4-A705-D4AA7E8DB57F}" type="datetimeFigureOut">
              <a:rPr lang="en-US" smtClean="0">
                <a:solidFill>
                  <a:prstClr val="black">
                    <a:tint val="75000"/>
                  </a:prstClr>
                </a:solidFill>
              </a:rPr>
              <a:pPr/>
              <a:t>5/7/2024</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F75B4CE-5129-41CA-A75E-F2AE589D1F4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7845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EBCD5785-8A43-4CC4-A705-D4AA7E8DB57F}" type="datetimeFigureOut">
              <a:rPr lang="en-US" smtClean="0">
                <a:solidFill>
                  <a:prstClr val="black">
                    <a:tint val="75000"/>
                  </a:prstClr>
                </a:solidFill>
              </a:rPr>
              <a:pPr/>
              <a:t>5/7/2024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F75B4CE-5129-41CA-A75E-F2AE589D1F4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5256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D5785-8A43-4CC4-A705-D4AA7E8DB57F}" type="datetimeFigureOut">
              <a:rPr lang="en-US" smtClean="0">
                <a:solidFill>
                  <a:prstClr val="black">
                    <a:tint val="75000"/>
                  </a:prstClr>
                </a:solidFill>
              </a:rPr>
              <a:pPr/>
              <a:t>5/7/2024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F75B4CE-5129-41CA-A75E-F2AE589D1F4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44827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EBCD5785-8A43-4CC4-A705-D4AA7E8DB57F}" type="datetimeFigureOut">
              <a:rPr lang="en-US" smtClean="0">
                <a:solidFill>
                  <a:prstClr val="black">
                    <a:tint val="75000"/>
                  </a:prstClr>
                </a:solidFill>
              </a:rPr>
              <a:pPr/>
              <a:t>5/7/2024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F75B4CE-5129-41CA-A75E-F2AE589D1F4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04113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EBCD5785-8A43-4CC4-A705-D4AA7E8DB57F}" type="datetimeFigureOut">
              <a:rPr lang="en-US" smtClean="0">
                <a:solidFill>
                  <a:prstClr val="black">
                    <a:tint val="75000"/>
                  </a:prstClr>
                </a:solidFill>
              </a:rPr>
              <a:pPr/>
              <a:t>5/7/2024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F75B4CE-5129-41CA-A75E-F2AE589D1F4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43518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CD5785-8A43-4CC4-A705-D4AA7E8DB57F}" type="datetimeFigureOut">
              <a:rPr lang="en-US" smtClean="0">
                <a:solidFill>
                  <a:prstClr val="black">
                    <a:tint val="75000"/>
                  </a:prstClr>
                </a:solidFill>
              </a:rPr>
              <a:pPr/>
              <a:t>5/7/2024</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5B4CE-5129-41CA-A75E-F2AE589D1F4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08097025"/>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hyperlink" Target="https://www.youtube.com/watch?v=hkq_f6sZvJw" TargetMode="External"/><Relationship Id="rId3" Type="http://schemas.openxmlformats.org/officeDocument/2006/relationships/hyperlink" Target="https://dergipark.org.tr/en/download/article-file/2958553" TargetMode="External"/><Relationship Id="rId7" Type="http://schemas.openxmlformats.org/officeDocument/2006/relationships/hyperlink" Target="https://acikerisim.istinye.edu.tr/xmlui/bitstream/handle/20.500.12713/294/20s.pdf?sequence=1&amp;isAllowed=y" TargetMode="External"/><Relationship Id="rId12" Type="http://schemas.openxmlformats.org/officeDocument/2006/relationships/hyperlink" Target="https://dergipark.org.tr/en/download/article-file/1211840"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hyperlink" Target="https://akademisyenpublishing.com/?mod=bolum_detay&amp;kitap_id=8627" TargetMode="External"/><Relationship Id="rId11" Type="http://schemas.openxmlformats.org/officeDocument/2006/relationships/hyperlink" Target="https://ab.org.tr/ab12/sunum/21-goruntu_isleme-Karakoc.pdf" TargetMode="External"/><Relationship Id="rId5" Type="http://schemas.openxmlformats.org/officeDocument/2006/relationships/hyperlink" Target="https://turkmia.net/kongre2010/cd/bildiriler/67-78%20Burcin%20KURT.pdf" TargetMode="External"/><Relationship Id="rId10" Type="http://schemas.openxmlformats.org/officeDocument/2006/relationships/hyperlink" Target="https://www.researchgate.net/profile/Boujemaa-Agorram/publication/311323917_INSPECTORS_AND_FUTURES_INSPECTORS'_CONCEPTIONS_RELATING_TO_SEXUALITY_EDUCATION/links/5893158f92851cda256bc335/INSPECTORS-AND-FUTURES-INSPECTORS-CONCEPTIONS-RELATING-TO-SEXUALITY-EDUCATION.pdf" TargetMode="External"/><Relationship Id="rId4" Type="http://schemas.openxmlformats.org/officeDocument/2006/relationships/hyperlink" Target="https://dergipark.org.tr/tr/download/article-file/75690" TargetMode="External"/><Relationship Id="rId9" Type="http://schemas.openxmlformats.org/officeDocument/2006/relationships/hyperlink" Target="https://www.researchgate.net/publication/351528680_DIJITAL_PATOLOJI_VE_YAPAY_ZEKA"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96610">
              <a:schemeClr val="accent1">
                <a:lumMod val="20000"/>
                <a:lumOff val="80000"/>
              </a:schemeClr>
            </a:gs>
            <a:gs pos="0">
              <a:schemeClr val="accent2">
                <a:lumMod val="20000"/>
                <a:lumOff val="80000"/>
              </a:schemeClr>
            </a:gs>
            <a:gs pos="30000">
              <a:schemeClr val="bg1"/>
            </a:gs>
            <a:gs pos="70000">
              <a:schemeClr val="bg1"/>
            </a:gs>
            <a:gs pos="100000">
              <a:srgbClr val="A7B9C5"/>
            </a:gs>
          </a:gsLst>
          <a:lin ang="16200000" scaled="1"/>
        </a:gradFill>
        <a:effectLst/>
      </p:bgPr>
    </p:bg>
    <p:spTree>
      <p:nvGrpSpPr>
        <p:cNvPr id="1" name=""/>
        <p:cNvGrpSpPr/>
        <p:nvPr/>
      </p:nvGrpSpPr>
      <p:grpSpPr>
        <a:xfrm>
          <a:off x="0" y="0"/>
          <a:ext cx="0" cy="0"/>
          <a:chOff x="0" y="0"/>
          <a:chExt cx="0" cy="0"/>
        </a:xfrm>
      </p:grpSpPr>
      <p:sp>
        <p:nvSpPr>
          <p:cNvPr id="8" name="Arc 7"/>
          <p:cNvSpPr/>
          <p:nvPr/>
        </p:nvSpPr>
        <p:spPr>
          <a:xfrm>
            <a:off x="-4584810" y="441434"/>
            <a:ext cx="9169620" cy="6211614"/>
          </a:xfrm>
          <a:prstGeom prst="arc">
            <a:avLst>
              <a:gd name="adj1" fmla="val 16200000"/>
              <a:gd name="adj2" fmla="val 5392005"/>
            </a:avLst>
          </a:prstGeom>
          <a:noFill/>
          <a:ln w="19050">
            <a:solidFill>
              <a:schemeClr val="bg1">
                <a:alpha val="50196"/>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Arc 8"/>
          <p:cNvSpPr/>
          <p:nvPr/>
        </p:nvSpPr>
        <p:spPr>
          <a:xfrm>
            <a:off x="-4562639" y="-110362"/>
            <a:ext cx="9125278" cy="6274672"/>
          </a:xfrm>
          <a:prstGeom prst="arc">
            <a:avLst>
              <a:gd name="adj1" fmla="val 16200000"/>
              <a:gd name="adj2" fmla="val 5392005"/>
            </a:avLst>
          </a:prstGeom>
          <a:noFill/>
          <a:ln w="53975">
            <a:gradFill flip="none" rotWithShape="1">
              <a:gsLst>
                <a:gs pos="0">
                  <a:schemeClr val="accent1">
                    <a:lumMod val="60000"/>
                    <a:lumOff val="40000"/>
                    <a:alpha val="23000"/>
                  </a:schemeClr>
                </a:gs>
                <a:gs pos="100000">
                  <a:srgbClr val="D0D7DE">
                    <a:alpha val="10000"/>
                  </a:srgbClr>
                </a:gs>
              </a:gsLst>
              <a:lin ang="54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Metin kutusu 1"/>
          <p:cNvSpPr txBox="1"/>
          <p:nvPr/>
        </p:nvSpPr>
        <p:spPr>
          <a:xfrm flipH="1">
            <a:off x="3275856" y="1474857"/>
            <a:ext cx="5715000" cy="738664"/>
          </a:xfrm>
          <a:prstGeom prst="rect">
            <a:avLst/>
          </a:prstGeom>
          <a:noFill/>
        </p:spPr>
        <p:txBody>
          <a:bodyPr wrap="square" rtlCol="0">
            <a:spAutoFit/>
          </a:bodyPr>
          <a:lstStyle/>
          <a:p>
            <a:pPr algn="ctr"/>
            <a:r>
              <a:rPr lang="tr-TR" sz="1400" b="1" dirty="0" smtClean="0">
                <a:latin typeface="Times New Roman" panose="02020603050405020304" pitchFamily="18" charset="0"/>
                <a:cs typeface="Times New Roman" panose="02020603050405020304" pitchFamily="18" charset="0"/>
              </a:rPr>
              <a:t>T.C  TRAKYA  ÜNİVERSİTESİ</a:t>
            </a:r>
          </a:p>
          <a:p>
            <a:pPr algn="ctr"/>
            <a:r>
              <a:rPr lang="tr-TR" sz="1400" b="1" dirty="0" smtClean="0">
                <a:latin typeface="Times New Roman" panose="02020603050405020304" pitchFamily="18" charset="0"/>
                <a:cs typeface="Times New Roman" panose="02020603050405020304" pitchFamily="18" charset="0"/>
              </a:rPr>
              <a:t>FEN BİLİMLERİ ENSTİTÜSÜ</a:t>
            </a:r>
          </a:p>
          <a:p>
            <a:pPr algn="ctr"/>
            <a:r>
              <a:rPr lang="tr-TR" sz="1400" b="1" dirty="0" smtClean="0">
                <a:latin typeface="Times New Roman" panose="02020603050405020304" pitchFamily="18" charset="0"/>
                <a:cs typeface="Times New Roman" panose="02020603050405020304" pitchFamily="18" charset="0"/>
              </a:rPr>
              <a:t>BİLGİSAYAR MÜHENDİSLİĞİ ANA BİLİM DALI </a:t>
            </a:r>
            <a:endParaRPr lang="tr-TR" sz="1400" b="1" dirty="0">
              <a:latin typeface="Times New Roman" panose="02020603050405020304" pitchFamily="18" charset="0"/>
              <a:cs typeface="Times New Roman" panose="02020603050405020304" pitchFamily="18" charset="0"/>
            </a:endParaRPr>
          </a:p>
        </p:txBody>
      </p:sp>
      <p:pic>
        <p:nvPicPr>
          <p:cNvPr id="10" name="Resim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1064" y="250721"/>
            <a:ext cx="1224136" cy="1224136"/>
          </a:xfrm>
          <a:prstGeom prst="rect">
            <a:avLst/>
          </a:prstGeom>
        </p:spPr>
      </p:pic>
      <p:sp>
        <p:nvSpPr>
          <p:cNvPr id="11" name="Metin kutusu 10"/>
          <p:cNvSpPr txBox="1"/>
          <p:nvPr/>
        </p:nvSpPr>
        <p:spPr>
          <a:xfrm flipH="1">
            <a:off x="4562639" y="2830028"/>
            <a:ext cx="3709435" cy="338554"/>
          </a:xfrm>
          <a:prstGeom prst="rect">
            <a:avLst/>
          </a:prstGeom>
          <a:noFill/>
        </p:spPr>
        <p:txBody>
          <a:bodyPr wrap="square" rtlCol="0">
            <a:spAutoFit/>
          </a:bodyPr>
          <a:lstStyle/>
          <a:p>
            <a:r>
              <a:rPr lang="tr-TR" sz="1600" b="1" dirty="0" smtClean="0">
                <a:latin typeface="Times New Roman" panose="02020603050405020304" pitchFamily="18" charset="0"/>
                <a:cs typeface="Times New Roman" panose="02020603050405020304" pitchFamily="18" charset="0"/>
              </a:rPr>
              <a:t>BİLİŞSEL TEKNOLOJİLER II </a:t>
            </a:r>
            <a:endParaRPr lang="tr-TR" sz="1600" b="1" dirty="0">
              <a:latin typeface="Times New Roman" panose="02020603050405020304" pitchFamily="18" charset="0"/>
              <a:cs typeface="Times New Roman" panose="02020603050405020304" pitchFamily="18" charset="0"/>
            </a:endParaRPr>
          </a:p>
        </p:txBody>
      </p:sp>
      <p:sp>
        <p:nvSpPr>
          <p:cNvPr id="12" name="Metin kutusu 11"/>
          <p:cNvSpPr txBox="1"/>
          <p:nvPr/>
        </p:nvSpPr>
        <p:spPr>
          <a:xfrm>
            <a:off x="7164288" y="6278860"/>
            <a:ext cx="1224136" cy="369332"/>
          </a:xfrm>
          <a:prstGeom prst="rect">
            <a:avLst/>
          </a:prstGeom>
          <a:noFill/>
        </p:spPr>
        <p:txBody>
          <a:bodyPr wrap="square" rtlCol="0">
            <a:spAutoFit/>
          </a:bodyPr>
          <a:lstStyle/>
          <a:p>
            <a:r>
              <a:rPr lang="tr-TR" dirty="0" smtClean="0"/>
              <a:t>Betül IŞIK</a:t>
            </a:r>
            <a:endParaRPr lang="tr-TR" dirty="0"/>
          </a:p>
        </p:txBody>
      </p:sp>
      <p:sp>
        <p:nvSpPr>
          <p:cNvPr id="13" name="Metin kutusu 12"/>
          <p:cNvSpPr txBox="1"/>
          <p:nvPr/>
        </p:nvSpPr>
        <p:spPr>
          <a:xfrm>
            <a:off x="4030966" y="3938804"/>
            <a:ext cx="4248472" cy="646331"/>
          </a:xfrm>
          <a:prstGeom prst="rect">
            <a:avLst/>
          </a:prstGeom>
          <a:noFill/>
        </p:spPr>
        <p:txBody>
          <a:bodyPr wrap="square" rtlCol="0">
            <a:spAutoFit/>
          </a:bodyPr>
          <a:lstStyle/>
          <a:p>
            <a:pPr algn="ctr"/>
            <a:r>
              <a:rPr lang="tr-TR" b="1" dirty="0" smtClean="0">
                <a:latin typeface="Times New Roman" panose="02020603050405020304" pitchFamily="18" charset="0"/>
                <a:cs typeface="Times New Roman" panose="02020603050405020304" pitchFamily="18" charset="0"/>
              </a:rPr>
              <a:t>Dijital </a:t>
            </a:r>
            <a:r>
              <a:rPr lang="tr-TR" b="1" dirty="0">
                <a:latin typeface="Times New Roman" panose="02020603050405020304" pitchFamily="18" charset="0"/>
                <a:cs typeface="Times New Roman" panose="02020603050405020304" pitchFamily="18" charset="0"/>
              </a:rPr>
              <a:t>Patoloji Görüntü İşleme ve Yapay Zekâ Tabanlı Karar Destek Sistemi</a:t>
            </a:r>
          </a:p>
        </p:txBody>
      </p:sp>
      <p:pic>
        <p:nvPicPr>
          <p:cNvPr id="4" name="Resi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8" y="21444"/>
            <a:ext cx="3429344" cy="6836555"/>
          </a:xfrm>
          <a:prstGeom prst="rect">
            <a:avLst/>
          </a:prstGeom>
        </p:spPr>
      </p:pic>
    </p:spTree>
    <p:extLst>
      <p:ext uri="{BB962C8B-B14F-4D97-AF65-F5344CB8AC3E}">
        <p14:creationId xmlns:p14="http://schemas.microsoft.com/office/powerpoint/2010/main" val="323394100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D0D7DE"/>
            </a:gs>
            <a:gs pos="30000">
              <a:schemeClr val="bg1"/>
            </a:gs>
            <a:gs pos="70000">
              <a:schemeClr val="bg1"/>
            </a:gs>
            <a:gs pos="100000">
              <a:srgbClr val="A7B9C5"/>
            </a:gs>
          </a:gsLst>
          <a:lin ang="16200000" scaled="1"/>
        </a:gradFill>
        <a:effectLst/>
      </p:bgPr>
    </p:bg>
    <p:spTree>
      <p:nvGrpSpPr>
        <p:cNvPr id="1" name=""/>
        <p:cNvGrpSpPr/>
        <p:nvPr/>
      </p:nvGrpSpPr>
      <p:grpSpPr>
        <a:xfrm>
          <a:off x="0" y="0"/>
          <a:ext cx="0" cy="0"/>
          <a:chOff x="0" y="0"/>
          <a:chExt cx="0" cy="0"/>
        </a:xfrm>
      </p:grpSpPr>
      <p:sp>
        <p:nvSpPr>
          <p:cNvPr id="8" name="Arc 7"/>
          <p:cNvSpPr/>
          <p:nvPr/>
        </p:nvSpPr>
        <p:spPr>
          <a:xfrm>
            <a:off x="-4584810" y="476672"/>
            <a:ext cx="9169620" cy="6211614"/>
          </a:xfrm>
          <a:prstGeom prst="arc">
            <a:avLst>
              <a:gd name="adj1" fmla="val 16200000"/>
              <a:gd name="adj2" fmla="val 5392005"/>
            </a:avLst>
          </a:prstGeom>
          <a:noFill/>
          <a:ln w="19050">
            <a:solidFill>
              <a:schemeClr val="bg1">
                <a:alpha val="50196"/>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Arc 8"/>
          <p:cNvSpPr/>
          <p:nvPr/>
        </p:nvSpPr>
        <p:spPr>
          <a:xfrm>
            <a:off x="-4562639" y="-110362"/>
            <a:ext cx="9125278" cy="6274672"/>
          </a:xfrm>
          <a:prstGeom prst="arc">
            <a:avLst>
              <a:gd name="adj1" fmla="val 16200000"/>
              <a:gd name="adj2" fmla="val 5392005"/>
            </a:avLst>
          </a:prstGeom>
          <a:noFill/>
          <a:ln w="53975">
            <a:gradFill flip="none" rotWithShape="1">
              <a:gsLst>
                <a:gs pos="0">
                  <a:schemeClr val="accent1">
                    <a:lumMod val="60000"/>
                    <a:lumOff val="40000"/>
                    <a:alpha val="23000"/>
                  </a:schemeClr>
                </a:gs>
                <a:gs pos="100000">
                  <a:srgbClr val="D0D7DE">
                    <a:alpha val="10000"/>
                  </a:srgbClr>
                </a:gs>
              </a:gsLst>
              <a:lin ang="54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Metin kutusu 1"/>
          <p:cNvSpPr txBox="1"/>
          <p:nvPr/>
        </p:nvSpPr>
        <p:spPr>
          <a:xfrm>
            <a:off x="-9361" y="-14698"/>
            <a:ext cx="9144000" cy="83099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lgn="ctr">
              <a:lnSpc>
                <a:spcPct val="150000"/>
              </a:lnSpc>
            </a:pPr>
            <a:r>
              <a:rPr lang="tr-TR" sz="2000" b="1" dirty="0" smtClean="0">
                <a:latin typeface="Times New Roman" panose="02020603050405020304" pitchFamily="18" charset="0"/>
                <a:cs typeface="Times New Roman" panose="02020603050405020304" pitchFamily="18" charset="0"/>
              </a:rPr>
              <a:t>Görüntü İşlemede Kullanılan Özellik Çıkarma Teknikleri</a:t>
            </a:r>
          </a:p>
          <a:p>
            <a:pPr lvl="0" algn="ctr"/>
            <a:endParaRPr lang="tr-TR" b="1" dirty="0">
              <a:latin typeface="Times New Roman" panose="02020603050405020304" pitchFamily="18" charset="0"/>
              <a:cs typeface="Times New Roman" panose="02020603050405020304" pitchFamily="18" charset="0"/>
            </a:endParaRPr>
          </a:p>
        </p:txBody>
      </p:sp>
      <p:sp>
        <p:nvSpPr>
          <p:cNvPr id="5" name="Metin kutusu 4"/>
          <p:cNvSpPr txBox="1"/>
          <p:nvPr/>
        </p:nvSpPr>
        <p:spPr>
          <a:xfrm>
            <a:off x="7326600" y="3084761"/>
            <a:ext cx="1616918" cy="369332"/>
          </a:xfrm>
          <a:prstGeom prst="rect">
            <a:avLst/>
          </a:prstGeom>
          <a:noFill/>
        </p:spPr>
        <p:txBody>
          <a:bodyPr wrap="none" rtlCol="0">
            <a:spAutoFit/>
          </a:bodyPr>
          <a:lstStyle/>
          <a:p>
            <a:r>
              <a:rPr lang="tr-TR" dirty="0" err="1" smtClean="0"/>
              <a:t>Haralick</a:t>
            </a:r>
            <a:r>
              <a:rPr lang="tr-TR" dirty="0" smtClean="0"/>
              <a:t> tekniği</a:t>
            </a:r>
            <a:endParaRPr lang="tr-TR" dirty="0"/>
          </a:p>
        </p:txBody>
      </p:sp>
      <p:sp>
        <p:nvSpPr>
          <p:cNvPr id="6" name="Sağ Ok 5"/>
          <p:cNvSpPr/>
          <p:nvPr/>
        </p:nvSpPr>
        <p:spPr>
          <a:xfrm>
            <a:off x="6960467" y="3161415"/>
            <a:ext cx="360040" cy="21602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tr-TR"/>
          </a:p>
        </p:txBody>
      </p:sp>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7" y="1009464"/>
            <a:ext cx="6519085" cy="5443872"/>
          </a:xfrm>
          <a:prstGeom prst="rect">
            <a:avLst/>
          </a:prstGeom>
        </p:spPr>
      </p:pic>
    </p:spTree>
    <p:extLst>
      <p:ext uri="{BB962C8B-B14F-4D97-AF65-F5344CB8AC3E}">
        <p14:creationId xmlns:p14="http://schemas.microsoft.com/office/powerpoint/2010/main" val="257797841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D0D7DE"/>
            </a:gs>
            <a:gs pos="30000">
              <a:schemeClr val="bg1"/>
            </a:gs>
            <a:gs pos="70000">
              <a:schemeClr val="bg1"/>
            </a:gs>
            <a:gs pos="100000">
              <a:srgbClr val="A7B9C5"/>
            </a:gs>
          </a:gsLst>
          <a:lin ang="16200000" scaled="1"/>
        </a:gradFill>
        <a:effectLst/>
      </p:bgPr>
    </p:bg>
    <p:spTree>
      <p:nvGrpSpPr>
        <p:cNvPr id="1" name=""/>
        <p:cNvGrpSpPr/>
        <p:nvPr/>
      </p:nvGrpSpPr>
      <p:grpSpPr>
        <a:xfrm>
          <a:off x="0" y="0"/>
          <a:ext cx="0" cy="0"/>
          <a:chOff x="0" y="0"/>
          <a:chExt cx="0" cy="0"/>
        </a:xfrm>
      </p:grpSpPr>
      <p:sp>
        <p:nvSpPr>
          <p:cNvPr id="8" name="Arc 7"/>
          <p:cNvSpPr/>
          <p:nvPr/>
        </p:nvSpPr>
        <p:spPr>
          <a:xfrm>
            <a:off x="-4584810" y="476672"/>
            <a:ext cx="9169620" cy="6211614"/>
          </a:xfrm>
          <a:prstGeom prst="arc">
            <a:avLst>
              <a:gd name="adj1" fmla="val 16200000"/>
              <a:gd name="adj2" fmla="val 5392005"/>
            </a:avLst>
          </a:prstGeom>
          <a:noFill/>
          <a:ln w="19050">
            <a:solidFill>
              <a:schemeClr val="bg1">
                <a:alpha val="50196"/>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Arc 8"/>
          <p:cNvSpPr/>
          <p:nvPr/>
        </p:nvSpPr>
        <p:spPr>
          <a:xfrm>
            <a:off x="-4562639" y="-110362"/>
            <a:ext cx="9125278" cy="6274672"/>
          </a:xfrm>
          <a:prstGeom prst="arc">
            <a:avLst>
              <a:gd name="adj1" fmla="val 16200000"/>
              <a:gd name="adj2" fmla="val 5392005"/>
            </a:avLst>
          </a:prstGeom>
          <a:noFill/>
          <a:ln w="53975">
            <a:gradFill flip="none" rotWithShape="1">
              <a:gsLst>
                <a:gs pos="0">
                  <a:schemeClr val="accent1">
                    <a:lumMod val="60000"/>
                    <a:lumOff val="40000"/>
                    <a:alpha val="23000"/>
                  </a:schemeClr>
                </a:gs>
                <a:gs pos="100000">
                  <a:srgbClr val="D0D7DE">
                    <a:alpha val="10000"/>
                  </a:srgbClr>
                </a:gs>
              </a:gsLst>
              <a:lin ang="54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Metin kutusu 1"/>
          <p:cNvSpPr txBox="1"/>
          <p:nvPr/>
        </p:nvSpPr>
        <p:spPr>
          <a:xfrm>
            <a:off x="-9361" y="-14698"/>
            <a:ext cx="9144000" cy="83099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lgn="ctr">
              <a:lnSpc>
                <a:spcPct val="150000"/>
              </a:lnSpc>
            </a:pPr>
            <a:r>
              <a:rPr lang="tr-TR" sz="2000" b="1" dirty="0" smtClean="0">
                <a:latin typeface="Times New Roman" panose="02020603050405020304" pitchFamily="18" charset="0"/>
                <a:cs typeface="Times New Roman" panose="02020603050405020304" pitchFamily="18" charset="0"/>
              </a:rPr>
              <a:t>Görüntü İşlemede Kullanılan Özellik Çıkarma Teknikleri</a:t>
            </a:r>
          </a:p>
          <a:p>
            <a:pPr lvl="0" algn="ctr"/>
            <a:endParaRPr lang="tr-TR" b="1" dirty="0">
              <a:latin typeface="Times New Roman" panose="02020603050405020304" pitchFamily="18" charset="0"/>
              <a:cs typeface="Times New Roman" panose="02020603050405020304" pitchFamily="18" charset="0"/>
            </a:endParaRPr>
          </a:p>
        </p:txBody>
      </p:sp>
      <p:pic>
        <p:nvPicPr>
          <p:cNvPr id="11" name="Resim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25" y="1700808"/>
            <a:ext cx="8921430" cy="2116803"/>
          </a:xfrm>
          <a:prstGeom prst="rect">
            <a:avLst/>
          </a:prstGeom>
        </p:spPr>
      </p:pic>
      <p:sp>
        <p:nvSpPr>
          <p:cNvPr id="12" name="Metin kutusu 11"/>
          <p:cNvSpPr txBox="1"/>
          <p:nvPr/>
        </p:nvSpPr>
        <p:spPr>
          <a:xfrm>
            <a:off x="3635896" y="4219979"/>
            <a:ext cx="1625302" cy="369332"/>
          </a:xfrm>
          <a:prstGeom prst="rect">
            <a:avLst/>
          </a:prstGeom>
          <a:noFill/>
        </p:spPr>
        <p:txBody>
          <a:bodyPr wrap="square" rtlCol="0">
            <a:spAutoFit/>
          </a:bodyPr>
          <a:lstStyle/>
          <a:p>
            <a:r>
              <a:rPr lang="tr-TR" dirty="0" err="1" smtClean="0"/>
              <a:t>Gabor</a:t>
            </a:r>
            <a:r>
              <a:rPr lang="tr-TR" dirty="0" smtClean="0"/>
              <a:t> filtreleri</a:t>
            </a:r>
            <a:endParaRPr lang="tr-TR" dirty="0"/>
          </a:p>
        </p:txBody>
      </p:sp>
    </p:spTree>
    <p:extLst>
      <p:ext uri="{BB962C8B-B14F-4D97-AF65-F5344CB8AC3E}">
        <p14:creationId xmlns:p14="http://schemas.microsoft.com/office/powerpoint/2010/main" val="380553178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D0D7DE"/>
            </a:gs>
            <a:gs pos="30000">
              <a:schemeClr val="bg1"/>
            </a:gs>
            <a:gs pos="70000">
              <a:schemeClr val="bg1"/>
            </a:gs>
            <a:gs pos="100000">
              <a:srgbClr val="A7B9C5"/>
            </a:gs>
          </a:gsLst>
          <a:lin ang="16200000" scaled="1"/>
        </a:gradFill>
        <a:effectLst/>
      </p:bgPr>
    </p:bg>
    <p:spTree>
      <p:nvGrpSpPr>
        <p:cNvPr id="1" name=""/>
        <p:cNvGrpSpPr/>
        <p:nvPr/>
      </p:nvGrpSpPr>
      <p:grpSpPr>
        <a:xfrm>
          <a:off x="0" y="0"/>
          <a:ext cx="0" cy="0"/>
          <a:chOff x="0" y="0"/>
          <a:chExt cx="0" cy="0"/>
        </a:xfrm>
      </p:grpSpPr>
      <p:sp>
        <p:nvSpPr>
          <p:cNvPr id="8" name="Arc 7"/>
          <p:cNvSpPr/>
          <p:nvPr/>
        </p:nvSpPr>
        <p:spPr>
          <a:xfrm>
            <a:off x="-4584810" y="476672"/>
            <a:ext cx="9169620" cy="6211614"/>
          </a:xfrm>
          <a:prstGeom prst="arc">
            <a:avLst>
              <a:gd name="adj1" fmla="val 16200000"/>
              <a:gd name="adj2" fmla="val 5392005"/>
            </a:avLst>
          </a:prstGeom>
          <a:noFill/>
          <a:ln w="19050">
            <a:solidFill>
              <a:schemeClr val="bg1">
                <a:alpha val="50196"/>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Arc 8"/>
          <p:cNvSpPr/>
          <p:nvPr/>
        </p:nvSpPr>
        <p:spPr>
          <a:xfrm>
            <a:off x="-4562639" y="-110362"/>
            <a:ext cx="9125278" cy="6274672"/>
          </a:xfrm>
          <a:prstGeom prst="arc">
            <a:avLst>
              <a:gd name="adj1" fmla="val 16200000"/>
              <a:gd name="adj2" fmla="val 5392005"/>
            </a:avLst>
          </a:prstGeom>
          <a:noFill/>
          <a:ln w="53975">
            <a:gradFill flip="none" rotWithShape="1">
              <a:gsLst>
                <a:gs pos="0">
                  <a:schemeClr val="accent1">
                    <a:lumMod val="60000"/>
                    <a:lumOff val="40000"/>
                    <a:alpha val="23000"/>
                  </a:schemeClr>
                </a:gs>
                <a:gs pos="100000">
                  <a:srgbClr val="D0D7DE">
                    <a:alpha val="10000"/>
                  </a:srgbClr>
                </a:gs>
              </a:gsLst>
              <a:lin ang="54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Metin kutusu 1"/>
          <p:cNvSpPr txBox="1"/>
          <p:nvPr/>
        </p:nvSpPr>
        <p:spPr>
          <a:xfrm>
            <a:off x="-9361" y="-14698"/>
            <a:ext cx="9144000" cy="83099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lgn="ctr">
              <a:lnSpc>
                <a:spcPct val="150000"/>
              </a:lnSpc>
            </a:pPr>
            <a:r>
              <a:rPr lang="tr-TR" sz="2000" b="1" dirty="0" smtClean="0">
                <a:latin typeface="Times New Roman" panose="02020603050405020304" pitchFamily="18" charset="0"/>
                <a:cs typeface="Times New Roman" panose="02020603050405020304" pitchFamily="18" charset="0"/>
              </a:rPr>
              <a:t>Görüntü İşlemede Kullanılan Özellik Çıkarma Teknikleri</a:t>
            </a:r>
          </a:p>
          <a:p>
            <a:pPr lvl="0" algn="ctr"/>
            <a:endParaRPr lang="tr-TR" b="1" dirty="0">
              <a:latin typeface="Times New Roman" panose="02020603050405020304" pitchFamily="18" charset="0"/>
              <a:cs typeface="Times New Roman" panose="02020603050405020304" pitchFamily="18" charset="0"/>
            </a:endParaRPr>
          </a:p>
        </p:txBody>
      </p:sp>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254" y="1052733"/>
            <a:ext cx="6120946" cy="5555771"/>
          </a:xfrm>
          <a:prstGeom prst="rect">
            <a:avLst/>
          </a:prstGeom>
        </p:spPr>
      </p:pic>
      <p:sp>
        <p:nvSpPr>
          <p:cNvPr id="10" name="Metin kutusu 9"/>
          <p:cNvSpPr txBox="1"/>
          <p:nvPr/>
        </p:nvSpPr>
        <p:spPr>
          <a:xfrm>
            <a:off x="7164288" y="3645953"/>
            <a:ext cx="1243354" cy="369332"/>
          </a:xfrm>
          <a:prstGeom prst="rect">
            <a:avLst/>
          </a:prstGeom>
          <a:noFill/>
        </p:spPr>
        <p:txBody>
          <a:bodyPr wrap="none" rtlCol="0">
            <a:spAutoFit/>
          </a:bodyPr>
          <a:lstStyle/>
          <a:p>
            <a:r>
              <a:rPr lang="tr-TR" dirty="0" err="1" smtClean="0"/>
              <a:t>Hog</a:t>
            </a:r>
            <a:r>
              <a:rPr lang="tr-TR" dirty="0" smtClean="0"/>
              <a:t> tekniği</a:t>
            </a:r>
            <a:endParaRPr lang="tr-TR" dirty="0"/>
          </a:p>
        </p:txBody>
      </p:sp>
      <p:sp>
        <p:nvSpPr>
          <p:cNvPr id="12" name="Sağ Ok 11"/>
          <p:cNvSpPr/>
          <p:nvPr/>
        </p:nvSpPr>
        <p:spPr>
          <a:xfrm>
            <a:off x="6588224" y="3728467"/>
            <a:ext cx="360040" cy="20430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tr-TR"/>
          </a:p>
        </p:txBody>
      </p:sp>
    </p:spTree>
    <p:extLst>
      <p:ext uri="{BB962C8B-B14F-4D97-AF65-F5344CB8AC3E}">
        <p14:creationId xmlns:p14="http://schemas.microsoft.com/office/powerpoint/2010/main" val="370813343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D0D7DE"/>
            </a:gs>
            <a:gs pos="30000">
              <a:schemeClr val="bg1"/>
            </a:gs>
            <a:gs pos="70000">
              <a:schemeClr val="bg1"/>
            </a:gs>
            <a:gs pos="100000">
              <a:srgbClr val="A7B9C5"/>
            </a:gs>
          </a:gsLst>
          <a:lin ang="16200000" scaled="1"/>
        </a:gradFill>
        <a:effectLst/>
      </p:bgPr>
    </p:bg>
    <p:spTree>
      <p:nvGrpSpPr>
        <p:cNvPr id="1" name=""/>
        <p:cNvGrpSpPr/>
        <p:nvPr/>
      </p:nvGrpSpPr>
      <p:grpSpPr>
        <a:xfrm>
          <a:off x="0" y="0"/>
          <a:ext cx="0" cy="0"/>
          <a:chOff x="0" y="0"/>
          <a:chExt cx="0" cy="0"/>
        </a:xfrm>
      </p:grpSpPr>
      <p:sp>
        <p:nvSpPr>
          <p:cNvPr id="8" name="Arc 7"/>
          <p:cNvSpPr/>
          <p:nvPr/>
        </p:nvSpPr>
        <p:spPr>
          <a:xfrm>
            <a:off x="-4584810" y="476672"/>
            <a:ext cx="9169620" cy="6211614"/>
          </a:xfrm>
          <a:prstGeom prst="arc">
            <a:avLst>
              <a:gd name="adj1" fmla="val 16200000"/>
              <a:gd name="adj2" fmla="val 5392005"/>
            </a:avLst>
          </a:prstGeom>
          <a:noFill/>
          <a:ln w="19050">
            <a:solidFill>
              <a:schemeClr val="bg1">
                <a:alpha val="50196"/>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Arc 8"/>
          <p:cNvSpPr/>
          <p:nvPr/>
        </p:nvSpPr>
        <p:spPr>
          <a:xfrm>
            <a:off x="-4562639" y="-110362"/>
            <a:ext cx="9125278" cy="6274672"/>
          </a:xfrm>
          <a:prstGeom prst="arc">
            <a:avLst>
              <a:gd name="adj1" fmla="val 16200000"/>
              <a:gd name="adj2" fmla="val 5392005"/>
            </a:avLst>
          </a:prstGeom>
          <a:noFill/>
          <a:ln w="53975">
            <a:gradFill flip="none" rotWithShape="1">
              <a:gsLst>
                <a:gs pos="0">
                  <a:schemeClr val="accent1">
                    <a:lumMod val="60000"/>
                    <a:lumOff val="40000"/>
                    <a:alpha val="23000"/>
                  </a:schemeClr>
                </a:gs>
                <a:gs pos="100000">
                  <a:srgbClr val="D0D7DE">
                    <a:alpha val="10000"/>
                  </a:srgbClr>
                </a:gs>
              </a:gsLst>
              <a:lin ang="54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Metin kutusu 1"/>
          <p:cNvSpPr txBox="1"/>
          <p:nvPr/>
        </p:nvSpPr>
        <p:spPr>
          <a:xfrm>
            <a:off x="-9361" y="-14698"/>
            <a:ext cx="9144000" cy="49866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lgn="ctr">
              <a:lnSpc>
                <a:spcPct val="150000"/>
              </a:lnSpc>
            </a:pPr>
            <a:r>
              <a:rPr lang="tr-TR" sz="2000" b="1" dirty="0" smtClean="0">
                <a:latin typeface="Times New Roman" panose="02020603050405020304" pitchFamily="18" charset="0"/>
                <a:cs typeface="Times New Roman" panose="02020603050405020304" pitchFamily="18" charset="0"/>
              </a:rPr>
              <a:t>İşlenen görüntü örnekleri</a:t>
            </a:r>
            <a:endParaRPr lang="tr-TR" b="1" dirty="0">
              <a:latin typeface="Times New Roman" panose="02020603050405020304" pitchFamily="18" charset="0"/>
              <a:cs typeface="Times New Roman" panose="02020603050405020304" pitchFamily="18" charset="0"/>
            </a:endParaRPr>
          </a:p>
        </p:txBody>
      </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90" y="579629"/>
            <a:ext cx="4546271" cy="6260267"/>
          </a:xfrm>
          <a:prstGeom prst="rect">
            <a:avLst/>
          </a:prstGeom>
        </p:spPr>
      </p:pic>
      <p:pic>
        <p:nvPicPr>
          <p:cNvPr id="5" name="Resi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024" y="579629"/>
            <a:ext cx="4104456" cy="6200278"/>
          </a:xfrm>
          <a:prstGeom prst="rect">
            <a:avLst/>
          </a:prstGeom>
        </p:spPr>
      </p:pic>
    </p:spTree>
    <p:extLst>
      <p:ext uri="{BB962C8B-B14F-4D97-AF65-F5344CB8AC3E}">
        <p14:creationId xmlns:p14="http://schemas.microsoft.com/office/powerpoint/2010/main" val="361226231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D0D7DE"/>
            </a:gs>
            <a:gs pos="30000">
              <a:schemeClr val="bg1"/>
            </a:gs>
            <a:gs pos="70000">
              <a:schemeClr val="bg1"/>
            </a:gs>
            <a:gs pos="100000">
              <a:srgbClr val="A7B9C5"/>
            </a:gs>
          </a:gsLst>
          <a:lin ang="16200000" scaled="1"/>
        </a:gradFill>
        <a:effectLst/>
      </p:bgPr>
    </p:bg>
    <p:spTree>
      <p:nvGrpSpPr>
        <p:cNvPr id="1" name=""/>
        <p:cNvGrpSpPr/>
        <p:nvPr/>
      </p:nvGrpSpPr>
      <p:grpSpPr>
        <a:xfrm>
          <a:off x="0" y="0"/>
          <a:ext cx="0" cy="0"/>
          <a:chOff x="0" y="0"/>
          <a:chExt cx="0" cy="0"/>
        </a:xfrm>
      </p:grpSpPr>
      <p:sp>
        <p:nvSpPr>
          <p:cNvPr id="8" name="Arc 7"/>
          <p:cNvSpPr/>
          <p:nvPr/>
        </p:nvSpPr>
        <p:spPr>
          <a:xfrm>
            <a:off x="-4584810" y="441434"/>
            <a:ext cx="9169620" cy="6211614"/>
          </a:xfrm>
          <a:prstGeom prst="arc">
            <a:avLst>
              <a:gd name="adj1" fmla="val 16200000"/>
              <a:gd name="adj2" fmla="val 5392005"/>
            </a:avLst>
          </a:prstGeom>
          <a:noFill/>
          <a:ln w="19050">
            <a:solidFill>
              <a:schemeClr val="bg1">
                <a:alpha val="50196"/>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Arc 8"/>
          <p:cNvSpPr/>
          <p:nvPr/>
        </p:nvSpPr>
        <p:spPr>
          <a:xfrm>
            <a:off x="-3690824" y="378376"/>
            <a:ext cx="9125278" cy="6274672"/>
          </a:xfrm>
          <a:prstGeom prst="arc">
            <a:avLst>
              <a:gd name="adj1" fmla="val 16200000"/>
              <a:gd name="adj2" fmla="val 5392005"/>
            </a:avLst>
          </a:prstGeom>
          <a:noFill/>
          <a:ln w="53975">
            <a:gradFill flip="none" rotWithShape="1">
              <a:gsLst>
                <a:gs pos="0">
                  <a:schemeClr val="accent1">
                    <a:lumMod val="60000"/>
                    <a:lumOff val="40000"/>
                    <a:alpha val="23000"/>
                  </a:schemeClr>
                </a:gs>
                <a:gs pos="100000">
                  <a:srgbClr val="D0D7DE">
                    <a:alpha val="10000"/>
                  </a:srgbClr>
                </a:gs>
              </a:gsLst>
              <a:lin ang="54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Metin kutusu 2"/>
          <p:cNvSpPr txBox="1"/>
          <p:nvPr/>
        </p:nvSpPr>
        <p:spPr>
          <a:xfrm>
            <a:off x="1187623" y="1916832"/>
            <a:ext cx="5992109" cy="2954655"/>
          </a:xfrm>
          <a:prstGeom prst="rect">
            <a:avLst/>
          </a:prstGeom>
          <a:noFill/>
        </p:spPr>
        <p:txBody>
          <a:bodyPr wrap="square" rtlCol="0">
            <a:spAutoFit/>
          </a:bodyPr>
          <a:lstStyle/>
          <a:p>
            <a:pPr algn="ctr"/>
            <a:endParaRPr lang="tr-TR" b="1" dirty="0">
              <a:latin typeface="Times New Roman" panose="02020603050405020304" pitchFamily="18" charset="0"/>
              <a:cs typeface="Times New Roman" panose="02020603050405020304" pitchFamily="18" charset="0"/>
            </a:endParaRPr>
          </a:p>
          <a:p>
            <a:pPr algn="ctr"/>
            <a:r>
              <a:rPr lang="tr-TR" sz="2500" b="1" dirty="0" smtClean="0">
                <a:latin typeface="Times New Roman" panose="02020603050405020304" pitchFamily="18" charset="0"/>
                <a:cs typeface="Times New Roman" panose="02020603050405020304" pitchFamily="18" charset="0"/>
              </a:rPr>
              <a:t>Bölüm 3 </a:t>
            </a:r>
          </a:p>
          <a:p>
            <a:pPr algn="ctr"/>
            <a:endParaRPr lang="tr-TR" sz="2500" b="1" dirty="0">
              <a:latin typeface="Times New Roman" panose="02020603050405020304" pitchFamily="18" charset="0"/>
              <a:cs typeface="Times New Roman" panose="02020603050405020304" pitchFamily="18" charset="0"/>
            </a:endParaRPr>
          </a:p>
          <a:p>
            <a:pPr algn="ctr">
              <a:lnSpc>
                <a:spcPct val="200000"/>
              </a:lnSpc>
            </a:pPr>
            <a:r>
              <a:rPr lang="tr-TR" sz="2500" b="1" dirty="0" smtClean="0">
                <a:latin typeface="Times New Roman" panose="02020603050405020304" pitchFamily="18" charset="0"/>
                <a:cs typeface="Times New Roman" panose="02020603050405020304" pitchFamily="18" charset="0"/>
              </a:rPr>
              <a:t>YAPAY ZEKA TABANLI KARAR DESTEK SİSTEMLERİ</a:t>
            </a:r>
            <a:endParaRPr lang="tr-TR" sz="2500" b="1" dirty="0">
              <a:latin typeface="Times New Roman" panose="02020603050405020304" pitchFamily="18" charset="0"/>
              <a:cs typeface="Times New Roman" panose="02020603050405020304" pitchFamily="18" charset="0"/>
            </a:endParaRPr>
          </a:p>
          <a:p>
            <a:pPr algn="ctr"/>
            <a:endParaRPr lang="tr-TR" dirty="0"/>
          </a:p>
        </p:txBody>
      </p:sp>
    </p:spTree>
    <p:extLst>
      <p:ext uri="{BB962C8B-B14F-4D97-AF65-F5344CB8AC3E}">
        <p14:creationId xmlns:p14="http://schemas.microsoft.com/office/powerpoint/2010/main" val="23045315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D0D7DE"/>
            </a:gs>
            <a:gs pos="30000">
              <a:schemeClr val="bg1"/>
            </a:gs>
            <a:gs pos="70000">
              <a:schemeClr val="bg1"/>
            </a:gs>
            <a:gs pos="100000">
              <a:srgbClr val="A7B9C5"/>
            </a:gs>
          </a:gsLst>
          <a:lin ang="16200000" scaled="1"/>
        </a:gradFill>
        <a:effectLst/>
      </p:bgPr>
    </p:bg>
    <p:spTree>
      <p:nvGrpSpPr>
        <p:cNvPr id="1" name=""/>
        <p:cNvGrpSpPr/>
        <p:nvPr/>
      </p:nvGrpSpPr>
      <p:grpSpPr>
        <a:xfrm>
          <a:off x="0" y="0"/>
          <a:ext cx="0" cy="0"/>
          <a:chOff x="0" y="0"/>
          <a:chExt cx="0" cy="0"/>
        </a:xfrm>
      </p:grpSpPr>
      <p:sp>
        <p:nvSpPr>
          <p:cNvPr id="8" name="Arc 7"/>
          <p:cNvSpPr/>
          <p:nvPr/>
        </p:nvSpPr>
        <p:spPr>
          <a:xfrm>
            <a:off x="-4584810" y="441434"/>
            <a:ext cx="9169620" cy="6211614"/>
          </a:xfrm>
          <a:prstGeom prst="arc">
            <a:avLst>
              <a:gd name="adj1" fmla="val 16200000"/>
              <a:gd name="adj2" fmla="val 5392005"/>
            </a:avLst>
          </a:prstGeom>
          <a:noFill/>
          <a:ln w="19050">
            <a:solidFill>
              <a:schemeClr val="bg1">
                <a:alpha val="50196"/>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Arc 8"/>
          <p:cNvSpPr/>
          <p:nvPr/>
        </p:nvSpPr>
        <p:spPr>
          <a:xfrm>
            <a:off x="-4562639" y="-110362"/>
            <a:ext cx="9125278" cy="6274672"/>
          </a:xfrm>
          <a:prstGeom prst="arc">
            <a:avLst>
              <a:gd name="adj1" fmla="val 16200000"/>
              <a:gd name="adj2" fmla="val 5392005"/>
            </a:avLst>
          </a:prstGeom>
          <a:noFill/>
          <a:ln w="53975">
            <a:gradFill flip="none" rotWithShape="1">
              <a:gsLst>
                <a:gs pos="0">
                  <a:schemeClr val="accent1">
                    <a:lumMod val="60000"/>
                    <a:lumOff val="40000"/>
                    <a:alpha val="23000"/>
                  </a:schemeClr>
                </a:gs>
                <a:gs pos="100000">
                  <a:srgbClr val="D0D7DE">
                    <a:alpha val="10000"/>
                  </a:srgbClr>
                </a:gs>
              </a:gsLst>
              <a:lin ang="54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Metin kutusu 3"/>
          <p:cNvSpPr txBox="1"/>
          <p:nvPr/>
        </p:nvSpPr>
        <p:spPr>
          <a:xfrm>
            <a:off x="395535" y="3356992"/>
            <a:ext cx="2224563" cy="2708434"/>
          </a:xfrm>
          <a:prstGeom prst="rect">
            <a:avLst/>
          </a:prstGeom>
          <a:noFill/>
        </p:spPr>
        <p:txBody>
          <a:bodyPr wrap="square" rtlCol="0">
            <a:spAutoFit/>
          </a:bodyPr>
          <a:lstStyle/>
          <a:p>
            <a:pPr lvl="0"/>
            <a:r>
              <a:rPr lang="tr-TR" sz="1700" b="1" dirty="0" smtClean="0"/>
              <a:t>Tanım</a:t>
            </a:r>
            <a:endParaRPr lang="tr-TR" sz="1700" dirty="0"/>
          </a:p>
          <a:p>
            <a:pPr lvl="0"/>
            <a:endParaRPr lang="tr-TR" sz="1700" dirty="0"/>
          </a:p>
          <a:p>
            <a:pPr lvl="0"/>
            <a:r>
              <a:rPr lang="tr-TR" sz="1700" dirty="0" smtClean="0"/>
              <a:t>Yapay </a:t>
            </a:r>
            <a:r>
              <a:rPr lang="tr-TR" sz="1700" dirty="0"/>
              <a:t>zekâ, bilgisayar sistemlerinin insan benzeri zekâ özelliklerini </a:t>
            </a:r>
            <a:r>
              <a:rPr lang="tr-TR" sz="1700" dirty="0" err="1"/>
              <a:t>simüle</a:t>
            </a:r>
            <a:r>
              <a:rPr lang="tr-TR" sz="1700" dirty="0"/>
              <a:t> etme çabasıdır. Öğrenme, çözümleme ve karar verme gibi süreçlerde kullanılır.</a:t>
            </a:r>
          </a:p>
        </p:txBody>
      </p:sp>
      <p:sp>
        <p:nvSpPr>
          <p:cNvPr id="7" name="Metin kutusu 6"/>
          <p:cNvSpPr txBox="1"/>
          <p:nvPr/>
        </p:nvSpPr>
        <p:spPr>
          <a:xfrm>
            <a:off x="12810" y="-24912"/>
            <a:ext cx="9144000" cy="83099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lnSpc>
                <a:spcPct val="150000"/>
              </a:lnSpc>
            </a:pPr>
            <a:r>
              <a:rPr lang="tr-TR" sz="2000" b="1" dirty="0" smtClean="0">
                <a:latin typeface="Times New Roman" panose="02020603050405020304" pitchFamily="18" charset="0"/>
                <a:cs typeface="Times New Roman" panose="02020603050405020304" pitchFamily="18" charset="0"/>
              </a:rPr>
              <a:t> </a:t>
            </a:r>
            <a:r>
              <a:rPr lang="tr-TR" sz="2000" b="1" dirty="0">
                <a:latin typeface="Times New Roman" panose="02020603050405020304" pitchFamily="18" charset="0"/>
                <a:cs typeface="Times New Roman" panose="02020603050405020304" pitchFamily="18" charset="0"/>
              </a:rPr>
              <a:t>Yapay </a:t>
            </a:r>
            <a:r>
              <a:rPr lang="tr-TR" sz="2000" b="1" dirty="0" err="1" smtClean="0">
                <a:latin typeface="Times New Roman" panose="02020603050405020304" pitchFamily="18" charset="0"/>
                <a:cs typeface="Times New Roman" panose="02020603050405020304" pitchFamily="18" charset="0"/>
              </a:rPr>
              <a:t>Zekâ'nın</a:t>
            </a:r>
            <a:r>
              <a:rPr lang="tr-TR" sz="2000" b="1" dirty="0" smtClean="0">
                <a:latin typeface="Times New Roman" panose="02020603050405020304" pitchFamily="18" charset="0"/>
                <a:cs typeface="Times New Roman" panose="02020603050405020304" pitchFamily="18" charset="0"/>
              </a:rPr>
              <a:t> Temel Kavramları</a:t>
            </a:r>
            <a:endParaRPr lang="tr-TR" sz="2000" b="1" dirty="0">
              <a:latin typeface="Times New Roman" panose="02020603050405020304" pitchFamily="18" charset="0"/>
              <a:cs typeface="Times New Roman" panose="02020603050405020304" pitchFamily="18" charset="0"/>
            </a:endParaRPr>
          </a:p>
          <a:p>
            <a:pPr lvl="0" algn="ctr"/>
            <a:endParaRPr lang="tr-TR" b="1" dirty="0">
              <a:latin typeface="Times New Roman" panose="02020603050405020304" pitchFamily="18" charset="0"/>
              <a:cs typeface="Times New Roman" panose="02020603050405020304" pitchFamily="18" charset="0"/>
            </a:endParaRPr>
          </a:p>
        </p:txBody>
      </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129" y="1314472"/>
            <a:ext cx="2325970" cy="1466456"/>
          </a:xfrm>
          <a:prstGeom prst="rect">
            <a:avLst/>
          </a:prstGeom>
          <a:ln>
            <a:noFill/>
          </a:ln>
          <a:effectLst>
            <a:softEdge rad="112500"/>
          </a:effectLst>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3848" y="1340864"/>
            <a:ext cx="2295267" cy="1440064"/>
          </a:xfrm>
          <a:prstGeom prst="rect">
            <a:avLst/>
          </a:prstGeom>
          <a:ln>
            <a:noFill/>
          </a:ln>
          <a:effectLst>
            <a:softEdge rad="112500"/>
          </a:effectLst>
        </p:spPr>
      </p:pic>
      <p:sp>
        <p:nvSpPr>
          <p:cNvPr id="11" name="Metin kutusu 10"/>
          <p:cNvSpPr txBox="1"/>
          <p:nvPr/>
        </p:nvSpPr>
        <p:spPr>
          <a:xfrm>
            <a:off x="3395841" y="3220259"/>
            <a:ext cx="2160240" cy="3277820"/>
          </a:xfrm>
          <a:prstGeom prst="rect">
            <a:avLst/>
          </a:prstGeom>
          <a:noFill/>
        </p:spPr>
        <p:txBody>
          <a:bodyPr wrap="square" rtlCol="0">
            <a:spAutoFit/>
          </a:bodyPr>
          <a:lstStyle/>
          <a:p>
            <a:pPr lvl="0"/>
            <a:r>
              <a:rPr lang="tr-TR" b="1" dirty="0"/>
              <a:t>Patoloji Alanındaki </a:t>
            </a:r>
            <a:r>
              <a:rPr lang="tr-TR" b="1" dirty="0" smtClean="0"/>
              <a:t>Uygulamaları</a:t>
            </a:r>
            <a:endParaRPr lang="tr-TR" dirty="0" smtClean="0"/>
          </a:p>
          <a:p>
            <a:pPr lvl="0"/>
            <a:endParaRPr lang="tr-TR" dirty="0"/>
          </a:p>
          <a:p>
            <a:pPr lvl="0"/>
            <a:r>
              <a:rPr lang="tr-TR" sz="1700" dirty="0" smtClean="0"/>
              <a:t>Yapay </a:t>
            </a:r>
            <a:r>
              <a:rPr lang="tr-TR" sz="1700" dirty="0"/>
              <a:t>zekâ, doku görüntülerinin analiz edilmesi, patolojik tanı süreçlerinde ve karar destek sistemlerinde kullanılarak patologlara önemli bir destek sağlar.</a:t>
            </a:r>
          </a:p>
        </p:txBody>
      </p:sp>
      <p:sp>
        <p:nvSpPr>
          <p:cNvPr id="13" name="Metin kutusu 12"/>
          <p:cNvSpPr txBox="1"/>
          <p:nvPr/>
        </p:nvSpPr>
        <p:spPr>
          <a:xfrm>
            <a:off x="6331824" y="3228767"/>
            <a:ext cx="2376264" cy="3000821"/>
          </a:xfrm>
          <a:prstGeom prst="rect">
            <a:avLst/>
          </a:prstGeom>
          <a:noFill/>
        </p:spPr>
        <p:txBody>
          <a:bodyPr wrap="square" rtlCol="0">
            <a:spAutoFit/>
          </a:bodyPr>
          <a:lstStyle/>
          <a:p>
            <a:r>
              <a:rPr lang="tr-TR" b="1" dirty="0">
                <a:latin typeface="+mj-lt"/>
                <a:cs typeface="Times New Roman" panose="02020603050405020304" pitchFamily="18" charset="0"/>
              </a:rPr>
              <a:t>Yapay </a:t>
            </a:r>
            <a:r>
              <a:rPr lang="tr-TR" b="1" dirty="0" err="1">
                <a:latin typeface="+mj-lt"/>
                <a:cs typeface="Times New Roman" panose="02020603050405020304" pitchFamily="18" charset="0"/>
              </a:rPr>
              <a:t>Zekâ'nın</a:t>
            </a:r>
            <a:r>
              <a:rPr lang="tr-TR" b="1" dirty="0">
                <a:latin typeface="+mj-lt"/>
                <a:cs typeface="Times New Roman" panose="02020603050405020304" pitchFamily="18" charset="0"/>
              </a:rPr>
              <a:t> </a:t>
            </a:r>
            <a:r>
              <a:rPr lang="tr-TR" b="1" dirty="0" smtClean="0">
                <a:latin typeface="+mj-lt"/>
                <a:cs typeface="Times New Roman" panose="02020603050405020304" pitchFamily="18" charset="0"/>
              </a:rPr>
              <a:t>Patoloji Teşhisi </a:t>
            </a:r>
            <a:r>
              <a:rPr lang="tr-TR" b="1" dirty="0">
                <a:latin typeface="+mj-lt"/>
                <a:cs typeface="Times New Roman" panose="02020603050405020304" pitchFamily="18" charset="0"/>
              </a:rPr>
              <a:t>ve </a:t>
            </a:r>
            <a:r>
              <a:rPr lang="tr-TR" b="1" dirty="0" smtClean="0">
                <a:latin typeface="+mj-lt"/>
                <a:cs typeface="Times New Roman" panose="02020603050405020304" pitchFamily="18" charset="0"/>
              </a:rPr>
              <a:t>Karar Destek Süreçlerindeki </a:t>
            </a:r>
            <a:r>
              <a:rPr lang="tr-TR" b="1" dirty="0">
                <a:latin typeface="+mj-lt"/>
                <a:cs typeface="Times New Roman" panose="02020603050405020304" pitchFamily="18" charset="0"/>
              </a:rPr>
              <a:t>R</a:t>
            </a:r>
            <a:r>
              <a:rPr lang="tr-TR" b="1" dirty="0" smtClean="0">
                <a:latin typeface="+mj-lt"/>
                <a:cs typeface="Times New Roman" panose="02020603050405020304" pitchFamily="18" charset="0"/>
              </a:rPr>
              <a:t>olü</a:t>
            </a:r>
          </a:p>
          <a:p>
            <a:endParaRPr lang="tr-TR" sz="1600" b="1" dirty="0">
              <a:latin typeface="Times New Roman" panose="02020603050405020304" pitchFamily="18" charset="0"/>
              <a:cs typeface="Times New Roman" panose="02020603050405020304" pitchFamily="18" charset="0"/>
            </a:endParaRPr>
          </a:p>
          <a:p>
            <a:pPr lvl="0"/>
            <a:r>
              <a:rPr lang="tr-TR" sz="1700" dirty="0" smtClean="0"/>
              <a:t>Yapay </a:t>
            </a:r>
            <a:r>
              <a:rPr lang="tr-TR" sz="1700" dirty="0"/>
              <a:t>zekâ, patoloji teşhis süreçlerinde derin öğrenme modelleriyle doku örneklerinin karmaşık özelliklerini analiz ederek doğruluk oranlarını artırır.</a:t>
            </a:r>
          </a:p>
        </p:txBody>
      </p:sp>
      <p:pic>
        <p:nvPicPr>
          <p:cNvPr id="14" name="Resim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8291" y="1361204"/>
            <a:ext cx="2484321" cy="1440064"/>
          </a:xfrm>
          <a:prstGeom prst="rect">
            <a:avLst/>
          </a:prstGeom>
          <a:ln>
            <a:noFill/>
          </a:ln>
          <a:effectLst>
            <a:softEdge rad="112500"/>
          </a:effectLst>
        </p:spPr>
      </p:pic>
    </p:spTree>
    <p:extLst>
      <p:ext uri="{BB962C8B-B14F-4D97-AF65-F5344CB8AC3E}">
        <p14:creationId xmlns:p14="http://schemas.microsoft.com/office/powerpoint/2010/main" val="287189944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D0D7DE"/>
            </a:gs>
            <a:gs pos="30000">
              <a:schemeClr val="bg1"/>
            </a:gs>
            <a:gs pos="70000">
              <a:schemeClr val="bg1"/>
            </a:gs>
            <a:gs pos="100000">
              <a:srgbClr val="A7B9C5"/>
            </a:gs>
          </a:gsLst>
          <a:lin ang="16200000" scaled="1"/>
        </a:gradFill>
        <a:effectLst/>
      </p:bgPr>
    </p:bg>
    <p:spTree>
      <p:nvGrpSpPr>
        <p:cNvPr id="1" name=""/>
        <p:cNvGrpSpPr/>
        <p:nvPr/>
      </p:nvGrpSpPr>
      <p:grpSpPr>
        <a:xfrm>
          <a:off x="0" y="0"/>
          <a:ext cx="0" cy="0"/>
          <a:chOff x="0" y="0"/>
          <a:chExt cx="0" cy="0"/>
        </a:xfrm>
      </p:grpSpPr>
      <p:sp>
        <p:nvSpPr>
          <p:cNvPr id="8" name="Arc 7"/>
          <p:cNvSpPr/>
          <p:nvPr/>
        </p:nvSpPr>
        <p:spPr>
          <a:xfrm>
            <a:off x="-4584810" y="441434"/>
            <a:ext cx="9169620" cy="6211614"/>
          </a:xfrm>
          <a:prstGeom prst="arc">
            <a:avLst>
              <a:gd name="adj1" fmla="val 16200000"/>
              <a:gd name="adj2" fmla="val 5392005"/>
            </a:avLst>
          </a:prstGeom>
          <a:noFill/>
          <a:ln w="19050">
            <a:solidFill>
              <a:schemeClr val="bg1">
                <a:alpha val="50196"/>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Arc 8"/>
          <p:cNvSpPr/>
          <p:nvPr/>
        </p:nvSpPr>
        <p:spPr>
          <a:xfrm>
            <a:off x="-4562639" y="-110362"/>
            <a:ext cx="9125278" cy="6274672"/>
          </a:xfrm>
          <a:prstGeom prst="arc">
            <a:avLst>
              <a:gd name="adj1" fmla="val 16200000"/>
              <a:gd name="adj2" fmla="val 5392005"/>
            </a:avLst>
          </a:prstGeom>
          <a:noFill/>
          <a:ln w="53975">
            <a:gradFill flip="none" rotWithShape="1">
              <a:gsLst>
                <a:gs pos="0">
                  <a:schemeClr val="accent1">
                    <a:lumMod val="60000"/>
                    <a:lumOff val="40000"/>
                    <a:alpha val="23000"/>
                  </a:schemeClr>
                </a:gs>
                <a:gs pos="100000">
                  <a:srgbClr val="D0D7DE">
                    <a:alpha val="10000"/>
                  </a:srgbClr>
                </a:gs>
              </a:gsLst>
              <a:lin ang="54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Metin kutusu 3"/>
          <p:cNvSpPr txBox="1"/>
          <p:nvPr/>
        </p:nvSpPr>
        <p:spPr>
          <a:xfrm>
            <a:off x="683568" y="3795409"/>
            <a:ext cx="3528392" cy="2831544"/>
          </a:xfrm>
          <a:prstGeom prst="rect">
            <a:avLst/>
          </a:prstGeom>
          <a:noFill/>
        </p:spPr>
        <p:txBody>
          <a:bodyPr wrap="square" rtlCol="0">
            <a:spAutoFit/>
          </a:bodyPr>
          <a:lstStyle/>
          <a:p>
            <a:pPr lvl="0"/>
            <a:r>
              <a:rPr lang="tr-TR" sz="1700" b="1" dirty="0" smtClean="0"/>
              <a:t>Makine Öğrenmesi</a:t>
            </a:r>
            <a:endParaRPr lang="tr-TR" sz="1700" dirty="0"/>
          </a:p>
          <a:p>
            <a:pPr lvl="0"/>
            <a:endParaRPr lang="tr-TR" sz="1700" dirty="0"/>
          </a:p>
          <a:p>
            <a:r>
              <a:rPr lang="tr-TR" dirty="0"/>
              <a:t>Makine öğrenimi, bir bilgisayarın veri üzerinde örüntüleri tanıması ve bu örüntülere dayanarak gelecekteki verileri tahmin etmesi için algoritmaların geliştirilmesiyle ilgilidir. Makine öğrenimi, genellikle veri madenciliği ve istatistiksel modelleme tekniklerini içerir.</a:t>
            </a:r>
          </a:p>
        </p:txBody>
      </p:sp>
      <p:sp>
        <p:nvSpPr>
          <p:cNvPr id="7" name="Metin kutusu 6"/>
          <p:cNvSpPr txBox="1"/>
          <p:nvPr/>
        </p:nvSpPr>
        <p:spPr>
          <a:xfrm>
            <a:off x="12810" y="-24912"/>
            <a:ext cx="9144000" cy="83099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lnSpc>
                <a:spcPct val="150000"/>
              </a:lnSpc>
            </a:pPr>
            <a:r>
              <a:rPr lang="tr-TR" sz="2000" b="1" dirty="0" smtClean="0">
                <a:latin typeface="Times New Roman" panose="02020603050405020304" pitchFamily="18" charset="0"/>
                <a:cs typeface="Times New Roman" panose="02020603050405020304" pitchFamily="18" charset="0"/>
              </a:rPr>
              <a:t> </a:t>
            </a:r>
            <a:r>
              <a:rPr lang="tr-TR" sz="2000" b="1" dirty="0">
                <a:latin typeface="Times New Roman" panose="02020603050405020304" pitchFamily="18" charset="0"/>
                <a:cs typeface="Times New Roman" panose="02020603050405020304" pitchFamily="18" charset="0"/>
              </a:rPr>
              <a:t>Yapay </a:t>
            </a:r>
            <a:r>
              <a:rPr lang="tr-TR" sz="2000" b="1" dirty="0" err="1" smtClean="0">
                <a:latin typeface="Times New Roman" panose="02020603050405020304" pitchFamily="18" charset="0"/>
                <a:cs typeface="Times New Roman" panose="02020603050405020304" pitchFamily="18" charset="0"/>
              </a:rPr>
              <a:t>Zekâ'nın</a:t>
            </a:r>
            <a:r>
              <a:rPr lang="tr-TR" sz="2000" b="1" dirty="0" smtClean="0">
                <a:latin typeface="Times New Roman" panose="02020603050405020304" pitchFamily="18" charset="0"/>
                <a:cs typeface="Times New Roman" panose="02020603050405020304" pitchFamily="18" charset="0"/>
              </a:rPr>
              <a:t> Temel Kavramları</a:t>
            </a:r>
            <a:endParaRPr lang="tr-TR" sz="2000" b="1" dirty="0">
              <a:latin typeface="Times New Roman" panose="02020603050405020304" pitchFamily="18" charset="0"/>
              <a:cs typeface="Times New Roman" panose="02020603050405020304" pitchFamily="18" charset="0"/>
            </a:endParaRPr>
          </a:p>
          <a:p>
            <a:pPr lvl="0" algn="ctr"/>
            <a:endParaRPr lang="tr-TR" b="1" dirty="0">
              <a:latin typeface="Times New Roman" panose="02020603050405020304" pitchFamily="18" charset="0"/>
              <a:cs typeface="Times New Roman" panose="02020603050405020304" pitchFamily="18" charset="0"/>
            </a:endParaRPr>
          </a:p>
        </p:txBody>
      </p:sp>
      <p:sp>
        <p:nvSpPr>
          <p:cNvPr id="11" name="Metin kutusu 10"/>
          <p:cNvSpPr txBox="1"/>
          <p:nvPr/>
        </p:nvSpPr>
        <p:spPr>
          <a:xfrm>
            <a:off x="4562639" y="3788385"/>
            <a:ext cx="4041809" cy="2862322"/>
          </a:xfrm>
          <a:prstGeom prst="rect">
            <a:avLst/>
          </a:prstGeom>
          <a:noFill/>
        </p:spPr>
        <p:txBody>
          <a:bodyPr wrap="square" rtlCol="0">
            <a:spAutoFit/>
          </a:bodyPr>
          <a:lstStyle/>
          <a:p>
            <a:pPr lvl="0"/>
            <a:r>
              <a:rPr lang="tr-TR" b="1" dirty="0" smtClean="0"/>
              <a:t>Derin Öğrenme </a:t>
            </a:r>
            <a:endParaRPr lang="tr-TR" dirty="0" smtClean="0"/>
          </a:p>
          <a:p>
            <a:pPr lvl="0"/>
            <a:endParaRPr lang="tr-TR" dirty="0"/>
          </a:p>
          <a:p>
            <a:r>
              <a:rPr lang="tr-TR" dirty="0"/>
              <a:t>Derin öğrenme ise yapay sinir ağlarını kullanarak karmaşık modeller oluşturarak öğrenme yapar. Bu modeller, veri üzerindeki yüksek seviyeli örüntüleri belirlemek için birden çok katmanı olan sinir ağları kullanır. Derin öğrenme, makine öğrenimi alanının bir alt kümesidir.</a:t>
            </a:r>
          </a:p>
        </p:txBody>
      </p:sp>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4181" y="1035153"/>
            <a:ext cx="4723267" cy="2271518"/>
          </a:xfrm>
          <a:prstGeom prst="rect">
            <a:avLst/>
          </a:prstGeom>
        </p:spPr>
      </p:pic>
    </p:spTree>
    <p:extLst>
      <p:ext uri="{BB962C8B-B14F-4D97-AF65-F5344CB8AC3E}">
        <p14:creationId xmlns:p14="http://schemas.microsoft.com/office/powerpoint/2010/main" val="52488645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D0D7DE"/>
            </a:gs>
            <a:gs pos="30000">
              <a:schemeClr val="bg1"/>
            </a:gs>
            <a:gs pos="70000">
              <a:schemeClr val="bg1"/>
            </a:gs>
            <a:gs pos="100000">
              <a:srgbClr val="A7B9C5"/>
            </a:gs>
          </a:gsLst>
          <a:lin ang="16200000" scaled="1"/>
        </a:gradFill>
        <a:effectLst/>
      </p:bgPr>
    </p:bg>
    <p:spTree>
      <p:nvGrpSpPr>
        <p:cNvPr id="1" name=""/>
        <p:cNvGrpSpPr/>
        <p:nvPr/>
      </p:nvGrpSpPr>
      <p:grpSpPr>
        <a:xfrm>
          <a:off x="0" y="0"/>
          <a:ext cx="0" cy="0"/>
          <a:chOff x="0" y="0"/>
          <a:chExt cx="0" cy="0"/>
        </a:xfrm>
      </p:grpSpPr>
      <p:sp>
        <p:nvSpPr>
          <p:cNvPr id="8" name="Arc 7"/>
          <p:cNvSpPr/>
          <p:nvPr/>
        </p:nvSpPr>
        <p:spPr>
          <a:xfrm>
            <a:off x="-4584810" y="441434"/>
            <a:ext cx="9169620" cy="6211614"/>
          </a:xfrm>
          <a:prstGeom prst="arc">
            <a:avLst>
              <a:gd name="adj1" fmla="val 16200000"/>
              <a:gd name="adj2" fmla="val 5392005"/>
            </a:avLst>
          </a:prstGeom>
          <a:noFill/>
          <a:ln w="19050">
            <a:solidFill>
              <a:schemeClr val="bg1">
                <a:alpha val="50196"/>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Arc 8"/>
          <p:cNvSpPr/>
          <p:nvPr/>
        </p:nvSpPr>
        <p:spPr>
          <a:xfrm>
            <a:off x="-4562639" y="-110362"/>
            <a:ext cx="9125278" cy="6274672"/>
          </a:xfrm>
          <a:prstGeom prst="arc">
            <a:avLst>
              <a:gd name="adj1" fmla="val 16200000"/>
              <a:gd name="adj2" fmla="val 5392005"/>
            </a:avLst>
          </a:prstGeom>
          <a:noFill/>
          <a:ln w="53975">
            <a:gradFill flip="none" rotWithShape="1">
              <a:gsLst>
                <a:gs pos="0">
                  <a:schemeClr val="accent1">
                    <a:lumMod val="60000"/>
                    <a:lumOff val="40000"/>
                    <a:alpha val="23000"/>
                  </a:schemeClr>
                </a:gs>
                <a:gs pos="100000">
                  <a:srgbClr val="D0D7DE">
                    <a:alpha val="10000"/>
                  </a:srgbClr>
                </a:gs>
              </a:gsLst>
              <a:lin ang="54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Akış Çizelgesi: Öteki İşlem 10"/>
          <p:cNvSpPr/>
          <p:nvPr/>
        </p:nvSpPr>
        <p:spPr>
          <a:xfrm>
            <a:off x="148294" y="1124744"/>
            <a:ext cx="2579478" cy="4840436"/>
          </a:xfrm>
          <a:prstGeom prst="flowChartAlternateProcess">
            <a:avLst/>
          </a:prstGeom>
          <a:gradFill>
            <a:gsLst>
              <a:gs pos="63400">
                <a:srgbClr val="B8CCE4"/>
              </a:gs>
              <a:gs pos="54000">
                <a:srgbClr val="BFD1E7"/>
              </a:gs>
              <a:gs pos="12000">
                <a:schemeClr val="accent1">
                  <a:lumMod val="5000"/>
                  <a:lumOff val="95000"/>
                </a:schemeClr>
              </a:gs>
              <a:gs pos="74000">
                <a:schemeClr val="accent1">
                  <a:lumMod val="45000"/>
                  <a:lumOff val="55000"/>
                </a:schemeClr>
              </a:gs>
              <a:gs pos="83000">
                <a:schemeClr val="accent2">
                  <a:lumMod val="40000"/>
                  <a:lumOff val="60000"/>
                </a:schemeClr>
              </a:gs>
              <a:gs pos="100000">
                <a:schemeClr val="accent1">
                  <a:lumMod val="30000"/>
                  <a:lumOff val="70000"/>
                </a:schemeClr>
              </a:gs>
            </a:gsLst>
            <a:lin ang="5400000" scaled="1"/>
          </a:gradFill>
          <a:ln w="3175"/>
          <a:effectLst>
            <a:glow rad="177800">
              <a:schemeClr val="accent2">
                <a:lumMod val="20000"/>
                <a:lumOff val="80000"/>
                <a:alpha val="64000"/>
              </a:schemeClr>
            </a:glow>
            <a:softEdge rad="12700"/>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tr-TR" sz="2500" b="1" dirty="0" smtClean="0">
                <a:latin typeface="Book Antiqua" panose="02040602050305030304" pitchFamily="18" charset="0"/>
              </a:rPr>
              <a:t>  </a:t>
            </a:r>
            <a:r>
              <a:rPr lang="tr-TR" sz="4000" b="1" dirty="0" smtClean="0">
                <a:effectLst>
                  <a:outerShdw blurRad="38100" dist="38100" dir="2700000" algn="tl">
                    <a:srgbClr val="000000">
                      <a:alpha val="43137"/>
                    </a:srgbClr>
                  </a:outerShdw>
                </a:effectLst>
                <a:latin typeface="Book Antiqua" panose="02040602050305030304" pitchFamily="18" charset="0"/>
              </a:rPr>
              <a:t>01</a:t>
            </a:r>
          </a:p>
          <a:p>
            <a:pPr algn="ctr"/>
            <a:endParaRPr lang="tr-TR" b="1" dirty="0"/>
          </a:p>
          <a:p>
            <a:pPr algn="ctr"/>
            <a:r>
              <a:rPr lang="tr-TR" b="1" dirty="0" smtClean="0"/>
              <a:t>Tanımı</a:t>
            </a:r>
          </a:p>
          <a:p>
            <a:pPr algn="ctr"/>
            <a:endParaRPr lang="tr-TR" b="1" dirty="0"/>
          </a:p>
          <a:p>
            <a:pPr algn="ctr"/>
            <a:r>
              <a:rPr lang="tr-TR" sz="1700" dirty="0"/>
              <a:t>Karar destek sistemleri, veri analizi ve bilgi yönetimiyle karar verme süreçlerini destekleyen sistemlerdir. Sağlık sektöründe, patologlara teşhis ve tedavi planlama süreçlerinde yardımcı olur</a:t>
            </a:r>
            <a:r>
              <a:rPr lang="tr-TR" sz="1700" dirty="0" smtClean="0"/>
              <a:t>.</a:t>
            </a:r>
          </a:p>
          <a:p>
            <a:pPr algn="ctr"/>
            <a:endParaRPr lang="tr-TR" sz="1700" dirty="0" smtClean="0"/>
          </a:p>
          <a:p>
            <a:pPr algn="ctr"/>
            <a:endParaRPr lang="tr-TR" sz="1700" dirty="0"/>
          </a:p>
        </p:txBody>
      </p:sp>
      <p:sp>
        <p:nvSpPr>
          <p:cNvPr id="12" name="Akış Çizelgesi: Öteki İşlem 11"/>
          <p:cNvSpPr/>
          <p:nvPr/>
        </p:nvSpPr>
        <p:spPr>
          <a:xfrm>
            <a:off x="3363047" y="1124744"/>
            <a:ext cx="2433089" cy="4824536"/>
          </a:xfrm>
          <a:prstGeom prst="flowChartAlternateProcess">
            <a:avLst/>
          </a:prstGeom>
          <a:gradFill>
            <a:gsLst>
              <a:gs pos="54000">
                <a:schemeClr val="accent2">
                  <a:lumMod val="20000"/>
                  <a:lumOff val="80000"/>
                </a:schemeClr>
              </a:gs>
              <a:gs pos="1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175"/>
          <a:effectLst>
            <a:glow rad="127000">
              <a:schemeClr val="accent2">
                <a:lumMod val="20000"/>
                <a:lumOff val="80000"/>
              </a:schemeClr>
            </a:glow>
            <a:softEdge rad="12700"/>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tr-TR" sz="2400" b="1" dirty="0" smtClean="0">
                <a:effectLst>
                  <a:outerShdw blurRad="38100" dist="38100" dir="2700000" algn="tl">
                    <a:srgbClr val="000000">
                      <a:alpha val="43137"/>
                    </a:srgbClr>
                  </a:outerShdw>
                </a:effectLst>
              </a:rPr>
              <a:t> </a:t>
            </a:r>
            <a:r>
              <a:rPr lang="tr-TR" sz="4000" b="1" dirty="0" smtClean="0">
                <a:effectLst>
                  <a:outerShdw blurRad="38100" dist="38100" dir="2700000" algn="tl">
                    <a:srgbClr val="000000">
                      <a:alpha val="43137"/>
                    </a:srgbClr>
                  </a:outerShdw>
                </a:effectLst>
                <a:latin typeface="Book Antiqua" panose="02040602050305030304" pitchFamily="18" charset="0"/>
              </a:rPr>
              <a:t>02</a:t>
            </a:r>
          </a:p>
          <a:p>
            <a:pPr algn="ctr"/>
            <a:endParaRPr lang="tr-TR" b="1" dirty="0"/>
          </a:p>
          <a:p>
            <a:pPr algn="ctr"/>
            <a:endParaRPr lang="tr-TR" b="1" dirty="0"/>
          </a:p>
          <a:p>
            <a:pPr algn="ctr"/>
            <a:r>
              <a:rPr lang="tr-TR" b="1" dirty="0"/>
              <a:t>Dijital Patolojiye Özgü Karar Destek Sistemlerinin </a:t>
            </a:r>
            <a:r>
              <a:rPr lang="tr-TR" b="1" dirty="0" smtClean="0"/>
              <a:t>Avantajları</a:t>
            </a:r>
          </a:p>
          <a:p>
            <a:pPr algn="ctr"/>
            <a:endParaRPr lang="tr-TR" b="1" dirty="0"/>
          </a:p>
          <a:p>
            <a:pPr algn="ctr"/>
            <a:r>
              <a:rPr lang="tr-TR" sz="1700" dirty="0"/>
              <a:t>Hızlı analiz, doğruluk oranlarının artması ve kişiselleştirilmiş raporlama imkanı gibi avantajları bulunmaktadır</a:t>
            </a:r>
            <a:r>
              <a:rPr lang="tr-TR" sz="1700" dirty="0" smtClean="0"/>
              <a:t>.</a:t>
            </a:r>
          </a:p>
          <a:p>
            <a:pPr algn="ctr"/>
            <a:endParaRPr lang="tr-TR" sz="1700" dirty="0"/>
          </a:p>
        </p:txBody>
      </p:sp>
      <p:sp>
        <p:nvSpPr>
          <p:cNvPr id="13" name="Akış Çizelgesi: Öteki İşlem 12"/>
          <p:cNvSpPr/>
          <p:nvPr/>
        </p:nvSpPr>
        <p:spPr>
          <a:xfrm>
            <a:off x="6660232" y="1124744"/>
            <a:ext cx="2376264" cy="4791518"/>
          </a:xfrm>
          <a:prstGeom prst="flowChartAlternateProcess">
            <a:avLst/>
          </a:prstGeom>
          <a:gradFill>
            <a:gsLst>
              <a:gs pos="94339">
                <a:schemeClr val="accent2">
                  <a:lumMod val="40000"/>
                  <a:lumOff val="60000"/>
                </a:schemeClr>
              </a:gs>
              <a:gs pos="54000">
                <a:schemeClr val="accent2">
                  <a:lumMod val="20000"/>
                  <a:lumOff val="80000"/>
                </a:schemeClr>
              </a:gs>
              <a:gs pos="1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175"/>
          <a:effectLst>
            <a:glow rad="101600">
              <a:schemeClr val="accent2">
                <a:lumMod val="40000"/>
                <a:lumOff val="60000"/>
                <a:alpha val="46000"/>
              </a:schemeClr>
            </a:glow>
            <a:softEdge rad="12700"/>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tr-TR" sz="2800" b="1" dirty="0" smtClean="0"/>
              <a:t>  </a:t>
            </a:r>
            <a:r>
              <a:rPr lang="tr-TR" sz="4000" b="1" dirty="0" smtClean="0">
                <a:effectLst>
                  <a:outerShdw blurRad="38100" dist="38100" dir="2700000" algn="tl">
                    <a:srgbClr val="000000">
                      <a:alpha val="43137"/>
                    </a:srgbClr>
                  </a:outerShdw>
                </a:effectLst>
                <a:latin typeface="Book Antiqua" panose="02040602050305030304" pitchFamily="18" charset="0"/>
              </a:rPr>
              <a:t>03</a:t>
            </a:r>
          </a:p>
          <a:p>
            <a:pPr algn="ctr"/>
            <a:endParaRPr lang="tr-TR" b="1" dirty="0"/>
          </a:p>
          <a:p>
            <a:pPr algn="ctr"/>
            <a:r>
              <a:rPr lang="tr-TR" b="1" dirty="0"/>
              <a:t>Örnek Karar Destek Sistemleri ve Kullanım </a:t>
            </a:r>
            <a:r>
              <a:rPr lang="tr-TR" b="1" dirty="0" smtClean="0"/>
              <a:t>Alanları</a:t>
            </a:r>
          </a:p>
          <a:p>
            <a:pPr algn="ctr"/>
            <a:endParaRPr lang="tr-TR" b="1" dirty="0"/>
          </a:p>
          <a:p>
            <a:pPr algn="ctr"/>
            <a:r>
              <a:rPr lang="tr-TR" sz="1700" dirty="0"/>
              <a:t>Örnek olarak, kanser teşhisi, hastalık </a:t>
            </a:r>
            <a:r>
              <a:rPr lang="tr-TR" sz="1700" dirty="0" err="1"/>
              <a:t>prognozu</a:t>
            </a:r>
            <a:r>
              <a:rPr lang="tr-TR" sz="1700" dirty="0"/>
              <a:t> ve tedavi planlaması gibi alanlarda kullanılan yapay zekâ destekli karar destek sistemleri gösterilebilir.</a:t>
            </a:r>
          </a:p>
        </p:txBody>
      </p:sp>
      <p:sp>
        <p:nvSpPr>
          <p:cNvPr id="14" name="Metin kutusu 13"/>
          <p:cNvSpPr txBox="1"/>
          <p:nvPr/>
        </p:nvSpPr>
        <p:spPr>
          <a:xfrm>
            <a:off x="-9361" y="-14698"/>
            <a:ext cx="9144000" cy="49866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lgn="ctr">
              <a:lnSpc>
                <a:spcPct val="150000"/>
              </a:lnSpc>
            </a:pPr>
            <a:r>
              <a:rPr lang="tr-TR" sz="2000" b="1" dirty="0" smtClean="0">
                <a:latin typeface="Times New Roman" panose="02020603050405020304" pitchFamily="18" charset="0"/>
                <a:cs typeface="Times New Roman" panose="02020603050405020304" pitchFamily="18" charset="0"/>
              </a:rPr>
              <a:t>Karar Destek Sistemlerinin Tanımı ve Önemi</a:t>
            </a:r>
            <a:endParaRPr lang="tr-T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852810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D0D7DE"/>
            </a:gs>
            <a:gs pos="30000">
              <a:schemeClr val="bg1"/>
            </a:gs>
            <a:gs pos="70000">
              <a:schemeClr val="bg1"/>
            </a:gs>
            <a:gs pos="100000">
              <a:srgbClr val="A7B9C5"/>
            </a:gs>
          </a:gsLst>
          <a:lin ang="16200000" scaled="1"/>
        </a:gradFill>
        <a:effectLst/>
      </p:bgPr>
    </p:bg>
    <p:spTree>
      <p:nvGrpSpPr>
        <p:cNvPr id="1" name=""/>
        <p:cNvGrpSpPr/>
        <p:nvPr/>
      </p:nvGrpSpPr>
      <p:grpSpPr>
        <a:xfrm>
          <a:off x="0" y="0"/>
          <a:ext cx="0" cy="0"/>
          <a:chOff x="0" y="0"/>
          <a:chExt cx="0" cy="0"/>
        </a:xfrm>
      </p:grpSpPr>
      <p:sp>
        <p:nvSpPr>
          <p:cNvPr id="8" name="Arc 7"/>
          <p:cNvSpPr/>
          <p:nvPr/>
        </p:nvSpPr>
        <p:spPr>
          <a:xfrm>
            <a:off x="-4584810" y="441434"/>
            <a:ext cx="9169620" cy="6211614"/>
          </a:xfrm>
          <a:prstGeom prst="arc">
            <a:avLst>
              <a:gd name="adj1" fmla="val 16200000"/>
              <a:gd name="adj2" fmla="val 5392005"/>
            </a:avLst>
          </a:prstGeom>
          <a:noFill/>
          <a:ln w="19050">
            <a:solidFill>
              <a:schemeClr val="bg1">
                <a:alpha val="50196"/>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Arc 8"/>
          <p:cNvSpPr/>
          <p:nvPr/>
        </p:nvSpPr>
        <p:spPr>
          <a:xfrm>
            <a:off x="-3690824" y="378376"/>
            <a:ext cx="9125278" cy="6274672"/>
          </a:xfrm>
          <a:prstGeom prst="arc">
            <a:avLst>
              <a:gd name="adj1" fmla="val 16200000"/>
              <a:gd name="adj2" fmla="val 5392005"/>
            </a:avLst>
          </a:prstGeom>
          <a:noFill/>
          <a:ln w="53975">
            <a:gradFill flip="none" rotWithShape="1">
              <a:gsLst>
                <a:gs pos="0">
                  <a:schemeClr val="accent1">
                    <a:lumMod val="60000"/>
                    <a:lumOff val="40000"/>
                    <a:alpha val="23000"/>
                  </a:schemeClr>
                </a:gs>
                <a:gs pos="100000">
                  <a:srgbClr val="D0D7DE">
                    <a:alpha val="10000"/>
                  </a:srgbClr>
                </a:gs>
              </a:gsLst>
              <a:lin ang="54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Metin kutusu 2"/>
          <p:cNvSpPr txBox="1"/>
          <p:nvPr/>
        </p:nvSpPr>
        <p:spPr>
          <a:xfrm>
            <a:off x="1992522" y="1412776"/>
            <a:ext cx="5184576" cy="3616375"/>
          </a:xfrm>
          <a:prstGeom prst="rect">
            <a:avLst/>
          </a:prstGeom>
          <a:noFill/>
        </p:spPr>
        <p:txBody>
          <a:bodyPr wrap="square" rtlCol="0">
            <a:spAutoFit/>
          </a:bodyPr>
          <a:lstStyle/>
          <a:p>
            <a:pPr algn="ctr"/>
            <a:endParaRPr lang="tr-TR" b="1" dirty="0">
              <a:latin typeface="Times New Roman" panose="02020603050405020304" pitchFamily="18" charset="0"/>
              <a:cs typeface="Times New Roman" panose="02020603050405020304" pitchFamily="18" charset="0"/>
            </a:endParaRPr>
          </a:p>
          <a:p>
            <a:pPr algn="ctr"/>
            <a:r>
              <a:rPr lang="tr-TR" sz="2500" b="1" dirty="0" smtClean="0">
                <a:latin typeface="Times New Roman" panose="02020603050405020304" pitchFamily="18" charset="0"/>
                <a:cs typeface="Times New Roman" panose="02020603050405020304" pitchFamily="18" charset="0"/>
              </a:rPr>
              <a:t>Bölüm 4 </a:t>
            </a:r>
            <a:endParaRPr lang="tr-TR" sz="2500" b="1" dirty="0">
              <a:latin typeface="Times New Roman" panose="02020603050405020304" pitchFamily="18" charset="0"/>
              <a:cs typeface="Times New Roman" panose="02020603050405020304" pitchFamily="18" charset="0"/>
            </a:endParaRPr>
          </a:p>
          <a:p>
            <a:pPr algn="ctr"/>
            <a:endParaRPr lang="tr-TR" sz="2500" b="1" dirty="0" smtClean="0">
              <a:latin typeface="Times New Roman" panose="02020603050405020304" pitchFamily="18" charset="0"/>
              <a:cs typeface="Times New Roman" panose="02020603050405020304" pitchFamily="18" charset="0"/>
            </a:endParaRPr>
          </a:p>
          <a:p>
            <a:pPr algn="ctr"/>
            <a:endParaRPr lang="tr-TR" sz="2500" b="1" dirty="0">
              <a:latin typeface="Times New Roman" panose="02020603050405020304" pitchFamily="18" charset="0"/>
              <a:cs typeface="Times New Roman" panose="02020603050405020304" pitchFamily="18" charset="0"/>
            </a:endParaRPr>
          </a:p>
          <a:p>
            <a:pPr algn="ctr">
              <a:lnSpc>
                <a:spcPct val="200000"/>
              </a:lnSpc>
            </a:pPr>
            <a:r>
              <a:rPr lang="tr-TR" sz="2500" b="1" dirty="0" smtClean="0">
                <a:latin typeface="Times New Roman" panose="02020603050405020304" pitchFamily="18" charset="0"/>
                <a:cs typeface="Times New Roman" panose="02020603050405020304" pitchFamily="18" charset="0"/>
              </a:rPr>
              <a:t>UYGULAMA </a:t>
            </a:r>
            <a:r>
              <a:rPr lang="tr-TR" sz="2500" b="1" dirty="0" smtClean="0">
                <a:latin typeface="Times New Roman" panose="02020603050405020304" pitchFamily="18" charset="0"/>
                <a:cs typeface="Times New Roman" panose="02020603050405020304" pitchFamily="18" charset="0"/>
              </a:rPr>
              <a:t>ALANLARI ve GELECEK PERSPEKTİFİ</a:t>
            </a:r>
            <a:endParaRPr lang="tr-TR" sz="2500" b="1" dirty="0">
              <a:latin typeface="Times New Roman" panose="02020603050405020304" pitchFamily="18" charset="0"/>
              <a:cs typeface="Times New Roman" panose="02020603050405020304" pitchFamily="18" charset="0"/>
            </a:endParaRPr>
          </a:p>
          <a:p>
            <a:pPr algn="ctr">
              <a:lnSpc>
                <a:spcPct val="200000"/>
              </a:lnSpc>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424051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D0D7DE"/>
            </a:gs>
            <a:gs pos="30000">
              <a:schemeClr val="bg1"/>
            </a:gs>
            <a:gs pos="70000">
              <a:schemeClr val="bg1"/>
            </a:gs>
            <a:gs pos="100000">
              <a:srgbClr val="A7B9C5"/>
            </a:gs>
          </a:gsLst>
          <a:lin ang="16200000" scaled="1"/>
        </a:gradFill>
        <a:effectLst/>
      </p:bgPr>
    </p:bg>
    <p:spTree>
      <p:nvGrpSpPr>
        <p:cNvPr id="1" name=""/>
        <p:cNvGrpSpPr/>
        <p:nvPr/>
      </p:nvGrpSpPr>
      <p:grpSpPr>
        <a:xfrm>
          <a:off x="0" y="0"/>
          <a:ext cx="0" cy="0"/>
          <a:chOff x="0" y="0"/>
          <a:chExt cx="0" cy="0"/>
        </a:xfrm>
      </p:grpSpPr>
      <p:sp>
        <p:nvSpPr>
          <p:cNvPr id="8" name="Arc 7"/>
          <p:cNvSpPr/>
          <p:nvPr/>
        </p:nvSpPr>
        <p:spPr>
          <a:xfrm>
            <a:off x="-4584810" y="441434"/>
            <a:ext cx="9169620" cy="6211614"/>
          </a:xfrm>
          <a:prstGeom prst="arc">
            <a:avLst>
              <a:gd name="adj1" fmla="val 16200000"/>
              <a:gd name="adj2" fmla="val 5392005"/>
            </a:avLst>
          </a:prstGeom>
          <a:noFill/>
          <a:ln w="19050">
            <a:solidFill>
              <a:schemeClr val="bg1">
                <a:alpha val="50196"/>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Arc 8"/>
          <p:cNvSpPr/>
          <p:nvPr/>
        </p:nvSpPr>
        <p:spPr>
          <a:xfrm>
            <a:off x="-4584810" y="-33238"/>
            <a:ext cx="9125278" cy="6274672"/>
          </a:xfrm>
          <a:prstGeom prst="arc">
            <a:avLst>
              <a:gd name="adj1" fmla="val 16200000"/>
              <a:gd name="adj2" fmla="val 5392005"/>
            </a:avLst>
          </a:prstGeom>
          <a:noFill/>
          <a:ln w="53975">
            <a:gradFill flip="none" rotWithShape="1">
              <a:gsLst>
                <a:gs pos="0">
                  <a:schemeClr val="accent1">
                    <a:lumMod val="60000"/>
                    <a:lumOff val="40000"/>
                    <a:alpha val="23000"/>
                  </a:schemeClr>
                </a:gs>
                <a:gs pos="100000">
                  <a:srgbClr val="D0D7DE">
                    <a:alpha val="10000"/>
                  </a:srgbClr>
                </a:gs>
              </a:gsLst>
              <a:lin ang="54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Metin kutusu 3"/>
          <p:cNvSpPr txBox="1"/>
          <p:nvPr/>
        </p:nvSpPr>
        <p:spPr>
          <a:xfrm>
            <a:off x="413437" y="3978014"/>
            <a:ext cx="3456384" cy="2231380"/>
          </a:xfrm>
          <a:prstGeom prst="rect">
            <a:avLst/>
          </a:prstGeom>
          <a:noFill/>
        </p:spPr>
        <p:txBody>
          <a:bodyPr wrap="square" rtlCol="0">
            <a:spAutoFit/>
          </a:bodyPr>
          <a:lstStyle/>
          <a:p>
            <a:r>
              <a:rPr lang="tr-TR" b="1" dirty="0"/>
              <a:t>Görüntü İşleme ve Yapay Zekâ </a:t>
            </a:r>
            <a:r>
              <a:rPr lang="tr-TR" b="1" dirty="0" smtClean="0"/>
              <a:t>Uygulamaları</a:t>
            </a:r>
          </a:p>
          <a:p>
            <a:endParaRPr lang="tr-TR" b="1" dirty="0"/>
          </a:p>
          <a:p>
            <a:r>
              <a:rPr lang="tr-TR" sz="1700" dirty="0"/>
              <a:t>Görüntü işleme teknolojisi ve yapay zekâ, kanserli hücrelerin tespiti, sınıflandırılması ve tedaviye yanıtın değerlendirilmesinde patologlara önemli bir destek sağlar.</a:t>
            </a:r>
          </a:p>
        </p:txBody>
      </p:sp>
      <p:sp>
        <p:nvSpPr>
          <p:cNvPr id="7" name="Metin kutusu 6"/>
          <p:cNvSpPr txBox="1"/>
          <p:nvPr/>
        </p:nvSpPr>
        <p:spPr>
          <a:xfrm>
            <a:off x="12810" y="-24912"/>
            <a:ext cx="9144000" cy="83099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lnSpc>
                <a:spcPct val="150000"/>
              </a:lnSpc>
            </a:pPr>
            <a:r>
              <a:rPr lang="tr-TR" sz="2000" b="1" dirty="0" smtClean="0">
                <a:latin typeface="Times New Roman" panose="02020603050405020304" pitchFamily="18" charset="0"/>
                <a:cs typeface="Times New Roman" panose="02020603050405020304" pitchFamily="18" charset="0"/>
              </a:rPr>
              <a:t>Kanser Teşhisi ve Tedavisi</a:t>
            </a:r>
            <a:endParaRPr lang="tr-TR" sz="2000" b="1" dirty="0">
              <a:latin typeface="Times New Roman" panose="02020603050405020304" pitchFamily="18" charset="0"/>
              <a:cs typeface="Times New Roman" panose="02020603050405020304" pitchFamily="18" charset="0"/>
            </a:endParaRPr>
          </a:p>
          <a:p>
            <a:pPr lvl="0" algn="ctr"/>
            <a:endParaRPr lang="tr-TR" b="1" dirty="0">
              <a:latin typeface="Times New Roman" panose="02020603050405020304" pitchFamily="18" charset="0"/>
              <a:cs typeface="Times New Roman" panose="02020603050405020304" pitchFamily="18" charset="0"/>
            </a:endParaRPr>
          </a:p>
        </p:txBody>
      </p:sp>
      <p:sp>
        <p:nvSpPr>
          <p:cNvPr id="13" name="Metin kutusu 12"/>
          <p:cNvSpPr txBox="1"/>
          <p:nvPr/>
        </p:nvSpPr>
        <p:spPr>
          <a:xfrm>
            <a:off x="5016710" y="4101125"/>
            <a:ext cx="3816424" cy="1985159"/>
          </a:xfrm>
          <a:prstGeom prst="rect">
            <a:avLst/>
          </a:prstGeom>
          <a:noFill/>
        </p:spPr>
        <p:txBody>
          <a:bodyPr wrap="square" rtlCol="0">
            <a:spAutoFit/>
          </a:bodyPr>
          <a:lstStyle/>
          <a:p>
            <a:r>
              <a:rPr lang="tr-TR" b="1" dirty="0"/>
              <a:t>Hastalık </a:t>
            </a:r>
            <a:r>
              <a:rPr lang="tr-TR" b="1" dirty="0" err="1"/>
              <a:t>Prognozu</a:t>
            </a:r>
            <a:r>
              <a:rPr lang="tr-TR" b="1" dirty="0"/>
              <a:t> ve Tedavi </a:t>
            </a:r>
            <a:r>
              <a:rPr lang="tr-TR" b="1" dirty="0" smtClean="0"/>
              <a:t>Planlaması</a:t>
            </a:r>
          </a:p>
          <a:p>
            <a:endParaRPr lang="tr-TR" b="1" dirty="0"/>
          </a:p>
          <a:p>
            <a:r>
              <a:rPr lang="tr-TR" sz="1700" dirty="0"/>
              <a:t>Dijital patoloji görüntüleri, hastaların </a:t>
            </a:r>
            <a:r>
              <a:rPr lang="tr-TR" sz="1700" dirty="0" err="1"/>
              <a:t>prognozlarının</a:t>
            </a:r>
            <a:r>
              <a:rPr lang="tr-TR" sz="1700" dirty="0"/>
              <a:t> belirlenmesi ve tedavi planlaması süreçlerinde kullanılır.</a:t>
            </a:r>
          </a:p>
          <a:p>
            <a:endParaRPr lang="tr-TR" dirty="0"/>
          </a:p>
        </p:txBody>
      </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790" y="1074678"/>
            <a:ext cx="3572146" cy="2557512"/>
          </a:xfrm>
          <a:prstGeom prst="rect">
            <a:avLst/>
          </a:prstGeom>
          <a:ln>
            <a:noFill/>
          </a:ln>
          <a:effectLst>
            <a:softEdge rad="112500"/>
          </a:effectLst>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0033" y="1074678"/>
            <a:ext cx="3704040" cy="2557512"/>
          </a:xfrm>
          <a:prstGeom prst="rect">
            <a:avLst/>
          </a:prstGeom>
          <a:ln>
            <a:noFill/>
          </a:ln>
          <a:effectLst>
            <a:softEdge rad="112500"/>
          </a:effectLst>
        </p:spPr>
      </p:pic>
    </p:spTree>
    <p:extLst>
      <p:ext uri="{BB962C8B-B14F-4D97-AF65-F5344CB8AC3E}">
        <p14:creationId xmlns:p14="http://schemas.microsoft.com/office/powerpoint/2010/main" val="72746663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D0D7DE"/>
            </a:gs>
            <a:gs pos="30000">
              <a:schemeClr val="bg1"/>
            </a:gs>
            <a:gs pos="70000">
              <a:schemeClr val="bg1"/>
            </a:gs>
            <a:gs pos="100000">
              <a:srgbClr val="A7B9C5"/>
            </a:gs>
          </a:gsLst>
          <a:lin ang="16200000" scaled="1"/>
        </a:gradFill>
        <a:effectLst/>
      </p:bgPr>
    </p:bg>
    <p:spTree>
      <p:nvGrpSpPr>
        <p:cNvPr id="1" name=""/>
        <p:cNvGrpSpPr/>
        <p:nvPr/>
      </p:nvGrpSpPr>
      <p:grpSpPr>
        <a:xfrm>
          <a:off x="0" y="0"/>
          <a:ext cx="0" cy="0"/>
          <a:chOff x="0" y="0"/>
          <a:chExt cx="0" cy="0"/>
        </a:xfrm>
      </p:grpSpPr>
      <p:sp>
        <p:nvSpPr>
          <p:cNvPr id="8" name="Arc 7"/>
          <p:cNvSpPr/>
          <p:nvPr/>
        </p:nvSpPr>
        <p:spPr>
          <a:xfrm>
            <a:off x="-4584810" y="441434"/>
            <a:ext cx="9169620" cy="6211614"/>
          </a:xfrm>
          <a:prstGeom prst="arc">
            <a:avLst>
              <a:gd name="adj1" fmla="val 16200000"/>
              <a:gd name="adj2" fmla="val 5392005"/>
            </a:avLst>
          </a:prstGeom>
          <a:noFill/>
          <a:ln w="19050">
            <a:solidFill>
              <a:schemeClr val="bg1">
                <a:alpha val="50196"/>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Arc 8"/>
          <p:cNvSpPr/>
          <p:nvPr/>
        </p:nvSpPr>
        <p:spPr>
          <a:xfrm>
            <a:off x="-3690824" y="378376"/>
            <a:ext cx="9125278" cy="6274672"/>
          </a:xfrm>
          <a:prstGeom prst="arc">
            <a:avLst>
              <a:gd name="adj1" fmla="val 16200000"/>
              <a:gd name="adj2" fmla="val 5392005"/>
            </a:avLst>
          </a:prstGeom>
          <a:noFill/>
          <a:ln w="53975">
            <a:gradFill flip="none" rotWithShape="1">
              <a:gsLst>
                <a:gs pos="0">
                  <a:schemeClr val="accent1">
                    <a:lumMod val="60000"/>
                    <a:lumOff val="40000"/>
                    <a:alpha val="23000"/>
                  </a:schemeClr>
                </a:gs>
                <a:gs pos="100000">
                  <a:srgbClr val="D0D7DE">
                    <a:alpha val="10000"/>
                  </a:srgbClr>
                </a:gs>
              </a:gsLst>
              <a:lin ang="54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Metin kutusu 2"/>
          <p:cNvSpPr txBox="1"/>
          <p:nvPr/>
        </p:nvSpPr>
        <p:spPr>
          <a:xfrm>
            <a:off x="3271458" y="1974021"/>
            <a:ext cx="5904656" cy="3693319"/>
          </a:xfrm>
          <a:prstGeom prst="rect">
            <a:avLst/>
          </a:prstGeom>
          <a:noFill/>
        </p:spPr>
        <p:txBody>
          <a:bodyPr wrap="square" rtlCol="0">
            <a:spAutoFit/>
          </a:bodyPr>
          <a:lstStyle/>
          <a:p>
            <a:endParaRPr lang="tr-TR" b="1" dirty="0">
              <a:latin typeface="Times New Roman" panose="02020603050405020304" pitchFamily="18" charset="0"/>
              <a:cs typeface="Times New Roman" panose="02020603050405020304" pitchFamily="18" charset="0"/>
            </a:endParaRPr>
          </a:p>
          <a:p>
            <a:r>
              <a:rPr lang="tr-TR" b="1" dirty="0" smtClean="0">
                <a:latin typeface="Times New Roman" panose="02020603050405020304" pitchFamily="18" charset="0"/>
                <a:cs typeface="Times New Roman" panose="02020603050405020304" pitchFamily="18" charset="0"/>
              </a:rPr>
              <a:t>Bölüm 1 : Patoloji ve Dijital Patoloji</a:t>
            </a:r>
          </a:p>
          <a:p>
            <a:endParaRPr lang="tr-TR" b="1" dirty="0">
              <a:latin typeface="Times New Roman" panose="02020603050405020304" pitchFamily="18" charset="0"/>
              <a:cs typeface="Times New Roman" panose="02020603050405020304" pitchFamily="18" charset="0"/>
            </a:endParaRPr>
          </a:p>
          <a:p>
            <a:r>
              <a:rPr lang="tr-TR" b="1" dirty="0" smtClean="0">
                <a:latin typeface="Times New Roman" panose="02020603050405020304" pitchFamily="18" charset="0"/>
                <a:cs typeface="Times New Roman" panose="02020603050405020304" pitchFamily="18" charset="0"/>
              </a:rPr>
              <a:t>Bölüm 2 </a:t>
            </a:r>
            <a:r>
              <a:rPr lang="tr-TR" b="1" dirty="0">
                <a:latin typeface="Times New Roman" panose="02020603050405020304" pitchFamily="18" charset="0"/>
                <a:cs typeface="Times New Roman" panose="02020603050405020304" pitchFamily="18" charset="0"/>
              </a:rPr>
              <a:t>: Görüntü İşleme</a:t>
            </a:r>
            <a:endParaRPr lang="tr-TR" b="1" dirty="0" smtClean="0">
              <a:latin typeface="Times New Roman" panose="02020603050405020304" pitchFamily="18" charset="0"/>
              <a:cs typeface="Times New Roman" panose="02020603050405020304" pitchFamily="18" charset="0"/>
            </a:endParaRPr>
          </a:p>
          <a:p>
            <a:endParaRPr lang="tr-TR" b="1" dirty="0">
              <a:latin typeface="Times New Roman" panose="02020603050405020304" pitchFamily="18" charset="0"/>
              <a:cs typeface="Times New Roman" panose="02020603050405020304" pitchFamily="18" charset="0"/>
            </a:endParaRPr>
          </a:p>
          <a:p>
            <a:r>
              <a:rPr lang="tr-TR" b="1" dirty="0" smtClean="0">
                <a:latin typeface="Times New Roman" panose="02020603050405020304" pitchFamily="18" charset="0"/>
                <a:cs typeface="Times New Roman" panose="02020603050405020304" pitchFamily="18" charset="0"/>
              </a:rPr>
              <a:t>Bölüm 3 : Yapay Zeka Tabanlı Karar Destek Sistemi</a:t>
            </a:r>
          </a:p>
          <a:p>
            <a:endParaRPr lang="tr-TR" b="1" dirty="0">
              <a:latin typeface="Times New Roman" panose="02020603050405020304" pitchFamily="18" charset="0"/>
              <a:cs typeface="Times New Roman" panose="02020603050405020304" pitchFamily="18" charset="0"/>
            </a:endParaRPr>
          </a:p>
          <a:p>
            <a:r>
              <a:rPr lang="tr-TR" b="1" dirty="0">
                <a:latin typeface="Times New Roman" panose="02020603050405020304" pitchFamily="18" charset="0"/>
                <a:cs typeface="Times New Roman" panose="02020603050405020304" pitchFamily="18" charset="0"/>
              </a:rPr>
              <a:t>Bölüm </a:t>
            </a:r>
            <a:r>
              <a:rPr lang="tr-TR" b="1" dirty="0" smtClean="0">
                <a:latin typeface="Times New Roman" panose="02020603050405020304" pitchFamily="18" charset="0"/>
                <a:cs typeface="Times New Roman" panose="02020603050405020304" pitchFamily="18" charset="0"/>
              </a:rPr>
              <a:t>4 </a:t>
            </a:r>
            <a:r>
              <a:rPr lang="tr-TR" b="1" dirty="0">
                <a:latin typeface="Times New Roman" panose="02020603050405020304" pitchFamily="18" charset="0"/>
                <a:cs typeface="Times New Roman" panose="02020603050405020304" pitchFamily="18" charset="0"/>
              </a:rPr>
              <a:t>: </a:t>
            </a:r>
            <a:r>
              <a:rPr lang="tr-TR" b="1" dirty="0" smtClean="0">
                <a:latin typeface="Times New Roman" panose="02020603050405020304" pitchFamily="18" charset="0"/>
                <a:cs typeface="Times New Roman" panose="02020603050405020304" pitchFamily="18" charset="0"/>
              </a:rPr>
              <a:t>Uygulama </a:t>
            </a:r>
            <a:r>
              <a:rPr lang="tr-TR" b="1" dirty="0">
                <a:latin typeface="Times New Roman" panose="02020603050405020304" pitchFamily="18" charset="0"/>
                <a:cs typeface="Times New Roman" panose="02020603050405020304" pitchFamily="18" charset="0"/>
              </a:rPr>
              <a:t>Alanları ve Gelecek Perspektifi</a:t>
            </a:r>
          </a:p>
          <a:p>
            <a:endParaRPr lang="tr-TR" b="1" dirty="0" smtClean="0">
              <a:latin typeface="Times New Roman" panose="02020603050405020304" pitchFamily="18" charset="0"/>
              <a:cs typeface="Times New Roman" panose="02020603050405020304" pitchFamily="18" charset="0"/>
            </a:endParaRPr>
          </a:p>
          <a:p>
            <a:r>
              <a:rPr lang="tr-TR" b="1" dirty="0" smtClean="0">
                <a:latin typeface="Times New Roman" panose="02020603050405020304" pitchFamily="18" charset="0"/>
                <a:cs typeface="Times New Roman" panose="02020603050405020304" pitchFamily="18" charset="0"/>
              </a:rPr>
              <a:t>Sonuç</a:t>
            </a:r>
            <a:endParaRPr lang="tr-TR" b="1" dirty="0" smtClean="0">
              <a:latin typeface="Times New Roman" panose="02020603050405020304" pitchFamily="18" charset="0"/>
              <a:cs typeface="Times New Roman" panose="02020603050405020304" pitchFamily="18" charset="0"/>
            </a:endParaRPr>
          </a:p>
          <a:p>
            <a:endParaRPr lang="tr-TR" b="1" dirty="0">
              <a:latin typeface="Times New Roman" panose="02020603050405020304" pitchFamily="18" charset="0"/>
              <a:cs typeface="Times New Roman" panose="02020603050405020304" pitchFamily="18" charset="0"/>
            </a:endParaRPr>
          </a:p>
          <a:p>
            <a:r>
              <a:rPr lang="tr-TR" b="1" dirty="0" smtClean="0">
                <a:latin typeface="Times New Roman" panose="02020603050405020304" pitchFamily="18" charset="0"/>
                <a:cs typeface="Times New Roman" panose="02020603050405020304" pitchFamily="18" charset="0"/>
              </a:rPr>
              <a:t>Kaynaklar</a:t>
            </a:r>
            <a:endParaRPr lang="tr-TR" b="1" dirty="0">
              <a:latin typeface="Times New Roman" panose="02020603050405020304" pitchFamily="18" charset="0"/>
              <a:cs typeface="Times New Roman" panose="02020603050405020304" pitchFamily="18" charset="0"/>
            </a:endParaRPr>
          </a:p>
          <a:p>
            <a:endParaRPr lang="tr-TR" dirty="0"/>
          </a:p>
        </p:txBody>
      </p:sp>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935087" y="1935089"/>
            <a:ext cx="6858000" cy="2987822"/>
          </a:xfrm>
          <a:prstGeom prst="rect">
            <a:avLst/>
          </a:prstGeom>
        </p:spPr>
      </p:pic>
      <p:sp>
        <p:nvSpPr>
          <p:cNvPr id="4" name="Metin kutusu 3"/>
          <p:cNvSpPr txBox="1"/>
          <p:nvPr/>
        </p:nvSpPr>
        <p:spPr>
          <a:xfrm>
            <a:off x="3271458" y="980728"/>
            <a:ext cx="939681" cy="446276"/>
          </a:xfrm>
          <a:prstGeom prst="rect">
            <a:avLst/>
          </a:prstGeom>
          <a:noFill/>
        </p:spPr>
        <p:txBody>
          <a:bodyPr wrap="none" rtlCol="0">
            <a:spAutoFit/>
          </a:bodyPr>
          <a:lstStyle/>
          <a:p>
            <a:r>
              <a:rPr lang="tr-TR" sz="2300" b="1" dirty="0" smtClean="0">
                <a:latin typeface="Times New Roman" panose="02020603050405020304" pitchFamily="18" charset="0"/>
                <a:cs typeface="Times New Roman" panose="02020603050405020304" pitchFamily="18" charset="0"/>
              </a:rPr>
              <a:t>İçerik</a:t>
            </a:r>
            <a:endParaRPr lang="tr-TR" sz="2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79474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D0D7DE"/>
            </a:gs>
            <a:gs pos="30000">
              <a:schemeClr val="bg1"/>
            </a:gs>
            <a:gs pos="70000">
              <a:schemeClr val="bg1"/>
            </a:gs>
            <a:gs pos="100000">
              <a:srgbClr val="A7B9C5"/>
            </a:gs>
          </a:gsLst>
          <a:lin ang="16200000" scaled="1"/>
        </a:gradFill>
        <a:effectLst/>
      </p:bgPr>
    </p:bg>
    <p:spTree>
      <p:nvGrpSpPr>
        <p:cNvPr id="1" name=""/>
        <p:cNvGrpSpPr/>
        <p:nvPr/>
      </p:nvGrpSpPr>
      <p:grpSpPr>
        <a:xfrm>
          <a:off x="0" y="0"/>
          <a:ext cx="0" cy="0"/>
          <a:chOff x="0" y="0"/>
          <a:chExt cx="0" cy="0"/>
        </a:xfrm>
      </p:grpSpPr>
      <p:sp>
        <p:nvSpPr>
          <p:cNvPr id="8" name="Arc 7"/>
          <p:cNvSpPr/>
          <p:nvPr/>
        </p:nvSpPr>
        <p:spPr>
          <a:xfrm>
            <a:off x="-4584810" y="441434"/>
            <a:ext cx="9169620" cy="6211614"/>
          </a:xfrm>
          <a:prstGeom prst="arc">
            <a:avLst>
              <a:gd name="adj1" fmla="val 16200000"/>
              <a:gd name="adj2" fmla="val 5392005"/>
            </a:avLst>
          </a:prstGeom>
          <a:noFill/>
          <a:ln w="19050">
            <a:solidFill>
              <a:schemeClr val="bg1">
                <a:alpha val="50196"/>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Arc 8"/>
          <p:cNvSpPr/>
          <p:nvPr/>
        </p:nvSpPr>
        <p:spPr>
          <a:xfrm>
            <a:off x="-4562639" y="-110362"/>
            <a:ext cx="9125278" cy="6274672"/>
          </a:xfrm>
          <a:prstGeom prst="arc">
            <a:avLst>
              <a:gd name="adj1" fmla="val 16200000"/>
              <a:gd name="adj2" fmla="val 5392005"/>
            </a:avLst>
          </a:prstGeom>
          <a:noFill/>
          <a:ln w="53975">
            <a:gradFill flip="none" rotWithShape="1">
              <a:gsLst>
                <a:gs pos="0">
                  <a:schemeClr val="accent1">
                    <a:lumMod val="60000"/>
                    <a:lumOff val="40000"/>
                    <a:alpha val="23000"/>
                  </a:schemeClr>
                </a:gs>
                <a:gs pos="100000">
                  <a:srgbClr val="D0D7DE">
                    <a:alpha val="10000"/>
                  </a:srgbClr>
                </a:gs>
              </a:gsLst>
              <a:lin ang="54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Metin kutusu 4"/>
          <p:cNvSpPr txBox="1"/>
          <p:nvPr/>
        </p:nvSpPr>
        <p:spPr>
          <a:xfrm>
            <a:off x="4617027" y="134986"/>
            <a:ext cx="4012236" cy="458074"/>
          </a:xfrm>
          <a:prstGeom prst="rect">
            <a:avLst/>
          </a:prstGeom>
          <a:noFill/>
        </p:spPr>
        <p:txBody>
          <a:bodyPr wrap="square" rtlCol="0">
            <a:spAutoFit/>
          </a:bodyPr>
          <a:lstStyle/>
          <a:p>
            <a:pPr lvl="0">
              <a:lnSpc>
                <a:spcPct val="150000"/>
              </a:lnSpc>
            </a:pPr>
            <a:r>
              <a:rPr lang="tr-TR" b="1" dirty="0" smtClean="0">
                <a:latin typeface="Times New Roman" panose="02020603050405020304" pitchFamily="18" charset="0"/>
                <a:cs typeface="Times New Roman" panose="02020603050405020304" pitchFamily="18" charset="0"/>
              </a:rPr>
              <a:t> Araştırma ve Eğitimde Kullanımı</a:t>
            </a:r>
            <a:endParaRPr lang="tr-TR" b="1" dirty="0">
              <a:latin typeface="Times New Roman" panose="02020603050405020304" pitchFamily="18" charset="0"/>
              <a:cs typeface="Times New Roman" panose="02020603050405020304" pitchFamily="18" charset="0"/>
            </a:endParaRPr>
          </a:p>
        </p:txBody>
      </p:sp>
      <p:sp>
        <p:nvSpPr>
          <p:cNvPr id="6" name="Akış Çizelgesi: Öteki İşlem 5"/>
          <p:cNvSpPr/>
          <p:nvPr/>
        </p:nvSpPr>
        <p:spPr>
          <a:xfrm>
            <a:off x="4189478" y="1461581"/>
            <a:ext cx="4399403" cy="2255762"/>
          </a:xfrm>
          <a:prstGeom prst="flowChartAlternateProcess">
            <a:avLst/>
          </a:prstGeom>
          <a:gradFill>
            <a:gsLst>
              <a:gs pos="0">
                <a:srgbClr val="D0D7DE"/>
              </a:gs>
              <a:gs pos="100000">
                <a:schemeClr val="tx2">
                  <a:lumMod val="75000"/>
                </a:schemeClr>
              </a:gs>
              <a:gs pos="30000">
                <a:schemeClr val="bg1"/>
              </a:gs>
              <a:gs pos="70000">
                <a:schemeClr val="bg1"/>
              </a:gs>
              <a:gs pos="100000">
                <a:srgbClr val="A7B9C5"/>
              </a:gs>
            </a:gsLst>
            <a:lin ang="16200000" scaled="1"/>
          </a:gradFill>
          <a:ln w="3175"/>
          <a:effectLst>
            <a:glow rad="101600">
              <a:schemeClr val="accent1">
                <a:satMod val="175000"/>
                <a:alpha val="40000"/>
              </a:schemeClr>
            </a:glow>
            <a:softEdge rad="31750"/>
          </a:effectLst>
        </p:spPr>
        <p:style>
          <a:lnRef idx="2">
            <a:schemeClr val="accent2"/>
          </a:lnRef>
          <a:fillRef idx="1">
            <a:schemeClr val="lt1"/>
          </a:fillRef>
          <a:effectRef idx="0">
            <a:schemeClr val="accent2"/>
          </a:effectRef>
          <a:fontRef idx="minor">
            <a:schemeClr val="dk1"/>
          </a:fontRef>
        </p:style>
        <p:txBody>
          <a:bodyPr rtlCol="0" anchor="ctr"/>
          <a:lstStyle/>
          <a:p>
            <a:pPr lvl="0"/>
            <a:r>
              <a:rPr lang="tr-TR" sz="3000" b="1" dirty="0" smtClean="0">
                <a:latin typeface="Book Antiqua" panose="02040602050305030304" pitchFamily="18" charset="0"/>
                <a:cs typeface="Times New Roman" panose="02020603050405020304" pitchFamily="18" charset="0"/>
              </a:rPr>
              <a:t>01</a:t>
            </a:r>
          </a:p>
          <a:p>
            <a:pPr lvl="0"/>
            <a:endParaRPr lang="tr-TR" b="1" dirty="0">
              <a:latin typeface="Times New Roman" panose="02020603050405020304" pitchFamily="18" charset="0"/>
              <a:cs typeface="Times New Roman" panose="02020603050405020304" pitchFamily="18" charset="0"/>
            </a:endParaRPr>
          </a:p>
          <a:p>
            <a:r>
              <a:rPr lang="tr-TR" b="1" dirty="0"/>
              <a:t>Akademik </a:t>
            </a:r>
            <a:r>
              <a:rPr lang="tr-TR" b="1" dirty="0" smtClean="0"/>
              <a:t>Araştırmalar</a:t>
            </a:r>
          </a:p>
          <a:p>
            <a:endParaRPr lang="tr-TR" sz="1600" b="1" dirty="0"/>
          </a:p>
          <a:p>
            <a:r>
              <a:rPr lang="tr-TR" sz="1700" dirty="0" smtClean="0"/>
              <a:t>Görüntü işleme teknolojisi, patoloji eğitimi ve bilimsel keşiflerde giderek artan bir şekilde kullanılmaktadır.</a:t>
            </a:r>
            <a:endParaRPr lang="tr-TR" sz="1700" dirty="0"/>
          </a:p>
        </p:txBody>
      </p:sp>
      <p:sp>
        <p:nvSpPr>
          <p:cNvPr id="10" name="Akış Çizelgesi: Öteki İşlem 9"/>
          <p:cNvSpPr/>
          <p:nvPr/>
        </p:nvSpPr>
        <p:spPr>
          <a:xfrm>
            <a:off x="4186179" y="4088918"/>
            <a:ext cx="4475301" cy="2547610"/>
          </a:xfrm>
          <a:prstGeom prst="flowChartAlternateProcess">
            <a:avLst/>
          </a:prstGeom>
          <a:gradFill>
            <a:gsLst>
              <a:gs pos="0">
                <a:srgbClr val="D0D7DE"/>
              </a:gs>
              <a:gs pos="18000">
                <a:schemeClr val="bg1"/>
              </a:gs>
              <a:gs pos="44000">
                <a:schemeClr val="bg1"/>
              </a:gs>
              <a:gs pos="72000">
                <a:schemeClr val="accent2">
                  <a:lumMod val="60000"/>
                  <a:lumOff val="40000"/>
                </a:schemeClr>
              </a:gs>
            </a:gsLst>
            <a:lin ang="16200000" scaled="1"/>
          </a:gradFill>
          <a:ln w="3175"/>
          <a:effectLst>
            <a:glow rad="101600">
              <a:schemeClr val="accent2">
                <a:satMod val="175000"/>
                <a:alpha val="40000"/>
              </a:schemeClr>
            </a:glow>
            <a:softEdge rad="31750"/>
          </a:effectLst>
        </p:spPr>
        <p:style>
          <a:lnRef idx="2">
            <a:schemeClr val="accent2"/>
          </a:lnRef>
          <a:fillRef idx="1">
            <a:schemeClr val="lt1"/>
          </a:fillRef>
          <a:effectRef idx="0">
            <a:schemeClr val="accent2"/>
          </a:effectRef>
          <a:fontRef idx="minor">
            <a:schemeClr val="dk1"/>
          </a:fontRef>
        </p:style>
        <p:txBody>
          <a:bodyPr rtlCol="0" anchor="ctr"/>
          <a:lstStyle/>
          <a:p>
            <a:pPr lvl="0"/>
            <a:r>
              <a:rPr lang="tr-TR" sz="3000" b="1" dirty="0" smtClean="0">
                <a:latin typeface="Book Antiqua" panose="02040602050305030304" pitchFamily="18" charset="0"/>
                <a:cs typeface="Times New Roman" panose="02020603050405020304" pitchFamily="18" charset="0"/>
              </a:rPr>
              <a:t>02</a:t>
            </a:r>
            <a:endParaRPr lang="tr-TR" sz="3000" b="1" dirty="0">
              <a:latin typeface="Book Antiqua" panose="02040602050305030304" pitchFamily="18" charset="0"/>
              <a:cs typeface="Times New Roman" panose="02020603050405020304" pitchFamily="18" charset="0"/>
            </a:endParaRPr>
          </a:p>
          <a:p>
            <a:pPr lvl="0"/>
            <a:endParaRPr lang="tr-TR" dirty="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 </a:t>
            </a:r>
            <a:r>
              <a:rPr lang="tr-TR" b="1" dirty="0"/>
              <a:t>Yapay Zekâ ve Etik </a:t>
            </a:r>
            <a:r>
              <a:rPr lang="tr-TR" b="1" dirty="0" smtClean="0"/>
              <a:t>Konuları</a:t>
            </a:r>
          </a:p>
          <a:p>
            <a:endParaRPr lang="tr-TR" b="1" dirty="0"/>
          </a:p>
          <a:p>
            <a:r>
              <a:rPr lang="tr-TR" sz="1700" dirty="0"/>
              <a:t>Veri gizliliği, kararın insan onayı ve toplumsal kabul gibi etik konuların vurgulanması önemlidir.</a:t>
            </a:r>
          </a:p>
        </p:txBody>
      </p:sp>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622093" y="1621969"/>
            <a:ext cx="6858124" cy="3613938"/>
          </a:xfrm>
          <a:prstGeom prst="rect">
            <a:avLst/>
          </a:prstGeom>
        </p:spPr>
      </p:pic>
    </p:spTree>
    <p:extLst>
      <p:ext uri="{BB962C8B-B14F-4D97-AF65-F5344CB8AC3E}">
        <p14:creationId xmlns:p14="http://schemas.microsoft.com/office/powerpoint/2010/main" val="409651613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D0D7DE"/>
            </a:gs>
            <a:gs pos="30000">
              <a:schemeClr val="bg1"/>
            </a:gs>
            <a:gs pos="70000">
              <a:schemeClr val="bg1"/>
            </a:gs>
            <a:gs pos="100000">
              <a:srgbClr val="A7B9C5"/>
            </a:gs>
          </a:gsLst>
          <a:lin ang="16200000" scaled="1"/>
        </a:gradFill>
        <a:effectLst/>
      </p:bgPr>
    </p:bg>
    <p:spTree>
      <p:nvGrpSpPr>
        <p:cNvPr id="1" name=""/>
        <p:cNvGrpSpPr/>
        <p:nvPr/>
      </p:nvGrpSpPr>
      <p:grpSpPr>
        <a:xfrm>
          <a:off x="0" y="0"/>
          <a:ext cx="0" cy="0"/>
          <a:chOff x="0" y="0"/>
          <a:chExt cx="0" cy="0"/>
        </a:xfrm>
      </p:grpSpPr>
      <p:sp>
        <p:nvSpPr>
          <p:cNvPr id="8" name="Arc 7"/>
          <p:cNvSpPr/>
          <p:nvPr/>
        </p:nvSpPr>
        <p:spPr>
          <a:xfrm>
            <a:off x="-4584810" y="441434"/>
            <a:ext cx="9169620" cy="6211614"/>
          </a:xfrm>
          <a:prstGeom prst="arc">
            <a:avLst>
              <a:gd name="adj1" fmla="val 16200000"/>
              <a:gd name="adj2" fmla="val 5392005"/>
            </a:avLst>
          </a:prstGeom>
          <a:noFill/>
          <a:ln w="19050">
            <a:solidFill>
              <a:schemeClr val="bg1">
                <a:alpha val="50196"/>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Arc 8"/>
          <p:cNvSpPr/>
          <p:nvPr/>
        </p:nvSpPr>
        <p:spPr>
          <a:xfrm>
            <a:off x="-4584810" y="-33238"/>
            <a:ext cx="9125278" cy="6274672"/>
          </a:xfrm>
          <a:prstGeom prst="arc">
            <a:avLst>
              <a:gd name="adj1" fmla="val 16200000"/>
              <a:gd name="adj2" fmla="val 5392005"/>
            </a:avLst>
          </a:prstGeom>
          <a:noFill/>
          <a:ln w="53975">
            <a:gradFill flip="none" rotWithShape="1">
              <a:gsLst>
                <a:gs pos="0">
                  <a:schemeClr val="accent1">
                    <a:lumMod val="60000"/>
                    <a:lumOff val="40000"/>
                    <a:alpha val="23000"/>
                  </a:schemeClr>
                </a:gs>
                <a:gs pos="100000">
                  <a:srgbClr val="D0D7DE">
                    <a:alpha val="10000"/>
                  </a:srgbClr>
                </a:gs>
              </a:gsLst>
              <a:lin ang="54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Metin kutusu 3"/>
          <p:cNvSpPr txBox="1"/>
          <p:nvPr/>
        </p:nvSpPr>
        <p:spPr>
          <a:xfrm>
            <a:off x="315841" y="3245162"/>
            <a:ext cx="2304257" cy="2708434"/>
          </a:xfrm>
          <a:prstGeom prst="rect">
            <a:avLst/>
          </a:prstGeom>
          <a:noFill/>
        </p:spPr>
        <p:txBody>
          <a:bodyPr wrap="square" rtlCol="0">
            <a:spAutoFit/>
          </a:bodyPr>
          <a:lstStyle/>
          <a:p>
            <a:r>
              <a:rPr lang="tr-TR" b="1" dirty="0"/>
              <a:t>Hasta Odaklı </a:t>
            </a:r>
            <a:r>
              <a:rPr lang="tr-TR" b="1" dirty="0" smtClean="0"/>
              <a:t>Yaklaşım</a:t>
            </a:r>
          </a:p>
          <a:p>
            <a:endParaRPr lang="tr-TR" sz="1600" b="1" dirty="0"/>
          </a:p>
          <a:p>
            <a:r>
              <a:rPr lang="tr-TR" sz="1700" dirty="0"/>
              <a:t>Yapay zekâ destekli patoloji sistemleri, hastaların bireysel ihtiyaçlarına göre kişiselleştirilmiş tedavi planları oluşturarak tıbbi bakımı iyileştirecektir.</a:t>
            </a:r>
          </a:p>
        </p:txBody>
      </p:sp>
      <p:sp>
        <p:nvSpPr>
          <p:cNvPr id="7" name="Metin kutusu 6"/>
          <p:cNvSpPr txBox="1"/>
          <p:nvPr/>
        </p:nvSpPr>
        <p:spPr>
          <a:xfrm>
            <a:off x="12810" y="-24912"/>
            <a:ext cx="9144000" cy="83099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lnSpc>
                <a:spcPct val="150000"/>
              </a:lnSpc>
            </a:pPr>
            <a:r>
              <a:rPr lang="tr-TR" sz="2000" b="1" dirty="0" smtClean="0">
                <a:latin typeface="Times New Roman" panose="02020603050405020304" pitchFamily="18" charset="0"/>
                <a:cs typeface="Times New Roman" panose="02020603050405020304" pitchFamily="18" charset="0"/>
              </a:rPr>
              <a:t> </a:t>
            </a:r>
            <a:r>
              <a:rPr lang="tr-TR" sz="2000" b="1" dirty="0">
                <a:latin typeface="Times New Roman" panose="02020603050405020304" pitchFamily="18" charset="0"/>
                <a:cs typeface="Times New Roman" panose="02020603050405020304" pitchFamily="18" charset="0"/>
              </a:rPr>
              <a:t>Yapay </a:t>
            </a:r>
            <a:r>
              <a:rPr lang="tr-TR" sz="2000" b="1" dirty="0" smtClean="0">
                <a:latin typeface="Times New Roman" panose="02020603050405020304" pitchFamily="18" charset="0"/>
                <a:cs typeface="Times New Roman" panose="02020603050405020304" pitchFamily="18" charset="0"/>
              </a:rPr>
              <a:t>Zekâ Destekli Patolojinin Geleceği</a:t>
            </a:r>
            <a:endParaRPr lang="tr-TR" sz="2000" b="1" dirty="0">
              <a:latin typeface="Times New Roman" panose="02020603050405020304" pitchFamily="18" charset="0"/>
              <a:cs typeface="Times New Roman" panose="02020603050405020304" pitchFamily="18" charset="0"/>
            </a:endParaRPr>
          </a:p>
          <a:p>
            <a:pPr lvl="0" algn="ctr"/>
            <a:endParaRPr lang="tr-TR" b="1" dirty="0">
              <a:latin typeface="Times New Roman" panose="02020603050405020304" pitchFamily="18" charset="0"/>
              <a:cs typeface="Times New Roman" panose="02020603050405020304" pitchFamily="18" charset="0"/>
            </a:endParaRPr>
          </a:p>
        </p:txBody>
      </p:sp>
      <p:sp>
        <p:nvSpPr>
          <p:cNvPr id="11" name="Metin kutusu 10"/>
          <p:cNvSpPr txBox="1"/>
          <p:nvPr/>
        </p:nvSpPr>
        <p:spPr>
          <a:xfrm>
            <a:off x="3395841" y="3220259"/>
            <a:ext cx="2160240" cy="2862322"/>
          </a:xfrm>
          <a:prstGeom prst="rect">
            <a:avLst/>
          </a:prstGeom>
          <a:noFill/>
        </p:spPr>
        <p:txBody>
          <a:bodyPr wrap="square" rtlCol="0">
            <a:spAutoFit/>
          </a:bodyPr>
          <a:lstStyle/>
          <a:p>
            <a:r>
              <a:rPr lang="tr-TR" b="1" dirty="0"/>
              <a:t>Sürekli </a:t>
            </a:r>
            <a:r>
              <a:rPr lang="tr-TR" b="1" dirty="0" smtClean="0"/>
              <a:t>Öğrenme</a:t>
            </a:r>
          </a:p>
          <a:p>
            <a:endParaRPr lang="tr-TR" b="1" dirty="0"/>
          </a:p>
          <a:p>
            <a:r>
              <a:rPr lang="tr-TR" dirty="0"/>
              <a:t>Yapay zekâ modelleri, sürekli olarak yeni verilerle eğitilerek tanı doğruluk oranlarını artıracak ve tedavi kararlarını güncel tutacaktır.</a:t>
            </a:r>
          </a:p>
        </p:txBody>
      </p:sp>
      <p:sp>
        <p:nvSpPr>
          <p:cNvPr id="13" name="Metin kutusu 12"/>
          <p:cNvSpPr txBox="1"/>
          <p:nvPr/>
        </p:nvSpPr>
        <p:spPr>
          <a:xfrm>
            <a:off x="6331824" y="3228767"/>
            <a:ext cx="2376264" cy="2585323"/>
          </a:xfrm>
          <a:prstGeom prst="rect">
            <a:avLst/>
          </a:prstGeom>
          <a:noFill/>
        </p:spPr>
        <p:txBody>
          <a:bodyPr wrap="square" rtlCol="0">
            <a:spAutoFit/>
          </a:bodyPr>
          <a:lstStyle/>
          <a:p>
            <a:r>
              <a:rPr lang="tr-TR" b="1" dirty="0"/>
              <a:t>Klinik </a:t>
            </a:r>
            <a:r>
              <a:rPr lang="tr-TR" b="1" dirty="0" smtClean="0"/>
              <a:t>Uygulama</a:t>
            </a:r>
          </a:p>
          <a:p>
            <a:endParaRPr lang="tr-TR" b="1" dirty="0"/>
          </a:p>
          <a:p>
            <a:r>
              <a:rPr lang="tr-TR" dirty="0"/>
              <a:t>Gelecekte, yapay zekâ destekli patoloji sistemleri, klinik ortamlarda rutin olarak kullanılarak tıbbi karar süreçlerini dönüştürecektir.</a:t>
            </a:r>
          </a:p>
        </p:txBody>
      </p:sp>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56" y="1125548"/>
            <a:ext cx="2638425" cy="1733550"/>
          </a:xfrm>
          <a:prstGeom prst="rect">
            <a:avLst/>
          </a:prstGeom>
          <a:ln>
            <a:noFill/>
          </a:ln>
          <a:effectLst>
            <a:softEdge rad="112500"/>
          </a:effectLst>
        </p:spPr>
      </p:pic>
      <p:pic>
        <p:nvPicPr>
          <p:cNvPr id="5" name="Resi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4006" y="1131057"/>
            <a:ext cx="2647950" cy="1724025"/>
          </a:xfrm>
          <a:prstGeom prst="rect">
            <a:avLst/>
          </a:prstGeom>
          <a:ln>
            <a:noFill/>
          </a:ln>
          <a:effectLst>
            <a:softEdge rad="112500"/>
          </a:effectLst>
        </p:spPr>
      </p:pic>
      <p:pic>
        <p:nvPicPr>
          <p:cNvPr id="10" name="Resim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2473" y="1125548"/>
            <a:ext cx="2466975" cy="1857375"/>
          </a:xfrm>
          <a:prstGeom prst="rect">
            <a:avLst/>
          </a:prstGeom>
          <a:ln>
            <a:noFill/>
          </a:ln>
          <a:effectLst>
            <a:softEdge rad="112500"/>
          </a:effectLst>
        </p:spPr>
      </p:pic>
    </p:spTree>
    <p:extLst>
      <p:ext uri="{BB962C8B-B14F-4D97-AF65-F5344CB8AC3E}">
        <p14:creationId xmlns:p14="http://schemas.microsoft.com/office/powerpoint/2010/main" val="249338023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D0D7DE"/>
            </a:gs>
            <a:gs pos="30000">
              <a:schemeClr val="bg1"/>
            </a:gs>
            <a:gs pos="70000">
              <a:schemeClr val="bg1"/>
            </a:gs>
            <a:gs pos="100000">
              <a:srgbClr val="A7B9C5"/>
            </a:gs>
          </a:gsLst>
          <a:lin ang="16200000" scaled="1"/>
        </a:gradFill>
        <a:effectLst/>
      </p:bgPr>
    </p:bg>
    <p:spTree>
      <p:nvGrpSpPr>
        <p:cNvPr id="1" name=""/>
        <p:cNvGrpSpPr/>
        <p:nvPr/>
      </p:nvGrpSpPr>
      <p:grpSpPr>
        <a:xfrm>
          <a:off x="0" y="0"/>
          <a:ext cx="0" cy="0"/>
          <a:chOff x="0" y="0"/>
          <a:chExt cx="0" cy="0"/>
        </a:xfrm>
      </p:grpSpPr>
      <p:sp>
        <p:nvSpPr>
          <p:cNvPr id="8" name="Arc 7"/>
          <p:cNvSpPr/>
          <p:nvPr/>
        </p:nvSpPr>
        <p:spPr>
          <a:xfrm>
            <a:off x="-4584810" y="441434"/>
            <a:ext cx="9169620" cy="6211614"/>
          </a:xfrm>
          <a:prstGeom prst="arc">
            <a:avLst>
              <a:gd name="adj1" fmla="val 16200000"/>
              <a:gd name="adj2" fmla="val 5392005"/>
            </a:avLst>
          </a:prstGeom>
          <a:noFill/>
          <a:ln w="19050">
            <a:solidFill>
              <a:schemeClr val="bg1">
                <a:alpha val="50196"/>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Arc 8"/>
          <p:cNvSpPr/>
          <p:nvPr/>
        </p:nvSpPr>
        <p:spPr>
          <a:xfrm>
            <a:off x="-4562639" y="-110362"/>
            <a:ext cx="9125278" cy="6274672"/>
          </a:xfrm>
          <a:prstGeom prst="arc">
            <a:avLst>
              <a:gd name="adj1" fmla="val 16200000"/>
              <a:gd name="adj2" fmla="val 5392005"/>
            </a:avLst>
          </a:prstGeom>
          <a:noFill/>
          <a:ln w="53975">
            <a:gradFill flip="none" rotWithShape="1">
              <a:gsLst>
                <a:gs pos="0">
                  <a:schemeClr val="accent1">
                    <a:lumMod val="60000"/>
                    <a:lumOff val="40000"/>
                    <a:alpha val="23000"/>
                  </a:schemeClr>
                </a:gs>
                <a:gs pos="100000">
                  <a:srgbClr val="D0D7DE">
                    <a:alpha val="10000"/>
                  </a:srgbClr>
                </a:gs>
              </a:gsLst>
              <a:lin ang="54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Metin kutusu 10"/>
          <p:cNvSpPr txBox="1"/>
          <p:nvPr/>
        </p:nvSpPr>
        <p:spPr>
          <a:xfrm>
            <a:off x="-9361" y="-14698"/>
            <a:ext cx="9144000" cy="70788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lgn="ctr">
              <a:lnSpc>
                <a:spcPct val="200000"/>
              </a:lnSpc>
            </a:pPr>
            <a:r>
              <a:rPr lang="tr-TR" sz="2000" b="1" dirty="0" smtClean="0">
                <a:latin typeface="Times New Roman" panose="02020603050405020304" pitchFamily="18" charset="0"/>
                <a:cs typeface="Times New Roman" panose="02020603050405020304" pitchFamily="18" charset="0"/>
              </a:rPr>
              <a:t>Sonuç </a:t>
            </a:r>
            <a:endParaRPr lang="tr-TR" b="1" dirty="0">
              <a:latin typeface="Times New Roman" panose="02020603050405020304" pitchFamily="18" charset="0"/>
              <a:cs typeface="Times New Roman" panose="02020603050405020304" pitchFamily="18" charset="0"/>
            </a:endParaRPr>
          </a:p>
        </p:txBody>
      </p:sp>
      <p:sp>
        <p:nvSpPr>
          <p:cNvPr id="12" name="Akış Çizelgesi: Öteki İşlem 11"/>
          <p:cNvSpPr/>
          <p:nvPr/>
        </p:nvSpPr>
        <p:spPr>
          <a:xfrm>
            <a:off x="827584" y="1340768"/>
            <a:ext cx="7128792" cy="3024336"/>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rtlCol="0" anchor="ctr"/>
          <a:lstStyle/>
          <a:p>
            <a:pPr marL="285750" lvl="0" indent="-285750">
              <a:buFont typeface="Arial" panose="020B0604020202020204" pitchFamily="34" charset="0"/>
              <a:buChar char="•"/>
            </a:pPr>
            <a:r>
              <a:rPr lang="tr-TR" dirty="0"/>
              <a:t>Dijital patoloji ve yapay zeka tabanlı karar destek sistemlerinin tıp alanında önemli bir potansiyeli olduğu görülmektedir</a:t>
            </a:r>
            <a:r>
              <a:rPr lang="tr-TR" dirty="0" smtClean="0"/>
              <a:t>.</a:t>
            </a:r>
          </a:p>
          <a:p>
            <a:pPr marL="285750" lvl="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Gelecekte, bu teknolojilerin daha da geliştirilmesi ve yaygınlaştırılmasıyla birlikte, hastalara daha hızlı, doğru ve kişiselleştirilmiş tedaviler sunulması </a:t>
            </a:r>
            <a:r>
              <a:rPr lang="tr-TR" dirty="0" smtClean="0"/>
              <a:t>beklenmektedir.</a:t>
            </a:r>
            <a:endParaRPr lang="tr-TR" sz="1700" dirty="0"/>
          </a:p>
        </p:txBody>
      </p:sp>
    </p:spTree>
    <p:extLst>
      <p:ext uri="{BB962C8B-B14F-4D97-AF65-F5344CB8AC3E}">
        <p14:creationId xmlns:p14="http://schemas.microsoft.com/office/powerpoint/2010/main" val="290454112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D0D7DE"/>
            </a:gs>
            <a:gs pos="30000">
              <a:schemeClr val="bg1"/>
            </a:gs>
            <a:gs pos="70000">
              <a:schemeClr val="bg1"/>
            </a:gs>
            <a:gs pos="100000">
              <a:srgbClr val="A7B9C5"/>
            </a:gs>
          </a:gsLst>
          <a:lin ang="16200000" scaled="1"/>
        </a:gradFill>
        <a:effectLst/>
      </p:bgPr>
    </p:bg>
    <p:spTree>
      <p:nvGrpSpPr>
        <p:cNvPr id="1" name=""/>
        <p:cNvGrpSpPr/>
        <p:nvPr/>
      </p:nvGrpSpPr>
      <p:grpSpPr>
        <a:xfrm>
          <a:off x="0" y="0"/>
          <a:ext cx="0" cy="0"/>
          <a:chOff x="0" y="0"/>
          <a:chExt cx="0" cy="0"/>
        </a:xfrm>
      </p:grpSpPr>
      <p:sp>
        <p:nvSpPr>
          <p:cNvPr id="8" name="Arc 7"/>
          <p:cNvSpPr/>
          <p:nvPr/>
        </p:nvSpPr>
        <p:spPr>
          <a:xfrm>
            <a:off x="-4584810" y="441434"/>
            <a:ext cx="9169620" cy="6211614"/>
          </a:xfrm>
          <a:prstGeom prst="arc">
            <a:avLst>
              <a:gd name="adj1" fmla="val 16200000"/>
              <a:gd name="adj2" fmla="val 5392005"/>
            </a:avLst>
          </a:prstGeom>
          <a:noFill/>
          <a:ln w="19050">
            <a:solidFill>
              <a:schemeClr val="bg1">
                <a:alpha val="50196"/>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Arc 8"/>
          <p:cNvSpPr/>
          <p:nvPr/>
        </p:nvSpPr>
        <p:spPr>
          <a:xfrm>
            <a:off x="-4562639" y="-110362"/>
            <a:ext cx="9125278" cy="6274672"/>
          </a:xfrm>
          <a:prstGeom prst="arc">
            <a:avLst>
              <a:gd name="adj1" fmla="val 16200000"/>
              <a:gd name="adj2" fmla="val 5392005"/>
            </a:avLst>
          </a:prstGeom>
          <a:noFill/>
          <a:ln w="53975">
            <a:gradFill flip="none" rotWithShape="1">
              <a:gsLst>
                <a:gs pos="0">
                  <a:schemeClr val="accent1">
                    <a:lumMod val="60000"/>
                    <a:lumOff val="40000"/>
                    <a:alpha val="23000"/>
                  </a:schemeClr>
                </a:gs>
                <a:gs pos="100000">
                  <a:srgbClr val="D0D7DE">
                    <a:alpha val="10000"/>
                  </a:srgbClr>
                </a:gs>
              </a:gsLst>
              <a:lin ang="54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Metin kutusu 9"/>
          <p:cNvSpPr txBox="1"/>
          <p:nvPr/>
        </p:nvSpPr>
        <p:spPr>
          <a:xfrm>
            <a:off x="323528" y="829566"/>
            <a:ext cx="8496944" cy="5878532"/>
          </a:xfrm>
          <a:prstGeom prst="rect">
            <a:avLst/>
          </a:prstGeom>
          <a:noFill/>
        </p:spPr>
        <p:txBody>
          <a:bodyPr wrap="square" rtlCol="0">
            <a:spAutoFit/>
          </a:bodyPr>
          <a:lstStyle/>
          <a:p>
            <a:pPr marL="285750" indent="-285750">
              <a:buFont typeface="Wingdings" panose="05000000000000000000" pitchFamily="2" charset="2"/>
              <a:buChar char="Ø"/>
            </a:pPr>
            <a:r>
              <a:rPr lang="tr-TR" sz="1300" dirty="0" err="1"/>
              <a:t>Xception</a:t>
            </a:r>
            <a:r>
              <a:rPr lang="tr-TR" sz="1300" dirty="0"/>
              <a:t> Derin Öğrenme Modeli ve </a:t>
            </a:r>
            <a:r>
              <a:rPr lang="tr-TR" sz="1300" dirty="0" err="1"/>
              <a:t>Gabor</a:t>
            </a:r>
            <a:r>
              <a:rPr lang="tr-TR" sz="1300" dirty="0"/>
              <a:t> Filtreleri ile ÇDÖÖE-DVM Algoritması Kullanılarak Mikro İfadelerin Tanınması   </a:t>
            </a:r>
            <a:r>
              <a:rPr lang="tr-TR" sz="1300" dirty="0" smtClean="0"/>
              <a:t>- </a:t>
            </a:r>
            <a:r>
              <a:rPr lang="tr-TR" sz="1300" dirty="0" smtClean="0">
                <a:hlinkClick r:id="rId3"/>
              </a:rPr>
              <a:t>https://dergipark.org.tr/en/download/article-file/2958553</a:t>
            </a:r>
            <a:endParaRPr lang="tr-TR" sz="1300" dirty="0" smtClean="0"/>
          </a:p>
          <a:p>
            <a:pPr marL="285750" indent="-285750">
              <a:buFont typeface="Wingdings" panose="05000000000000000000" pitchFamily="2" charset="2"/>
              <a:buChar char="Ø"/>
            </a:pPr>
            <a:endParaRPr lang="tr-TR" sz="1300" dirty="0"/>
          </a:p>
          <a:p>
            <a:pPr marL="285750" indent="-285750">
              <a:buFont typeface="Wingdings" panose="05000000000000000000" pitchFamily="2" charset="2"/>
              <a:buChar char="Ø"/>
            </a:pPr>
            <a:r>
              <a:rPr lang="tr-TR" sz="1300" dirty="0"/>
              <a:t>ÖZÖRGÜTLEMELİ HARİTA AĞLARI VE GRİ DÜZEY EŞ OLUŞUM MATRİSLERİ İLE GÖRÜNTÜ BÖLÜTLEME  - </a:t>
            </a:r>
            <a:r>
              <a:rPr lang="tr-TR" sz="1300" dirty="0">
                <a:hlinkClick r:id="rId4"/>
              </a:rPr>
              <a:t>https://</a:t>
            </a:r>
            <a:r>
              <a:rPr lang="tr-TR" sz="1300" dirty="0" smtClean="0">
                <a:hlinkClick r:id="rId4"/>
              </a:rPr>
              <a:t>dergipark.org.tr/tr/download/article-file/75690</a:t>
            </a:r>
            <a:endParaRPr lang="tr-TR" sz="1300" dirty="0" smtClean="0"/>
          </a:p>
          <a:p>
            <a:pPr marL="285750" indent="-285750">
              <a:buFont typeface="Wingdings" panose="05000000000000000000" pitchFamily="2" charset="2"/>
              <a:buChar char="Ø"/>
            </a:pPr>
            <a:endParaRPr lang="tr-TR" sz="1300" dirty="0"/>
          </a:p>
          <a:p>
            <a:pPr marL="285750" indent="-285750">
              <a:buFont typeface="Wingdings" panose="05000000000000000000" pitchFamily="2" charset="2"/>
              <a:buChar char="Ø"/>
            </a:pPr>
            <a:r>
              <a:rPr lang="tr-TR" sz="1300" dirty="0"/>
              <a:t>Dijital Mamografi Görüntülerinin Kontrast Sınırlı </a:t>
            </a:r>
            <a:r>
              <a:rPr lang="tr-TR" sz="1300" dirty="0" err="1"/>
              <a:t>Adaptif</a:t>
            </a:r>
            <a:r>
              <a:rPr lang="tr-TR" sz="1300" dirty="0"/>
              <a:t> </a:t>
            </a:r>
            <a:r>
              <a:rPr lang="tr-TR" sz="1300" dirty="0" err="1"/>
              <a:t>Histogram</a:t>
            </a:r>
            <a:r>
              <a:rPr lang="tr-TR" sz="1300" dirty="0"/>
              <a:t> Eşitleme ile </a:t>
            </a:r>
            <a:r>
              <a:rPr lang="tr-TR" sz="1300" dirty="0" smtClean="0"/>
              <a:t>İyileştirilmesi  - </a:t>
            </a:r>
            <a:r>
              <a:rPr lang="tr-TR" sz="1300" dirty="0" smtClean="0">
                <a:hlinkClick r:id="rId5"/>
              </a:rPr>
              <a:t>https://turkmia.net/kongre2010/cd/bildiriler/67-78%20Burcin%20KURT.pdf</a:t>
            </a:r>
            <a:endParaRPr lang="tr-TR" sz="1300" dirty="0" smtClean="0"/>
          </a:p>
          <a:p>
            <a:endParaRPr lang="tr-TR" sz="1300" u="sng" dirty="0"/>
          </a:p>
          <a:p>
            <a:pPr marL="285750" indent="-285750">
              <a:buFont typeface="Wingdings" panose="05000000000000000000" pitchFamily="2" charset="2"/>
              <a:buChar char="Ø"/>
            </a:pPr>
            <a:r>
              <a:rPr lang="tr-TR" sz="1300" dirty="0" smtClean="0"/>
              <a:t>Sağlıkta Yapay Zeka Ve Uygulamaları  - </a:t>
            </a:r>
            <a:r>
              <a:rPr lang="tr-TR" sz="1300" u="sng" dirty="0" smtClean="0">
                <a:hlinkClick r:id="rId6"/>
              </a:rPr>
              <a:t>https</a:t>
            </a:r>
            <a:r>
              <a:rPr lang="tr-TR" sz="1300" u="sng" dirty="0">
                <a:hlinkClick r:id="rId6"/>
              </a:rPr>
              <a:t>://akademisyenpublishing.com/?mod=bolum_detay&amp;kitap_id=8627</a:t>
            </a:r>
            <a:r>
              <a:rPr lang="tr-TR" sz="1300" u="sng" dirty="0"/>
              <a:t>  </a:t>
            </a:r>
            <a:endParaRPr lang="tr-TR" sz="1300" u="sng" dirty="0" smtClean="0"/>
          </a:p>
          <a:p>
            <a:pPr marL="285750" indent="-285750">
              <a:buFont typeface="Wingdings" panose="05000000000000000000" pitchFamily="2" charset="2"/>
              <a:buChar char="Ø"/>
            </a:pPr>
            <a:endParaRPr lang="tr-TR" sz="1300" u="sng" dirty="0"/>
          </a:p>
          <a:p>
            <a:pPr marL="285750" indent="-285750">
              <a:buFont typeface="Wingdings" panose="05000000000000000000" pitchFamily="2" charset="2"/>
              <a:buChar char="Ø"/>
            </a:pPr>
            <a:r>
              <a:rPr lang="tr-TR" sz="1300" dirty="0"/>
              <a:t>Patolojide Dijital Çağ ve Yapay Zekâ: Temel </a:t>
            </a:r>
            <a:r>
              <a:rPr lang="tr-TR" sz="1300" dirty="0" smtClean="0"/>
              <a:t>Bilgiler -  </a:t>
            </a:r>
            <a:r>
              <a:rPr lang="tr-TR" sz="1300" dirty="0" smtClean="0">
                <a:hlinkClick r:id="rId7"/>
              </a:rPr>
              <a:t>https://acikerisim.istinye.edu.tr/xmlui/bitstream/handle/20.500.12713/294/20s.pdf?sequence=1&amp;isAllowed=y</a:t>
            </a:r>
            <a:endParaRPr lang="tr-TR" sz="1300" dirty="0" smtClean="0"/>
          </a:p>
          <a:p>
            <a:pPr marL="285750" indent="-285750">
              <a:buFont typeface="Wingdings" panose="05000000000000000000" pitchFamily="2" charset="2"/>
              <a:buChar char="Ø"/>
            </a:pPr>
            <a:endParaRPr lang="tr-TR" sz="1300" dirty="0"/>
          </a:p>
          <a:p>
            <a:pPr marL="285750" indent="-285750">
              <a:buFont typeface="Wingdings" panose="05000000000000000000" pitchFamily="2" charset="2"/>
              <a:buChar char="Ø"/>
            </a:pPr>
            <a:r>
              <a:rPr lang="nn-NO" sz="1300" dirty="0"/>
              <a:t>Dijital Patoloji'de Yapay Zeka ve Karar Destek </a:t>
            </a:r>
            <a:r>
              <a:rPr lang="nn-NO" sz="1300" dirty="0" smtClean="0"/>
              <a:t>Sistemleri</a:t>
            </a:r>
            <a:r>
              <a:rPr lang="tr-TR" sz="1300" dirty="0" smtClean="0"/>
              <a:t> -  </a:t>
            </a:r>
            <a:r>
              <a:rPr lang="tr-TR" sz="1300" dirty="0" smtClean="0">
                <a:hlinkClick r:id="rId8"/>
              </a:rPr>
              <a:t>https://www.youtube.com/watch?v=hkq_f6sZvJw</a:t>
            </a:r>
            <a:endParaRPr lang="tr-TR" sz="1300" dirty="0" smtClean="0"/>
          </a:p>
          <a:p>
            <a:pPr marL="285750" indent="-285750">
              <a:buFont typeface="Wingdings" panose="05000000000000000000" pitchFamily="2" charset="2"/>
              <a:buChar char="Ø"/>
            </a:pPr>
            <a:endParaRPr lang="tr-TR" sz="1300" dirty="0"/>
          </a:p>
          <a:p>
            <a:pPr marL="285750" indent="-285750">
              <a:buFont typeface="Wingdings" panose="05000000000000000000" pitchFamily="2" charset="2"/>
              <a:buChar char="Ø"/>
            </a:pPr>
            <a:r>
              <a:rPr lang="es-ES" sz="1300" dirty="0"/>
              <a:t>DİJİTAL PATOLOJİ VE YAPAY </a:t>
            </a:r>
            <a:r>
              <a:rPr lang="es-ES" sz="1300" dirty="0" smtClean="0"/>
              <a:t>ZEKA</a:t>
            </a:r>
            <a:r>
              <a:rPr lang="tr-TR" sz="1300" dirty="0" smtClean="0"/>
              <a:t> - </a:t>
            </a:r>
            <a:r>
              <a:rPr lang="tr-TR" sz="1300" dirty="0" smtClean="0">
                <a:hlinkClick r:id="rId9"/>
              </a:rPr>
              <a:t>https://www.researchgate.net/publication/351528680_DIJITAL_PATOLOJI_VE_YAPAY_ZEKA</a:t>
            </a:r>
            <a:endParaRPr lang="tr-TR" sz="1300" dirty="0" smtClean="0"/>
          </a:p>
          <a:p>
            <a:pPr marL="285750" indent="-285750">
              <a:buFont typeface="Wingdings" panose="05000000000000000000" pitchFamily="2" charset="2"/>
              <a:buChar char="Ø"/>
            </a:pPr>
            <a:endParaRPr lang="tr-TR" sz="1300" dirty="0"/>
          </a:p>
          <a:p>
            <a:pPr marL="285750" indent="-285750">
              <a:buFont typeface="Wingdings" panose="05000000000000000000" pitchFamily="2" charset="2"/>
              <a:buChar char="Ø"/>
            </a:pPr>
            <a:r>
              <a:rPr lang="nn-NO" sz="1300" dirty="0" smtClean="0">
                <a:hlinkClick r:id="rId10"/>
              </a:rPr>
              <a:t>https://</a:t>
            </a:r>
            <a:r>
              <a:rPr lang="nn-NO" sz="1300" dirty="0" smtClean="0">
                <a:hlinkClick r:id="rId10"/>
              </a:rPr>
              <a:t>www.researchgate.net/profile/Boujemaa-Agorram/publication/311323917_INSPECTORS_AND_FUTURES_INSPECTORS%27_CONCEPTIONS_RELATING_TO_SEXUALITY_EDUCATION/links/5893158f92851cda256bc335/INSPECTORS-AND-FUTURES-INSPECTORS-CONCEPTIONS-RELATING-TO-SEXUALITY-EDUCATION.pdf</a:t>
            </a:r>
            <a:endParaRPr lang="tr-TR" sz="1300" dirty="0" smtClean="0"/>
          </a:p>
          <a:p>
            <a:pPr marL="285750" indent="-285750">
              <a:buFont typeface="Wingdings" panose="05000000000000000000" pitchFamily="2" charset="2"/>
              <a:buChar char="Ø"/>
            </a:pPr>
            <a:endParaRPr lang="tr-TR" sz="1300" dirty="0"/>
          </a:p>
          <a:p>
            <a:pPr marL="285750" indent="-285750">
              <a:buFont typeface="Wingdings" panose="05000000000000000000" pitchFamily="2" charset="2"/>
              <a:buChar char="Ø"/>
            </a:pPr>
            <a:r>
              <a:rPr lang="nn-NO" sz="1200" dirty="0">
                <a:hlinkClick r:id="rId11"/>
              </a:rPr>
              <a:t>https://ab.org.tr/ab12/sunum/21-goruntu_isleme-Karakoc.pdf</a:t>
            </a:r>
            <a:endParaRPr lang="tr-TR" sz="1200" dirty="0"/>
          </a:p>
          <a:p>
            <a:pPr marL="285750" indent="-285750">
              <a:buFont typeface="Wingdings" panose="05000000000000000000" pitchFamily="2" charset="2"/>
              <a:buChar char="Ø"/>
            </a:pPr>
            <a:endParaRPr lang="tr-TR" sz="1200" dirty="0"/>
          </a:p>
          <a:p>
            <a:pPr marL="285750" indent="-285750">
              <a:buFont typeface="Wingdings" panose="05000000000000000000" pitchFamily="2" charset="2"/>
              <a:buChar char="Ø"/>
            </a:pPr>
            <a:r>
              <a:rPr lang="tr-TR" sz="1200" dirty="0"/>
              <a:t>Depreme dayanıklı mimari tasarımda yapay zeka uygulamaları: Derin öğrenme ve görüntü işleme yöntemi ile düzensiz taşıyıcı sistem tespiti  -   </a:t>
            </a:r>
            <a:r>
              <a:rPr lang="tr-TR" sz="1200" dirty="0">
                <a:hlinkClick r:id="rId12"/>
              </a:rPr>
              <a:t>https://dergipark.org.tr/en/download/article-file/1211840</a:t>
            </a:r>
            <a:endParaRPr lang="tr-TR" sz="1200" dirty="0"/>
          </a:p>
          <a:p>
            <a:pPr marL="285750" indent="-285750">
              <a:buFont typeface="Wingdings" panose="05000000000000000000" pitchFamily="2" charset="2"/>
              <a:buChar char="Ø"/>
            </a:pPr>
            <a:endParaRPr lang="tr-TR" sz="1600" dirty="0"/>
          </a:p>
        </p:txBody>
      </p:sp>
      <p:sp>
        <p:nvSpPr>
          <p:cNvPr id="11" name="Metin kutusu 10"/>
          <p:cNvSpPr txBox="1"/>
          <p:nvPr/>
        </p:nvSpPr>
        <p:spPr>
          <a:xfrm>
            <a:off x="-9361" y="0"/>
            <a:ext cx="9144000" cy="614079"/>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lgn="ctr">
              <a:lnSpc>
                <a:spcPct val="200000"/>
              </a:lnSpc>
            </a:pPr>
            <a:r>
              <a:rPr lang="tr-TR" sz="2000" b="1" dirty="0" smtClean="0">
                <a:latin typeface="Times New Roman" panose="02020603050405020304" pitchFamily="18" charset="0"/>
                <a:cs typeface="Times New Roman" panose="02020603050405020304" pitchFamily="18" charset="0"/>
              </a:rPr>
              <a:t>Kaynaklar</a:t>
            </a:r>
            <a:endParaRPr lang="tr-T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718813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D0D7DE"/>
            </a:gs>
            <a:gs pos="30000">
              <a:schemeClr val="bg1"/>
            </a:gs>
            <a:gs pos="70000">
              <a:schemeClr val="bg1"/>
            </a:gs>
            <a:gs pos="100000">
              <a:srgbClr val="A7B9C5"/>
            </a:gs>
          </a:gsLst>
          <a:lin ang="16200000" scaled="1"/>
        </a:gradFill>
        <a:effectLst/>
      </p:bgPr>
    </p:bg>
    <p:spTree>
      <p:nvGrpSpPr>
        <p:cNvPr id="1" name=""/>
        <p:cNvGrpSpPr/>
        <p:nvPr/>
      </p:nvGrpSpPr>
      <p:grpSpPr>
        <a:xfrm>
          <a:off x="0" y="0"/>
          <a:ext cx="0" cy="0"/>
          <a:chOff x="0" y="0"/>
          <a:chExt cx="0" cy="0"/>
        </a:xfrm>
      </p:grpSpPr>
      <p:sp>
        <p:nvSpPr>
          <p:cNvPr id="8" name="Arc 7"/>
          <p:cNvSpPr/>
          <p:nvPr/>
        </p:nvSpPr>
        <p:spPr>
          <a:xfrm>
            <a:off x="-4584810" y="441434"/>
            <a:ext cx="9169620" cy="6211614"/>
          </a:xfrm>
          <a:prstGeom prst="arc">
            <a:avLst>
              <a:gd name="adj1" fmla="val 16200000"/>
              <a:gd name="adj2" fmla="val 5392005"/>
            </a:avLst>
          </a:prstGeom>
          <a:noFill/>
          <a:ln w="19050">
            <a:solidFill>
              <a:schemeClr val="bg1">
                <a:alpha val="50196"/>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Arc 8"/>
          <p:cNvSpPr/>
          <p:nvPr/>
        </p:nvSpPr>
        <p:spPr>
          <a:xfrm>
            <a:off x="-4562639" y="-110362"/>
            <a:ext cx="9125278" cy="6274672"/>
          </a:xfrm>
          <a:prstGeom prst="arc">
            <a:avLst>
              <a:gd name="adj1" fmla="val 16200000"/>
              <a:gd name="adj2" fmla="val 5392005"/>
            </a:avLst>
          </a:prstGeom>
          <a:noFill/>
          <a:ln w="53975">
            <a:gradFill flip="none" rotWithShape="1">
              <a:gsLst>
                <a:gs pos="0">
                  <a:schemeClr val="accent1">
                    <a:lumMod val="60000"/>
                    <a:lumOff val="40000"/>
                    <a:alpha val="23000"/>
                  </a:schemeClr>
                </a:gs>
                <a:gs pos="100000">
                  <a:srgbClr val="D0D7DE">
                    <a:alpha val="10000"/>
                  </a:srgbClr>
                </a:gs>
              </a:gsLst>
              <a:lin ang="54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Oval 2"/>
          <p:cNvSpPr/>
          <p:nvPr/>
        </p:nvSpPr>
        <p:spPr>
          <a:xfrm>
            <a:off x="1259632" y="691702"/>
            <a:ext cx="6552728" cy="5689626"/>
          </a:xfrm>
          <a:prstGeom prst="ellipse">
            <a:avLst/>
          </a:prstGeom>
          <a:gradFill flip="none" rotWithShape="1">
            <a:gsLst>
              <a:gs pos="83400">
                <a:srgbClr val="F1F1F1"/>
              </a:gs>
              <a:gs pos="0">
                <a:schemeClr val="tx2">
                  <a:lumMod val="40000"/>
                  <a:lumOff val="60000"/>
                  <a:alpha val="89000"/>
                </a:schemeClr>
              </a:gs>
              <a:gs pos="0">
                <a:schemeClr val="bg1"/>
              </a:gs>
              <a:gs pos="52000">
                <a:schemeClr val="accent1">
                  <a:lumMod val="20000"/>
                  <a:lumOff val="80000"/>
                </a:schemeClr>
              </a:gs>
              <a:gs pos="100000">
                <a:schemeClr val="lt1">
                  <a:shade val="100000"/>
                  <a:satMod val="115000"/>
                </a:schemeClr>
              </a:gs>
            </a:gsLst>
            <a:path path="circle">
              <a:fillToRect l="50000" t="50000" r="50000" b="50000"/>
            </a:path>
            <a:tileRect/>
          </a:gradFill>
          <a:ln>
            <a:noFill/>
          </a:ln>
          <a:effectLst>
            <a:glow rad="101600">
              <a:schemeClr val="bg1">
                <a:alpha val="40000"/>
              </a:schemeClr>
            </a:glow>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tr-TR" sz="3200" dirty="0" smtClean="0">
                <a:latin typeface="Book Antiqua" panose="02040602050305030304" pitchFamily="18" charset="0"/>
              </a:rPr>
              <a:t>TEŞEKKÜR EDERİM    </a:t>
            </a:r>
            <a:endParaRPr lang="tr-TR" sz="3200" dirty="0">
              <a:latin typeface="Book Antiqua" panose="02040602050305030304" pitchFamily="18" charset="0"/>
            </a:endParaRPr>
          </a:p>
        </p:txBody>
      </p:sp>
    </p:spTree>
    <p:extLst>
      <p:ext uri="{BB962C8B-B14F-4D97-AF65-F5344CB8AC3E}">
        <p14:creationId xmlns:p14="http://schemas.microsoft.com/office/powerpoint/2010/main" val="225401905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D0D7DE"/>
            </a:gs>
            <a:gs pos="30000">
              <a:schemeClr val="bg1"/>
            </a:gs>
            <a:gs pos="70000">
              <a:schemeClr val="bg1"/>
            </a:gs>
            <a:gs pos="100000">
              <a:srgbClr val="A7B9C5"/>
            </a:gs>
          </a:gsLst>
          <a:lin ang="16200000" scaled="1"/>
        </a:gradFill>
        <a:effectLst/>
      </p:bgPr>
    </p:bg>
    <p:spTree>
      <p:nvGrpSpPr>
        <p:cNvPr id="1" name=""/>
        <p:cNvGrpSpPr/>
        <p:nvPr/>
      </p:nvGrpSpPr>
      <p:grpSpPr>
        <a:xfrm>
          <a:off x="0" y="0"/>
          <a:ext cx="0" cy="0"/>
          <a:chOff x="0" y="0"/>
          <a:chExt cx="0" cy="0"/>
        </a:xfrm>
      </p:grpSpPr>
      <p:sp>
        <p:nvSpPr>
          <p:cNvPr id="8" name="Arc 7"/>
          <p:cNvSpPr/>
          <p:nvPr/>
        </p:nvSpPr>
        <p:spPr>
          <a:xfrm>
            <a:off x="-4584810" y="441434"/>
            <a:ext cx="9169620" cy="6211614"/>
          </a:xfrm>
          <a:prstGeom prst="arc">
            <a:avLst>
              <a:gd name="adj1" fmla="val 16200000"/>
              <a:gd name="adj2" fmla="val 5392005"/>
            </a:avLst>
          </a:prstGeom>
          <a:noFill/>
          <a:ln w="19050">
            <a:solidFill>
              <a:schemeClr val="bg1">
                <a:alpha val="50196"/>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Arc 8"/>
          <p:cNvSpPr/>
          <p:nvPr/>
        </p:nvSpPr>
        <p:spPr>
          <a:xfrm>
            <a:off x="-3690824" y="378376"/>
            <a:ext cx="9125278" cy="6274672"/>
          </a:xfrm>
          <a:prstGeom prst="arc">
            <a:avLst>
              <a:gd name="adj1" fmla="val 16200000"/>
              <a:gd name="adj2" fmla="val 5392005"/>
            </a:avLst>
          </a:prstGeom>
          <a:noFill/>
          <a:ln w="53975">
            <a:gradFill flip="none" rotWithShape="1">
              <a:gsLst>
                <a:gs pos="0">
                  <a:schemeClr val="accent1">
                    <a:lumMod val="60000"/>
                    <a:lumOff val="40000"/>
                    <a:alpha val="23000"/>
                  </a:schemeClr>
                </a:gs>
                <a:gs pos="100000">
                  <a:srgbClr val="D0D7DE">
                    <a:alpha val="10000"/>
                  </a:srgbClr>
                </a:gs>
              </a:gsLst>
              <a:lin ang="54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Metin kutusu 2"/>
          <p:cNvSpPr txBox="1"/>
          <p:nvPr/>
        </p:nvSpPr>
        <p:spPr>
          <a:xfrm>
            <a:off x="1187624" y="2092245"/>
            <a:ext cx="6120680" cy="2846933"/>
          </a:xfrm>
          <a:prstGeom prst="rect">
            <a:avLst/>
          </a:prstGeom>
          <a:noFill/>
        </p:spPr>
        <p:txBody>
          <a:bodyPr wrap="square" rtlCol="0">
            <a:spAutoFit/>
          </a:bodyPr>
          <a:lstStyle/>
          <a:p>
            <a:pPr algn="ctr"/>
            <a:endParaRPr lang="tr-TR" b="1" dirty="0">
              <a:latin typeface="Times New Roman" panose="02020603050405020304" pitchFamily="18" charset="0"/>
              <a:cs typeface="Times New Roman" panose="02020603050405020304" pitchFamily="18" charset="0"/>
            </a:endParaRPr>
          </a:p>
          <a:p>
            <a:pPr algn="ctr"/>
            <a:r>
              <a:rPr lang="tr-TR" sz="2500" b="1" dirty="0" smtClean="0">
                <a:latin typeface="Times New Roman" panose="02020603050405020304" pitchFamily="18" charset="0"/>
                <a:cs typeface="Times New Roman" panose="02020603050405020304" pitchFamily="18" charset="0"/>
              </a:rPr>
              <a:t>Bölüm 1 </a:t>
            </a:r>
          </a:p>
          <a:p>
            <a:pPr algn="ctr"/>
            <a:endParaRPr lang="tr-TR" sz="2500" b="1" dirty="0">
              <a:latin typeface="Times New Roman" panose="02020603050405020304" pitchFamily="18" charset="0"/>
              <a:cs typeface="Times New Roman" panose="02020603050405020304" pitchFamily="18" charset="0"/>
            </a:endParaRPr>
          </a:p>
          <a:p>
            <a:pPr algn="ctr"/>
            <a:endParaRPr lang="tr-TR" sz="2500" b="1" dirty="0" smtClean="0">
              <a:latin typeface="Times New Roman" panose="02020603050405020304" pitchFamily="18" charset="0"/>
              <a:cs typeface="Times New Roman" panose="02020603050405020304" pitchFamily="18" charset="0"/>
            </a:endParaRPr>
          </a:p>
          <a:p>
            <a:pPr algn="ctr"/>
            <a:endParaRPr lang="tr-TR" sz="2500" b="1" dirty="0">
              <a:latin typeface="Times New Roman" panose="02020603050405020304" pitchFamily="18" charset="0"/>
              <a:cs typeface="Times New Roman" panose="02020603050405020304" pitchFamily="18" charset="0"/>
            </a:endParaRPr>
          </a:p>
          <a:p>
            <a:pPr algn="ctr"/>
            <a:r>
              <a:rPr lang="tr-TR" sz="2500" b="1" dirty="0" smtClean="0">
                <a:latin typeface="Times New Roman" panose="02020603050405020304" pitchFamily="18" charset="0"/>
                <a:cs typeface="Times New Roman" panose="02020603050405020304" pitchFamily="18" charset="0"/>
              </a:rPr>
              <a:t> PATOLOJİ VE </a:t>
            </a:r>
            <a:r>
              <a:rPr lang="tr-TR" sz="2500" b="1" dirty="0" smtClean="0">
                <a:latin typeface="Times New Roman" panose="02020603050405020304" pitchFamily="18" charset="0"/>
                <a:cs typeface="Times New Roman" panose="02020603050405020304" pitchFamily="18" charset="0"/>
              </a:rPr>
              <a:t>DİJİTAL PATOLOJİ</a:t>
            </a:r>
            <a:endParaRPr lang="tr-TR" sz="2500" b="1" dirty="0" smtClean="0">
              <a:latin typeface="Times New Roman" panose="02020603050405020304" pitchFamily="18" charset="0"/>
              <a:cs typeface="Times New Roman" panose="02020603050405020304" pitchFamily="18" charset="0"/>
            </a:endParaRPr>
          </a:p>
          <a:p>
            <a:pPr algn="ctr"/>
            <a:endParaRPr lang="tr-TR" b="1" dirty="0">
              <a:latin typeface="Bell MT" panose="02020503060305020303" pitchFamily="18" charset="0"/>
              <a:cs typeface="Times New Roman" panose="02020603050405020304" pitchFamily="18" charset="0"/>
            </a:endParaRPr>
          </a:p>
          <a:p>
            <a:pPr algn="ctr"/>
            <a:endParaRPr lang="tr-TR" dirty="0"/>
          </a:p>
        </p:txBody>
      </p:sp>
    </p:spTree>
    <p:extLst>
      <p:ext uri="{BB962C8B-B14F-4D97-AF65-F5344CB8AC3E}">
        <p14:creationId xmlns:p14="http://schemas.microsoft.com/office/powerpoint/2010/main" val="247333785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D0D7DE"/>
            </a:gs>
            <a:gs pos="30000">
              <a:schemeClr val="bg1"/>
            </a:gs>
            <a:gs pos="70000">
              <a:schemeClr val="bg1"/>
            </a:gs>
            <a:gs pos="100000">
              <a:srgbClr val="A7B9C5"/>
            </a:gs>
          </a:gsLst>
          <a:lin ang="16200000" scaled="1"/>
        </a:gradFill>
        <a:effectLst/>
      </p:bgPr>
    </p:bg>
    <p:spTree>
      <p:nvGrpSpPr>
        <p:cNvPr id="1" name=""/>
        <p:cNvGrpSpPr/>
        <p:nvPr/>
      </p:nvGrpSpPr>
      <p:grpSpPr>
        <a:xfrm>
          <a:off x="0" y="0"/>
          <a:ext cx="0" cy="0"/>
          <a:chOff x="0" y="0"/>
          <a:chExt cx="0" cy="0"/>
        </a:xfrm>
      </p:grpSpPr>
      <p:sp>
        <p:nvSpPr>
          <p:cNvPr id="8" name="Arc 7"/>
          <p:cNvSpPr/>
          <p:nvPr/>
        </p:nvSpPr>
        <p:spPr>
          <a:xfrm>
            <a:off x="-4584810" y="476672"/>
            <a:ext cx="9169620" cy="6211614"/>
          </a:xfrm>
          <a:prstGeom prst="arc">
            <a:avLst>
              <a:gd name="adj1" fmla="val 16200000"/>
              <a:gd name="adj2" fmla="val 5392005"/>
            </a:avLst>
          </a:prstGeom>
          <a:noFill/>
          <a:ln w="19050">
            <a:solidFill>
              <a:schemeClr val="bg1">
                <a:alpha val="50196"/>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Arc 8"/>
          <p:cNvSpPr/>
          <p:nvPr/>
        </p:nvSpPr>
        <p:spPr>
          <a:xfrm>
            <a:off x="-4562639" y="-110362"/>
            <a:ext cx="9125278" cy="6274672"/>
          </a:xfrm>
          <a:prstGeom prst="arc">
            <a:avLst>
              <a:gd name="adj1" fmla="val 16200000"/>
              <a:gd name="adj2" fmla="val 5392005"/>
            </a:avLst>
          </a:prstGeom>
          <a:noFill/>
          <a:ln w="53975">
            <a:gradFill flip="none" rotWithShape="1">
              <a:gsLst>
                <a:gs pos="0">
                  <a:schemeClr val="accent1">
                    <a:lumMod val="60000"/>
                    <a:lumOff val="40000"/>
                    <a:alpha val="23000"/>
                  </a:schemeClr>
                </a:gs>
                <a:gs pos="100000">
                  <a:srgbClr val="D0D7DE">
                    <a:alpha val="10000"/>
                  </a:srgbClr>
                </a:gs>
              </a:gsLst>
              <a:lin ang="54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Metin kutusu 1"/>
          <p:cNvSpPr txBox="1"/>
          <p:nvPr/>
        </p:nvSpPr>
        <p:spPr>
          <a:xfrm>
            <a:off x="-9361" y="-14698"/>
            <a:ext cx="9144000" cy="83099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lgn="ctr">
              <a:lnSpc>
                <a:spcPct val="150000"/>
              </a:lnSpc>
            </a:pPr>
            <a:r>
              <a:rPr lang="tr-TR" sz="2000" b="1" dirty="0" smtClean="0">
                <a:latin typeface="Times New Roman" panose="02020603050405020304" pitchFamily="18" charset="0"/>
                <a:cs typeface="Times New Roman" panose="02020603050405020304" pitchFamily="18" charset="0"/>
              </a:rPr>
              <a:t>Patoloji </a:t>
            </a:r>
            <a:r>
              <a:rPr lang="tr-TR" sz="2000" b="1" dirty="0">
                <a:latin typeface="Times New Roman" panose="02020603050405020304" pitchFamily="18" charset="0"/>
                <a:cs typeface="Times New Roman" panose="02020603050405020304" pitchFamily="18" charset="0"/>
              </a:rPr>
              <a:t>nedir ve neden önemlidir</a:t>
            </a:r>
            <a:r>
              <a:rPr lang="tr-TR" sz="2000" b="1" dirty="0" smtClean="0">
                <a:latin typeface="Times New Roman" panose="02020603050405020304" pitchFamily="18" charset="0"/>
                <a:cs typeface="Times New Roman" panose="02020603050405020304" pitchFamily="18" charset="0"/>
              </a:rPr>
              <a:t>?</a:t>
            </a:r>
          </a:p>
          <a:p>
            <a:pPr lvl="0" algn="ctr"/>
            <a:endParaRPr lang="tr-TR" b="1" dirty="0">
              <a:latin typeface="Times New Roman" panose="02020603050405020304" pitchFamily="18" charset="0"/>
              <a:cs typeface="Times New Roman" panose="02020603050405020304" pitchFamily="18" charset="0"/>
            </a:endParaRPr>
          </a:p>
        </p:txBody>
      </p:sp>
      <p:sp>
        <p:nvSpPr>
          <p:cNvPr id="4" name="Yuvarlatılmış Dikdörtgen 3"/>
          <p:cNvSpPr/>
          <p:nvPr/>
        </p:nvSpPr>
        <p:spPr>
          <a:xfrm>
            <a:off x="260214" y="1124744"/>
            <a:ext cx="4297324" cy="3400998"/>
          </a:xfrm>
          <a:prstGeom prst="roundRect">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5"/>
          </a:lnRef>
          <a:fillRef idx="1">
            <a:schemeClr val="lt1"/>
          </a:fillRef>
          <a:effectRef idx="0">
            <a:schemeClr val="accent5"/>
          </a:effectRef>
          <a:fontRef idx="minor">
            <a:schemeClr val="dk1"/>
          </a:fontRef>
        </p:style>
        <p:txBody>
          <a:bodyPr rtlCol="0" anchor="ctr"/>
          <a:lstStyle/>
          <a:p>
            <a:pPr algn="ctr"/>
            <a:endParaRPr lang="tr-TR" b="1" dirty="0" smtClean="0">
              <a:latin typeface="Times New Roman" panose="02020603050405020304" pitchFamily="18" charset="0"/>
              <a:cs typeface="Times New Roman" panose="02020603050405020304" pitchFamily="18" charset="0"/>
            </a:endParaRPr>
          </a:p>
          <a:p>
            <a:pPr algn="ctr"/>
            <a:r>
              <a:rPr lang="tr-TR" b="1" dirty="0" smtClean="0">
                <a:latin typeface="Times New Roman" panose="02020603050405020304" pitchFamily="18" charset="0"/>
                <a:cs typeface="Times New Roman" panose="02020603050405020304" pitchFamily="18" charset="0"/>
              </a:rPr>
              <a:t>Tanım</a:t>
            </a:r>
          </a:p>
          <a:p>
            <a:pPr algn="ctr"/>
            <a:endParaRPr lang="tr-TR" b="1" dirty="0" smtClean="0">
              <a:latin typeface="Times New Roman" panose="02020603050405020304" pitchFamily="18" charset="0"/>
              <a:cs typeface="Times New Roman" panose="02020603050405020304" pitchFamily="18" charset="0"/>
            </a:endParaRPr>
          </a:p>
          <a:p>
            <a:pPr lvl="0"/>
            <a:r>
              <a:rPr lang="tr-TR" sz="1700" dirty="0">
                <a:latin typeface="Times New Roman" panose="02020603050405020304" pitchFamily="18" charset="0"/>
                <a:cs typeface="Times New Roman" panose="02020603050405020304" pitchFamily="18" charset="0"/>
              </a:rPr>
              <a:t>Patoloji, hastalıkların nedenlerini, meydana geliş süreçlerini ve dokulardaki değişiklikleri inceleyen tıp dalıdır. Genel olarak, patologlar hastalıklı doku ve hücreleri mikroskobik olarak incelerler. Tanı ve tedavi süreçlerinde kritik bir rol oynar.</a:t>
            </a:r>
          </a:p>
          <a:p>
            <a:pPr algn="ctr"/>
            <a:endParaRPr lang="tr-TR" b="1" dirty="0">
              <a:latin typeface="Times New Roman" panose="02020603050405020304" pitchFamily="18" charset="0"/>
              <a:cs typeface="Times New Roman" panose="02020603050405020304" pitchFamily="18" charset="0"/>
            </a:endParaRPr>
          </a:p>
          <a:p>
            <a:pPr algn="ctr"/>
            <a:endParaRPr lang="tr-TR" dirty="0"/>
          </a:p>
        </p:txBody>
      </p:sp>
      <p:sp>
        <p:nvSpPr>
          <p:cNvPr id="13" name="Yuvarlatılmış Dikdörtgen 12"/>
          <p:cNvSpPr/>
          <p:nvPr/>
        </p:nvSpPr>
        <p:spPr>
          <a:xfrm>
            <a:off x="4844726" y="3284984"/>
            <a:ext cx="4104456" cy="3024336"/>
          </a:xfrm>
          <a:prstGeom prst="roundRect">
            <a:avLst/>
          </a:prstGeom>
          <a:solidFill>
            <a:schemeClr val="accent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5"/>
          </a:lnRef>
          <a:fillRef idx="1">
            <a:schemeClr val="lt1"/>
          </a:fillRef>
          <a:effectRef idx="0">
            <a:schemeClr val="accent5"/>
          </a:effectRef>
          <a:fontRef idx="minor">
            <a:schemeClr val="dk1"/>
          </a:fontRef>
        </p:style>
        <p:txBody>
          <a:bodyPr rtlCol="0" anchor="ctr"/>
          <a:lstStyle/>
          <a:p>
            <a:pPr lvl="0" algn="ctr"/>
            <a:endParaRPr lang="tr-TR" b="1" dirty="0" smtClean="0">
              <a:latin typeface="Times New Roman" panose="02020603050405020304" pitchFamily="18" charset="0"/>
              <a:cs typeface="Times New Roman" panose="02020603050405020304" pitchFamily="18" charset="0"/>
            </a:endParaRPr>
          </a:p>
          <a:p>
            <a:pPr lvl="0" algn="ctr"/>
            <a:endParaRPr lang="tr-TR" b="1" dirty="0">
              <a:latin typeface="Times New Roman" panose="02020603050405020304" pitchFamily="18" charset="0"/>
              <a:cs typeface="Times New Roman" panose="02020603050405020304" pitchFamily="18" charset="0"/>
            </a:endParaRPr>
          </a:p>
          <a:p>
            <a:pPr lvl="0" algn="ctr"/>
            <a:endParaRPr lang="tr-TR" b="1" dirty="0" smtClean="0">
              <a:latin typeface="Times New Roman" panose="02020603050405020304" pitchFamily="18" charset="0"/>
              <a:cs typeface="Times New Roman" panose="02020603050405020304" pitchFamily="18" charset="0"/>
            </a:endParaRPr>
          </a:p>
          <a:p>
            <a:pPr lvl="0" algn="ctr"/>
            <a:r>
              <a:rPr lang="tr-TR" b="1" dirty="0" smtClean="0">
                <a:latin typeface="Times New Roman" panose="02020603050405020304" pitchFamily="18" charset="0"/>
                <a:cs typeface="Times New Roman" panose="02020603050405020304" pitchFamily="18" charset="0"/>
              </a:rPr>
              <a:t>Patolojinin Önemi</a:t>
            </a:r>
            <a:endParaRPr lang="tr-TR" dirty="0" smtClean="0">
              <a:latin typeface="Times New Roman" panose="02020603050405020304" pitchFamily="18" charset="0"/>
              <a:cs typeface="Times New Roman" panose="02020603050405020304" pitchFamily="18" charset="0"/>
            </a:endParaRPr>
          </a:p>
          <a:p>
            <a:pPr lvl="0" algn="ctr"/>
            <a:endParaRPr lang="tr-TR" dirty="0">
              <a:latin typeface="Times New Roman" panose="02020603050405020304" pitchFamily="18" charset="0"/>
              <a:cs typeface="Times New Roman" panose="02020603050405020304" pitchFamily="18" charset="0"/>
            </a:endParaRPr>
          </a:p>
          <a:p>
            <a:pPr lvl="0"/>
            <a:r>
              <a:rPr lang="tr-TR" dirty="0" smtClean="0">
                <a:latin typeface="Times New Roman" panose="02020603050405020304" pitchFamily="18" charset="0"/>
                <a:cs typeface="Times New Roman" panose="02020603050405020304" pitchFamily="18" charset="0"/>
              </a:rPr>
              <a:t> </a:t>
            </a:r>
            <a:r>
              <a:rPr lang="tr-TR" sz="1700" dirty="0">
                <a:latin typeface="Times New Roman" panose="02020603050405020304" pitchFamily="18" charset="0"/>
                <a:cs typeface="Times New Roman" panose="02020603050405020304" pitchFamily="18" charset="0"/>
              </a:rPr>
              <a:t>Patoloji, hastalıkların doğru teşhisi, tedavi planlaması ve hastalık </a:t>
            </a:r>
            <a:r>
              <a:rPr lang="tr-TR" sz="1700" dirty="0" err="1">
                <a:latin typeface="Times New Roman" panose="02020603050405020304" pitchFamily="18" charset="0"/>
                <a:cs typeface="Times New Roman" panose="02020603050405020304" pitchFamily="18" charset="0"/>
              </a:rPr>
              <a:t>prognozu</a:t>
            </a:r>
            <a:r>
              <a:rPr lang="tr-TR" sz="1700" dirty="0">
                <a:latin typeface="Times New Roman" panose="02020603050405020304" pitchFamily="18" charset="0"/>
                <a:cs typeface="Times New Roman" panose="02020603050405020304" pitchFamily="18" charset="0"/>
              </a:rPr>
              <a:t> için temel bilgiler sağlar. Bu nedenle sağlık sektöründe kritik bir yere sahiptir</a:t>
            </a:r>
            <a:r>
              <a:rPr lang="tr-TR" sz="1700" dirty="0" smtClean="0">
                <a:latin typeface="Times New Roman" panose="02020603050405020304" pitchFamily="18" charset="0"/>
                <a:cs typeface="Times New Roman" panose="02020603050405020304" pitchFamily="18" charset="0"/>
              </a:rPr>
              <a:t>.</a:t>
            </a:r>
          </a:p>
          <a:p>
            <a:pPr lvl="0"/>
            <a:endParaRPr lang="tr-TR" dirty="0">
              <a:latin typeface="Times New Roman" panose="02020603050405020304" pitchFamily="18" charset="0"/>
              <a:cs typeface="Times New Roman" panose="02020603050405020304" pitchFamily="18" charset="0"/>
            </a:endParaRPr>
          </a:p>
          <a:p>
            <a:pPr lvl="0"/>
            <a:endParaRPr lang="tr-TR" dirty="0" smtClean="0">
              <a:latin typeface="Times New Roman" panose="02020603050405020304" pitchFamily="18" charset="0"/>
              <a:cs typeface="Times New Roman" panose="02020603050405020304" pitchFamily="18" charset="0"/>
            </a:endParaRPr>
          </a:p>
          <a:p>
            <a:pPr lvl="0"/>
            <a:endParaRPr lang="tr-TR" dirty="0">
              <a:latin typeface="Times New Roman" panose="02020603050405020304" pitchFamily="18" charset="0"/>
              <a:cs typeface="Times New Roman" panose="02020603050405020304" pitchFamily="18" charset="0"/>
            </a:endParaRPr>
          </a:p>
          <a:p>
            <a:pPr lvl="0"/>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31243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D0D7DE"/>
            </a:gs>
            <a:gs pos="30000">
              <a:schemeClr val="bg1"/>
            </a:gs>
            <a:gs pos="70000">
              <a:schemeClr val="bg1"/>
            </a:gs>
            <a:gs pos="100000">
              <a:srgbClr val="A7B9C5"/>
            </a:gs>
          </a:gsLst>
          <a:lin ang="16200000" scaled="1"/>
        </a:gradFill>
        <a:effectLst/>
      </p:bgPr>
    </p:bg>
    <p:spTree>
      <p:nvGrpSpPr>
        <p:cNvPr id="1" name=""/>
        <p:cNvGrpSpPr/>
        <p:nvPr/>
      </p:nvGrpSpPr>
      <p:grpSpPr>
        <a:xfrm>
          <a:off x="0" y="0"/>
          <a:ext cx="0" cy="0"/>
          <a:chOff x="0" y="0"/>
          <a:chExt cx="0" cy="0"/>
        </a:xfrm>
      </p:grpSpPr>
      <p:sp>
        <p:nvSpPr>
          <p:cNvPr id="8" name="Arc 7"/>
          <p:cNvSpPr/>
          <p:nvPr/>
        </p:nvSpPr>
        <p:spPr>
          <a:xfrm>
            <a:off x="-4584810" y="441434"/>
            <a:ext cx="9169620" cy="6211614"/>
          </a:xfrm>
          <a:prstGeom prst="arc">
            <a:avLst>
              <a:gd name="adj1" fmla="val 16200000"/>
              <a:gd name="adj2" fmla="val 5392005"/>
            </a:avLst>
          </a:prstGeom>
          <a:noFill/>
          <a:ln w="19050">
            <a:solidFill>
              <a:schemeClr val="bg1">
                <a:alpha val="50196"/>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Arc 8"/>
          <p:cNvSpPr/>
          <p:nvPr/>
        </p:nvSpPr>
        <p:spPr>
          <a:xfrm>
            <a:off x="-4562639" y="-110362"/>
            <a:ext cx="9125278" cy="6274672"/>
          </a:xfrm>
          <a:prstGeom prst="arc">
            <a:avLst>
              <a:gd name="adj1" fmla="val 16200000"/>
              <a:gd name="adj2" fmla="val 5392005"/>
            </a:avLst>
          </a:prstGeom>
          <a:noFill/>
          <a:ln w="53975">
            <a:gradFill flip="none" rotWithShape="1">
              <a:gsLst>
                <a:gs pos="0">
                  <a:schemeClr val="accent1">
                    <a:lumMod val="60000"/>
                    <a:lumOff val="40000"/>
                    <a:alpha val="23000"/>
                  </a:schemeClr>
                </a:gs>
                <a:gs pos="100000">
                  <a:srgbClr val="D0D7DE">
                    <a:alpha val="10000"/>
                  </a:srgbClr>
                </a:gs>
              </a:gsLst>
              <a:lin ang="54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Yuvarlatılmış Dikdörtgen 4"/>
          <p:cNvSpPr/>
          <p:nvPr/>
        </p:nvSpPr>
        <p:spPr>
          <a:xfrm>
            <a:off x="323528" y="1541133"/>
            <a:ext cx="8064896" cy="1734212"/>
          </a:xfrm>
          <a:prstGeom prst="roundRect">
            <a:avLst/>
          </a:prstGeom>
          <a:solidFill>
            <a:schemeClr val="accent1">
              <a:lumMod val="20000"/>
              <a:lumOff val="80000"/>
            </a:schemeClr>
          </a:solidFill>
          <a:ln>
            <a:solidFill>
              <a:schemeClr val="accent1">
                <a:lumMod val="60000"/>
                <a:lumOff val="4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lnRef>
          <a:fillRef idx="1">
            <a:schemeClr val="lt1"/>
          </a:fillRef>
          <a:effectRef idx="0">
            <a:schemeClr val="accent1"/>
          </a:effectRef>
          <a:fontRef idx="minor">
            <a:schemeClr val="dk1"/>
          </a:fontRef>
        </p:style>
        <p:txBody>
          <a:bodyPr rtlCol="0" anchor="ctr"/>
          <a:lstStyle/>
          <a:p>
            <a:pPr algn="just"/>
            <a:r>
              <a:rPr lang="tr-TR" dirty="0">
                <a:latin typeface="Times New Roman" panose="02020603050405020304" pitchFamily="18" charset="0"/>
                <a:cs typeface="Times New Roman" panose="02020603050405020304" pitchFamily="18" charset="0"/>
              </a:rPr>
              <a:t>Dijital patoloji, </a:t>
            </a:r>
            <a:r>
              <a:rPr lang="tr-TR" dirty="0" smtClean="0">
                <a:latin typeface="Times New Roman" panose="02020603050405020304" pitchFamily="18" charset="0"/>
                <a:cs typeface="Times New Roman" panose="02020603050405020304" pitchFamily="18" charset="0"/>
              </a:rPr>
              <a:t>hastalığın teşhis sürecinde elde edilen verileri dijitalleştirerek </a:t>
            </a:r>
            <a:r>
              <a:rPr lang="tr-TR" dirty="0">
                <a:latin typeface="Times New Roman" panose="02020603050405020304" pitchFamily="18" charset="0"/>
                <a:cs typeface="Times New Roman" panose="02020603050405020304" pitchFamily="18" charset="0"/>
              </a:rPr>
              <a:t>geliştirir. Hasta örnekleri dijital görüntüler haline getirilir ve bu görüntüler </a:t>
            </a:r>
            <a:r>
              <a:rPr lang="tr-TR" dirty="0" smtClean="0">
                <a:latin typeface="Times New Roman" panose="02020603050405020304" pitchFamily="18" charset="0"/>
                <a:cs typeface="Times New Roman" panose="02020603050405020304" pitchFamily="18" charset="0"/>
              </a:rPr>
              <a:t>yüksek çözünürlüklü </a:t>
            </a:r>
            <a:r>
              <a:rPr lang="tr-TR" dirty="0">
                <a:latin typeface="Times New Roman" panose="02020603050405020304" pitchFamily="18" charset="0"/>
                <a:cs typeface="Times New Roman" panose="02020603050405020304" pitchFamily="18" charset="0"/>
              </a:rPr>
              <a:t>dijital mikroskoplar veya görüntüleme cihazları kullanılarak elde edilir.</a:t>
            </a:r>
          </a:p>
        </p:txBody>
      </p:sp>
      <p:sp>
        <p:nvSpPr>
          <p:cNvPr id="10" name="Yuvarlatılmış Dikdörtgen 9"/>
          <p:cNvSpPr/>
          <p:nvPr/>
        </p:nvSpPr>
        <p:spPr>
          <a:xfrm>
            <a:off x="451155" y="4211640"/>
            <a:ext cx="8427013" cy="1799270"/>
          </a:xfrm>
          <a:prstGeom prst="roundRect">
            <a:avLst/>
          </a:prstGeom>
          <a:solidFill>
            <a:schemeClr val="accent2">
              <a:lumMod val="20000"/>
              <a:lumOff val="80000"/>
            </a:schemeClr>
          </a:solidFill>
          <a:ln>
            <a:solidFill>
              <a:schemeClr val="accent1">
                <a:lumMod val="60000"/>
                <a:lumOff val="4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lnRef>
          <a:fillRef idx="1">
            <a:schemeClr val="lt1"/>
          </a:fillRef>
          <a:effectRef idx="0">
            <a:schemeClr val="accent1"/>
          </a:effectRef>
          <a:fontRef idx="minor">
            <a:schemeClr val="dk1"/>
          </a:fontRef>
        </p:style>
        <p:txBody>
          <a:bodyPr rtlCol="0" anchor="ctr"/>
          <a:lstStyle/>
          <a:p>
            <a:pPr algn="just"/>
            <a:r>
              <a:rPr lang="tr-TR" dirty="0">
                <a:latin typeface="Times New Roman" panose="02020603050405020304" pitchFamily="18" charset="0"/>
                <a:cs typeface="Times New Roman" panose="02020603050405020304" pitchFamily="18" charset="0"/>
              </a:rPr>
              <a:t>Görüntü işleme, dijital görüntüler üzerinde bilgi çıkarma ve analiz yapma sürecidir. Bu teknik, dijital patoloji gibi alanlarda kullanılır. Görüntü işleme algoritmaları, görüntüleri işlemek, analiz etmek, iyileştirmek, özellik çıkarmak ve sınıflandırmak için kullanılır. </a:t>
            </a:r>
          </a:p>
        </p:txBody>
      </p:sp>
      <p:sp>
        <p:nvSpPr>
          <p:cNvPr id="2" name="Metin kutusu 1"/>
          <p:cNvSpPr txBox="1"/>
          <p:nvPr/>
        </p:nvSpPr>
        <p:spPr>
          <a:xfrm>
            <a:off x="484521" y="999115"/>
            <a:ext cx="2450351" cy="369332"/>
          </a:xfrm>
          <a:prstGeom prst="rect">
            <a:avLst/>
          </a:prstGeom>
          <a:noFill/>
        </p:spPr>
        <p:txBody>
          <a:bodyPr wrap="none" rtlCol="0">
            <a:spAutoFit/>
          </a:bodyPr>
          <a:lstStyle/>
          <a:p>
            <a:r>
              <a:rPr lang="tr-TR" b="1" dirty="0" smtClean="0">
                <a:latin typeface="Times New Roman" panose="02020603050405020304" pitchFamily="18" charset="0"/>
                <a:cs typeface="Times New Roman" panose="02020603050405020304" pitchFamily="18" charset="0"/>
              </a:rPr>
              <a:t>Dijital Patoloji nedir ? </a:t>
            </a:r>
            <a:endParaRPr lang="tr-TR" b="1" dirty="0">
              <a:latin typeface="Times New Roman" panose="02020603050405020304" pitchFamily="18" charset="0"/>
              <a:cs typeface="Times New Roman" panose="02020603050405020304" pitchFamily="18" charset="0"/>
            </a:endParaRPr>
          </a:p>
        </p:txBody>
      </p:sp>
      <p:sp>
        <p:nvSpPr>
          <p:cNvPr id="3" name="Metin kutusu 2"/>
          <p:cNvSpPr txBox="1"/>
          <p:nvPr/>
        </p:nvSpPr>
        <p:spPr>
          <a:xfrm>
            <a:off x="432125" y="3780206"/>
            <a:ext cx="2487219" cy="369332"/>
          </a:xfrm>
          <a:prstGeom prst="rect">
            <a:avLst/>
          </a:prstGeom>
          <a:noFill/>
        </p:spPr>
        <p:txBody>
          <a:bodyPr wrap="none" rtlCol="0">
            <a:spAutoFit/>
          </a:bodyPr>
          <a:lstStyle/>
          <a:p>
            <a:r>
              <a:rPr lang="tr-TR" b="1" dirty="0" smtClean="0">
                <a:latin typeface="Times New Roman" panose="02020603050405020304" pitchFamily="18" charset="0"/>
                <a:cs typeface="Times New Roman" panose="02020603050405020304" pitchFamily="18" charset="0"/>
              </a:rPr>
              <a:t>Görüntü İşleme nedir </a:t>
            </a:r>
            <a:r>
              <a:rPr lang="tr-TR" b="1" dirty="0" smtClean="0"/>
              <a:t>?</a:t>
            </a:r>
            <a:endParaRPr lang="tr-TR" b="1" dirty="0"/>
          </a:p>
        </p:txBody>
      </p:sp>
      <p:sp>
        <p:nvSpPr>
          <p:cNvPr id="11" name="Metin kutusu 10"/>
          <p:cNvSpPr txBox="1"/>
          <p:nvPr/>
        </p:nvSpPr>
        <p:spPr>
          <a:xfrm>
            <a:off x="-9361" y="1812"/>
            <a:ext cx="9144000" cy="36933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31966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D0D7DE"/>
            </a:gs>
            <a:gs pos="30000">
              <a:schemeClr val="bg1"/>
            </a:gs>
            <a:gs pos="70000">
              <a:schemeClr val="bg1"/>
            </a:gs>
            <a:gs pos="100000">
              <a:srgbClr val="A7B9C5"/>
            </a:gs>
          </a:gsLst>
          <a:lin ang="16200000" scaled="1"/>
        </a:gradFill>
        <a:effectLst/>
      </p:bgPr>
    </p:bg>
    <p:spTree>
      <p:nvGrpSpPr>
        <p:cNvPr id="1" name=""/>
        <p:cNvGrpSpPr/>
        <p:nvPr/>
      </p:nvGrpSpPr>
      <p:grpSpPr>
        <a:xfrm>
          <a:off x="0" y="0"/>
          <a:ext cx="0" cy="0"/>
          <a:chOff x="0" y="0"/>
          <a:chExt cx="0" cy="0"/>
        </a:xfrm>
      </p:grpSpPr>
      <p:sp>
        <p:nvSpPr>
          <p:cNvPr id="8" name="Arc 7"/>
          <p:cNvSpPr/>
          <p:nvPr/>
        </p:nvSpPr>
        <p:spPr>
          <a:xfrm>
            <a:off x="-4584810" y="441434"/>
            <a:ext cx="9169620" cy="6211614"/>
          </a:xfrm>
          <a:prstGeom prst="arc">
            <a:avLst>
              <a:gd name="adj1" fmla="val 16200000"/>
              <a:gd name="adj2" fmla="val 5392005"/>
            </a:avLst>
          </a:prstGeom>
          <a:noFill/>
          <a:ln w="19050">
            <a:solidFill>
              <a:schemeClr val="bg1">
                <a:alpha val="50196"/>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Arc 8"/>
          <p:cNvSpPr/>
          <p:nvPr/>
        </p:nvSpPr>
        <p:spPr>
          <a:xfrm>
            <a:off x="-4562639" y="-110362"/>
            <a:ext cx="9125278" cy="6274672"/>
          </a:xfrm>
          <a:prstGeom prst="arc">
            <a:avLst>
              <a:gd name="adj1" fmla="val 16200000"/>
              <a:gd name="adj2" fmla="val 5392005"/>
            </a:avLst>
          </a:prstGeom>
          <a:noFill/>
          <a:ln w="53975">
            <a:gradFill flip="none" rotWithShape="1">
              <a:gsLst>
                <a:gs pos="0">
                  <a:schemeClr val="accent1">
                    <a:lumMod val="60000"/>
                    <a:lumOff val="40000"/>
                    <a:alpha val="23000"/>
                  </a:schemeClr>
                </a:gs>
                <a:gs pos="100000">
                  <a:srgbClr val="D0D7DE">
                    <a:alpha val="10000"/>
                  </a:srgbClr>
                </a:gs>
              </a:gsLst>
              <a:lin ang="54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Metin kutusu 4"/>
          <p:cNvSpPr txBox="1"/>
          <p:nvPr/>
        </p:nvSpPr>
        <p:spPr>
          <a:xfrm>
            <a:off x="4617027" y="134986"/>
            <a:ext cx="4012236" cy="873572"/>
          </a:xfrm>
          <a:prstGeom prst="rect">
            <a:avLst/>
          </a:prstGeom>
          <a:noFill/>
        </p:spPr>
        <p:txBody>
          <a:bodyPr wrap="square" rtlCol="0">
            <a:spAutoFit/>
          </a:bodyPr>
          <a:lstStyle/>
          <a:p>
            <a:pPr lvl="0">
              <a:lnSpc>
                <a:spcPct val="150000"/>
              </a:lnSpc>
            </a:pPr>
            <a:r>
              <a:rPr lang="tr-TR" b="1" dirty="0" smtClean="0">
                <a:latin typeface="Times New Roman" panose="02020603050405020304" pitchFamily="18" charset="0"/>
                <a:cs typeface="Times New Roman" panose="02020603050405020304" pitchFamily="18" charset="0"/>
              </a:rPr>
              <a:t> Dijital Patolojiye Geçişin</a:t>
            </a:r>
          </a:p>
          <a:p>
            <a:pPr lvl="0">
              <a:lnSpc>
                <a:spcPct val="150000"/>
              </a:lnSpc>
            </a:pPr>
            <a:r>
              <a:rPr lang="tr-TR" b="1" dirty="0" smtClean="0">
                <a:latin typeface="Times New Roman" panose="02020603050405020304" pitchFamily="18" charset="0"/>
                <a:cs typeface="Times New Roman" panose="02020603050405020304" pitchFamily="18" charset="0"/>
              </a:rPr>
              <a:t> </a:t>
            </a:r>
            <a:r>
              <a:rPr lang="tr-TR" b="1" dirty="0">
                <a:latin typeface="Times New Roman" panose="02020603050405020304" pitchFamily="18" charset="0"/>
                <a:cs typeface="Times New Roman" panose="02020603050405020304" pitchFamily="18" charset="0"/>
              </a:rPr>
              <a:t>A</a:t>
            </a:r>
            <a:r>
              <a:rPr lang="tr-TR" b="1" dirty="0" smtClean="0">
                <a:latin typeface="Times New Roman" panose="02020603050405020304" pitchFamily="18" charset="0"/>
                <a:cs typeface="Times New Roman" panose="02020603050405020304" pitchFamily="18" charset="0"/>
              </a:rPr>
              <a:t>vantajları ve Dezavantajları </a:t>
            </a:r>
            <a:endParaRPr lang="tr-TR" b="1"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977694" y="1137507"/>
            <a:ext cx="6869587" cy="4571398"/>
          </a:xfrm>
          <a:prstGeom prst="rect">
            <a:avLst/>
          </a:prstGeom>
        </p:spPr>
      </p:pic>
      <p:sp>
        <p:nvSpPr>
          <p:cNvPr id="6" name="Akış Çizelgesi: Öteki İşlem 5"/>
          <p:cNvSpPr/>
          <p:nvPr/>
        </p:nvSpPr>
        <p:spPr>
          <a:xfrm>
            <a:off x="4189478" y="1461581"/>
            <a:ext cx="4399403" cy="2255762"/>
          </a:xfrm>
          <a:prstGeom prst="flowChartAlternateProcess">
            <a:avLst/>
          </a:prstGeom>
          <a:solidFill>
            <a:schemeClr val="accent4">
              <a:lumMod val="20000"/>
              <a:lumOff val="80000"/>
            </a:schemeClr>
          </a:solidFill>
          <a:ln w="3175"/>
        </p:spPr>
        <p:style>
          <a:lnRef idx="2">
            <a:schemeClr val="accent2"/>
          </a:lnRef>
          <a:fillRef idx="1">
            <a:schemeClr val="lt1"/>
          </a:fillRef>
          <a:effectRef idx="0">
            <a:schemeClr val="accent2"/>
          </a:effectRef>
          <a:fontRef idx="minor">
            <a:schemeClr val="dk1"/>
          </a:fontRef>
        </p:style>
        <p:txBody>
          <a:bodyPr rtlCol="0" anchor="ctr"/>
          <a:lstStyle/>
          <a:p>
            <a:pPr lvl="0"/>
            <a:r>
              <a:rPr lang="tr-TR" b="1" dirty="0" smtClean="0">
                <a:latin typeface="Times New Roman" panose="02020603050405020304" pitchFamily="18" charset="0"/>
                <a:cs typeface="Times New Roman" panose="02020603050405020304" pitchFamily="18" charset="0"/>
              </a:rPr>
              <a:t>Avantajlar </a:t>
            </a:r>
          </a:p>
          <a:p>
            <a:pPr lvl="0"/>
            <a:endParaRPr lang="tr-TR" b="1" dirty="0">
              <a:latin typeface="Times New Roman" panose="02020603050405020304" pitchFamily="18" charset="0"/>
              <a:cs typeface="Times New Roman" panose="02020603050405020304" pitchFamily="18" charset="0"/>
            </a:endParaRPr>
          </a:p>
          <a:p>
            <a:pPr lvl="0"/>
            <a:r>
              <a:rPr lang="tr-TR" sz="1700" dirty="0" smtClean="0">
                <a:latin typeface="Times New Roman" panose="02020603050405020304" pitchFamily="18" charset="0"/>
                <a:cs typeface="Times New Roman" panose="02020603050405020304" pitchFamily="18" charset="0"/>
              </a:rPr>
              <a:t>Dijital </a:t>
            </a:r>
            <a:r>
              <a:rPr lang="tr-TR" sz="1700" dirty="0">
                <a:latin typeface="Times New Roman" panose="02020603050405020304" pitchFamily="18" charset="0"/>
                <a:cs typeface="Times New Roman" panose="02020603050405020304" pitchFamily="18" charset="0"/>
              </a:rPr>
              <a:t>patoloji, doku örneklerinin dijitalleştirilmesiyle uzaktan erişim, işbirliği, eğitim imkanlarının genişlemesi gibi bir dizi avantaj sunar. Ayrıca veri depolama ve analiz imkanları da artar.</a:t>
            </a:r>
          </a:p>
        </p:txBody>
      </p:sp>
      <p:sp>
        <p:nvSpPr>
          <p:cNvPr id="10" name="Akış Çizelgesi: Öteki İşlem 9"/>
          <p:cNvSpPr/>
          <p:nvPr/>
        </p:nvSpPr>
        <p:spPr>
          <a:xfrm>
            <a:off x="4186179" y="4088918"/>
            <a:ext cx="4475301" cy="2547610"/>
          </a:xfrm>
          <a:prstGeom prst="flowChartAlternateProcess">
            <a:avLst/>
          </a:prstGeom>
          <a:solidFill>
            <a:schemeClr val="accent4">
              <a:lumMod val="20000"/>
              <a:lumOff val="80000"/>
            </a:schemeClr>
          </a:solidFill>
          <a:ln w="3175"/>
        </p:spPr>
        <p:style>
          <a:lnRef idx="2">
            <a:schemeClr val="accent2"/>
          </a:lnRef>
          <a:fillRef idx="1">
            <a:schemeClr val="lt1"/>
          </a:fillRef>
          <a:effectRef idx="0">
            <a:schemeClr val="accent2"/>
          </a:effectRef>
          <a:fontRef idx="minor">
            <a:schemeClr val="dk1"/>
          </a:fontRef>
        </p:style>
        <p:txBody>
          <a:bodyPr rtlCol="0" anchor="ctr"/>
          <a:lstStyle/>
          <a:p>
            <a:pPr lvl="0"/>
            <a:r>
              <a:rPr lang="tr-TR" b="1" dirty="0" smtClean="0">
                <a:latin typeface="Times New Roman" panose="02020603050405020304" pitchFamily="18" charset="0"/>
                <a:cs typeface="Times New Roman" panose="02020603050405020304" pitchFamily="18" charset="0"/>
              </a:rPr>
              <a:t>Dezavantajlar</a:t>
            </a:r>
            <a:endParaRPr lang="tr-TR" dirty="0" smtClean="0">
              <a:latin typeface="Times New Roman" panose="02020603050405020304" pitchFamily="18" charset="0"/>
              <a:cs typeface="Times New Roman" panose="02020603050405020304" pitchFamily="18" charset="0"/>
            </a:endParaRPr>
          </a:p>
          <a:p>
            <a:pPr lvl="0"/>
            <a:endParaRPr lang="tr-TR" dirty="0">
              <a:latin typeface="Times New Roman" panose="02020603050405020304" pitchFamily="18" charset="0"/>
              <a:cs typeface="Times New Roman" panose="02020603050405020304" pitchFamily="18" charset="0"/>
            </a:endParaRPr>
          </a:p>
          <a:p>
            <a:pPr lvl="0"/>
            <a:r>
              <a:rPr lang="tr-TR" dirty="0" smtClean="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Dijital patoloji sistemlerinin kurulumu ve sürdürülebilirliği için ciddi altyapı yatırımlarına ihtiyaç duyulması, veri güvenliği konuları ve insan kaynağı eğitimi gibi bazı dezavantajlar bulunmaktadır.</a:t>
            </a:r>
          </a:p>
        </p:txBody>
      </p:sp>
    </p:spTree>
    <p:extLst>
      <p:ext uri="{BB962C8B-B14F-4D97-AF65-F5344CB8AC3E}">
        <p14:creationId xmlns:p14="http://schemas.microsoft.com/office/powerpoint/2010/main" val="85849007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D0D7DE"/>
            </a:gs>
            <a:gs pos="30000">
              <a:schemeClr val="bg1"/>
            </a:gs>
            <a:gs pos="70000">
              <a:schemeClr val="bg1"/>
            </a:gs>
            <a:gs pos="100000">
              <a:srgbClr val="A7B9C5"/>
            </a:gs>
          </a:gsLst>
          <a:lin ang="16200000" scaled="1"/>
        </a:gradFill>
        <a:effectLst/>
      </p:bgPr>
    </p:bg>
    <p:spTree>
      <p:nvGrpSpPr>
        <p:cNvPr id="1" name=""/>
        <p:cNvGrpSpPr/>
        <p:nvPr/>
      </p:nvGrpSpPr>
      <p:grpSpPr>
        <a:xfrm>
          <a:off x="0" y="0"/>
          <a:ext cx="0" cy="0"/>
          <a:chOff x="0" y="0"/>
          <a:chExt cx="0" cy="0"/>
        </a:xfrm>
      </p:grpSpPr>
      <p:sp>
        <p:nvSpPr>
          <p:cNvPr id="8" name="Arc 7"/>
          <p:cNvSpPr/>
          <p:nvPr/>
        </p:nvSpPr>
        <p:spPr>
          <a:xfrm>
            <a:off x="-4584810" y="441434"/>
            <a:ext cx="9169620" cy="6211614"/>
          </a:xfrm>
          <a:prstGeom prst="arc">
            <a:avLst>
              <a:gd name="adj1" fmla="val 16200000"/>
              <a:gd name="adj2" fmla="val 5392005"/>
            </a:avLst>
          </a:prstGeom>
          <a:noFill/>
          <a:ln w="19050">
            <a:solidFill>
              <a:schemeClr val="bg1">
                <a:alpha val="50196"/>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Arc 8"/>
          <p:cNvSpPr/>
          <p:nvPr/>
        </p:nvSpPr>
        <p:spPr>
          <a:xfrm>
            <a:off x="-3690824" y="378376"/>
            <a:ext cx="9125278" cy="6274672"/>
          </a:xfrm>
          <a:prstGeom prst="arc">
            <a:avLst>
              <a:gd name="adj1" fmla="val 16200000"/>
              <a:gd name="adj2" fmla="val 5392005"/>
            </a:avLst>
          </a:prstGeom>
          <a:noFill/>
          <a:ln w="53975">
            <a:gradFill flip="none" rotWithShape="1">
              <a:gsLst>
                <a:gs pos="0">
                  <a:schemeClr val="accent1">
                    <a:lumMod val="60000"/>
                    <a:lumOff val="40000"/>
                    <a:alpha val="23000"/>
                  </a:schemeClr>
                </a:gs>
                <a:gs pos="100000">
                  <a:srgbClr val="D0D7DE">
                    <a:alpha val="10000"/>
                  </a:srgbClr>
                </a:gs>
              </a:gsLst>
              <a:lin ang="54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Metin kutusu 2"/>
          <p:cNvSpPr txBox="1"/>
          <p:nvPr/>
        </p:nvSpPr>
        <p:spPr>
          <a:xfrm>
            <a:off x="1331640" y="1844824"/>
            <a:ext cx="6120680" cy="2677656"/>
          </a:xfrm>
          <a:prstGeom prst="rect">
            <a:avLst/>
          </a:prstGeom>
          <a:noFill/>
        </p:spPr>
        <p:txBody>
          <a:bodyPr wrap="square" rtlCol="0">
            <a:spAutoFit/>
          </a:bodyPr>
          <a:lstStyle/>
          <a:p>
            <a:pPr algn="ctr"/>
            <a:endParaRPr lang="tr-TR" b="1" dirty="0">
              <a:latin typeface="Times New Roman" panose="02020603050405020304" pitchFamily="18" charset="0"/>
              <a:cs typeface="Times New Roman" panose="02020603050405020304" pitchFamily="18" charset="0"/>
            </a:endParaRPr>
          </a:p>
          <a:p>
            <a:pPr algn="ctr"/>
            <a:r>
              <a:rPr lang="tr-TR" sz="2500" b="1" dirty="0" smtClean="0">
                <a:latin typeface="Times New Roman" panose="02020603050405020304" pitchFamily="18" charset="0"/>
                <a:cs typeface="Times New Roman" panose="02020603050405020304" pitchFamily="18" charset="0"/>
              </a:rPr>
              <a:t>Bölüm 2 </a:t>
            </a:r>
          </a:p>
          <a:p>
            <a:pPr algn="ctr"/>
            <a:endParaRPr lang="tr-TR" sz="2500" b="1" dirty="0">
              <a:latin typeface="Times New Roman" panose="02020603050405020304" pitchFamily="18" charset="0"/>
              <a:cs typeface="Times New Roman" panose="02020603050405020304" pitchFamily="18" charset="0"/>
            </a:endParaRPr>
          </a:p>
          <a:p>
            <a:pPr algn="ctr"/>
            <a:endParaRPr lang="tr-TR" sz="2500" b="1" dirty="0" smtClean="0">
              <a:latin typeface="Times New Roman" panose="02020603050405020304" pitchFamily="18" charset="0"/>
              <a:cs typeface="Times New Roman" panose="02020603050405020304" pitchFamily="18" charset="0"/>
            </a:endParaRPr>
          </a:p>
          <a:p>
            <a:pPr algn="ctr"/>
            <a:endParaRPr lang="tr-TR" sz="2500" b="1" dirty="0">
              <a:latin typeface="Times New Roman" panose="02020603050405020304" pitchFamily="18" charset="0"/>
              <a:cs typeface="Times New Roman" panose="02020603050405020304" pitchFamily="18" charset="0"/>
            </a:endParaRPr>
          </a:p>
          <a:p>
            <a:pPr algn="ctr"/>
            <a:r>
              <a:rPr lang="tr-TR" sz="2500" b="1" dirty="0" smtClean="0">
                <a:latin typeface="Times New Roman" panose="02020603050405020304" pitchFamily="18" charset="0"/>
                <a:cs typeface="Times New Roman" panose="02020603050405020304" pitchFamily="18" charset="0"/>
              </a:rPr>
              <a:t> </a:t>
            </a:r>
            <a:r>
              <a:rPr lang="tr-TR" sz="2500" b="1" dirty="0" smtClean="0">
                <a:latin typeface="Times New Roman" panose="02020603050405020304" pitchFamily="18" charset="0"/>
                <a:cs typeface="Times New Roman" panose="02020603050405020304" pitchFamily="18" charset="0"/>
              </a:rPr>
              <a:t>GÖRÜNTÜ İŞLEME</a:t>
            </a:r>
            <a:endParaRPr lang="tr-TR" sz="2500" b="1" dirty="0">
              <a:latin typeface="Times New Roman" panose="02020603050405020304" pitchFamily="18" charset="0"/>
              <a:cs typeface="Times New Roman" panose="02020603050405020304" pitchFamily="18" charset="0"/>
            </a:endParaRPr>
          </a:p>
          <a:p>
            <a:pPr algn="ctr"/>
            <a:endParaRPr lang="tr-TR"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662700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D0D7DE"/>
            </a:gs>
            <a:gs pos="30000">
              <a:schemeClr val="bg1"/>
            </a:gs>
            <a:gs pos="70000">
              <a:schemeClr val="bg1"/>
            </a:gs>
            <a:gs pos="100000">
              <a:srgbClr val="A7B9C5"/>
            </a:gs>
          </a:gsLst>
          <a:lin ang="16200000" scaled="1"/>
        </a:gradFill>
        <a:effectLst/>
      </p:bgPr>
    </p:bg>
    <p:spTree>
      <p:nvGrpSpPr>
        <p:cNvPr id="1" name=""/>
        <p:cNvGrpSpPr/>
        <p:nvPr/>
      </p:nvGrpSpPr>
      <p:grpSpPr>
        <a:xfrm>
          <a:off x="0" y="0"/>
          <a:ext cx="0" cy="0"/>
          <a:chOff x="0" y="0"/>
          <a:chExt cx="0" cy="0"/>
        </a:xfrm>
      </p:grpSpPr>
      <p:sp>
        <p:nvSpPr>
          <p:cNvPr id="8" name="Arc 7"/>
          <p:cNvSpPr/>
          <p:nvPr/>
        </p:nvSpPr>
        <p:spPr>
          <a:xfrm>
            <a:off x="-4584810" y="476672"/>
            <a:ext cx="9169620" cy="6211614"/>
          </a:xfrm>
          <a:prstGeom prst="arc">
            <a:avLst>
              <a:gd name="adj1" fmla="val 16200000"/>
              <a:gd name="adj2" fmla="val 5392005"/>
            </a:avLst>
          </a:prstGeom>
          <a:noFill/>
          <a:ln w="19050">
            <a:solidFill>
              <a:schemeClr val="bg1">
                <a:alpha val="50196"/>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Arc 8"/>
          <p:cNvSpPr/>
          <p:nvPr/>
        </p:nvSpPr>
        <p:spPr>
          <a:xfrm>
            <a:off x="-4562639" y="-110362"/>
            <a:ext cx="9125278" cy="6274672"/>
          </a:xfrm>
          <a:prstGeom prst="arc">
            <a:avLst>
              <a:gd name="adj1" fmla="val 16200000"/>
              <a:gd name="adj2" fmla="val 5392005"/>
            </a:avLst>
          </a:prstGeom>
          <a:noFill/>
          <a:ln w="53975">
            <a:gradFill flip="none" rotWithShape="1">
              <a:gsLst>
                <a:gs pos="0">
                  <a:schemeClr val="accent1">
                    <a:lumMod val="60000"/>
                    <a:lumOff val="40000"/>
                    <a:alpha val="23000"/>
                  </a:schemeClr>
                </a:gs>
                <a:gs pos="100000">
                  <a:srgbClr val="D0D7DE">
                    <a:alpha val="10000"/>
                  </a:srgbClr>
                </a:gs>
              </a:gsLst>
              <a:lin ang="54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Metin kutusu 1"/>
          <p:cNvSpPr txBox="1"/>
          <p:nvPr/>
        </p:nvSpPr>
        <p:spPr>
          <a:xfrm>
            <a:off x="-9361" y="-14698"/>
            <a:ext cx="9144000" cy="49866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lgn="ctr">
              <a:lnSpc>
                <a:spcPct val="150000"/>
              </a:lnSpc>
            </a:pPr>
            <a:r>
              <a:rPr lang="tr-TR" sz="2000" b="1" dirty="0" smtClean="0">
                <a:latin typeface="Times New Roman" panose="02020603050405020304" pitchFamily="18" charset="0"/>
                <a:cs typeface="Times New Roman" panose="02020603050405020304" pitchFamily="18" charset="0"/>
              </a:rPr>
              <a:t>Görüntü İşleme Temel Adımları</a:t>
            </a:r>
            <a:endParaRPr lang="tr-TR" b="1" dirty="0">
              <a:latin typeface="Times New Roman" panose="02020603050405020304" pitchFamily="18" charset="0"/>
              <a:cs typeface="Times New Roman" panose="02020603050405020304" pitchFamily="18" charset="0"/>
            </a:endParaRPr>
          </a:p>
        </p:txBody>
      </p:sp>
      <p:sp>
        <p:nvSpPr>
          <p:cNvPr id="4" name="Yuvarlatılmış Dikdörtgen 3"/>
          <p:cNvSpPr/>
          <p:nvPr/>
        </p:nvSpPr>
        <p:spPr>
          <a:xfrm>
            <a:off x="2411759" y="920327"/>
            <a:ext cx="3600399" cy="699066"/>
          </a:xfrm>
          <a:prstGeom prst="roundRect">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5"/>
          </a:lnRef>
          <a:fillRef idx="1">
            <a:schemeClr val="lt1"/>
          </a:fillRef>
          <a:effectRef idx="0">
            <a:schemeClr val="accent5"/>
          </a:effectRef>
          <a:fontRef idx="minor">
            <a:schemeClr val="dk1"/>
          </a:fontRef>
        </p:style>
        <p:txBody>
          <a:bodyPr rtlCol="0" anchor="ctr"/>
          <a:lstStyle/>
          <a:p>
            <a:pPr algn="ctr"/>
            <a:r>
              <a:rPr lang="tr-TR" dirty="0" smtClean="0"/>
              <a:t>Görüntü Edinme </a:t>
            </a:r>
            <a:endParaRPr lang="tr-TR" dirty="0"/>
          </a:p>
        </p:txBody>
      </p:sp>
      <p:sp>
        <p:nvSpPr>
          <p:cNvPr id="12" name="Yuvarlatılmış Dikdörtgen 11"/>
          <p:cNvSpPr/>
          <p:nvPr/>
        </p:nvSpPr>
        <p:spPr>
          <a:xfrm>
            <a:off x="2411759" y="3827855"/>
            <a:ext cx="3600399" cy="720080"/>
          </a:xfrm>
          <a:prstGeom prst="roundRect">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5"/>
          </a:lnRef>
          <a:fillRef idx="1">
            <a:schemeClr val="lt1"/>
          </a:fillRef>
          <a:effectRef idx="0">
            <a:schemeClr val="accent5"/>
          </a:effectRef>
          <a:fontRef idx="minor">
            <a:schemeClr val="dk1"/>
          </a:fontRef>
        </p:style>
        <p:txBody>
          <a:bodyPr rtlCol="0" anchor="ctr"/>
          <a:lstStyle/>
          <a:p>
            <a:pPr lvl="0" algn="ctr"/>
            <a:r>
              <a:rPr lang="tr-TR" dirty="0" smtClean="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a:p>
            <a:pPr lvl="0"/>
            <a:endParaRPr lang="tr-TR" sz="1600" b="1" dirty="0" smtClean="0">
              <a:latin typeface="Times New Roman" panose="02020603050405020304" pitchFamily="18" charset="0"/>
              <a:cs typeface="Times New Roman" panose="02020603050405020304" pitchFamily="18" charset="0"/>
            </a:endParaRPr>
          </a:p>
          <a:p>
            <a:pPr lvl="0" algn="ctr"/>
            <a:r>
              <a:rPr lang="tr-TR" sz="1700" dirty="0" smtClean="0">
                <a:latin typeface="Times New Roman" panose="02020603050405020304" pitchFamily="18" charset="0"/>
                <a:cs typeface="Times New Roman" panose="02020603050405020304" pitchFamily="18" charset="0"/>
              </a:rPr>
              <a:t>Öznitelik Çıkarma( </a:t>
            </a:r>
            <a:r>
              <a:rPr lang="tr-TR" sz="1700" dirty="0" err="1" smtClean="0">
                <a:latin typeface="Times New Roman" panose="02020603050405020304" pitchFamily="18" charset="0"/>
                <a:cs typeface="Times New Roman" panose="02020603050405020304" pitchFamily="18" charset="0"/>
              </a:rPr>
              <a:t>feature</a:t>
            </a:r>
            <a:r>
              <a:rPr lang="tr-TR" sz="1700" dirty="0" smtClean="0">
                <a:latin typeface="Times New Roman" panose="02020603050405020304" pitchFamily="18" charset="0"/>
                <a:cs typeface="Times New Roman" panose="02020603050405020304" pitchFamily="18" charset="0"/>
              </a:rPr>
              <a:t> </a:t>
            </a:r>
            <a:r>
              <a:rPr lang="tr-TR" sz="1700" dirty="0" err="1" smtClean="0">
                <a:latin typeface="Times New Roman" panose="02020603050405020304" pitchFamily="18" charset="0"/>
                <a:cs typeface="Times New Roman" panose="02020603050405020304" pitchFamily="18" charset="0"/>
              </a:rPr>
              <a:t>extraction</a:t>
            </a:r>
            <a:r>
              <a:rPr lang="tr-TR" sz="1700" dirty="0" smtClean="0">
                <a:latin typeface="Times New Roman" panose="02020603050405020304" pitchFamily="18" charset="0"/>
                <a:cs typeface="Times New Roman" panose="02020603050405020304" pitchFamily="18" charset="0"/>
              </a:rPr>
              <a:t>)</a:t>
            </a:r>
            <a:endParaRPr lang="tr-TR" sz="1700" dirty="0">
              <a:latin typeface="Times New Roman" panose="02020603050405020304" pitchFamily="18" charset="0"/>
              <a:cs typeface="Times New Roman" panose="02020603050405020304" pitchFamily="18" charset="0"/>
            </a:endParaRPr>
          </a:p>
          <a:p>
            <a:pPr lvl="0"/>
            <a:endParaRPr lang="tr-TR" sz="1700" dirty="0" smtClean="0">
              <a:latin typeface="Times New Roman" panose="02020603050405020304" pitchFamily="18" charset="0"/>
              <a:cs typeface="Times New Roman" panose="02020603050405020304" pitchFamily="18" charset="0"/>
            </a:endParaRPr>
          </a:p>
          <a:p>
            <a:pPr lvl="0"/>
            <a:endParaRPr lang="tr-TR" sz="1700" dirty="0">
              <a:latin typeface="Times New Roman" panose="02020603050405020304" pitchFamily="18" charset="0"/>
              <a:cs typeface="Times New Roman" panose="02020603050405020304" pitchFamily="18" charset="0"/>
            </a:endParaRPr>
          </a:p>
        </p:txBody>
      </p:sp>
      <p:sp>
        <p:nvSpPr>
          <p:cNvPr id="13" name="Yuvarlatılmış Dikdörtgen 12"/>
          <p:cNvSpPr/>
          <p:nvPr/>
        </p:nvSpPr>
        <p:spPr>
          <a:xfrm>
            <a:off x="2377478" y="1838686"/>
            <a:ext cx="3600399" cy="694879"/>
          </a:xfrm>
          <a:prstGeom prst="roundRect">
            <a:avLst/>
          </a:prstGeom>
          <a:solidFill>
            <a:schemeClr val="accent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5"/>
          </a:lnRef>
          <a:fillRef idx="1">
            <a:schemeClr val="lt1"/>
          </a:fillRef>
          <a:effectRef idx="0">
            <a:schemeClr val="accent5"/>
          </a:effectRef>
          <a:fontRef idx="minor">
            <a:schemeClr val="dk1"/>
          </a:fontRef>
        </p:style>
        <p:txBody>
          <a:bodyPr rtlCol="0" anchor="ctr"/>
          <a:lstStyle/>
          <a:p>
            <a:pPr lvl="0" algn="ctr"/>
            <a:r>
              <a:rPr lang="tr-TR" dirty="0" smtClean="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a:p>
            <a:pPr lvl="0"/>
            <a:r>
              <a:rPr lang="tr-TR" dirty="0" smtClean="0">
                <a:latin typeface="Times New Roman" panose="02020603050405020304" pitchFamily="18" charset="0"/>
                <a:cs typeface="Times New Roman" panose="02020603050405020304" pitchFamily="18" charset="0"/>
              </a:rPr>
              <a:t> </a:t>
            </a:r>
            <a:endParaRPr lang="tr-TR" dirty="0">
              <a:latin typeface="Times New Roman" panose="02020603050405020304" pitchFamily="18" charset="0"/>
              <a:cs typeface="Times New Roman" panose="02020603050405020304" pitchFamily="18" charset="0"/>
            </a:endParaRPr>
          </a:p>
          <a:p>
            <a:pPr lvl="0" algn="ctr"/>
            <a:r>
              <a:rPr lang="tr-TR" dirty="0" smtClean="0">
                <a:latin typeface="Times New Roman" panose="02020603050405020304" pitchFamily="18" charset="0"/>
                <a:cs typeface="Times New Roman" panose="02020603050405020304" pitchFamily="18" charset="0"/>
              </a:rPr>
              <a:t>Ön İşleme ( </a:t>
            </a:r>
            <a:r>
              <a:rPr lang="tr-TR" dirty="0" err="1" smtClean="0">
                <a:latin typeface="Times New Roman" panose="02020603050405020304" pitchFamily="18" charset="0"/>
                <a:cs typeface="Times New Roman" panose="02020603050405020304" pitchFamily="18" charset="0"/>
              </a:rPr>
              <a:t>preprocessing</a:t>
            </a:r>
            <a:r>
              <a:rPr lang="tr-TR" dirty="0" smtClean="0">
                <a:latin typeface="Times New Roman" panose="02020603050405020304" pitchFamily="18" charset="0"/>
                <a:cs typeface="Times New Roman" panose="02020603050405020304" pitchFamily="18" charset="0"/>
              </a:rPr>
              <a:t> )</a:t>
            </a:r>
          </a:p>
          <a:p>
            <a:pPr lvl="0"/>
            <a:endParaRPr lang="tr-TR" dirty="0">
              <a:latin typeface="Times New Roman" panose="02020603050405020304" pitchFamily="18" charset="0"/>
              <a:cs typeface="Times New Roman" panose="02020603050405020304" pitchFamily="18" charset="0"/>
            </a:endParaRPr>
          </a:p>
          <a:p>
            <a:pPr lvl="0"/>
            <a:endParaRPr lang="tr-TR" dirty="0">
              <a:latin typeface="Times New Roman" panose="02020603050405020304" pitchFamily="18" charset="0"/>
              <a:cs typeface="Times New Roman" panose="02020603050405020304" pitchFamily="18" charset="0"/>
            </a:endParaRPr>
          </a:p>
        </p:txBody>
      </p:sp>
      <p:sp>
        <p:nvSpPr>
          <p:cNvPr id="10" name="Yuvarlatılmış Dikdörtgen 9"/>
          <p:cNvSpPr/>
          <p:nvPr/>
        </p:nvSpPr>
        <p:spPr>
          <a:xfrm>
            <a:off x="2376899" y="2773159"/>
            <a:ext cx="3600399" cy="694879"/>
          </a:xfrm>
          <a:prstGeom prst="roundRect">
            <a:avLst/>
          </a:prstGeom>
          <a:solidFill>
            <a:schemeClr val="accent3">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5"/>
          </a:lnRef>
          <a:fillRef idx="1">
            <a:schemeClr val="lt1"/>
          </a:fillRef>
          <a:effectRef idx="0">
            <a:schemeClr val="accent5"/>
          </a:effectRef>
          <a:fontRef idx="minor">
            <a:schemeClr val="dk1"/>
          </a:fontRef>
        </p:style>
        <p:txBody>
          <a:bodyPr rtlCol="0" anchor="ctr"/>
          <a:lstStyle/>
          <a:p>
            <a:pPr lvl="0" algn="ctr"/>
            <a:r>
              <a:rPr lang="tr-TR" dirty="0" smtClean="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a:p>
            <a:pPr lvl="0"/>
            <a:r>
              <a:rPr lang="tr-TR" dirty="0" smtClean="0">
                <a:latin typeface="Times New Roman" panose="02020603050405020304" pitchFamily="18" charset="0"/>
                <a:cs typeface="Times New Roman" panose="02020603050405020304" pitchFamily="18" charset="0"/>
              </a:rPr>
              <a:t> </a:t>
            </a:r>
            <a:endParaRPr lang="tr-TR" dirty="0">
              <a:latin typeface="Times New Roman" panose="02020603050405020304" pitchFamily="18" charset="0"/>
              <a:cs typeface="Times New Roman" panose="02020603050405020304" pitchFamily="18" charset="0"/>
            </a:endParaRPr>
          </a:p>
          <a:p>
            <a:pPr lvl="0" algn="ctr"/>
            <a:r>
              <a:rPr lang="tr-TR" dirty="0" smtClean="0">
                <a:latin typeface="Times New Roman" panose="02020603050405020304" pitchFamily="18" charset="0"/>
                <a:cs typeface="Times New Roman" panose="02020603050405020304" pitchFamily="18" charset="0"/>
              </a:rPr>
              <a:t>Sınıflandırma (</a:t>
            </a:r>
            <a:r>
              <a:rPr lang="tr-TR" dirty="0" err="1" smtClean="0">
                <a:latin typeface="Times New Roman" panose="02020603050405020304" pitchFamily="18" charset="0"/>
                <a:cs typeface="Times New Roman" panose="02020603050405020304" pitchFamily="18" charset="0"/>
              </a:rPr>
              <a:t>classification</a:t>
            </a:r>
            <a:r>
              <a:rPr lang="tr-TR" dirty="0" smtClean="0">
                <a:latin typeface="Times New Roman" panose="02020603050405020304" pitchFamily="18" charset="0"/>
                <a:cs typeface="Times New Roman" panose="02020603050405020304" pitchFamily="18" charset="0"/>
              </a:rPr>
              <a:t>)</a:t>
            </a:r>
          </a:p>
          <a:p>
            <a:pPr lvl="0"/>
            <a:endParaRPr lang="tr-TR" dirty="0">
              <a:latin typeface="Times New Roman" panose="02020603050405020304" pitchFamily="18" charset="0"/>
              <a:cs typeface="Times New Roman" panose="02020603050405020304" pitchFamily="18" charset="0"/>
            </a:endParaRPr>
          </a:p>
          <a:p>
            <a:pPr lvl="0"/>
            <a:endParaRPr lang="tr-TR" dirty="0">
              <a:latin typeface="Times New Roman" panose="02020603050405020304" pitchFamily="18" charset="0"/>
              <a:cs typeface="Times New Roman" panose="02020603050405020304" pitchFamily="18" charset="0"/>
            </a:endParaRPr>
          </a:p>
        </p:txBody>
      </p:sp>
      <p:sp>
        <p:nvSpPr>
          <p:cNvPr id="11" name="Yuvarlatılmış Dikdörtgen 10"/>
          <p:cNvSpPr/>
          <p:nvPr/>
        </p:nvSpPr>
        <p:spPr>
          <a:xfrm>
            <a:off x="2411759" y="4907752"/>
            <a:ext cx="3600399" cy="576612"/>
          </a:xfrm>
          <a:prstGeom prst="roundRect">
            <a:avLst/>
          </a:prstGeom>
          <a:solidFill>
            <a:schemeClr val="accent6">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5"/>
          </a:lnRef>
          <a:fillRef idx="1">
            <a:schemeClr val="lt1"/>
          </a:fillRef>
          <a:effectRef idx="0">
            <a:schemeClr val="accent5"/>
          </a:effectRef>
          <a:fontRef idx="minor">
            <a:schemeClr val="dk1"/>
          </a:fontRef>
        </p:style>
        <p:txBody>
          <a:bodyPr rtlCol="0" anchor="ctr"/>
          <a:lstStyle/>
          <a:p>
            <a:pPr lvl="0" algn="ctr"/>
            <a:r>
              <a:rPr lang="tr-TR" dirty="0" smtClean="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a:p>
            <a:pPr lvl="0"/>
            <a:r>
              <a:rPr lang="tr-TR" dirty="0" smtClean="0">
                <a:latin typeface="Times New Roman" panose="02020603050405020304" pitchFamily="18" charset="0"/>
                <a:cs typeface="Times New Roman" panose="02020603050405020304" pitchFamily="18" charset="0"/>
              </a:rPr>
              <a:t> </a:t>
            </a:r>
            <a:endParaRPr lang="tr-TR" dirty="0">
              <a:latin typeface="Times New Roman" panose="02020603050405020304" pitchFamily="18" charset="0"/>
              <a:cs typeface="Times New Roman" panose="02020603050405020304" pitchFamily="18" charset="0"/>
            </a:endParaRPr>
          </a:p>
          <a:p>
            <a:pPr lvl="0" algn="ctr"/>
            <a:r>
              <a:rPr lang="tr-TR" dirty="0" smtClean="0">
                <a:latin typeface="Times New Roman" panose="02020603050405020304" pitchFamily="18" charset="0"/>
                <a:cs typeface="Times New Roman" panose="02020603050405020304" pitchFamily="18" charset="0"/>
              </a:rPr>
              <a:t>Tespit ( </a:t>
            </a:r>
            <a:r>
              <a:rPr lang="tr-TR" dirty="0" err="1" smtClean="0">
                <a:latin typeface="Times New Roman" panose="02020603050405020304" pitchFamily="18" charset="0"/>
                <a:cs typeface="Times New Roman" panose="02020603050405020304" pitchFamily="18" charset="0"/>
              </a:rPr>
              <a:t>detection</a:t>
            </a:r>
            <a:r>
              <a:rPr lang="tr-TR" dirty="0" smtClean="0">
                <a:latin typeface="Times New Roman" panose="02020603050405020304" pitchFamily="18" charset="0"/>
                <a:cs typeface="Times New Roman" panose="02020603050405020304" pitchFamily="18" charset="0"/>
              </a:rPr>
              <a:t>)</a:t>
            </a:r>
          </a:p>
          <a:p>
            <a:pPr lvl="0"/>
            <a:endParaRPr lang="tr-TR" dirty="0">
              <a:latin typeface="Times New Roman" panose="02020603050405020304" pitchFamily="18" charset="0"/>
              <a:cs typeface="Times New Roman" panose="02020603050405020304" pitchFamily="18" charset="0"/>
            </a:endParaRPr>
          </a:p>
          <a:p>
            <a:pPr lvl="0"/>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438482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D0D7DE"/>
            </a:gs>
            <a:gs pos="30000">
              <a:schemeClr val="bg1"/>
            </a:gs>
            <a:gs pos="70000">
              <a:schemeClr val="bg1"/>
            </a:gs>
            <a:gs pos="100000">
              <a:srgbClr val="A7B9C5"/>
            </a:gs>
          </a:gsLst>
          <a:lin ang="16200000" scaled="1"/>
        </a:gradFill>
        <a:effectLst/>
      </p:bgPr>
    </p:bg>
    <p:spTree>
      <p:nvGrpSpPr>
        <p:cNvPr id="1" name=""/>
        <p:cNvGrpSpPr/>
        <p:nvPr/>
      </p:nvGrpSpPr>
      <p:grpSpPr>
        <a:xfrm>
          <a:off x="0" y="0"/>
          <a:ext cx="0" cy="0"/>
          <a:chOff x="0" y="0"/>
          <a:chExt cx="0" cy="0"/>
        </a:xfrm>
      </p:grpSpPr>
      <p:sp>
        <p:nvSpPr>
          <p:cNvPr id="8" name="Arc 7"/>
          <p:cNvSpPr/>
          <p:nvPr/>
        </p:nvSpPr>
        <p:spPr>
          <a:xfrm>
            <a:off x="-4584810" y="476672"/>
            <a:ext cx="9169620" cy="6211614"/>
          </a:xfrm>
          <a:prstGeom prst="arc">
            <a:avLst>
              <a:gd name="adj1" fmla="val 16200000"/>
              <a:gd name="adj2" fmla="val 5392005"/>
            </a:avLst>
          </a:prstGeom>
          <a:noFill/>
          <a:ln w="19050">
            <a:solidFill>
              <a:schemeClr val="bg1">
                <a:alpha val="50196"/>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Arc 8"/>
          <p:cNvSpPr/>
          <p:nvPr/>
        </p:nvSpPr>
        <p:spPr>
          <a:xfrm>
            <a:off x="-4562639" y="-110362"/>
            <a:ext cx="9125278" cy="6274672"/>
          </a:xfrm>
          <a:prstGeom prst="arc">
            <a:avLst>
              <a:gd name="adj1" fmla="val 16200000"/>
              <a:gd name="adj2" fmla="val 5392005"/>
            </a:avLst>
          </a:prstGeom>
          <a:noFill/>
          <a:ln w="53975">
            <a:gradFill flip="none" rotWithShape="1">
              <a:gsLst>
                <a:gs pos="0">
                  <a:schemeClr val="accent1">
                    <a:lumMod val="60000"/>
                    <a:lumOff val="40000"/>
                    <a:alpha val="23000"/>
                  </a:schemeClr>
                </a:gs>
                <a:gs pos="100000">
                  <a:srgbClr val="D0D7DE">
                    <a:alpha val="10000"/>
                  </a:srgbClr>
                </a:gs>
              </a:gsLst>
              <a:lin ang="54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Metin kutusu 1"/>
          <p:cNvSpPr txBox="1"/>
          <p:nvPr/>
        </p:nvSpPr>
        <p:spPr>
          <a:xfrm>
            <a:off x="-9361" y="-14698"/>
            <a:ext cx="9144000" cy="83099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lgn="ctr">
              <a:lnSpc>
                <a:spcPct val="150000"/>
              </a:lnSpc>
            </a:pPr>
            <a:r>
              <a:rPr lang="tr-TR" sz="2000" b="1" dirty="0" smtClean="0">
                <a:latin typeface="Times New Roman" panose="02020603050405020304" pitchFamily="18" charset="0"/>
                <a:cs typeface="Times New Roman" panose="02020603050405020304" pitchFamily="18" charset="0"/>
              </a:rPr>
              <a:t>Görüntü İşlemede Kullanılan Özellik Çıkarma Teknikleri</a:t>
            </a:r>
          </a:p>
          <a:p>
            <a:pPr lvl="0" algn="ctr"/>
            <a:endParaRPr lang="tr-TR" b="1" dirty="0">
              <a:latin typeface="Times New Roman" panose="02020603050405020304" pitchFamily="18" charset="0"/>
              <a:cs typeface="Times New Roman" panose="02020603050405020304" pitchFamily="18" charset="0"/>
            </a:endParaRPr>
          </a:p>
        </p:txBody>
      </p:sp>
      <p:sp>
        <p:nvSpPr>
          <p:cNvPr id="4" name="Yuvarlatılmış Dikdörtgen 3"/>
          <p:cNvSpPr/>
          <p:nvPr/>
        </p:nvSpPr>
        <p:spPr>
          <a:xfrm>
            <a:off x="35496" y="1468162"/>
            <a:ext cx="2880320" cy="4937998"/>
          </a:xfrm>
          <a:prstGeom prst="roundRect">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5"/>
          </a:lnRef>
          <a:fillRef idx="1">
            <a:schemeClr val="lt1"/>
          </a:fillRef>
          <a:effectRef idx="0">
            <a:schemeClr val="accent5"/>
          </a:effectRef>
          <a:fontRef idx="minor">
            <a:schemeClr val="dk1"/>
          </a:fontRef>
        </p:style>
        <p:txBody>
          <a:bodyPr rtlCol="0" anchor="ctr"/>
          <a:lstStyle/>
          <a:p>
            <a:pPr algn="ctr"/>
            <a:r>
              <a:rPr lang="tr-TR" b="1" dirty="0" err="1" smtClean="0">
                <a:latin typeface="Times New Roman" panose="02020603050405020304" pitchFamily="18" charset="0"/>
                <a:cs typeface="Times New Roman" panose="02020603050405020304" pitchFamily="18" charset="0"/>
              </a:rPr>
              <a:t>Haralick</a:t>
            </a:r>
            <a:endParaRPr lang="tr-TR"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dirty="0" smtClean="0">
                <a:latin typeface="Times New Roman" panose="02020603050405020304" pitchFamily="18" charset="0"/>
                <a:cs typeface="Times New Roman" panose="02020603050405020304" pitchFamily="18" charset="0"/>
              </a:rPr>
              <a:t>Görüntülerin dokusunu analiz etmek için kullanılan özellik setidir.</a:t>
            </a:r>
          </a:p>
          <a:p>
            <a:pPr marL="285750" indent="-285750">
              <a:buFont typeface="Arial" panose="020B0604020202020204" pitchFamily="34" charset="0"/>
              <a:buChar char="•"/>
            </a:pPr>
            <a:r>
              <a:rPr lang="tr-TR" dirty="0" smtClean="0">
                <a:latin typeface="Times New Roman" panose="02020603050405020304" pitchFamily="18" charset="0"/>
                <a:cs typeface="Times New Roman" panose="02020603050405020304" pitchFamily="18" charset="0"/>
              </a:rPr>
              <a:t>Gri tonlamalı görüntüdeki piksel değerleri arasındaki ilişkileri ifade eden bir </a:t>
            </a:r>
            <a:r>
              <a:rPr lang="tr-TR" dirty="0" err="1" smtClean="0">
                <a:latin typeface="Times New Roman" panose="02020603050405020304" pitchFamily="18" charset="0"/>
                <a:cs typeface="Times New Roman" panose="02020603050405020304" pitchFamily="18" charset="0"/>
              </a:rPr>
              <a:t>kovaryans</a:t>
            </a:r>
            <a:r>
              <a:rPr lang="tr-TR" dirty="0" smtClean="0">
                <a:latin typeface="Times New Roman" panose="02020603050405020304" pitchFamily="18" charset="0"/>
                <a:cs typeface="Times New Roman" panose="02020603050405020304" pitchFamily="18" charset="0"/>
              </a:rPr>
              <a:t> matrisine dayanır.</a:t>
            </a:r>
          </a:p>
          <a:p>
            <a:pPr marL="285750" indent="-285750">
              <a:buFont typeface="Arial" panose="020B0604020202020204" pitchFamily="34" charset="0"/>
              <a:buChar char="•"/>
            </a:pPr>
            <a:r>
              <a:rPr lang="tr-TR" dirty="0" smtClean="0">
                <a:latin typeface="Times New Roman" panose="02020603050405020304" pitchFamily="18" charset="0"/>
                <a:cs typeface="Times New Roman" panose="02020603050405020304" pitchFamily="18" charset="0"/>
              </a:rPr>
              <a:t>Görüntünün </a:t>
            </a:r>
            <a:r>
              <a:rPr lang="tr-TR" dirty="0" err="1" smtClean="0">
                <a:latin typeface="Times New Roman" panose="02020603050405020304" pitchFamily="18" charset="0"/>
                <a:cs typeface="Times New Roman" panose="02020603050405020304" pitchFamily="18" charset="0"/>
              </a:rPr>
              <a:t>tekstürünü</a:t>
            </a:r>
            <a:r>
              <a:rPr lang="tr-TR" dirty="0" smtClean="0">
                <a:latin typeface="Times New Roman" panose="02020603050405020304" pitchFamily="18" charset="0"/>
                <a:cs typeface="Times New Roman" panose="02020603050405020304" pitchFamily="18" charset="0"/>
              </a:rPr>
              <a:t> tanımlamak ve sınıflandırmak için kullanılır.</a:t>
            </a:r>
            <a:endParaRPr lang="tr-TR" dirty="0"/>
          </a:p>
        </p:txBody>
      </p:sp>
      <p:sp>
        <p:nvSpPr>
          <p:cNvPr id="12" name="Yuvarlatılmış Dikdörtgen 11"/>
          <p:cNvSpPr/>
          <p:nvPr/>
        </p:nvSpPr>
        <p:spPr>
          <a:xfrm>
            <a:off x="6372200" y="1470681"/>
            <a:ext cx="2664296" cy="4937998"/>
          </a:xfrm>
          <a:prstGeom prst="roundRect">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5"/>
          </a:lnRef>
          <a:fillRef idx="1">
            <a:schemeClr val="lt1"/>
          </a:fillRef>
          <a:effectRef idx="0">
            <a:schemeClr val="accent5"/>
          </a:effectRef>
          <a:fontRef idx="minor">
            <a:schemeClr val="dk1"/>
          </a:fontRef>
        </p:style>
        <p:txBody>
          <a:bodyPr rtlCol="0" anchor="ctr"/>
          <a:lstStyle/>
          <a:p>
            <a:pPr lvl="0" algn="ctr"/>
            <a:r>
              <a:rPr lang="tr-TR" b="1" dirty="0" err="1" smtClean="0">
                <a:latin typeface="Times New Roman" panose="02020603050405020304" pitchFamily="18" charset="0"/>
                <a:cs typeface="Times New Roman" panose="02020603050405020304" pitchFamily="18" charset="0"/>
              </a:rPr>
              <a:t>Hog</a:t>
            </a:r>
            <a:r>
              <a:rPr lang="tr-TR" b="1" dirty="0" smtClean="0">
                <a:latin typeface="Times New Roman" panose="02020603050405020304" pitchFamily="18" charset="0"/>
                <a:cs typeface="Times New Roman" panose="02020603050405020304" pitchFamily="18" charset="0"/>
              </a:rPr>
              <a:t> ( </a:t>
            </a:r>
            <a:r>
              <a:rPr lang="tr-TR" b="1" dirty="0" err="1" smtClean="0">
                <a:latin typeface="Times New Roman" panose="02020603050405020304" pitchFamily="18" charset="0"/>
                <a:cs typeface="Times New Roman" panose="02020603050405020304" pitchFamily="18" charset="0"/>
              </a:rPr>
              <a:t>Histogram</a:t>
            </a:r>
            <a:r>
              <a:rPr lang="tr-TR" b="1" dirty="0" smtClean="0">
                <a:latin typeface="Times New Roman" panose="02020603050405020304" pitchFamily="18" charset="0"/>
                <a:cs typeface="Times New Roman" panose="02020603050405020304" pitchFamily="18" charset="0"/>
              </a:rPr>
              <a:t> of </a:t>
            </a:r>
            <a:r>
              <a:rPr lang="tr-TR" b="1" dirty="0" err="1" smtClean="0">
                <a:latin typeface="Times New Roman" panose="02020603050405020304" pitchFamily="18" charset="0"/>
                <a:cs typeface="Times New Roman" panose="02020603050405020304" pitchFamily="18" charset="0"/>
              </a:rPr>
              <a:t>Oriented</a:t>
            </a:r>
            <a:r>
              <a:rPr lang="tr-TR" b="1" dirty="0" smtClean="0">
                <a:latin typeface="Times New Roman" panose="02020603050405020304" pitchFamily="18" charset="0"/>
                <a:cs typeface="Times New Roman" panose="02020603050405020304" pitchFamily="18" charset="0"/>
              </a:rPr>
              <a:t> </a:t>
            </a:r>
            <a:r>
              <a:rPr lang="tr-TR" b="1" dirty="0" err="1" smtClean="0">
                <a:latin typeface="Times New Roman" panose="02020603050405020304" pitchFamily="18" charset="0"/>
                <a:cs typeface="Times New Roman" panose="02020603050405020304" pitchFamily="18" charset="0"/>
              </a:rPr>
              <a:t>Gradientss</a:t>
            </a:r>
            <a:r>
              <a:rPr lang="tr-TR" b="1" dirty="0" smtClean="0">
                <a:latin typeface="Times New Roman" panose="02020603050405020304" pitchFamily="18" charset="0"/>
                <a:cs typeface="Times New Roman" panose="02020603050405020304" pitchFamily="18" charset="0"/>
              </a:rPr>
              <a:t> )</a:t>
            </a:r>
          </a:p>
          <a:p>
            <a:pPr marL="285750" lvl="0" indent="-285750">
              <a:buFont typeface="Arial" panose="020B0604020202020204" pitchFamily="34" charset="0"/>
              <a:buChar char="•"/>
            </a:pPr>
            <a:r>
              <a:rPr lang="tr-TR" dirty="0" smtClean="0">
                <a:latin typeface="Times New Roman" panose="02020603050405020304" pitchFamily="18" charset="0"/>
                <a:cs typeface="Times New Roman" panose="02020603050405020304" pitchFamily="18" charset="0"/>
              </a:rPr>
              <a:t>Nesne algılama ve sınıflandırma gibi görevler için kullanılır.</a:t>
            </a:r>
          </a:p>
          <a:p>
            <a:pPr marL="285750" lvl="0" indent="-285750">
              <a:buFont typeface="Arial" panose="020B0604020202020204" pitchFamily="34" charset="0"/>
              <a:buChar char="•"/>
            </a:pPr>
            <a:r>
              <a:rPr lang="tr-TR" dirty="0" smtClean="0">
                <a:latin typeface="Times New Roman" panose="02020603050405020304" pitchFamily="18" charset="0"/>
                <a:cs typeface="Times New Roman" panose="02020603050405020304" pitchFamily="18" charset="0"/>
              </a:rPr>
              <a:t>Nesne ve örüntü tanımada başarılı sonuçlar veren </a:t>
            </a:r>
            <a:r>
              <a:rPr lang="tr-TR" smtClean="0">
                <a:latin typeface="Times New Roman" panose="02020603050405020304" pitchFamily="18" charset="0"/>
                <a:cs typeface="Times New Roman" panose="02020603050405020304" pitchFamily="18" charset="0"/>
              </a:rPr>
              <a:t>bir yöntemdir.</a:t>
            </a:r>
            <a:endParaRPr lang="tr-TR" dirty="0">
              <a:latin typeface="Times New Roman" panose="02020603050405020304" pitchFamily="18" charset="0"/>
              <a:cs typeface="Times New Roman" panose="02020603050405020304" pitchFamily="18" charset="0"/>
            </a:endParaRPr>
          </a:p>
          <a:p>
            <a:pPr lvl="0"/>
            <a:endParaRPr lang="tr-TR" sz="1600" b="1" dirty="0" smtClean="0">
              <a:latin typeface="Times New Roman" panose="02020603050405020304" pitchFamily="18" charset="0"/>
              <a:cs typeface="Times New Roman" panose="02020603050405020304" pitchFamily="18" charset="0"/>
            </a:endParaRPr>
          </a:p>
          <a:p>
            <a:pPr lvl="0"/>
            <a:endParaRPr lang="tr-TR" sz="1700" dirty="0">
              <a:latin typeface="Times New Roman" panose="02020603050405020304" pitchFamily="18" charset="0"/>
              <a:cs typeface="Times New Roman" panose="02020603050405020304" pitchFamily="18" charset="0"/>
            </a:endParaRPr>
          </a:p>
          <a:p>
            <a:pPr lvl="0"/>
            <a:endParaRPr lang="tr-TR" sz="1700" dirty="0" smtClean="0">
              <a:latin typeface="Times New Roman" panose="02020603050405020304" pitchFamily="18" charset="0"/>
              <a:cs typeface="Times New Roman" panose="02020603050405020304" pitchFamily="18" charset="0"/>
            </a:endParaRPr>
          </a:p>
          <a:p>
            <a:pPr lvl="0"/>
            <a:endParaRPr lang="tr-TR" sz="1700" dirty="0">
              <a:latin typeface="Times New Roman" panose="02020603050405020304" pitchFamily="18" charset="0"/>
              <a:cs typeface="Times New Roman" panose="02020603050405020304" pitchFamily="18" charset="0"/>
            </a:endParaRPr>
          </a:p>
        </p:txBody>
      </p:sp>
      <p:sp>
        <p:nvSpPr>
          <p:cNvPr id="13" name="Yuvarlatılmış Dikdörtgen 12"/>
          <p:cNvSpPr/>
          <p:nvPr/>
        </p:nvSpPr>
        <p:spPr>
          <a:xfrm>
            <a:off x="3236640" y="1439702"/>
            <a:ext cx="2651998" cy="4937998"/>
          </a:xfrm>
          <a:prstGeom prst="roundRect">
            <a:avLst/>
          </a:prstGeom>
          <a:solidFill>
            <a:schemeClr val="accent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5"/>
          </a:lnRef>
          <a:fillRef idx="1">
            <a:schemeClr val="lt1"/>
          </a:fillRef>
          <a:effectRef idx="0">
            <a:schemeClr val="accent5"/>
          </a:effectRef>
          <a:fontRef idx="minor">
            <a:schemeClr val="dk1"/>
          </a:fontRef>
        </p:style>
        <p:txBody>
          <a:bodyPr rtlCol="0" anchor="ctr"/>
          <a:lstStyle/>
          <a:p>
            <a:pPr lvl="0" algn="ctr"/>
            <a:r>
              <a:rPr lang="tr-TR" b="1" dirty="0" err="1" smtClean="0">
                <a:latin typeface="Times New Roman" panose="02020603050405020304" pitchFamily="18" charset="0"/>
                <a:cs typeface="Times New Roman" panose="02020603050405020304" pitchFamily="18" charset="0"/>
              </a:rPr>
              <a:t>Gabor</a:t>
            </a:r>
            <a:r>
              <a:rPr lang="tr-TR" b="1" dirty="0" smtClean="0">
                <a:latin typeface="Times New Roman" panose="02020603050405020304" pitchFamily="18" charset="0"/>
                <a:cs typeface="Times New Roman" panose="02020603050405020304" pitchFamily="18" charset="0"/>
              </a:rPr>
              <a:t> Filtreleri</a:t>
            </a:r>
            <a:endParaRPr lang="tr-TR" dirty="0" smtClean="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tr-TR" dirty="0" smtClean="0">
                <a:latin typeface="Times New Roman" panose="02020603050405020304" pitchFamily="18" charset="0"/>
                <a:cs typeface="Times New Roman" panose="02020603050405020304" pitchFamily="18" charset="0"/>
              </a:rPr>
              <a:t>Görüntülerde frekans ve yönelim bilgisini çıkarmak için kullanılır.</a:t>
            </a:r>
          </a:p>
          <a:p>
            <a:pPr marL="285750" lvl="0" indent="-285750">
              <a:buFont typeface="Arial" panose="020B0604020202020204" pitchFamily="34" charset="0"/>
              <a:buChar char="•"/>
            </a:pPr>
            <a:r>
              <a:rPr lang="tr-TR" dirty="0" smtClean="0">
                <a:latin typeface="Times New Roman" panose="02020603050405020304" pitchFamily="18" charset="0"/>
                <a:cs typeface="Times New Roman" panose="02020603050405020304" pitchFamily="18" charset="0"/>
              </a:rPr>
              <a:t>Nesne tanıma ve görüntüyü sınıflandırmada etkili bir tekniktir.</a:t>
            </a:r>
            <a:endParaRPr lang="tr-TR" dirty="0">
              <a:latin typeface="Times New Roman" panose="02020603050405020304" pitchFamily="18" charset="0"/>
              <a:cs typeface="Times New Roman" panose="02020603050405020304" pitchFamily="18" charset="0"/>
            </a:endParaRPr>
          </a:p>
          <a:p>
            <a:pPr lvl="0"/>
            <a:r>
              <a:rPr lang="tr-TR" dirty="0" smtClean="0">
                <a:latin typeface="Times New Roman" panose="02020603050405020304" pitchFamily="18" charset="0"/>
                <a:cs typeface="Times New Roman" panose="02020603050405020304" pitchFamily="18" charset="0"/>
              </a:rPr>
              <a:t> </a:t>
            </a:r>
            <a:endParaRPr lang="tr-TR" dirty="0">
              <a:latin typeface="Times New Roman" panose="02020603050405020304" pitchFamily="18" charset="0"/>
              <a:cs typeface="Times New Roman" panose="02020603050405020304" pitchFamily="18" charset="0"/>
            </a:endParaRPr>
          </a:p>
          <a:p>
            <a:pPr lvl="0"/>
            <a:endParaRPr lang="tr-TR" dirty="0" smtClean="0">
              <a:latin typeface="Times New Roman" panose="02020603050405020304" pitchFamily="18" charset="0"/>
              <a:cs typeface="Times New Roman" panose="02020603050405020304" pitchFamily="18" charset="0"/>
            </a:endParaRPr>
          </a:p>
          <a:p>
            <a:pPr lvl="0"/>
            <a:endParaRPr lang="tr-TR" dirty="0">
              <a:latin typeface="Times New Roman" panose="02020603050405020304" pitchFamily="18" charset="0"/>
              <a:cs typeface="Times New Roman" panose="02020603050405020304" pitchFamily="18" charset="0"/>
            </a:endParaRPr>
          </a:p>
          <a:p>
            <a:pPr lvl="0"/>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93888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05B035C5BF73F4428560EBF2F4C7F0D0" ma:contentTypeVersion="4" ma:contentTypeDescription="Yeni belge oluşturun." ma:contentTypeScope="" ma:versionID="9881ef3b2916c706963dc811db8da06e">
  <xsd:schema xmlns:xsd="http://www.w3.org/2001/XMLSchema" xmlns:xs="http://www.w3.org/2001/XMLSchema" xmlns:p="http://schemas.microsoft.com/office/2006/metadata/properties" xmlns:ns2="af6d6012-cc6b-469e-819c-b876ac355f48" targetNamespace="http://schemas.microsoft.com/office/2006/metadata/properties" ma:root="true" ma:fieldsID="f476d9f41fd0679a878a2600f40f48bb" ns2:_="">
    <xsd:import namespace="af6d6012-cc6b-469e-819c-b876ac355f4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6d6012-cc6b-469e-819c-b876ac355f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B05E6D-7FEF-4FEA-8B97-B62D303E2EEC}"/>
</file>

<file path=customXml/itemProps2.xml><?xml version="1.0" encoding="utf-8"?>
<ds:datastoreItem xmlns:ds="http://schemas.openxmlformats.org/officeDocument/2006/customXml" ds:itemID="{D0276E2C-17B5-4E67-A833-50B3E6DA1083}"/>
</file>

<file path=docProps/app.xml><?xml version="1.0" encoding="utf-8"?>
<Properties xmlns="http://schemas.openxmlformats.org/officeDocument/2006/extended-properties" xmlns:vt="http://schemas.openxmlformats.org/officeDocument/2006/docPropsVTypes">
  <Template>Yarım daire şeklinde resim ve vurgu yayları</Template>
  <TotalTime>0</TotalTime>
  <Words>1031</Words>
  <Application>Microsoft Office PowerPoint</Application>
  <PresentationFormat>Ekran Gösterisi (4:3)</PresentationFormat>
  <Paragraphs>188</Paragraphs>
  <Slides>24</Slides>
  <Notes>24</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24</vt:i4>
      </vt:variant>
    </vt:vector>
  </HeadingPairs>
  <TitlesOfParts>
    <vt:vector size="31" baseType="lpstr">
      <vt:lpstr>Arial</vt:lpstr>
      <vt:lpstr>Bell MT</vt:lpstr>
      <vt:lpstr>Book Antiqua</vt:lpstr>
      <vt:lpstr>Calibri</vt:lpstr>
      <vt:lpstr>Times New Roman</vt:lpstr>
      <vt:lpstr>Wingdings</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2024-03-23T19:16:57Z</dcterms:created>
  <dcterms:modified xsi:type="dcterms:W3CDTF">2024-05-07T08:06:14Z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TC020116429991</vt:lpwstr>
  </property>
</Properties>
</file>