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42"/>
  </p:notesMasterIdLst>
  <p:sldIdLst>
    <p:sldId id="256" r:id="rId4"/>
    <p:sldId id="257" r:id="rId5"/>
    <p:sldId id="259" r:id="rId6"/>
    <p:sldId id="261" r:id="rId7"/>
    <p:sldId id="285" r:id="rId8"/>
    <p:sldId id="286" r:id="rId9"/>
    <p:sldId id="287" r:id="rId10"/>
    <p:sldId id="263" r:id="rId11"/>
    <p:sldId id="266" r:id="rId12"/>
    <p:sldId id="267" r:id="rId13"/>
    <p:sldId id="268" r:id="rId14"/>
    <p:sldId id="269" r:id="rId15"/>
    <p:sldId id="270" r:id="rId16"/>
    <p:sldId id="282" r:id="rId17"/>
    <p:sldId id="288" r:id="rId18"/>
    <p:sldId id="291" r:id="rId19"/>
    <p:sldId id="292" r:id="rId20"/>
    <p:sldId id="290" r:id="rId21"/>
    <p:sldId id="289" r:id="rId22"/>
    <p:sldId id="271" r:id="rId23"/>
    <p:sldId id="265" r:id="rId24"/>
    <p:sldId id="272" r:id="rId25"/>
    <p:sldId id="277" r:id="rId26"/>
    <p:sldId id="273" r:id="rId27"/>
    <p:sldId id="274" r:id="rId28"/>
    <p:sldId id="275" r:id="rId29"/>
    <p:sldId id="284" r:id="rId30"/>
    <p:sldId id="278" r:id="rId31"/>
    <p:sldId id="279" r:id="rId32"/>
    <p:sldId id="281" r:id="rId33"/>
    <p:sldId id="293" r:id="rId34"/>
    <p:sldId id="294" r:id="rId35"/>
    <p:sldId id="295" r:id="rId36"/>
    <p:sldId id="280" r:id="rId37"/>
    <p:sldId id="297" r:id="rId38"/>
    <p:sldId id="258" r:id="rId39"/>
    <p:sldId id="260" r:id="rId40"/>
    <p:sldId id="262" r:id="rId4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ACC7D9-5AE8-47F3-A0D5-EC95A221D5DC}" type="datetimeFigureOut">
              <a:rPr lang="tr-TR" smtClean="0"/>
              <a:t>28.05.2024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22A94E-0C85-4DCB-B532-A4BD1FA0A642}" type="slidenum">
              <a:rPr lang="tr-TR" smtClean="0"/>
              <a:t>‹#›</a:t>
            </a:fld>
            <a:endParaRPr lang="tr-TR"/>
          </a:p>
        </p:txBody>
      </p:sp>
    </p:spTree>
    <p:extLst>
      <p:ext uri="{BB962C8B-B14F-4D97-AF65-F5344CB8AC3E}">
        <p14:creationId xmlns:p14="http://schemas.microsoft.com/office/powerpoint/2010/main" val="1037127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E22A94E-0C85-4DCB-B532-A4BD1FA0A642}" type="slidenum">
              <a:rPr lang="tr-TR" smtClean="0"/>
              <a:t>17</a:t>
            </a:fld>
            <a:endParaRPr lang="tr-TR"/>
          </a:p>
        </p:txBody>
      </p:sp>
    </p:spTree>
    <p:extLst>
      <p:ext uri="{BB962C8B-B14F-4D97-AF65-F5344CB8AC3E}">
        <p14:creationId xmlns:p14="http://schemas.microsoft.com/office/powerpoint/2010/main" val="4090405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BAABF0-A828-24AB-0198-AD11CB6E444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88B838B6-9526-6D5E-52FA-1B6A7F071D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1520962-C002-4097-2E4B-154F5A1345D6}"/>
              </a:ext>
            </a:extLst>
          </p:cNvPr>
          <p:cNvSpPr>
            <a:spLocks noGrp="1"/>
          </p:cNvSpPr>
          <p:nvPr>
            <p:ph type="dt" sz="half" idx="10"/>
          </p:nvPr>
        </p:nvSpPr>
        <p:spPr/>
        <p:txBody>
          <a:bodyPr/>
          <a:lstStyle/>
          <a:p>
            <a:fld id="{A2368880-DA62-4A25-ADED-5B376181BCA7}" type="datetimeFigureOut">
              <a:rPr lang="tr-TR" smtClean="0"/>
              <a:t>28.05.2024</a:t>
            </a:fld>
            <a:endParaRPr lang="tr-TR"/>
          </a:p>
        </p:txBody>
      </p:sp>
      <p:sp>
        <p:nvSpPr>
          <p:cNvPr id="5" name="Alt Bilgi Yer Tutucusu 4">
            <a:extLst>
              <a:ext uri="{FF2B5EF4-FFF2-40B4-BE49-F238E27FC236}">
                <a16:creationId xmlns:a16="http://schemas.microsoft.com/office/drawing/2014/main" id="{ED7179EC-319D-3E56-31DB-2CA04316C7C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61AC84A-EC7A-C132-8392-246133EF05C3}"/>
              </a:ext>
            </a:extLst>
          </p:cNvPr>
          <p:cNvSpPr>
            <a:spLocks noGrp="1"/>
          </p:cNvSpPr>
          <p:nvPr>
            <p:ph type="sldNum" sz="quarter" idx="12"/>
          </p:nvPr>
        </p:nvSpPr>
        <p:spPr/>
        <p:txBody>
          <a:bodyPr/>
          <a:lstStyle/>
          <a:p>
            <a:fld id="{4A1A96BD-AF71-41DD-84B0-20A5419EF7EE}" type="slidenum">
              <a:rPr lang="tr-TR" smtClean="0"/>
              <a:t>‹#›</a:t>
            </a:fld>
            <a:endParaRPr lang="tr-TR"/>
          </a:p>
        </p:txBody>
      </p:sp>
    </p:spTree>
    <p:extLst>
      <p:ext uri="{BB962C8B-B14F-4D97-AF65-F5344CB8AC3E}">
        <p14:creationId xmlns:p14="http://schemas.microsoft.com/office/powerpoint/2010/main" val="3322876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6CC221-AAEC-C574-7AAA-82E47B7D918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8610EA1-0FDF-937F-7359-CFC7C5ABE0A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8BF6C44-6A8D-8A21-2F68-085FD00E7CFD}"/>
              </a:ext>
            </a:extLst>
          </p:cNvPr>
          <p:cNvSpPr>
            <a:spLocks noGrp="1"/>
          </p:cNvSpPr>
          <p:nvPr>
            <p:ph type="dt" sz="half" idx="10"/>
          </p:nvPr>
        </p:nvSpPr>
        <p:spPr/>
        <p:txBody>
          <a:bodyPr/>
          <a:lstStyle/>
          <a:p>
            <a:fld id="{A2368880-DA62-4A25-ADED-5B376181BCA7}" type="datetimeFigureOut">
              <a:rPr lang="tr-TR" smtClean="0"/>
              <a:t>28.05.2024</a:t>
            </a:fld>
            <a:endParaRPr lang="tr-TR"/>
          </a:p>
        </p:txBody>
      </p:sp>
      <p:sp>
        <p:nvSpPr>
          <p:cNvPr id="5" name="Alt Bilgi Yer Tutucusu 4">
            <a:extLst>
              <a:ext uri="{FF2B5EF4-FFF2-40B4-BE49-F238E27FC236}">
                <a16:creationId xmlns:a16="http://schemas.microsoft.com/office/drawing/2014/main" id="{426E7E99-BC97-9668-2455-A6970C00E89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8CDD920-6081-9113-AD01-26B5C41AD844}"/>
              </a:ext>
            </a:extLst>
          </p:cNvPr>
          <p:cNvSpPr>
            <a:spLocks noGrp="1"/>
          </p:cNvSpPr>
          <p:nvPr>
            <p:ph type="sldNum" sz="quarter" idx="12"/>
          </p:nvPr>
        </p:nvSpPr>
        <p:spPr/>
        <p:txBody>
          <a:bodyPr/>
          <a:lstStyle/>
          <a:p>
            <a:fld id="{4A1A96BD-AF71-41DD-84B0-20A5419EF7EE}" type="slidenum">
              <a:rPr lang="tr-TR" smtClean="0"/>
              <a:t>‹#›</a:t>
            </a:fld>
            <a:endParaRPr lang="tr-TR"/>
          </a:p>
        </p:txBody>
      </p:sp>
    </p:spTree>
    <p:extLst>
      <p:ext uri="{BB962C8B-B14F-4D97-AF65-F5344CB8AC3E}">
        <p14:creationId xmlns:p14="http://schemas.microsoft.com/office/powerpoint/2010/main" val="272365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17055D5C-7963-F117-967B-39E01BFB59B5}"/>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8B9A909-1921-41C3-BDD1-61FF77AA0FE1}"/>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A06B771-2927-18F1-5EAD-7F3AF6C0FD23}"/>
              </a:ext>
            </a:extLst>
          </p:cNvPr>
          <p:cNvSpPr>
            <a:spLocks noGrp="1"/>
          </p:cNvSpPr>
          <p:nvPr>
            <p:ph type="dt" sz="half" idx="10"/>
          </p:nvPr>
        </p:nvSpPr>
        <p:spPr/>
        <p:txBody>
          <a:bodyPr/>
          <a:lstStyle/>
          <a:p>
            <a:fld id="{A2368880-DA62-4A25-ADED-5B376181BCA7}" type="datetimeFigureOut">
              <a:rPr lang="tr-TR" smtClean="0"/>
              <a:t>28.05.2024</a:t>
            </a:fld>
            <a:endParaRPr lang="tr-TR"/>
          </a:p>
        </p:txBody>
      </p:sp>
      <p:sp>
        <p:nvSpPr>
          <p:cNvPr id="5" name="Alt Bilgi Yer Tutucusu 4">
            <a:extLst>
              <a:ext uri="{FF2B5EF4-FFF2-40B4-BE49-F238E27FC236}">
                <a16:creationId xmlns:a16="http://schemas.microsoft.com/office/drawing/2014/main" id="{C4977F5B-1117-4548-DC70-E4875EB949B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4BEC99B-3810-753A-23F0-69680716C504}"/>
              </a:ext>
            </a:extLst>
          </p:cNvPr>
          <p:cNvSpPr>
            <a:spLocks noGrp="1"/>
          </p:cNvSpPr>
          <p:nvPr>
            <p:ph type="sldNum" sz="quarter" idx="12"/>
          </p:nvPr>
        </p:nvSpPr>
        <p:spPr/>
        <p:txBody>
          <a:bodyPr/>
          <a:lstStyle/>
          <a:p>
            <a:fld id="{4A1A96BD-AF71-41DD-84B0-20A5419EF7EE}" type="slidenum">
              <a:rPr lang="tr-TR" smtClean="0"/>
              <a:t>‹#›</a:t>
            </a:fld>
            <a:endParaRPr lang="tr-TR"/>
          </a:p>
        </p:txBody>
      </p:sp>
    </p:spTree>
    <p:extLst>
      <p:ext uri="{BB962C8B-B14F-4D97-AF65-F5344CB8AC3E}">
        <p14:creationId xmlns:p14="http://schemas.microsoft.com/office/powerpoint/2010/main" val="199927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1204E0-C791-28F1-97F6-F4B647C8AF0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A88A052-9DAE-B4E2-FAA2-066A07E6D81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70525D9-54C2-5D09-A5BE-F4605C5C26E2}"/>
              </a:ext>
            </a:extLst>
          </p:cNvPr>
          <p:cNvSpPr>
            <a:spLocks noGrp="1"/>
          </p:cNvSpPr>
          <p:nvPr>
            <p:ph type="dt" sz="half" idx="10"/>
          </p:nvPr>
        </p:nvSpPr>
        <p:spPr/>
        <p:txBody>
          <a:bodyPr/>
          <a:lstStyle/>
          <a:p>
            <a:fld id="{A2368880-DA62-4A25-ADED-5B376181BCA7}" type="datetimeFigureOut">
              <a:rPr lang="tr-TR" smtClean="0"/>
              <a:t>28.05.2024</a:t>
            </a:fld>
            <a:endParaRPr lang="tr-TR"/>
          </a:p>
        </p:txBody>
      </p:sp>
      <p:sp>
        <p:nvSpPr>
          <p:cNvPr id="5" name="Alt Bilgi Yer Tutucusu 4">
            <a:extLst>
              <a:ext uri="{FF2B5EF4-FFF2-40B4-BE49-F238E27FC236}">
                <a16:creationId xmlns:a16="http://schemas.microsoft.com/office/drawing/2014/main" id="{8A397D40-CD34-53C8-8781-DDBF29D4677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4BAE879-4738-567E-69ED-9DD01E1FDF9A}"/>
              </a:ext>
            </a:extLst>
          </p:cNvPr>
          <p:cNvSpPr>
            <a:spLocks noGrp="1"/>
          </p:cNvSpPr>
          <p:nvPr>
            <p:ph type="sldNum" sz="quarter" idx="12"/>
          </p:nvPr>
        </p:nvSpPr>
        <p:spPr/>
        <p:txBody>
          <a:bodyPr/>
          <a:lstStyle/>
          <a:p>
            <a:fld id="{4A1A96BD-AF71-41DD-84B0-20A5419EF7EE}" type="slidenum">
              <a:rPr lang="tr-TR" smtClean="0"/>
              <a:t>‹#›</a:t>
            </a:fld>
            <a:endParaRPr lang="tr-TR"/>
          </a:p>
        </p:txBody>
      </p:sp>
    </p:spTree>
    <p:extLst>
      <p:ext uri="{BB962C8B-B14F-4D97-AF65-F5344CB8AC3E}">
        <p14:creationId xmlns:p14="http://schemas.microsoft.com/office/powerpoint/2010/main" val="3847255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8C43D0-1E3A-6DF5-15E8-A4E7FC34CD6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535ACDC-91D4-F8F6-2DB0-68CF6DCC1A9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055FCA33-E3A9-6BCD-79E4-6E1E1CF829C9}"/>
              </a:ext>
            </a:extLst>
          </p:cNvPr>
          <p:cNvSpPr>
            <a:spLocks noGrp="1"/>
          </p:cNvSpPr>
          <p:nvPr>
            <p:ph type="dt" sz="half" idx="10"/>
          </p:nvPr>
        </p:nvSpPr>
        <p:spPr/>
        <p:txBody>
          <a:bodyPr/>
          <a:lstStyle/>
          <a:p>
            <a:fld id="{A2368880-DA62-4A25-ADED-5B376181BCA7}" type="datetimeFigureOut">
              <a:rPr lang="tr-TR" smtClean="0"/>
              <a:t>28.05.2024</a:t>
            </a:fld>
            <a:endParaRPr lang="tr-TR"/>
          </a:p>
        </p:txBody>
      </p:sp>
      <p:sp>
        <p:nvSpPr>
          <p:cNvPr id="5" name="Alt Bilgi Yer Tutucusu 4">
            <a:extLst>
              <a:ext uri="{FF2B5EF4-FFF2-40B4-BE49-F238E27FC236}">
                <a16:creationId xmlns:a16="http://schemas.microsoft.com/office/drawing/2014/main" id="{D3238F9E-EA8A-A867-57AA-79165EB8737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A6C5EB9-22D8-F350-1D58-1E0D9F3F0937}"/>
              </a:ext>
            </a:extLst>
          </p:cNvPr>
          <p:cNvSpPr>
            <a:spLocks noGrp="1"/>
          </p:cNvSpPr>
          <p:nvPr>
            <p:ph type="sldNum" sz="quarter" idx="12"/>
          </p:nvPr>
        </p:nvSpPr>
        <p:spPr/>
        <p:txBody>
          <a:bodyPr/>
          <a:lstStyle/>
          <a:p>
            <a:fld id="{4A1A96BD-AF71-41DD-84B0-20A5419EF7EE}" type="slidenum">
              <a:rPr lang="tr-TR" smtClean="0"/>
              <a:t>‹#›</a:t>
            </a:fld>
            <a:endParaRPr lang="tr-TR"/>
          </a:p>
        </p:txBody>
      </p:sp>
    </p:spTree>
    <p:extLst>
      <p:ext uri="{BB962C8B-B14F-4D97-AF65-F5344CB8AC3E}">
        <p14:creationId xmlns:p14="http://schemas.microsoft.com/office/powerpoint/2010/main" val="288251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6D25DA-818E-B208-46DA-91B895DB86D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896DCE3-6CDF-3DC4-8B90-F3CD6CDF037B}"/>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025E0F5-DBFC-6A4B-B345-8937CFED6A0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E91B940-D9F7-BC95-7073-314DD6EF96BF}"/>
              </a:ext>
            </a:extLst>
          </p:cNvPr>
          <p:cNvSpPr>
            <a:spLocks noGrp="1"/>
          </p:cNvSpPr>
          <p:nvPr>
            <p:ph type="dt" sz="half" idx="10"/>
          </p:nvPr>
        </p:nvSpPr>
        <p:spPr/>
        <p:txBody>
          <a:bodyPr/>
          <a:lstStyle/>
          <a:p>
            <a:fld id="{A2368880-DA62-4A25-ADED-5B376181BCA7}" type="datetimeFigureOut">
              <a:rPr lang="tr-TR" smtClean="0"/>
              <a:t>28.05.2024</a:t>
            </a:fld>
            <a:endParaRPr lang="tr-TR"/>
          </a:p>
        </p:txBody>
      </p:sp>
      <p:sp>
        <p:nvSpPr>
          <p:cNvPr id="6" name="Alt Bilgi Yer Tutucusu 5">
            <a:extLst>
              <a:ext uri="{FF2B5EF4-FFF2-40B4-BE49-F238E27FC236}">
                <a16:creationId xmlns:a16="http://schemas.microsoft.com/office/drawing/2014/main" id="{4BB58AD1-2D15-E33D-DA1D-A57BD77E2F7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601B611-478C-3945-C031-81BD35B5A554}"/>
              </a:ext>
            </a:extLst>
          </p:cNvPr>
          <p:cNvSpPr>
            <a:spLocks noGrp="1"/>
          </p:cNvSpPr>
          <p:nvPr>
            <p:ph type="sldNum" sz="quarter" idx="12"/>
          </p:nvPr>
        </p:nvSpPr>
        <p:spPr/>
        <p:txBody>
          <a:bodyPr/>
          <a:lstStyle/>
          <a:p>
            <a:fld id="{4A1A96BD-AF71-41DD-84B0-20A5419EF7EE}" type="slidenum">
              <a:rPr lang="tr-TR" smtClean="0"/>
              <a:t>‹#›</a:t>
            </a:fld>
            <a:endParaRPr lang="tr-TR"/>
          </a:p>
        </p:txBody>
      </p:sp>
    </p:spTree>
    <p:extLst>
      <p:ext uri="{BB962C8B-B14F-4D97-AF65-F5344CB8AC3E}">
        <p14:creationId xmlns:p14="http://schemas.microsoft.com/office/powerpoint/2010/main" val="2315694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5C3938-AE9A-5EFA-5832-05EC64D4612B}"/>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A076883-4581-9155-B24F-168840733C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A46E220-42FE-8B31-6184-2FD186D7FA7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101502FB-A0A9-17D2-105B-F5F89CD2FD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C6BADA8-B08F-9499-8E4D-315853BEAF18}"/>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3835035-11CF-1AE2-6580-ECBFDF0CEDEC}"/>
              </a:ext>
            </a:extLst>
          </p:cNvPr>
          <p:cNvSpPr>
            <a:spLocks noGrp="1"/>
          </p:cNvSpPr>
          <p:nvPr>
            <p:ph type="dt" sz="half" idx="10"/>
          </p:nvPr>
        </p:nvSpPr>
        <p:spPr/>
        <p:txBody>
          <a:bodyPr/>
          <a:lstStyle/>
          <a:p>
            <a:fld id="{A2368880-DA62-4A25-ADED-5B376181BCA7}" type="datetimeFigureOut">
              <a:rPr lang="tr-TR" smtClean="0"/>
              <a:t>28.05.2024</a:t>
            </a:fld>
            <a:endParaRPr lang="tr-TR"/>
          </a:p>
        </p:txBody>
      </p:sp>
      <p:sp>
        <p:nvSpPr>
          <p:cNvPr id="8" name="Alt Bilgi Yer Tutucusu 7">
            <a:extLst>
              <a:ext uri="{FF2B5EF4-FFF2-40B4-BE49-F238E27FC236}">
                <a16:creationId xmlns:a16="http://schemas.microsoft.com/office/drawing/2014/main" id="{4F915141-5434-9AD1-9EF3-28848FF56726}"/>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8585E828-8F74-9596-5C51-28AFCE5DD7A4}"/>
              </a:ext>
            </a:extLst>
          </p:cNvPr>
          <p:cNvSpPr>
            <a:spLocks noGrp="1"/>
          </p:cNvSpPr>
          <p:nvPr>
            <p:ph type="sldNum" sz="quarter" idx="12"/>
          </p:nvPr>
        </p:nvSpPr>
        <p:spPr/>
        <p:txBody>
          <a:bodyPr/>
          <a:lstStyle/>
          <a:p>
            <a:fld id="{4A1A96BD-AF71-41DD-84B0-20A5419EF7EE}" type="slidenum">
              <a:rPr lang="tr-TR" smtClean="0"/>
              <a:t>‹#›</a:t>
            </a:fld>
            <a:endParaRPr lang="tr-TR"/>
          </a:p>
        </p:txBody>
      </p:sp>
    </p:spTree>
    <p:extLst>
      <p:ext uri="{BB962C8B-B14F-4D97-AF65-F5344CB8AC3E}">
        <p14:creationId xmlns:p14="http://schemas.microsoft.com/office/powerpoint/2010/main" val="2508922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5DB6A2-1FA5-F82F-3389-DD40B60B409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C4B41B6A-6202-2BCB-E208-EC5809BF8265}"/>
              </a:ext>
            </a:extLst>
          </p:cNvPr>
          <p:cNvSpPr>
            <a:spLocks noGrp="1"/>
          </p:cNvSpPr>
          <p:nvPr>
            <p:ph type="dt" sz="half" idx="10"/>
          </p:nvPr>
        </p:nvSpPr>
        <p:spPr/>
        <p:txBody>
          <a:bodyPr/>
          <a:lstStyle/>
          <a:p>
            <a:fld id="{A2368880-DA62-4A25-ADED-5B376181BCA7}" type="datetimeFigureOut">
              <a:rPr lang="tr-TR" smtClean="0"/>
              <a:t>28.05.2024</a:t>
            </a:fld>
            <a:endParaRPr lang="tr-TR"/>
          </a:p>
        </p:txBody>
      </p:sp>
      <p:sp>
        <p:nvSpPr>
          <p:cNvPr id="4" name="Alt Bilgi Yer Tutucusu 3">
            <a:extLst>
              <a:ext uri="{FF2B5EF4-FFF2-40B4-BE49-F238E27FC236}">
                <a16:creationId xmlns:a16="http://schemas.microsoft.com/office/drawing/2014/main" id="{C269FE4D-DD2C-5DEA-3D87-41DAF8A61F39}"/>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4B48F04-AC32-5DE9-58DC-DEC864A2A91C}"/>
              </a:ext>
            </a:extLst>
          </p:cNvPr>
          <p:cNvSpPr>
            <a:spLocks noGrp="1"/>
          </p:cNvSpPr>
          <p:nvPr>
            <p:ph type="sldNum" sz="quarter" idx="12"/>
          </p:nvPr>
        </p:nvSpPr>
        <p:spPr/>
        <p:txBody>
          <a:bodyPr/>
          <a:lstStyle/>
          <a:p>
            <a:fld id="{4A1A96BD-AF71-41DD-84B0-20A5419EF7EE}" type="slidenum">
              <a:rPr lang="tr-TR" smtClean="0"/>
              <a:t>‹#›</a:t>
            </a:fld>
            <a:endParaRPr lang="tr-TR"/>
          </a:p>
        </p:txBody>
      </p:sp>
    </p:spTree>
    <p:extLst>
      <p:ext uri="{BB962C8B-B14F-4D97-AF65-F5344CB8AC3E}">
        <p14:creationId xmlns:p14="http://schemas.microsoft.com/office/powerpoint/2010/main" val="3912336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E06A4A8-8F00-986C-8492-05E1EC4E5CB7}"/>
              </a:ext>
            </a:extLst>
          </p:cNvPr>
          <p:cNvSpPr>
            <a:spLocks noGrp="1"/>
          </p:cNvSpPr>
          <p:nvPr>
            <p:ph type="dt" sz="half" idx="10"/>
          </p:nvPr>
        </p:nvSpPr>
        <p:spPr/>
        <p:txBody>
          <a:bodyPr/>
          <a:lstStyle/>
          <a:p>
            <a:fld id="{A2368880-DA62-4A25-ADED-5B376181BCA7}" type="datetimeFigureOut">
              <a:rPr lang="tr-TR" smtClean="0"/>
              <a:t>28.05.2024</a:t>
            </a:fld>
            <a:endParaRPr lang="tr-TR"/>
          </a:p>
        </p:txBody>
      </p:sp>
      <p:sp>
        <p:nvSpPr>
          <p:cNvPr id="3" name="Alt Bilgi Yer Tutucusu 2">
            <a:extLst>
              <a:ext uri="{FF2B5EF4-FFF2-40B4-BE49-F238E27FC236}">
                <a16:creationId xmlns:a16="http://schemas.microsoft.com/office/drawing/2014/main" id="{48EFEC69-2C64-AA14-D517-93C5D390AF8A}"/>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5DAB1F2-4FCF-5E21-8E89-2E54318593B1}"/>
              </a:ext>
            </a:extLst>
          </p:cNvPr>
          <p:cNvSpPr>
            <a:spLocks noGrp="1"/>
          </p:cNvSpPr>
          <p:nvPr>
            <p:ph type="sldNum" sz="quarter" idx="12"/>
          </p:nvPr>
        </p:nvSpPr>
        <p:spPr/>
        <p:txBody>
          <a:bodyPr/>
          <a:lstStyle/>
          <a:p>
            <a:fld id="{4A1A96BD-AF71-41DD-84B0-20A5419EF7EE}" type="slidenum">
              <a:rPr lang="tr-TR" smtClean="0"/>
              <a:t>‹#›</a:t>
            </a:fld>
            <a:endParaRPr lang="tr-TR"/>
          </a:p>
        </p:txBody>
      </p:sp>
    </p:spTree>
    <p:extLst>
      <p:ext uri="{BB962C8B-B14F-4D97-AF65-F5344CB8AC3E}">
        <p14:creationId xmlns:p14="http://schemas.microsoft.com/office/powerpoint/2010/main" val="339927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0ED167-C867-CC79-1FE9-A6E372C4FF9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9C6FF76-2E06-DBC6-168F-9662807918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F9665B44-8A54-A980-BFAF-A7D50E5274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7F3309C-37CB-08D2-E7F7-27774B464BAB}"/>
              </a:ext>
            </a:extLst>
          </p:cNvPr>
          <p:cNvSpPr>
            <a:spLocks noGrp="1"/>
          </p:cNvSpPr>
          <p:nvPr>
            <p:ph type="dt" sz="half" idx="10"/>
          </p:nvPr>
        </p:nvSpPr>
        <p:spPr/>
        <p:txBody>
          <a:bodyPr/>
          <a:lstStyle/>
          <a:p>
            <a:fld id="{A2368880-DA62-4A25-ADED-5B376181BCA7}" type="datetimeFigureOut">
              <a:rPr lang="tr-TR" smtClean="0"/>
              <a:t>28.05.2024</a:t>
            </a:fld>
            <a:endParaRPr lang="tr-TR"/>
          </a:p>
        </p:txBody>
      </p:sp>
      <p:sp>
        <p:nvSpPr>
          <p:cNvPr id="6" name="Alt Bilgi Yer Tutucusu 5">
            <a:extLst>
              <a:ext uri="{FF2B5EF4-FFF2-40B4-BE49-F238E27FC236}">
                <a16:creationId xmlns:a16="http://schemas.microsoft.com/office/drawing/2014/main" id="{076FE986-753E-840B-1490-C2485E9A1CE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C574770-FB88-BCD9-06F9-9682F05B675F}"/>
              </a:ext>
            </a:extLst>
          </p:cNvPr>
          <p:cNvSpPr>
            <a:spLocks noGrp="1"/>
          </p:cNvSpPr>
          <p:nvPr>
            <p:ph type="sldNum" sz="quarter" idx="12"/>
          </p:nvPr>
        </p:nvSpPr>
        <p:spPr/>
        <p:txBody>
          <a:bodyPr/>
          <a:lstStyle/>
          <a:p>
            <a:fld id="{4A1A96BD-AF71-41DD-84B0-20A5419EF7EE}" type="slidenum">
              <a:rPr lang="tr-TR" smtClean="0"/>
              <a:t>‹#›</a:t>
            </a:fld>
            <a:endParaRPr lang="tr-TR"/>
          </a:p>
        </p:txBody>
      </p:sp>
    </p:spTree>
    <p:extLst>
      <p:ext uri="{BB962C8B-B14F-4D97-AF65-F5344CB8AC3E}">
        <p14:creationId xmlns:p14="http://schemas.microsoft.com/office/powerpoint/2010/main" val="69966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E21116-F565-3AD9-DB13-EA887D552B4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A3E3A0E-6109-98F2-D3C1-C60E3C07A6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4B8F259-E444-1441-4270-14222B82B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5C230FA-E715-C800-5AC5-0139C1201C0F}"/>
              </a:ext>
            </a:extLst>
          </p:cNvPr>
          <p:cNvSpPr>
            <a:spLocks noGrp="1"/>
          </p:cNvSpPr>
          <p:nvPr>
            <p:ph type="dt" sz="half" idx="10"/>
          </p:nvPr>
        </p:nvSpPr>
        <p:spPr/>
        <p:txBody>
          <a:bodyPr/>
          <a:lstStyle/>
          <a:p>
            <a:fld id="{A2368880-DA62-4A25-ADED-5B376181BCA7}" type="datetimeFigureOut">
              <a:rPr lang="tr-TR" smtClean="0"/>
              <a:t>28.05.2024</a:t>
            </a:fld>
            <a:endParaRPr lang="tr-TR"/>
          </a:p>
        </p:txBody>
      </p:sp>
      <p:sp>
        <p:nvSpPr>
          <p:cNvPr id="6" name="Alt Bilgi Yer Tutucusu 5">
            <a:extLst>
              <a:ext uri="{FF2B5EF4-FFF2-40B4-BE49-F238E27FC236}">
                <a16:creationId xmlns:a16="http://schemas.microsoft.com/office/drawing/2014/main" id="{52ABE010-8B89-3361-55A9-1CEBC91242B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8E09A64-F01B-8E42-844A-EC13252E5157}"/>
              </a:ext>
            </a:extLst>
          </p:cNvPr>
          <p:cNvSpPr>
            <a:spLocks noGrp="1"/>
          </p:cNvSpPr>
          <p:nvPr>
            <p:ph type="sldNum" sz="quarter" idx="12"/>
          </p:nvPr>
        </p:nvSpPr>
        <p:spPr/>
        <p:txBody>
          <a:bodyPr/>
          <a:lstStyle/>
          <a:p>
            <a:fld id="{4A1A96BD-AF71-41DD-84B0-20A5419EF7EE}" type="slidenum">
              <a:rPr lang="tr-TR" smtClean="0"/>
              <a:t>‹#›</a:t>
            </a:fld>
            <a:endParaRPr lang="tr-TR"/>
          </a:p>
        </p:txBody>
      </p:sp>
    </p:spTree>
    <p:extLst>
      <p:ext uri="{BB962C8B-B14F-4D97-AF65-F5344CB8AC3E}">
        <p14:creationId xmlns:p14="http://schemas.microsoft.com/office/powerpoint/2010/main" val="420063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B73CC32-2732-59A8-E13B-98B3FAADD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21C97DC-36D5-4BF9-914A-9640792508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D3A1C7D-A91C-97D8-F7BC-3C917C1460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368880-DA62-4A25-ADED-5B376181BCA7}" type="datetimeFigureOut">
              <a:rPr lang="tr-TR" smtClean="0"/>
              <a:t>28.05.2024</a:t>
            </a:fld>
            <a:endParaRPr lang="tr-TR"/>
          </a:p>
        </p:txBody>
      </p:sp>
      <p:sp>
        <p:nvSpPr>
          <p:cNvPr id="5" name="Alt Bilgi Yer Tutucusu 4">
            <a:extLst>
              <a:ext uri="{FF2B5EF4-FFF2-40B4-BE49-F238E27FC236}">
                <a16:creationId xmlns:a16="http://schemas.microsoft.com/office/drawing/2014/main" id="{396296B1-3557-0E31-42D5-C84FBEEBC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44655537-927C-300F-29A6-39380FC213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A1A96BD-AF71-41DD-84B0-20A5419EF7EE}" type="slidenum">
              <a:rPr lang="tr-TR" smtClean="0"/>
              <a:t>‹#›</a:t>
            </a:fld>
            <a:endParaRPr lang="tr-TR"/>
          </a:p>
        </p:txBody>
      </p:sp>
    </p:spTree>
    <p:extLst>
      <p:ext uri="{BB962C8B-B14F-4D97-AF65-F5344CB8AC3E}">
        <p14:creationId xmlns:p14="http://schemas.microsoft.com/office/powerpoint/2010/main" val="2562309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D9D558-260A-F103-42CB-58F775199A1A}"/>
              </a:ext>
            </a:extLst>
          </p:cNvPr>
          <p:cNvSpPr>
            <a:spLocks noGrp="1"/>
          </p:cNvSpPr>
          <p:nvPr>
            <p:ph type="ctrTitle"/>
          </p:nvPr>
        </p:nvSpPr>
        <p:spPr/>
        <p:txBody>
          <a:bodyPr>
            <a:normAutofit fontScale="90000"/>
          </a:bodyPr>
          <a:lstStyle/>
          <a:p>
            <a:r>
              <a:rPr lang="tr-TR" dirty="0"/>
              <a:t>Bilişsel Teknolojilerin Gömülü Sistemlerde Kullanımı</a:t>
            </a:r>
          </a:p>
        </p:txBody>
      </p:sp>
      <p:sp>
        <p:nvSpPr>
          <p:cNvPr id="3" name="Alt Başlık 2">
            <a:extLst>
              <a:ext uri="{FF2B5EF4-FFF2-40B4-BE49-F238E27FC236}">
                <a16:creationId xmlns:a16="http://schemas.microsoft.com/office/drawing/2014/main" id="{F9C82E7C-DF78-938E-7D58-B196E6A84FF9}"/>
              </a:ext>
            </a:extLst>
          </p:cNvPr>
          <p:cNvSpPr>
            <a:spLocks noGrp="1"/>
          </p:cNvSpPr>
          <p:nvPr>
            <p:ph type="subTitle" idx="1"/>
          </p:nvPr>
        </p:nvSpPr>
        <p:spPr/>
        <p:txBody>
          <a:bodyPr/>
          <a:lstStyle/>
          <a:p>
            <a:r>
              <a:rPr lang="tr-TR" dirty="0"/>
              <a:t>1238130251</a:t>
            </a:r>
          </a:p>
          <a:p>
            <a:r>
              <a:rPr lang="tr-TR" dirty="0"/>
              <a:t>Ercan Ersoy</a:t>
            </a:r>
          </a:p>
        </p:txBody>
      </p:sp>
    </p:spTree>
    <p:extLst>
      <p:ext uri="{BB962C8B-B14F-4D97-AF65-F5344CB8AC3E}">
        <p14:creationId xmlns:p14="http://schemas.microsoft.com/office/powerpoint/2010/main" val="204684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97302C-239D-342B-6EC0-0B14F17F2028}"/>
              </a:ext>
            </a:extLst>
          </p:cNvPr>
          <p:cNvSpPr>
            <a:spLocks noGrp="1"/>
          </p:cNvSpPr>
          <p:nvPr>
            <p:ph type="title"/>
          </p:nvPr>
        </p:nvSpPr>
        <p:spPr/>
        <p:txBody>
          <a:bodyPr/>
          <a:lstStyle/>
          <a:p>
            <a:r>
              <a:rPr lang="tr-TR" dirty="0"/>
              <a:t>GPU</a:t>
            </a:r>
          </a:p>
        </p:txBody>
      </p:sp>
      <p:sp>
        <p:nvSpPr>
          <p:cNvPr id="3" name="İçerik Yer Tutucusu 2">
            <a:extLst>
              <a:ext uri="{FF2B5EF4-FFF2-40B4-BE49-F238E27FC236}">
                <a16:creationId xmlns:a16="http://schemas.microsoft.com/office/drawing/2014/main" id="{08C3A0D6-594F-8C8A-88FE-8FA60845EAA5}"/>
              </a:ext>
            </a:extLst>
          </p:cNvPr>
          <p:cNvSpPr>
            <a:spLocks noGrp="1"/>
          </p:cNvSpPr>
          <p:nvPr>
            <p:ph idx="1"/>
          </p:nvPr>
        </p:nvSpPr>
        <p:spPr/>
        <p:txBody>
          <a:bodyPr/>
          <a:lstStyle/>
          <a:p>
            <a:r>
              <a:rPr lang="tr-TR" dirty="0"/>
              <a:t>Grafik işlem birimi, çok sayıda verilerle aynı işlemi paralel olarak gerçekleştirir.</a:t>
            </a:r>
          </a:p>
          <a:p>
            <a:r>
              <a:rPr lang="tr-TR" dirty="0"/>
              <a:t>Aynı işlem olarak CPU’dan daha hızlı yerine getirir.</a:t>
            </a:r>
          </a:p>
          <a:p>
            <a:r>
              <a:rPr lang="tr-TR" dirty="0"/>
              <a:t>GPU, tekrarlı işlemleri yaparak CPU’nun diğer işlemleri yapmasına daha çabuk olanak sağlar.</a:t>
            </a:r>
          </a:p>
          <a:p>
            <a:r>
              <a:rPr lang="tr-TR" dirty="0"/>
              <a:t>Önceden sadece grafik işlemleri için kullanılmaktaydı, günümüzde her türden hesaplama için kullanılmaya başlanmıştır.</a:t>
            </a:r>
          </a:p>
          <a:p>
            <a:endParaRPr lang="tr-TR" dirty="0"/>
          </a:p>
        </p:txBody>
      </p:sp>
    </p:spTree>
    <p:extLst>
      <p:ext uri="{BB962C8B-B14F-4D97-AF65-F5344CB8AC3E}">
        <p14:creationId xmlns:p14="http://schemas.microsoft.com/office/powerpoint/2010/main" val="3293142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37ED60-C5EC-6E78-0E56-A7BEC38895D1}"/>
              </a:ext>
            </a:extLst>
          </p:cNvPr>
          <p:cNvSpPr>
            <a:spLocks noGrp="1"/>
          </p:cNvSpPr>
          <p:nvPr>
            <p:ph type="title"/>
          </p:nvPr>
        </p:nvSpPr>
        <p:spPr/>
        <p:txBody>
          <a:bodyPr/>
          <a:lstStyle/>
          <a:p>
            <a:r>
              <a:rPr lang="tr-TR" dirty="0"/>
              <a:t>FPGA</a:t>
            </a:r>
          </a:p>
        </p:txBody>
      </p:sp>
      <p:sp>
        <p:nvSpPr>
          <p:cNvPr id="3" name="İçerik Yer Tutucusu 2">
            <a:extLst>
              <a:ext uri="{FF2B5EF4-FFF2-40B4-BE49-F238E27FC236}">
                <a16:creationId xmlns:a16="http://schemas.microsoft.com/office/drawing/2014/main" id="{B2DD7D51-3883-9A85-5045-C1A01BC7552A}"/>
              </a:ext>
            </a:extLst>
          </p:cNvPr>
          <p:cNvSpPr>
            <a:spLocks noGrp="1"/>
          </p:cNvSpPr>
          <p:nvPr>
            <p:ph idx="1"/>
          </p:nvPr>
        </p:nvSpPr>
        <p:spPr/>
        <p:txBody>
          <a:bodyPr/>
          <a:lstStyle/>
          <a:p>
            <a:r>
              <a:rPr lang="tr-TR" dirty="0"/>
              <a:t>Programlanabilir mantık birimleri içerir. İstenilen şekilde bir aygıtın görevlerini yerine getirebilir.</a:t>
            </a:r>
          </a:p>
          <a:p>
            <a:r>
              <a:rPr lang="tr-TR" dirty="0"/>
              <a:t>Özelleşmiş görevlerle </a:t>
            </a:r>
            <a:r>
              <a:rPr lang="tr-TR" dirty="0" err="1"/>
              <a:t>GPU’lardan</a:t>
            </a:r>
            <a:r>
              <a:rPr lang="tr-TR" dirty="0"/>
              <a:t> daha hızlı işlem yapabilir.</a:t>
            </a:r>
          </a:p>
          <a:p>
            <a:r>
              <a:rPr lang="tr-TR" dirty="0"/>
              <a:t>Derin öğrenmede </a:t>
            </a:r>
            <a:r>
              <a:rPr lang="tr-TR" dirty="0" err="1"/>
              <a:t>FPGA’lar</a:t>
            </a:r>
            <a:r>
              <a:rPr lang="tr-TR" dirty="0"/>
              <a:t> daha uygundur.</a:t>
            </a:r>
          </a:p>
          <a:p>
            <a:endParaRPr lang="tr-TR" dirty="0"/>
          </a:p>
        </p:txBody>
      </p:sp>
    </p:spTree>
    <p:extLst>
      <p:ext uri="{BB962C8B-B14F-4D97-AF65-F5344CB8AC3E}">
        <p14:creationId xmlns:p14="http://schemas.microsoft.com/office/powerpoint/2010/main" val="3178596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197F5A-E795-8A5B-6476-23EB06741B35}"/>
              </a:ext>
            </a:extLst>
          </p:cNvPr>
          <p:cNvSpPr>
            <a:spLocks noGrp="1"/>
          </p:cNvSpPr>
          <p:nvPr>
            <p:ph type="title"/>
          </p:nvPr>
        </p:nvSpPr>
        <p:spPr/>
        <p:txBody>
          <a:bodyPr/>
          <a:lstStyle/>
          <a:p>
            <a:r>
              <a:rPr lang="tr-TR" dirty="0"/>
              <a:t>ASIC</a:t>
            </a:r>
          </a:p>
        </p:txBody>
      </p:sp>
      <p:sp>
        <p:nvSpPr>
          <p:cNvPr id="3" name="İçerik Yer Tutucusu 2">
            <a:extLst>
              <a:ext uri="{FF2B5EF4-FFF2-40B4-BE49-F238E27FC236}">
                <a16:creationId xmlns:a16="http://schemas.microsoft.com/office/drawing/2014/main" id="{76D0ABEB-86AA-008B-DB97-1F0B803B077A}"/>
              </a:ext>
            </a:extLst>
          </p:cNvPr>
          <p:cNvSpPr>
            <a:spLocks noGrp="1"/>
          </p:cNvSpPr>
          <p:nvPr>
            <p:ph idx="1"/>
          </p:nvPr>
        </p:nvSpPr>
        <p:spPr/>
        <p:txBody>
          <a:bodyPr/>
          <a:lstStyle/>
          <a:p>
            <a:r>
              <a:rPr lang="tr-TR" dirty="0"/>
              <a:t>Belirli bir görev için tasarlanmış özel tasarımlı </a:t>
            </a:r>
            <a:r>
              <a:rPr lang="tr-TR" dirty="0" err="1"/>
              <a:t>tümdevrelerdir</a:t>
            </a:r>
            <a:r>
              <a:rPr lang="tr-TR" dirty="0"/>
              <a:t>.</a:t>
            </a:r>
          </a:p>
          <a:p>
            <a:r>
              <a:rPr lang="tr-TR" dirty="0" err="1"/>
              <a:t>FPGA’lardan</a:t>
            </a:r>
            <a:r>
              <a:rPr lang="tr-TR" dirty="0"/>
              <a:t> daha hızlı çalışır.</a:t>
            </a:r>
          </a:p>
          <a:p>
            <a:r>
              <a:rPr lang="tr-TR" dirty="0" err="1"/>
              <a:t>FPGA’lardan</a:t>
            </a:r>
            <a:r>
              <a:rPr lang="tr-TR" dirty="0"/>
              <a:t> daha pahalıdır.</a:t>
            </a:r>
          </a:p>
        </p:txBody>
      </p:sp>
    </p:spTree>
    <p:extLst>
      <p:ext uri="{BB962C8B-B14F-4D97-AF65-F5344CB8AC3E}">
        <p14:creationId xmlns:p14="http://schemas.microsoft.com/office/powerpoint/2010/main" val="2937405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E91FAD-0681-18D8-3F3D-6E19FBA7ABEC}"/>
              </a:ext>
            </a:extLst>
          </p:cNvPr>
          <p:cNvSpPr>
            <a:spLocks noGrp="1"/>
          </p:cNvSpPr>
          <p:nvPr>
            <p:ph type="title"/>
          </p:nvPr>
        </p:nvSpPr>
        <p:spPr/>
        <p:txBody>
          <a:bodyPr/>
          <a:lstStyle/>
          <a:p>
            <a:r>
              <a:rPr lang="tr-TR" dirty="0"/>
              <a:t>RAM</a:t>
            </a:r>
          </a:p>
        </p:txBody>
      </p:sp>
      <p:sp>
        <p:nvSpPr>
          <p:cNvPr id="3" name="İçerik Yer Tutucusu 2">
            <a:extLst>
              <a:ext uri="{FF2B5EF4-FFF2-40B4-BE49-F238E27FC236}">
                <a16:creationId xmlns:a16="http://schemas.microsoft.com/office/drawing/2014/main" id="{F7DEDC60-3594-17D8-EEE3-462E1D15F70F}"/>
              </a:ext>
            </a:extLst>
          </p:cNvPr>
          <p:cNvSpPr>
            <a:spLocks noGrp="1"/>
          </p:cNvSpPr>
          <p:nvPr>
            <p:ph idx="1"/>
          </p:nvPr>
        </p:nvSpPr>
        <p:spPr/>
        <p:txBody>
          <a:bodyPr/>
          <a:lstStyle/>
          <a:p>
            <a:r>
              <a:rPr lang="tr-TR" dirty="0"/>
              <a:t>Geçici bellek olup verilerin geçici de olsa tutulmasını sağlar. Kalıcı belleklere göre çok hızlı çalışır.</a:t>
            </a:r>
          </a:p>
          <a:p>
            <a:r>
              <a:rPr lang="tr-TR" dirty="0"/>
              <a:t>RAM, bilgisayarlarda ana belleğin bir bölümünü oluştururlar.</a:t>
            </a:r>
          </a:p>
          <a:p>
            <a:r>
              <a:rPr lang="tr-TR" dirty="0"/>
              <a:t>SRAM ve DRAM olmak üzere iki türü vardır.</a:t>
            </a:r>
          </a:p>
          <a:p>
            <a:r>
              <a:rPr lang="tr-TR" dirty="0"/>
              <a:t>SRAM, verinin elektrik geldiği sürece sürekli tutan RAM türüdür.</a:t>
            </a:r>
          </a:p>
          <a:p>
            <a:r>
              <a:rPr lang="tr-TR" dirty="0"/>
              <a:t>DRAM, verinin elektrik geldiği sürece sürekli yenileyerek tutan RAM türüdür. </a:t>
            </a:r>
            <a:r>
              <a:rPr lang="tr-TR" dirty="0" err="1"/>
              <a:t>SRAM’lardan</a:t>
            </a:r>
            <a:r>
              <a:rPr lang="tr-TR" dirty="0"/>
              <a:t> daha az devre elemanı içerir. </a:t>
            </a:r>
            <a:r>
              <a:rPr lang="tr-TR" dirty="0" err="1"/>
              <a:t>SRAM’lardan</a:t>
            </a:r>
            <a:r>
              <a:rPr lang="tr-TR" dirty="0"/>
              <a:t>  daha ucuzdur.</a:t>
            </a:r>
          </a:p>
          <a:p>
            <a:endParaRPr lang="tr-TR" dirty="0"/>
          </a:p>
        </p:txBody>
      </p:sp>
    </p:spTree>
    <p:extLst>
      <p:ext uri="{BB962C8B-B14F-4D97-AF65-F5344CB8AC3E}">
        <p14:creationId xmlns:p14="http://schemas.microsoft.com/office/powerpoint/2010/main" val="3212033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CFDF1D-568A-8A76-1697-C478A5BB832D}"/>
              </a:ext>
            </a:extLst>
          </p:cNvPr>
          <p:cNvSpPr>
            <a:spLocks noGrp="1"/>
          </p:cNvSpPr>
          <p:nvPr>
            <p:ph type="title"/>
          </p:nvPr>
        </p:nvSpPr>
        <p:spPr/>
        <p:txBody>
          <a:bodyPr/>
          <a:lstStyle/>
          <a:p>
            <a:r>
              <a:rPr lang="tr-TR" dirty="0"/>
              <a:t>ROM</a:t>
            </a:r>
          </a:p>
        </p:txBody>
      </p:sp>
      <p:sp>
        <p:nvSpPr>
          <p:cNvPr id="3" name="İçerik Yer Tutucusu 2">
            <a:extLst>
              <a:ext uri="{FF2B5EF4-FFF2-40B4-BE49-F238E27FC236}">
                <a16:creationId xmlns:a16="http://schemas.microsoft.com/office/drawing/2014/main" id="{9CC57EB5-43E0-F87F-24D4-F78C19D30FE3}"/>
              </a:ext>
            </a:extLst>
          </p:cNvPr>
          <p:cNvSpPr>
            <a:spLocks noGrp="1"/>
          </p:cNvSpPr>
          <p:nvPr>
            <p:ph idx="1"/>
          </p:nvPr>
        </p:nvSpPr>
        <p:spPr/>
        <p:txBody>
          <a:bodyPr>
            <a:normAutofit lnSpcReduction="10000"/>
          </a:bodyPr>
          <a:lstStyle/>
          <a:p>
            <a:r>
              <a:rPr lang="tr-TR" dirty="0"/>
              <a:t>Kalıcı bellektir.</a:t>
            </a:r>
          </a:p>
          <a:p>
            <a:r>
              <a:rPr lang="tr-TR" dirty="0"/>
              <a:t>ROM, bilgisayarlarda ana belleğin bir bölümünü içerir. Aynı zamanda ek depolama birimi olarak görev alabiliriler.</a:t>
            </a:r>
          </a:p>
          <a:p>
            <a:r>
              <a:rPr lang="tr-TR" dirty="0"/>
              <a:t>Maske ROM, PROM, EPROM VE EEPROM olarak türleri vardır.</a:t>
            </a:r>
          </a:p>
          <a:p>
            <a:r>
              <a:rPr lang="tr-TR" dirty="0"/>
              <a:t>Maske ROM, içerdiği verinin üretim sırasında maskeleme işleminde belirlenen ROM türüdür.</a:t>
            </a:r>
          </a:p>
          <a:p>
            <a:r>
              <a:rPr lang="tr-TR" dirty="0"/>
              <a:t>PROM, veriyi bir kez içerdiği sigortalar yoluyla yazılan ROM türüdür.</a:t>
            </a:r>
          </a:p>
          <a:p>
            <a:r>
              <a:rPr lang="tr-TR" dirty="0"/>
              <a:t>EPROM, verinin çok kez yazıldığı ve morötesi ışıkla silinebilen ROM türüdür.</a:t>
            </a:r>
          </a:p>
          <a:p>
            <a:r>
              <a:rPr lang="tr-TR" dirty="0"/>
              <a:t>EEPROM, verinin çok kere yazılıp silinen ROM türüdür.</a:t>
            </a:r>
          </a:p>
          <a:p>
            <a:endParaRPr lang="tr-TR" dirty="0"/>
          </a:p>
          <a:p>
            <a:endParaRPr lang="tr-TR" dirty="0"/>
          </a:p>
          <a:p>
            <a:endParaRPr lang="tr-TR" dirty="0"/>
          </a:p>
        </p:txBody>
      </p:sp>
    </p:spTree>
    <p:extLst>
      <p:ext uri="{BB962C8B-B14F-4D97-AF65-F5344CB8AC3E}">
        <p14:creationId xmlns:p14="http://schemas.microsoft.com/office/powerpoint/2010/main" val="2400256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621EA3-A21A-49AD-EC9D-A1272B628DEA}"/>
              </a:ext>
            </a:extLst>
          </p:cNvPr>
          <p:cNvSpPr>
            <a:spLocks noGrp="1"/>
          </p:cNvSpPr>
          <p:nvPr>
            <p:ph type="title"/>
          </p:nvPr>
        </p:nvSpPr>
        <p:spPr/>
        <p:txBody>
          <a:bodyPr/>
          <a:lstStyle/>
          <a:p>
            <a:r>
              <a:rPr lang="tr-TR" dirty="0"/>
              <a:t>Flaş Bellek</a:t>
            </a:r>
          </a:p>
        </p:txBody>
      </p:sp>
      <p:sp>
        <p:nvSpPr>
          <p:cNvPr id="3" name="İçerik Yer Tutucusu 2">
            <a:extLst>
              <a:ext uri="{FF2B5EF4-FFF2-40B4-BE49-F238E27FC236}">
                <a16:creationId xmlns:a16="http://schemas.microsoft.com/office/drawing/2014/main" id="{AB4EB8FB-2BAB-ACC2-72C0-8352E80E714C}"/>
              </a:ext>
            </a:extLst>
          </p:cNvPr>
          <p:cNvSpPr>
            <a:spLocks noGrp="1"/>
          </p:cNvSpPr>
          <p:nvPr>
            <p:ph idx="1"/>
          </p:nvPr>
        </p:nvSpPr>
        <p:spPr/>
        <p:txBody>
          <a:bodyPr/>
          <a:lstStyle/>
          <a:p>
            <a:r>
              <a:rPr lang="tr-TR" dirty="0"/>
              <a:t>Birçok </a:t>
            </a:r>
            <a:r>
              <a:rPr lang="tr-TR" dirty="0" err="1"/>
              <a:t>EEPROM’un</a:t>
            </a:r>
            <a:r>
              <a:rPr lang="tr-TR" dirty="0"/>
              <a:t> bir araya gelmesiyle oluşurlar.</a:t>
            </a:r>
          </a:p>
          <a:p>
            <a:r>
              <a:rPr lang="tr-TR" dirty="0"/>
              <a:t>NOR ve NAND olmak üzere iki türü vardır.</a:t>
            </a:r>
          </a:p>
          <a:p>
            <a:r>
              <a:rPr lang="tr-TR" dirty="0"/>
              <a:t>NOR, verilere bit olarak erişebilir. Kapasitesi çok sınırlıdır.</a:t>
            </a:r>
          </a:p>
          <a:p>
            <a:r>
              <a:rPr lang="tr-TR" dirty="0"/>
              <a:t>NAND, verilere bit dizisi olarak erişebilir. NOR flaş belleklere göre kapasitesi daha çoktur.</a:t>
            </a:r>
          </a:p>
          <a:p>
            <a:endParaRPr lang="tr-TR" dirty="0"/>
          </a:p>
          <a:p>
            <a:endParaRPr lang="tr-TR" dirty="0"/>
          </a:p>
        </p:txBody>
      </p:sp>
    </p:spTree>
    <p:extLst>
      <p:ext uri="{BB962C8B-B14F-4D97-AF65-F5344CB8AC3E}">
        <p14:creationId xmlns:p14="http://schemas.microsoft.com/office/powerpoint/2010/main" val="646063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4C9612-E1D0-4CF5-CE76-D1C10C43AC11}"/>
              </a:ext>
            </a:extLst>
          </p:cNvPr>
          <p:cNvSpPr>
            <a:spLocks noGrp="1"/>
          </p:cNvSpPr>
          <p:nvPr>
            <p:ph type="title"/>
          </p:nvPr>
        </p:nvSpPr>
        <p:spPr/>
        <p:txBody>
          <a:bodyPr/>
          <a:lstStyle/>
          <a:p>
            <a:r>
              <a:rPr lang="tr-TR" dirty="0"/>
              <a:t>Sistem Yolu</a:t>
            </a:r>
          </a:p>
        </p:txBody>
      </p:sp>
      <p:sp>
        <p:nvSpPr>
          <p:cNvPr id="3" name="İçerik Yer Tutucusu 2">
            <a:extLst>
              <a:ext uri="{FF2B5EF4-FFF2-40B4-BE49-F238E27FC236}">
                <a16:creationId xmlns:a16="http://schemas.microsoft.com/office/drawing/2014/main" id="{A43691C3-A118-CC94-B19C-86FDEE487A2A}"/>
              </a:ext>
            </a:extLst>
          </p:cNvPr>
          <p:cNvSpPr>
            <a:spLocks noGrp="1"/>
          </p:cNvSpPr>
          <p:nvPr>
            <p:ph idx="1"/>
          </p:nvPr>
        </p:nvSpPr>
        <p:spPr/>
        <p:txBody>
          <a:bodyPr/>
          <a:lstStyle/>
          <a:p>
            <a:r>
              <a:rPr lang="tr-TR" dirty="0"/>
              <a:t>Sistem yolu, bilgisayar sistemlerinde CPU, RAM gibi temel arabirimleri birbirine bağlar.</a:t>
            </a:r>
          </a:p>
          <a:p>
            <a:r>
              <a:rPr lang="tr-TR" dirty="0"/>
              <a:t>Veri iletimi, adreslerin iletimi ve denetim komutlarının iletimi görevlerini yerine getirir.</a:t>
            </a:r>
          </a:p>
        </p:txBody>
      </p:sp>
    </p:spTree>
    <p:extLst>
      <p:ext uri="{BB962C8B-B14F-4D97-AF65-F5344CB8AC3E}">
        <p14:creationId xmlns:p14="http://schemas.microsoft.com/office/powerpoint/2010/main" val="3266994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99387C-360E-E4D3-BE7D-4DF15ABB27B2}"/>
              </a:ext>
            </a:extLst>
          </p:cNvPr>
          <p:cNvSpPr>
            <a:spLocks noGrp="1"/>
          </p:cNvSpPr>
          <p:nvPr>
            <p:ph type="title"/>
          </p:nvPr>
        </p:nvSpPr>
        <p:spPr/>
        <p:txBody>
          <a:bodyPr/>
          <a:lstStyle/>
          <a:p>
            <a:r>
              <a:rPr lang="tr-TR" dirty="0"/>
              <a:t>Giriş ve Çıkış Aygıtları</a:t>
            </a:r>
          </a:p>
        </p:txBody>
      </p:sp>
      <p:sp>
        <p:nvSpPr>
          <p:cNvPr id="3" name="İçerik Yer Tutucusu 2">
            <a:extLst>
              <a:ext uri="{FF2B5EF4-FFF2-40B4-BE49-F238E27FC236}">
                <a16:creationId xmlns:a16="http://schemas.microsoft.com/office/drawing/2014/main" id="{7E57A9B6-739E-8ABE-88FC-9053AE3125D9}"/>
              </a:ext>
            </a:extLst>
          </p:cNvPr>
          <p:cNvSpPr>
            <a:spLocks noGrp="1"/>
          </p:cNvSpPr>
          <p:nvPr>
            <p:ph idx="1"/>
          </p:nvPr>
        </p:nvSpPr>
        <p:spPr/>
        <p:txBody>
          <a:bodyPr>
            <a:normAutofit fontScale="92500" lnSpcReduction="20000"/>
          </a:bodyPr>
          <a:lstStyle/>
          <a:p>
            <a:r>
              <a:rPr lang="tr-TR" dirty="0"/>
              <a:t>Giriş ve çıkış aygıtları, bilgisayara dış ortamdan veri gönderen veya bilgisayardan dış ortama veri ileten aygıtlardır.</a:t>
            </a:r>
          </a:p>
          <a:p>
            <a:r>
              <a:rPr lang="tr-TR" dirty="0"/>
              <a:t>Giriş aygıtları, çıkış aygıtları ve hem giriş ve hem çıkış aygıtları olmak üzere üç türü vardır.</a:t>
            </a:r>
          </a:p>
          <a:p>
            <a:r>
              <a:rPr lang="tr-TR" dirty="0"/>
              <a:t>Giriş aygıtları, dış ortamdan alınan verileri bilgisayara uygun biçimlerde aktarır. Giriş aygıtlarına örnek olarak klavye ve fare verilebilir.</a:t>
            </a:r>
          </a:p>
          <a:p>
            <a:r>
              <a:rPr lang="tr-TR" dirty="0"/>
              <a:t>Çıkış aygıtları, bilgisayardan gelen verileri dış ortama uygun biçimlerde aktarır. Çıkış aygıtlarına örnek olarak monitör ve yazıcı verilebilir.</a:t>
            </a:r>
          </a:p>
          <a:p>
            <a:r>
              <a:rPr lang="tr-TR" dirty="0"/>
              <a:t>Hem giriş hem çıkış aygıtları, hem dış ortamdan alınan verileri bilgisayara uygun biçimlerde aktaran hem de bilgisayardan gelen verileri dış ortama uygun biçimde aktarır. Hem giriş hem çıkış aygıtlarına örnek olarak sabit disk ve optik okuyucu verilebilir.</a:t>
            </a:r>
          </a:p>
        </p:txBody>
      </p:sp>
    </p:spTree>
    <p:extLst>
      <p:ext uri="{BB962C8B-B14F-4D97-AF65-F5344CB8AC3E}">
        <p14:creationId xmlns:p14="http://schemas.microsoft.com/office/powerpoint/2010/main" val="1867458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729C3A-1516-6053-C1EC-F857623723A4}"/>
              </a:ext>
            </a:extLst>
          </p:cNvPr>
          <p:cNvSpPr>
            <a:spLocks noGrp="1"/>
          </p:cNvSpPr>
          <p:nvPr>
            <p:ph type="title"/>
          </p:nvPr>
        </p:nvSpPr>
        <p:spPr/>
        <p:txBody>
          <a:bodyPr/>
          <a:lstStyle/>
          <a:p>
            <a:r>
              <a:rPr lang="tr-TR" dirty="0"/>
              <a:t>Giriş ve Çıkış Arabirimleri</a:t>
            </a:r>
          </a:p>
        </p:txBody>
      </p:sp>
      <p:sp>
        <p:nvSpPr>
          <p:cNvPr id="3" name="İçerik Yer Tutucusu 2">
            <a:extLst>
              <a:ext uri="{FF2B5EF4-FFF2-40B4-BE49-F238E27FC236}">
                <a16:creationId xmlns:a16="http://schemas.microsoft.com/office/drawing/2014/main" id="{564FE217-3A1D-E33A-82B7-45DBEA4B2E9F}"/>
              </a:ext>
            </a:extLst>
          </p:cNvPr>
          <p:cNvSpPr>
            <a:spLocks noGrp="1"/>
          </p:cNvSpPr>
          <p:nvPr>
            <p:ph idx="1"/>
          </p:nvPr>
        </p:nvSpPr>
        <p:spPr/>
        <p:txBody>
          <a:bodyPr/>
          <a:lstStyle/>
          <a:p>
            <a:r>
              <a:rPr lang="tr-TR" dirty="0"/>
              <a:t>Giriş ve çıkış aygıtlarının sistem veri yoluna bağlamak için kullanılan arabirimlerdir.</a:t>
            </a:r>
          </a:p>
          <a:p>
            <a:r>
              <a:rPr lang="tr-TR" dirty="0"/>
              <a:t>Sayısal veya analog sinyalleri alıp sistem veri yoluna uygun şekilde çevirebilirler.</a:t>
            </a:r>
          </a:p>
        </p:txBody>
      </p:sp>
    </p:spTree>
    <p:extLst>
      <p:ext uri="{BB962C8B-B14F-4D97-AF65-F5344CB8AC3E}">
        <p14:creationId xmlns:p14="http://schemas.microsoft.com/office/powerpoint/2010/main" val="2801428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26E602-9228-F0EC-B337-3FAACDC5FF71}"/>
              </a:ext>
            </a:extLst>
          </p:cNvPr>
          <p:cNvSpPr>
            <a:spLocks noGrp="1"/>
          </p:cNvSpPr>
          <p:nvPr>
            <p:ph type="title"/>
          </p:nvPr>
        </p:nvSpPr>
        <p:spPr/>
        <p:txBody>
          <a:bodyPr/>
          <a:lstStyle/>
          <a:p>
            <a:r>
              <a:rPr lang="tr-TR" dirty="0"/>
              <a:t>Mikrodenetleyici</a:t>
            </a:r>
          </a:p>
        </p:txBody>
      </p:sp>
      <p:sp>
        <p:nvSpPr>
          <p:cNvPr id="3" name="İçerik Yer Tutucusu 2">
            <a:extLst>
              <a:ext uri="{FF2B5EF4-FFF2-40B4-BE49-F238E27FC236}">
                <a16:creationId xmlns:a16="http://schemas.microsoft.com/office/drawing/2014/main" id="{6D18AAB4-4A29-559C-8538-FE89B536A0B5}"/>
              </a:ext>
            </a:extLst>
          </p:cNvPr>
          <p:cNvSpPr>
            <a:spLocks noGrp="1"/>
          </p:cNvSpPr>
          <p:nvPr>
            <p:ph idx="1"/>
          </p:nvPr>
        </p:nvSpPr>
        <p:spPr/>
        <p:txBody>
          <a:bodyPr/>
          <a:lstStyle/>
          <a:p>
            <a:r>
              <a:rPr lang="tr-TR" dirty="0"/>
              <a:t>Mikrodenetleyiciler, CPU, RAM, ROM, giriş ve çıkış arabirimleri gibi bilgisayar bileşenlerinin bir arada olduğu bilgisayar sistemleridir.</a:t>
            </a:r>
          </a:p>
          <a:p>
            <a:r>
              <a:rPr lang="tr-TR" dirty="0"/>
              <a:t>Genellikle </a:t>
            </a:r>
            <a:r>
              <a:rPr lang="tr-TR" dirty="0" err="1"/>
              <a:t>tümdevre</a:t>
            </a:r>
            <a:r>
              <a:rPr lang="tr-TR" dirty="0"/>
              <a:t> olarak üretilirler.</a:t>
            </a:r>
          </a:p>
          <a:p>
            <a:r>
              <a:rPr lang="tr-TR" dirty="0"/>
              <a:t>Mikrodenetleyiciler, gömülü sistemlerde kullanılmaktadır.</a:t>
            </a:r>
          </a:p>
        </p:txBody>
      </p:sp>
    </p:spTree>
    <p:extLst>
      <p:ext uri="{BB962C8B-B14F-4D97-AF65-F5344CB8AC3E}">
        <p14:creationId xmlns:p14="http://schemas.microsoft.com/office/powerpoint/2010/main" val="230097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EA59A6-0259-5FEA-8918-60E27101EDFE}"/>
              </a:ext>
            </a:extLst>
          </p:cNvPr>
          <p:cNvSpPr>
            <a:spLocks noGrp="1"/>
          </p:cNvSpPr>
          <p:nvPr>
            <p:ph type="title"/>
          </p:nvPr>
        </p:nvSpPr>
        <p:spPr/>
        <p:txBody>
          <a:bodyPr/>
          <a:lstStyle/>
          <a:p>
            <a:r>
              <a:rPr lang="tr-TR" dirty="0"/>
              <a:t>Bilişsel Teknolojiler</a:t>
            </a:r>
          </a:p>
        </p:txBody>
      </p:sp>
      <p:sp>
        <p:nvSpPr>
          <p:cNvPr id="3" name="İçerik Yer Tutucusu 2">
            <a:extLst>
              <a:ext uri="{FF2B5EF4-FFF2-40B4-BE49-F238E27FC236}">
                <a16:creationId xmlns:a16="http://schemas.microsoft.com/office/drawing/2014/main" id="{D5672CFF-8E1E-D094-B1F7-B6CE06278608}"/>
              </a:ext>
            </a:extLst>
          </p:cNvPr>
          <p:cNvSpPr>
            <a:spLocks noGrp="1"/>
          </p:cNvSpPr>
          <p:nvPr>
            <p:ph idx="1"/>
          </p:nvPr>
        </p:nvSpPr>
        <p:spPr/>
        <p:txBody>
          <a:bodyPr/>
          <a:lstStyle/>
          <a:p>
            <a:r>
              <a:rPr lang="tr-TR" dirty="0"/>
              <a:t>Bilişsel teknolojiler, insanın bilişsel süreçlerini taklit eden teknolojilerdir.</a:t>
            </a:r>
          </a:p>
          <a:p>
            <a:r>
              <a:rPr lang="tr-TR" dirty="0"/>
              <a:t>Bilişsel teknolojiler uzman sistemler, yapay sinir ağları, makine öğrenmesi, robotik gibi birçok bilim alanını kapsar.</a:t>
            </a:r>
          </a:p>
          <a:p>
            <a:r>
              <a:rPr lang="tr-TR" dirty="0"/>
              <a:t>Bilişsel teknolojilerin sağlık hizmetleri, bankacılık, finans, lojistik gibi birçok kullanım alanı vardır.</a:t>
            </a:r>
          </a:p>
          <a:p>
            <a:endParaRPr lang="tr-TR" dirty="0"/>
          </a:p>
        </p:txBody>
      </p:sp>
    </p:spTree>
    <p:extLst>
      <p:ext uri="{BB962C8B-B14F-4D97-AF65-F5344CB8AC3E}">
        <p14:creationId xmlns:p14="http://schemas.microsoft.com/office/powerpoint/2010/main" val="619702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50ED0E-BC6D-759E-2DE2-68026EFE3A58}"/>
              </a:ext>
            </a:extLst>
          </p:cNvPr>
          <p:cNvSpPr>
            <a:spLocks noGrp="1"/>
          </p:cNvSpPr>
          <p:nvPr>
            <p:ph type="title"/>
          </p:nvPr>
        </p:nvSpPr>
        <p:spPr/>
        <p:txBody>
          <a:bodyPr/>
          <a:lstStyle/>
          <a:p>
            <a:r>
              <a:rPr lang="tr-TR" dirty="0"/>
              <a:t>Sensör</a:t>
            </a:r>
          </a:p>
        </p:txBody>
      </p:sp>
      <p:sp>
        <p:nvSpPr>
          <p:cNvPr id="3" name="İçerik Yer Tutucusu 2">
            <a:extLst>
              <a:ext uri="{FF2B5EF4-FFF2-40B4-BE49-F238E27FC236}">
                <a16:creationId xmlns:a16="http://schemas.microsoft.com/office/drawing/2014/main" id="{84F20149-CEA8-4639-CE3C-D7A6A8F43B9D}"/>
              </a:ext>
            </a:extLst>
          </p:cNvPr>
          <p:cNvSpPr>
            <a:spLocks noGrp="1"/>
          </p:cNvSpPr>
          <p:nvPr>
            <p:ph idx="1"/>
          </p:nvPr>
        </p:nvSpPr>
        <p:spPr/>
        <p:txBody>
          <a:bodyPr/>
          <a:lstStyle/>
          <a:p>
            <a:r>
              <a:rPr lang="tr-TR" dirty="0"/>
              <a:t>Dış dünyadan alınan büyüklükleri elektriksel sinyallere çevirir.</a:t>
            </a:r>
          </a:p>
          <a:p>
            <a:r>
              <a:rPr lang="tr-TR" dirty="0"/>
              <a:t>Sensörlerin birçok türleri vardır.</a:t>
            </a:r>
          </a:p>
          <a:p>
            <a:r>
              <a:rPr lang="tr-TR" dirty="0"/>
              <a:t>Sensörlere örnek olarak sıcaklık sensörü, nem sensörü, basınç sensörü ve toz sensörü verilebilir.</a:t>
            </a:r>
          </a:p>
        </p:txBody>
      </p:sp>
    </p:spTree>
    <p:extLst>
      <p:ext uri="{BB962C8B-B14F-4D97-AF65-F5344CB8AC3E}">
        <p14:creationId xmlns:p14="http://schemas.microsoft.com/office/powerpoint/2010/main" val="1165823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103196-ECA6-DC88-A3D6-443A5428F7F4}"/>
              </a:ext>
            </a:extLst>
          </p:cNvPr>
          <p:cNvSpPr>
            <a:spLocks noGrp="1"/>
          </p:cNvSpPr>
          <p:nvPr>
            <p:ph type="title"/>
          </p:nvPr>
        </p:nvSpPr>
        <p:spPr/>
        <p:txBody>
          <a:bodyPr/>
          <a:lstStyle/>
          <a:p>
            <a:r>
              <a:rPr lang="tr-TR" dirty="0"/>
              <a:t>Bilişsel Teknolojilerde Gömülü Sistem Yazılımları</a:t>
            </a:r>
          </a:p>
        </p:txBody>
      </p:sp>
      <p:sp>
        <p:nvSpPr>
          <p:cNvPr id="3" name="İçerik Yer Tutucusu 2">
            <a:extLst>
              <a:ext uri="{FF2B5EF4-FFF2-40B4-BE49-F238E27FC236}">
                <a16:creationId xmlns:a16="http://schemas.microsoft.com/office/drawing/2014/main" id="{BF683FCE-EFA9-6385-50DB-AF65F50FC2CC}"/>
              </a:ext>
            </a:extLst>
          </p:cNvPr>
          <p:cNvSpPr>
            <a:spLocks noGrp="1"/>
          </p:cNvSpPr>
          <p:nvPr>
            <p:ph idx="1"/>
          </p:nvPr>
        </p:nvSpPr>
        <p:spPr/>
        <p:txBody>
          <a:bodyPr/>
          <a:lstStyle/>
          <a:p>
            <a:r>
              <a:rPr lang="tr-TR" dirty="0" err="1"/>
              <a:t>Caffe</a:t>
            </a:r>
            <a:endParaRPr lang="tr-TR" dirty="0"/>
          </a:p>
          <a:p>
            <a:r>
              <a:rPr lang="tr-TR" dirty="0" err="1"/>
              <a:t>Keras</a:t>
            </a:r>
            <a:endParaRPr lang="tr-TR" dirty="0"/>
          </a:p>
          <a:p>
            <a:r>
              <a:rPr lang="tr-TR" dirty="0" err="1"/>
              <a:t>OpenCV</a:t>
            </a:r>
            <a:endParaRPr lang="tr-TR" dirty="0"/>
          </a:p>
          <a:p>
            <a:r>
              <a:rPr lang="tr-TR" dirty="0" err="1"/>
              <a:t>PyTorch</a:t>
            </a:r>
            <a:endParaRPr lang="tr-TR" dirty="0"/>
          </a:p>
          <a:p>
            <a:r>
              <a:rPr lang="tr-TR" dirty="0" err="1"/>
              <a:t>Tensorflow</a:t>
            </a:r>
            <a:endParaRPr lang="tr-TR" dirty="0"/>
          </a:p>
          <a:p>
            <a:r>
              <a:rPr lang="tr-TR" dirty="0" err="1"/>
              <a:t>AIfES</a:t>
            </a:r>
            <a:endParaRPr lang="tr-TR" dirty="0"/>
          </a:p>
        </p:txBody>
      </p:sp>
    </p:spTree>
    <p:extLst>
      <p:ext uri="{BB962C8B-B14F-4D97-AF65-F5344CB8AC3E}">
        <p14:creationId xmlns:p14="http://schemas.microsoft.com/office/powerpoint/2010/main" val="89452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963824-C526-ECE0-E3A1-CF7FE034D46B}"/>
              </a:ext>
            </a:extLst>
          </p:cNvPr>
          <p:cNvSpPr>
            <a:spLocks noGrp="1"/>
          </p:cNvSpPr>
          <p:nvPr>
            <p:ph type="title"/>
          </p:nvPr>
        </p:nvSpPr>
        <p:spPr/>
        <p:txBody>
          <a:bodyPr/>
          <a:lstStyle/>
          <a:p>
            <a:r>
              <a:rPr lang="tr-TR" dirty="0" err="1"/>
              <a:t>Caffe</a:t>
            </a:r>
            <a:endParaRPr lang="tr-TR" dirty="0"/>
          </a:p>
        </p:txBody>
      </p:sp>
      <p:sp>
        <p:nvSpPr>
          <p:cNvPr id="3" name="İçerik Yer Tutucusu 2">
            <a:extLst>
              <a:ext uri="{FF2B5EF4-FFF2-40B4-BE49-F238E27FC236}">
                <a16:creationId xmlns:a16="http://schemas.microsoft.com/office/drawing/2014/main" id="{95C40AAC-1C55-93C7-F334-37F2DE038502}"/>
              </a:ext>
            </a:extLst>
          </p:cNvPr>
          <p:cNvSpPr>
            <a:spLocks noGrp="1"/>
          </p:cNvSpPr>
          <p:nvPr>
            <p:ph idx="1"/>
          </p:nvPr>
        </p:nvSpPr>
        <p:spPr/>
        <p:txBody>
          <a:bodyPr/>
          <a:lstStyle/>
          <a:p>
            <a:r>
              <a:rPr lang="tr-TR" dirty="0"/>
              <a:t>Bir derin öğrenme çatısıdır.</a:t>
            </a:r>
          </a:p>
          <a:p>
            <a:r>
              <a:rPr lang="tr-TR" dirty="0"/>
              <a:t>Çok hızlı çalışır.</a:t>
            </a:r>
          </a:p>
          <a:p>
            <a:r>
              <a:rPr lang="tr-TR" dirty="0"/>
              <a:t>C++ ile yazılmıştır.</a:t>
            </a:r>
          </a:p>
        </p:txBody>
      </p:sp>
    </p:spTree>
    <p:extLst>
      <p:ext uri="{BB962C8B-B14F-4D97-AF65-F5344CB8AC3E}">
        <p14:creationId xmlns:p14="http://schemas.microsoft.com/office/powerpoint/2010/main" val="1129916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8C13AC-5C01-0F25-AC1F-00885D7DBF67}"/>
              </a:ext>
            </a:extLst>
          </p:cNvPr>
          <p:cNvSpPr>
            <a:spLocks noGrp="1"/>
          </p:cNvSpPr>
          <p:nvPr>
            <p:ph type="title"/>
          </p:nvPr>
        </p:nvSpPr>
        <p:spPr/>
        <p:txBody>
          <a:bodyPr/>
          <a:lstStyle/>
          <a:p>
            <a:r>
              <a:rPr lang="tr-TR" dirty="0" err="1"/>
              <a:t>Keras</a:t>
            </a:r>
            <a:endParaRPr lang="tr-TR" dirty="0"/>
          </a:p>
        </p:txBody>
      </p:sp>
      <p:sp>
        <p:nvSpPr>
          <p:cNvPr id="3" name="İçerik Yer Tutucusu 2">
            <a:extLst>
              <a:ext uri="{FF2B5EF4-FFF2-40B4-BE49-F238E27FC236}">
                <a16:creationId xmlns:a16="http://schemas.microsoft.com/office/drawing/2014/main" id="{42C6334F-FB9D-AC11-5490-462AB6E28BCD}"/>
              </a:ext>
            </a:extLst>
          </p:cNvPr>
          <p:cNvSpPr>
            <a:spLocks noGrp="1"/>
          </p:cNvSpPr>
          <p:nvPr>
            <p:ph idx="1"/>
          </p:nvPr>
        </p:nvSpPr>
        <p:spPr/>
        <p:txBody>
          <a:bodyPr/>
          <a:lstStyle/>
          <a:p>
            <a:r>
              <a:rPr lang="tr-TR" dirty="0"/>
              <a:t>Bir derin öğrenme çatısıdır.</a:t>
            </a:r>
          </a:p>
          <a:p>
            <a:r>
              <a:rPr lang="tr-TR" dirty="0"/>
              <a:t>Python ile yazılmıştır.</a:t>
            </a:r>
          </a:p>
        </p:txBody>
      </p:sp>
    </p:spTree>
    <p:extLst>
      <p:ext uri="{BB962C8B-B14F-4D97-AF65-F5344CB8AC3E}">
        <p14:creationId xmlns:p14="http://schemas.microsoft.com/office/powerpoint/2010/main" val="3315741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4885A2-49FF-A58E-4685-066FD288418D}"/>
              </a:ext>
            </a:extLst>
          </p:cNvPr>
          <p:cNvSpPr>
            <a:spLocks noGrp="1"/>
          </p:cNvSpPr>
          <p:nvPr>
            <p:ph type="title"/>
          </p:nvPr>
        </p:nvSpPr>
        <p:spPr/>
        <p:txBody>
          <a:bodyPr/>
          <a:lstStyle/>
          <a:p>
            <a:r>
              <a:rPr lang="tr-TR" dirty="0" err="1"/>
              <a:t>OpenCV</a:t>
            </a:r>
            <a:endParaRPr lang="tr-TR" dirty="0"/>
          </a:p>
        </p:txBody>
      </p:sp>
      <p:sp>
        <p:nvSpPr>
          <p:cNvPr id="3" name="İçerik Yer Tutucusu 2">
            <a:extLst>
              <a:ext uri="{FF2B5EF4-FFF2-40B4-BE49-F238E27FC236}">
                <a16:creationId xmlns:a16="http://schemas.microsoft.com/office/drawing/2014/main" id="{A4F3C731-7B28-1B69-4B95-2F322F34C7F8}"/>
              </a:ext>
            </a:extLst>
          </p:cNvPr>
          <p:cNvSpPr>
            <a:spLocks noGrp="1"/>
          </p:cNvSpPr>
          <p:nvPr>
            <p:ph idx="1"/>
          </p:nvPr>
        </p:nvSpPr>
        <p:spPr/>
        <p:txBody>
          <a:bodyPr/>
          <a:lstStyle/>
          <a:p>
            <a:r>
              <a:rPr lang="tr-TR" dirty="0"/>
              <a:t>Görüntü işleme kütüphanesidir.</a:t>
            </a:r>
          </a:p>
          <a:p>
            <a:r>
              <a:rPr lang="tr-TR" dirty="0"/>
              <a:t>C ve C++ ile yazılmıştır. </a:t>
            </a:r>
          </a:p>
        </p:txBody>
      </p:sp>
    </p:spTree>
    <p:extLst>
      <p:ext uri="{BB962C8B-B14F-4D97-AF65-F5344CB8AC3E}">
        <p14:creationId xmlns:p14="http://schemas.microsoft.com/office/powerpoint/2010/main" val="1409046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DF647A-85C6-6806-EBE9-EF2E1DBDD9A4}"/>
              </a:ext>
            </a:extLst>
          </p:cNvPr>
          <p:cNvSpPr>
            <a:spLocks noGrp="1"/>
          </p:cNvSpPr>
          <p:nvPr>
            <p:ph type="title"/>
          </p:nvPr>
        </p:nvSpPr>
        <p:spPr/>
        <p:txBody>
          <a:bodyPr/>
          <a:lstStyle/>
          <a:p>
            <a:r>
              <a:rPr lang="tr-TR" dirty="0" err="1"/>
              <a:t>PyTorch</a:t>
            </a:r>
            <a:endParaRPr lang="tr-TR" dirty="0"/>
          </a:p>
        </p:txBody>
      </p:sp>
      <p:sp>
        <p:nvSpPr>
          <p:cNvPr id="3" name="İçerik Yer Tutucusu 2">
            <a:extLst>
              <a:ext uri="{FF2B5EF4-FFF2-40B4-BE49-F238E27FC236}">
                <a16:creationId xmlns:a16="http://schemas.microsoft.com/office/drawing/2014/main" id="{B3FB0B97-4259-3391-5230-66DE2C60649C}"/>
              </a:ext>
            </a:extLst>
          </p:cNvPr>
          <p:cNvSpPr>
            <a:spLocks noGrp="1"/>
          </p:cNvSpPr>
          <p:nvPr>
            <p:ph idx="1"/>
          </p:nvPr>
        </p:nvSpPr>
        <p:spPr/>
        <p:txBody>
          <a:bodyPr/>
          <a:lstStyle/>
          <a:p>
            <a:r>
              <a:rPr lang="tr-TR" dirty="0"/>
              <a:t>Bir tensör kütüphanesidir.</a:t>
            </a:r>
          </a:p>
          <a:p>
            <a:r>
              <a:rPr lang="tr-TR" dirty="0" err="1"/>
              <a:t>Keras</a:t>
            </a:r>
            <a:r>
              <a:rPr lang="tr-TR" dirty="0"/>
              <a:t> çatısını da içinde barındırır.</a:t>
            </a:r>
          </a:p>
          <a:p>
            <a:r>
              <a:rPr lang="tr-TR" dirty="0"/>
              <a:t>Python ile yazılmıştır.</a:t>
            </a:r>
          </a:p>
        </p:txBody>
      </p:sp>
    </p:spTree>
    <p:extLst>
      <p:ext uri="{BB962C8B-B14F-4D97-AF65-F5344CB8AC3E}">
        <p14:creationId xmlns:p14="http://schemas.microsoft.com/office/powerpoint/2010/main" val="1825662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947D74-509E-4193-C4E3-0EDA10B51B75}"/>
              </a:ext>
            </a:extLst>
          </p:cNvPr>
          <p:cNvSpPr>
            <a:spLocks noGrp="1"/>
          </p:cNvSpPr>
          <p:nvPr>
            <p:ph type="title"/>
          </p:nvPr>
        </p:nvSpPr>
        <p:spPr/>
        <p:txBody>
          <a:bodyPr/>
          <a:lstStyle/>
          <a:p>
            <a:r>
              <a:rPr lang="tr-TR" dirty="0" err="1"/>
              <a:t>Tensorflow</a:t>
            </a:r>
            <a:endParaRPr lang="tr-TR" dirty="0"/>
          </a:p>
        </p:txBody>
      </p:sp>
      <p:sp>
        <p:nvSpPr>
          <p:cNvPr id="3" name="İçerik Yer Tutucusu 2">
            <a:extLst>
              <a:ext uri="{FF2B5EF4-FFF2-40B4-BE49-F238E27FC236}">
                <a16:creationId xmlns:a16="http://schemas.microsoft.com/office/drawing/2014/main" id="{0CAD021D-DEC5-1EFB-B3D1-23A3976E453D}"/>
              </a:ext>
            </a:extLst>
          </p:cNvPr>
          <p:cNvSpPr>
            <a:spLocks noGrp="1"/>
          </p:cNvSpPr>
          <p:nvPr>
            <p:ph idx="1"/>
          </p:nvPr>
        </p:nvSpPr>
        <p:spPr/>
        <p:txBody>
          <a:bodyPr/>
          <a:lstStyle/>
          <a:p>
            <a:r>
              <a:rPr lang="tr-TR" dirty="0"/>
              <a:t>Bir makine öğrenmesi çatısıdır.</a:t>
            </a:r>
          </a:p>
          <a:p>
            <a:r>
              <a:rPr lang="tr-TR" dirty="0"/>
              <a:t>C++ ile yazılmıştır.</a:t>
            </a:r>
          </a:p>
          <a:p>
            <a:r>
              <a:rPr lang="tr-TR" dirty="0" err="1"/>
              <a:t>Keras</a:t>
            </a:r>
            <a:r>
              <a:rPr lang="tr-TR" dirty="0"/>
              <a:t> çatısını da içinde barındırır.</a:t>
            </a:r>
          </a:p>
          <a:p>
            <a:r>
              <a:rPr lang="tr-TR" dirty="0"/>
              <a:t>Birçok türü vardır.</a:t>
            </a:r>
          </a:p>
          <a:p>
            <a:r>
              <a:rPr lang="tr-TR" dirty="0"/>
              <a:t>Standart </a:t>
            </a:r>
            <a:r>
              <a:rPr lang="tr-TR" dirty="0" err="1"/>
              <a:t>Tensorflow</a:t>
            </a:r>
            <a:r>
              <a:rPr lang="tr-TR" dirty="0"/>
              <a:t>, gömülü sistemlerde kullanılabilir olsa da </a:t>
            </a:r>
            <a:r>
              <a:rPr lang="tr-TR" dirty="0" err="1"/>
              <a:t>Tensorflow’un</a:t>
            </a:r>
            <a:r>
              <a:rPr lang="tr-TR" dirty="0"/>
              <a:t> </a:t>
            </a:r>
            <a:r>
              <a:rPr lang="tr-TR" dirty="0" err="1"/>
              <a:t>Tensorflow</a:t>
            </a:r>
            <a:r>
              <a:rPr lang="tr-TR" dirty="0"/>
              <a:t> </a:t>
            </a:r>
            <a:r>
              <a:rPr lang="tr-TR" dirty="0" err="1"/>
              <a:t>Lite</a:t>
            </a:r>
            <a:r>
              <a:rPr lang="tr-TR" dirty="0"/>
              <a:t> türü, gömülü </a:t>
            </a:r>
            <a:r>
              <a:rPr lang="tr-TR" dirty="0" err="1"/>
              <a:t>sistmelerde</a:t>
            </a:r>
            <a:r>
              <a:rPr lang="tr-TR" dirty="0"/>
              <a:t> kullanımı daha uygundur.</a:t>
            </a:r>
          </a:p>
        </p:txBody>
      </p:sp>
    </p:spTree>
    <p:extLst>
      <p:ext uri="{BB962C8B-B14F-4D97-AF65-F5344CB8AC3E}">
        <p14:creationId xmlns:p14="http://schemas.microsoft.com/office/powerpoint/2010/main" val="4222558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C1D02B-DB6D-929E-D0E1-2E10996E99E7}"/>
              </a:ext>
            </a:extLst>
          </p:cNvPr>
          <p:cNvSpPr>
            <a:spLocks noGrp="1"/>
          </p:cNvSpPr>
          <p:nvPr>
            <p:ph type="title"/>
          </p:nvPr>
        </p:nvSpPr>
        <p:spPr/>
        <p:txBody>
          <a:bodyPr/>
          <a:lstStyle/>
          <a:p>
            <a:r>
              <a:rPr lang="tr-TR" dirty="0" err="1"/>
              <a:t>AIfES</a:t>
            </a:r>
            <a:endParaRPr lang="tr-TR" dirty="0"/>
          </a:p>
        </p:txBody>
      </p:sp>
      <p:sp>
        <p:nvSpPr>
          <p:cNvPr id="3" name="İçerik Yer Tutucusu 2">
            <a:extLst>
              <a:ext uri="{FF2B5EF4-FFF2-40B4-BE49-F238E27FC236}">
                <a16:creationId xmlns:a16="http://schemas.microsoft.com/office/drawing/2014/main" id="{6C5D2A5E-2D14-1BC4-F250-90E488ACCE40}"/>
              </a:ext>
            </a:extLst>
          </p:cNvPr>
          <p:cNvSpPr>
            <a:spLocks noGrp="1"/>
          </p:cNvSpPr>
          <p:nvPr>
            <p:ph idx="1"/>
          </p:nvPr>
        </p:nvSpPr>
        <p:spPr/>
        <p:txBody>
          <a:bodyPr/>
          <a:lstStyle/>
          <a:p>
            <a:r>
              <a:rPr lang="tr-TR" dirty="0"/>
              <a:t>Bir derin öğrenme çatısıdır.</a:t>
            </a:r>
          </a:p>
          <a:p>
            <a:r>
              <a:rPr lang="tr-TR" dirty="0"/>
              <a:t>Çok düşük kaynak tüketimlidir.</a:t>
            </a:r>
          </a:p>
          <a:p>
            <a:r>
              <a:rPr lang="tr-TR" dirty="0"/>
              <a:t>C ile yazılmıştır.</a:t>
            </a:r>
          </a:p>
          <a:p>
            <a:endParaRPr lang="tr-TR" dirty="0"/>
          </a:p>
          <a:p>
            <a:endParaRPr lang="tr-TR" dirty="0"/>
          </a:p>
        </p:txBody>
      </p:sp>
    </p:spTree>
    <p:extLst>
      <p:ext uri="{BB962C8B-B14F-4D97-AF65-F5344CB8AC3E}">
        <p14:creationId xmlns:p14="http://schemas.microsoft.com/office/powerpoint/2010/main" val="1820489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BBED1C-BD4A-799E-22C6-EACF1BF2AAC9}"/>
              </a:ext>
            </a:extLst>
          </p:cNvPr>
          <p:cNvSpPr>
            <a:spLocks noGrp="1"/>
          </p:cNvSpPr>
          <p:nvPr>
            <p:ph type="title"/>
          </p:nvPr>
        </p:nvSpPr>
        <p:spPr/>
        <p:txBody>
          <a:bodyPr/>
          <a:lstStyle/>
          <a:p>
            <a:r>
              <a:rPr lang="tr-TR" dirty="0"/>
              <a:t>Gömülü Sistemlerde Kullanılabilir Derin Öğrenme Mimarileri</a:t>
            </a:r>
          </a:p>
        </p:txBody>
      </p:sp>
      <p:sp>
        <p:nvSpPr>
          <p:cNvPr id="3" name="İçerik Yer Tutucusu 2">
            <a:extLst>
              <a:ext uri="{FF2B5EF4-FFF2-40B4-BE49-F238E27FC236}">
                <a16:creationId xmlns:a16="http://schemas.microsoft.com/office/drawing/2014/main" id="{6C28A72F-DDEB-369F-B79E-75F51068C4A8}"/>
              </a:ext>
            </a:extLst>
          </p:cNvPr>
          <p:cNvSpPr>
            <a:spLocks noGrp="1"/>
          </p:cNvSpPr>
          <p:nvPr>
            <p:ph idx="1"/>
          </p:nvPr>
        </p:nvSpPr>
        <p:spPr/>
        <p:txBody>
          <a:bodyPr/>
          <a:lstStyle/>
          <a:p>
            <a:r>
              <a:rPr lang="tr-TR" dirty="0" err="1">
                <a:effectLst/>
              </a:rPr>
              <a:t>SqueezeNet</a:t>
            </a:r>
            <a:endParaRPr lang="tr-TR" dirty="0">
              <a:effectLst/>
            </a:endParaRPr>
          </a:p>
          <a:p>
            <a:r>
              <a:rPr lang="tr-TR" dirty="0" err="1">
                <a:effectLst/>
              </a:rPr>
              <a:t>MobileNe</a:t>
            </a:r>
            <a:r>
              <a:rPr lang="tr-TR" dirty="0" err="1"/>
              <a:t>t</a:t>
            </a:r>
            <a:r>
              <a:rPr lang="tr-TR" dirty="0"/>
              <a:t> v1</a:t>
            </a:r>
          </a:p>
          <a:p>
            <a:r>
              <a:rPr lang="tr-TR" dirty="0" err="1"/>
              <a:t>MobileNet</a:t>
            </a:r>
            <a:r>
              <a:rPr lang="tr-TR" dirty="0"/>
              <a:t> v2</a:t>
            </a:r>
          </a:p>
          <a:p>
            <a:r>
              <a:rPr lang="tr-TR" dirty="0" err="1"/>
              <a:t>MobileNet</a:t>
            </a:r>
            <a:r>
              <a:rPr lang="tr-TR" dirty="0"/>
              <a:t> v3</a:t>
            </a:r>
          </a:p>
          <a:p>
            <a:r>
              <a:rPr lang="tr-TR" dirty="0" err="1"/>
              <a:t>MobileNet</a:t>
            </a:r>
            <a:r>
              <a:rPr lang="tr-TR" dirty="0"/>
              <a:t> v4</a:t>
            </a:r>
          </a:p>
          <a:p>
            <a:r>
              <a:rPr lang="tr-TR" dirty="0" err="1">
                <a:effectLst/>
              </a:rPr>
              <a:t>ShuffleNet</a:t>
            </a:r>
            <a:endParaRPr lang="tr-TR" dirty="0"/>
          </a:p>
          <a:p>
            <a:r>
              <a:rPr lang="tr-TR" dirty="0" err="1"/>
              <a:t>SkyNet</a:t>
            </a:r>
            <a:endParaRPr lang="tr-TR" dirty="0">
              <a:effectLst/>
            </a:endParaRPr>
          </a:p>
          <a:p>
            <a:endParaRPr lang="tr-TR" dirty="0"/>
          </a:p>
        </p:txBody>
      </p:sp>
    </p:spTree>
    <p:extLst>
      <p:ext uri="{BB962C8B-B14F-4D97-AF65-F5344CB8AC3E}">
        <p14:creationId xmlns:p14="http://schemas.microsoft.com/office/powerpoint/2010/main" val="842110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40752A-B4EF-5924-50A9-1086BDF74A39}"/>
              </a:ext>
            </a:extLst>
          </p:cNvPr>
          <p:cNvSpPr>
            <a:spLocks noGrp="1"/>
          </p:cNvSpPr>
          <p:nvPr>
            <p:ph type="title"/>
          </p:nvPr>
        </p:nvSpPr>
        <p:spPr/>
        <p:txBody>
          <a:bodyPr/>
          <a:lstStyle/>
          <a:p>
            <a:r>
              <a:rPr lang="tr-TR" dirty="0" err="1"/>
              <a:t>SquezzeNet</a:t>
            </a:r>
            <a:endParaRPr lang="tr-TR" dirty="0"/>
          </a:p>
        </p:txBody>
      </p:sp>
      <p:sp>
        <p:nvSpPr>
          <p:cNvPr id="3" name="İçerik Yer Tutucusu 2">
            <a:extLst>
              <a:ext uri="{FF2B5EF4-FFF2-40B4-BE49-F238E27FC236}">
                <a16:creationId xmlns:a16="http://schemas.microsoft.com/office/drawing/2014/main" id="{49D18BE3-E1BC-460D-C5B3-D08D5BC1B26A}"/>
              </a:ext>
            </a:extLst>
          </p:cNvPr>
          <p:cNvSpPr>
            <a:spLocks noGrp="1"/>
          </p:cNvSpPr>
          <p:nvPr>
            <p:ph idx="1"/>
          </p:nvPr>
        </p:nvSpPr>
        <p:spPr/>
        <p:txBody>
          <a:bodyPr/>
          <a:lstStyle/>
          <a:p>
            <a:r>
              <a:rPr lang="tr-TR" dirty="0"/>
              <a:t>Bir CNN mimarisidir.</a:t>
            </a:r>
          </a:p>
          <a:p>
            <a:r>
              <a:rPr lang="tr-TR" dirty="0"/>
              <a:t>Bilgisayarlı görme ile ilgilidir.</a:t>
            </a:r>
          </a:p>
          <a:p>
            <a:r>
              <a:rPr lang="tr-TR" dirty="0"/>
              <a:t>Kısıtlı sistemler için tasarlanmıştır.</a:t>
            </a:r>
          </a:p>
          <a:p>
            <a:r>
              <a:rPr lang="tr-TR" dirty="0" err="1"/>
              <a:t>FPGA’lar</a:t>
            </a:r>
            <a:r>
              <a:rPr lang="tr-TR" dirty="0"/>
              <a:t> için uygundur.</a:t>
            </a:r>
          </a:p>
        </p:txBody>
      </p:sp>
    </p:spTree>
    <p:extLst>
      <p:ext uri="{BB962C8B-B14F-4D97-AF65-F5344CB8AC3E}">
        <p14:creationId xmlns:p14="http://schemas.microsoft.com/office/powerpoint/2010/main" val="2106556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5B3B95-3E9E-6C41-0EE1-7A999B980D89}"/>
              </a:ext>
            </a:extLst>
          </p:cNvPr>
          <p:cNvSpPr>
            <a:spLocks noGrp="1"/>
          </p:cNvSpPr>
          <p:nvPr>
            <p:ph type="title"/>
          </p:nvPr>
        </p:nvSpPr>
        <p:spPr/>
        <p:txBody>
          <a:bodyPr/>
          <a:lstStyle/>
          <a:p>
            <a:r>
              <a:rPr lang="tr-TR" dirty="0"/>
              <a:t>Gömülü Sistemler</a:t>
            </a:r>
          </a:p>
        </p:txBody>
      </p:sp>
      <p:sp>
        <p:nvSpPr>
          <p:cNvPr id="3" name="İçerik Yer Tutucusu 2">
            <a:extLst>
              <a:ext uri="{FF2B5EF4-FFF2-40B4-BE49-F238E27FC236}">
                <a16:creationId xmlns:a16="http://schemas.microsoft.com/office/drawing/2014/main" id="{BB502F3F-5F8D-8410-CFFC-25170131840E}"/>
              </a:ext>
            </a:extLst>
          </p:cNvPr>
          <p:cNvSpPr>
            <a:spLocks noGrp="1"/>
          </p:cNvSpPr>
          <p:nvPr>
            <p:ph idx="1"/>
          </p:nvPr>
        </p:nvSpPr>
        <p:spPr/>
        <p:txBody>
          <a:bodyPr/>
          <a:lstStyle/>
          <a:p>
            <a:r>
              <a:rPr lang="tr-TR" dirty="0"/>
              <a:t>Gömülü sistemler, bir işi veya bir iş topluluğunu gerçekleştirmek üzere özelleşmiş bilgisayar sistemleri içeren sistemlerdir.</a:t>
            </a:r>
          </a:p>
          <a:p>
            <a:r>
              <a:rPr lang="tr-TR" dirty="0"/>
              <a:t>Günümüzde sağlık, tarım, savunma sanayi gibi birçok kullanım alanı vardır.</a:t>
            </a:r>
          </a:p>
          <a:p>
            <a:r>
              <a:rPr lang="tr-TR" dirty="0"/>
              <a:t>Gömülü sistemlere örnek olarak trafik kontrol sistemleri, dijital saatler, mikrodalga fırınlar ve çamaşır makineleri verilebilir.</a:t>
            </a:r>
          </a:p>
          <a:p>
            <a:r>
              <a:rPr lang="tr-TR" dirty="0"/>
              <a:t>Gömülü sistemlerin genel olarak donanım ve yazılım olarak kısıtları vardır.</a:t>
            </a:r>
          </a:p>
        </p:txBody>
      </p:sp>
    </p:spTree>
    <p:extLst>
      <p:ext uri="{BB962C8B-B14F-4D97-AF65-F5344CB8AC3E}">
        <p14:creationId xmlns:p14="http://schemas.microsoft.com/office/powerpoint/2010/main" val="195068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BBC678-2D8B-A8B2-5C1F-D8F1A2402515}"/>
              </a:ext>
            </a:extLst>
          </p:cNvPr>
          <p:cNvSpPr>
            <a:spLocks noGrp="1"/>
          </p:cNvSpPr>
          <p:nvPr>
            <p:ph type="title"/>
          </p:nvPr>
        </p:nvSpPr>
        <p:spPr/>
        <p:txBody>
          <a:bodyPr/>
          <a:lstStyle/>
          <a:p>
            <a:r>
              <a:rPr lang="tr-TR" dirty="0" err="1"/>
              <a:t>MobileNet</a:t>
            </a:r>
            <a:endParaRPr lang="tr-TR" dirty="0"/>
          </a:p>
        </p:txBody>
      </p:sp>
      <p:sp>
        <p:nvSpPr>
          <p:cNvPr id="3" name="İçerik Yer Tutucusu 2">
            <a:extLst>
              <a:ext uri="{FF2B5EF4-FFF2-40B4-BE49-F238E27FC236}">
                <a16:creationId xmlns:a16="http://schemas.microsoft.com/office/drawing/2014/main" id="{83EE6E3B-F5C5-3C36-13E7-CBD0DC058A2B}"/>
              </a:ext>
            </a:extLst>
          </p:cNvPr>
          <p:cNvSpPr>
            <a:spLocks noGrp="1"/>
          </p:cNvSpPr>
          <p:nvPr>
            <p:ph idx="1"/>
          </p:nvPr>
        </p:nvSpPr>
        <p:spPr/>
        <p:txBody>
          <a:bodyPr/>
          <a:lstStyle/>
          <a:p>
            <a:r>
              <a:rPr lang="tr-TR" dirty="0"/>
              <a:t>Bir CNN mimarisidir.</a:t>
            </a:r>
          </a:p>
          <a:p>
            <a:r>
              <a:rPr lang="tr-TR" dirty="0"/>
              <a:t>Bilgisayarlı görme ile ilgilidir.</a:t>
            </a:r>
          </a:p>
          <a:p>
            <a:r>
              <a:rPr lang="tr-TR" dirty="0"/>
              <a:t>Mobil aygıtlar ve gömülü sistemler için tasarlanmıştır.</a:t>
            </a:r>
          </a:p>
        </p:txBody>
      </p:sp>
    </p:spTree>
    <p:extLst>
      <p:ext uri="{BB962C8B-B14F-4D97-AF65-F5344CB8AC3E}">
        <p14:creationId xmlns:p14="http://schemas.microsoft.com/office/powerpoint/2010/main" val="3579245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501CB4-52B7-179D-E79E-34FBEFEDBFB3}"/>
              </a:ext>
            </a:extLst>
          </p:cNvPr>
          <p:cNvSpPr>
            <a:spLocks noGrp="1"/>
          </p:cNvSpPr>
          <p:nvPr>
            <p:ph type="title"/>
          </p:nvPr>
        </p:nvSpPr>
        <p:spPr/>
        <p:txBody>
          <a:bodyPr/>
          <a:lstStyle/>
          <a:p>
            <a:r>
              <a:rPr lang="tr-TR" dirty="0" err="1"/>
              <a:t>MobileNet</a:t>
            </a:r>
            <a:r>
              <a:rPr lang="tr-TR" dirty="0"/>
              <a:t> v2</a:t>
            </a:r>
          </a:p>
        </p:txBody>
      </p:sp>
      <p:sp>
        <p:nvSpPr>
          <p:cNvPr id="3" name="İçerik Yer Tutucusu 2">
            <a:extLst>
              <a:ext uri="{FF2B5EF4-FFF2-40B4-BE49-F238E27FC236}">
                <a16:creationId xmlns:a16="http://schemas.microsoft.com/office/drawing/2014/main" id="{883F2184-EB2B-F43D-8042-26D0E0D45639}"/>
              </a:ext>
            </a:extLst>
          </p:cNvPr>
          <p:cNvSpPr>
            <a:spLocks noGrp="1"/>
          </p:cNvSpPr>
          <p:nvPr>
            <p:ph idx="1"/>
          </p:nvPr>
        </p:nvSpPr>
        <p:spPr/>
        <p:txBody>
          <a:bodyPr/>
          <a:lstStyle/>
          <a:p>
            <a:r>
              <a:rPr lang="tr-TR" dirty="0"/>
              <a:t>Bir CNN mimarisidir.</a:t>
            </a:r>
          </a:p>
          <a:p>
            <a:r>
              <a:rPr lang="tr-TR" dirty="0"/>
              <a:t>Bilgisayarlı görme ile ilgilidir.</a:t>
            </a:r>
          </a:p>
          <a:p>
            <a:r>
              <a:rPr lang="tr-TR" dirty="0"/>
              <a:t>Mobil aygıtlar ve gömülü sistemler için tasarlanmıştır.</a:t>
            </a:r>
          </a:p>
          <a:p>
            <a:r>
              <a:rPr lang="tr-TR" dirty="0" err="1"/>
              <a:t>MobileNet</a:t>
            </a:r>
            <a:r>
              <a:rPr lang="tr-TR" dirty="0"/>
              <a:t> tabanlıdır.</a:t>
            </a:r>
          </a:p>
          <a:p>
            <a:r>
              <a:rPr lang="tr-TR" dirty="0" err="1"/>
              <a:t>MobileNet</a:t>
            </a:r>
            <a:r>
              <a:rPr lang="tr-TR" dirty="0"/>
              <a:t> modelinden daha iyi sonuç verir.</a:t>
            </a:r>
          </a:p>
          <a:p>
            <a:endParaRPr lang="tr-TR" dirty="0"/>
          </a:p>
        </p:txBody>
      </p:sp>
    </p:spTree>
    <p:extLst>
      <p:ext uri="{BB962C8B-B14F-4D97-AF65-F5344CB8AC3E}">
        <p14:creationId xmlns:p14="http://schemas.microsoft.com/office/powerpoint/2010/main" val="714938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6F74E8-2809-51EC-A17A-2F13819BCD63}"/>
              </a:ext>
            </a:extLst>
          </p:cNvPr>
          <p:cNvSpPr>
            <a:spLocks noGrp="1"/>
          </p:cNvSpPr>
          <p:nvPr>
            <p:ph type="title"/>
          </p:nvPr>
        </p:nvSpPr>
        <p:spPr/>
        <p:txBody>
          <a:bodyPr/>
          <a:lstStyle/>
          <a:p>
            <a:r>
              <a:rPr lang="tr-TR" dirty="0" err="1"/>
              <a:t>MobileNet</a:t>
            </a:r>
            <a:r>
              <a:rPr lang="tr-TR" dirty="0"/>
              <a:t> v3</a:t>
            </a:r>
          </a:p>
        </p:txBody>
      </p:sp>
      <p:sp>
        <p:nvSpPr>
          <p:cNvPr id="3" name="İçerik Yer Tutucusu 2">
            <a:extLst>
              <a:ext uri="{FF2B5EF4-FFF2-40B4-BE49-F238E27FC236}">
                <a16:creationId xmlns:a16="http://schemas.microsoft.com/office/drawing/2014/main" id="{02295BF7-7DAE-966B-C0AE-4789DD55F885}"/>
              </a:ext>
            </a:extLst>
          </p:cNvPr>
          <p:cNvSpPr>
            <a:spLocks noGrp="1"/>
          </p:cNvSpPr>
          <p:nvPr>
            <p:ph idx="1"/>
          </p:nvPr>
        </p:nvSpPr>
        <p:spPr/>
        <p:txBody>
          <a:bodyPr/>
          <a:lstStyle/>
          <a:p>
            <a:r>
              <a:rPr lang="tr-TR" dirty="0"/>
              <a:t>Bir CNN mimarisidir.</a:t>
            </a:r>
          </a:p>
          <a:p>
            <a:r>
              <a:rPr lang="tr-TR" dirty="0"/>
              <a:t>Bilgisayarlı görme ile ilgilidir.</a:t>
            </a:r>
          </a:p>
          <a:p>
            <a:r>
              <a:rPr lang="tr-TR" dirty="0"/>
              <a:t>Mobil aygıtlar için tasarlanmıştır.</a:t>
            </a:r>
          </a:p>
          <a:p>
            <a:r>
              <a:rPr lang="tr-TR" dirty="0" err="1"/>
              <a:t>MobileNet</a:t>
            </a:r>
            <a:r>
              <a:rPr lang="tr-TR" dirty="0"/>
              <a:t> v2 tabanlıdır.</a:t>
            </a:r>
          </a:p>
          <a:p>
            <a:r>
              <a:rPr lang="tr-TR" dirty="0" err="1"/>
              <a:t>MobileNet</a:t>
            </a:r>
            <a:r>
              <a:rPr lang="tr-TR" dirty="0"/>
              <a:t> v2 modelinden daha iyi sonuç verir.</a:t>
            </a:r>
          </a:p>
        </p:txBody>
      </p:sp>
    </p:spTree>
    <p:extLst>
      <p:ext uri="{BB962C8B-B14F-4D97-AF65-F5344CB8AC3E}">
        <p14:creationId xmlns:p14="http://schemas.microsoft.com/office/powerpoint/2010/main" val="3144894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CBB3A1-2A0B-D4E5-0EF3-16CFA25D01A2}"/>
              </a:ext>
            </a:extLst>
          </p:cNvPr>
          <p:cNvSpPr>
            <a:spLocks noGrp="1"/>
          </p:cNvSpPr>
          <p:nvPr>
            <p:ph type="title"/>
          </p:nvPr>
        </p:nvSpPr>
        <p:spPr/>
        <p:txBody>
          <a:bodyPr/>
          <a:lstStyle/>
          <a:p>
            <a:r>
              <a:rPr lang="tr-TR" dirty="0" err="1"/>
              <a:t>MobileNet</a:t>
            </a:r>
            <a:r>
              <a:rPr lang="tr-TR" dirty="0"/>
              <a:t> v4</a:t>
            </a:r>
          </a:p>
        </p:txBody>
      </p:sp>
      <p:sp>
        <p:nvSpPr>
          <p:cNvPr id="3" name="İçerik Yer Tutucusu 2">
            <a:extLst>
              <a:ext uri="{FF2B5EF4-FFF2-40B4-BE49-F238E27FC236}">
                <a16:creationId xmlns:a16="http://schemas.microsoft.com/office/drawing/2014/main" id="{E504BBE3-7B53-EFD8-A3AA-8416D6078D15}"/>
              </a:ext>
            </a:extLst>
          </p:cNvPr>
          <p:cNvSpPr>
            <a:spLocks noGrp="1"/>
          </p:cNvSpPr>
          <p:nvPr>
            <p:ph idx="1"/>
          </p:nvPr>
        </p:nvSpPr>
        <p:spPr/>
        <p:txBody>
          <a:bodyPr/>
          <a:lstStyle/>
          <a:p>
            <a:r>
              <a:rPr lang="tr-TR" dirty="0"/>
              <a:t>Bir CNN mimarisidir.</a:t>
            </a:r>
          </a:p>
          <a:p>
            <a:r>
              <a:rPr lang="tr-TR" dirty="0"/>
              <a:t>Bilgisayarlı görme ile ilgilidir.</a:t>
            </a:r>
          </a:p>
          <a:p>
            <a:r>
              <a:rPr lang="tr-TR" dirty="0"/>
              <a:t>Mobil aygıtlar için tasarlanmıştır.</a:t>
            </a:r>
          </a:p>
          <a:p>
            <a:r>
              <a:rPr lang="tr-TR" dirty="0" err="1"/>
              <a:t>MobileNet</a:t>
            </a:r>
            <a:r>
              <a:rPr lang="tr-TR" dirty="0"/>
              <a:t> v3 tabanlıdır.</a:t>
            </a:r>
          </a:p>
          <a:p>
            <a:r>
              <a:rPr lang="tr-TR" dirty="0" err="1"/>
              <a:t>MobileNet</a:t>
            </a:r>
            <a:r>
              <a:rPr lang="tr-TR" dirty="0"/>
              <a:t> v3 modelinden daha iyi sonuç verir.</a:t>
            </a:r>
          </a:p>
          <a:p>
            <a:endParaRPr lang="tr-TR" dirty="0"/>
          </a:p>
        </p:txBody>
      </p:sp>
    </p:spTree>
    <p:extLst>
      <p:ext uri="{BB962C8B-B14F-4D97-AF65-F5344CB8AC3E}">
        <p14:creationId xmlns:p14="http://schemas.microsoft.com/office/powerpoint/2010/main" val="2722999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9481D5-709F-5334-CED1-069B2B513BC6}"/>
              </a:ext>
            </a:extLst>
          </p:cNvPr>
          <p:cNvSpPr>
            <a:spLocks noGrp="1"/>
          </p:cNvSpPr>
          <p:nvPr>
            <p:ph type="title"/>
          </p:nvPr>
        </p:nvSpPr>
        <p:spPr/>
        <p:txBody>
          <a:bodyPr/>
          <a:lstStyle/>
          <a:p>
            <a:r>
              <a:rPr lang="tr-TR" dirty="0" err="1"/>
              <a:t>ShuffleNet</a:t>
            </a:r>
            <a:endParaRPr lang="tr-TR" dirty="0"/>
          </a:p>
        </p:txBody>
      </p:sp>
      <p:sp>
        <p:nvSpPr>
          <p:cNvPr id="3" name="İçerik Yer Tutucusu 2">
            <a:extLst>
              <a:ext uri="{FF2B5EF4-FFF2-40B4-BE49-F238E27FC236}">
                <a16:creationId xmlns:a16="http://schemas.microsoft.com/office/drawing/2014/main" id="{160B32D0-B97E-D0A4-AA03-EA0BE8358F13}"/>
              </a:ext>
            </a:extLst>
          </p:cNvPr>
          <p:cNvSpPr>
            <a:spLocks noGrp="1"/>
          </p:cNvSpPr>
          <p:nvPr>
            <p:ph idx="1"/>
          </p:nvPr>
        </p:nvSpPr>
        <p:spPr/>
        <p:txBody>
          <a:bodyPr/>
          <a:lstStyle/>
          <a:p>
            <a:r>
              <a:rPr lang="tr-TR" dirty="0"/>
              <a:t>Bir CNN mimarisidir.</a:t>
            </a:r>
          </a:p>
          <a:p>
            <a:r>
              <a:rPr lang="tr-TR" dirty="0"/>
              <a:t>Bilgisayarlı görme ile ilgilidir.</a:t>
            </a:r>
          </a:p>
          <a:p>
            <a:r>
              <a:rPr lang="tr-TR" dirty="0"/>
              <a:t>Kısıtlı kaynaklı mobil aygıtlar için tasarlanmıştır.</a:t>
            </a:r>
          </a:p>
        </p:txBody>
      </p:sp>
    </p:spTree>
    <p:extLst>
      <p:ext uri="{BB962C8B-B14F-4D97-AF65-F5344CB8AC3E}">
        <p14:creationId xmlns:p14="http://schemas.microsoft.com/office/powerpoint/2010/main" val="826341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075050-155F-3BD9-D3D5-15D9CD06A45F}"/>
              </a:ext>
            </a:extLst>
          </p:cNvPr>
          <p:cNvSpPr>
            <a:spLocks noGrp="1"/>
          </p:cNvSpPr>
          <p:nvPr>
            <p:ph type="title"/>
          </p:nvPr>
        </p:nvSpPr>
        <p:spPr/>
        <p:txBody>
          <a:bodyPr/>
          <a:lstStyle/>
          <a:p>
            <a:r>
              <a:rPr lang="tr-TR" dirty="0" err="1"/>
              <a:t>SkyNet</a:t>
            </a:r>
            <a:endParaRPr lang="tr-TR" dirty="0"/>
          </a:p>
        </p:txBody>
      </p:sp>
      <p:sp>
        <p:nvSpPr>
          <p:cNvPr id="3" name="İçerik Yer Tutucusu 2">
            <a:extLst>
              <a:ext uri="{FF2B5EF4-FFF2-40B4-BE49-F238E27FC236}">
                <a16:creationId xmlns:a16="http://schemas.microsoft.com/office/drawing/2014/main" id="{6B24D16E-3426-C77F-7A27-B84021D79559}"/>
              </a:ext>
            </a:extLst>
          </p:cNvPr>
          <p:cNvSpPr>
            <a:spLocks noGrp="1"/>
          </p:cNvSpPr>
          <p:nvPr>
            <p:ph idx="1"/>
          </p:nvPr>
        </p:nvSpPr>
        <p:spPr/>
        <p:txBody>
          <a:bodyPr/>
          <a:lstStyle/>
          <a:p>
            <a:r>
              <a:rPr lang="tr-TR" dirty="0"/>
              <a:t>Nesne tanıma ve nesne izleme ile ilgilidir.</a:t>
            </a:r>
          </a:p>
          <a:p>
            <a:r>
              <a:rPr lang="tr-TR" dirty="0"/>
              <a:t>Bir DNN mimarisidir.</a:t>
            </a:r>
          </a:p>
          <a:p>
            <a:r>
              <a:rPr lang="tr-TR" dirty="0"/>
              <a:t>Gömülü sistemler için tasarlanmıştır.</a:t>
            </a:r>
          </a:p>
          <a:p>
            <a:endParaRPr lang="tr-TR" dirty="0"/>
          </a:p>
        </p:txBody>
      </p:sp>
    </p:spTree>
    <p:extLst>
      <p:ext uri="{BB962C8B-B14F-4D97-AF65-F5344CB8AC3E}">
        <p14:creationId xmlns:p14="http://schemas.microsoft.com/office/powerpoint/2010/main" val="1547533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AE3635-E836-C3E6-E96F-14A8A7BFC09F}"/>
              </a:ext>
            </a:extLst>
          </p:cNvPr>
          <p:cNvSpPr>
            <a:spLocks noGrp="1"/>
          </p:cNvSpPr>
          <p:nvPr>
            <p:ph type="title"/>
          </p:nvPr>
        </p:nvSpPr>
        <p:spPr/>
        <p:txBody>
          <a:bodyPr/>
          <a:lstStyle/>
          <a:p>
            <a:r>
              <a:rPr lang="tr-TR" dirty="0"/>
              <a:t>Akademik Kaynaklar</a:t>
            </a:r>
          </a:p>
        </p:txBody>
      </p:sp>
      <p:sp>
        <p:nvSpPr>
          <p:cNvPr id="3" name="İçerik Yer Tutucusu 2">
            <a:extLst>
              <a:ext uri="{FF2B5EF4-FFF2-40B4-BE49-F238E27FC236}">
                <a16:creationId xmlns:a16="http://schemas.microsoft.com/office/drawing/2014/main" id="{848FDBA4-CC4D-0403-8DD9-D4947D0D8100}"/>
              </a:ext>
            </a:extLst>
          </p:cNvPr>
          <p:cNvSpPr>
            <a:spLocks noGrp="1"/>
          </p:cNvSpPr>
          <p:nvPr>
            <p:ph idx="1"/>
          </p:nvPr>
        </p:nvSpPr>
        <p:spPr/>
        <p:txBody>
          <a:bodyPr>
            <a:normAutofit fontScale="47500" lnSpcReduction="20000"/>
          </a:bodyPr>
          <a:lstStyle/>
          <a:p>
            <a:r>
              <a:rPr lang="tr-TR" dirty="0" err="1"/>
              <a:t>Anand</a:t>
            </a:r>
            <a:r>
              <a:rPr lang="tr-TR" dirty="0"/>
              <a:t> </a:t>
            </a:r>
            <a:r>
              <a:rPr lang="tr-TR" dirty="0" err="1"/>
              <a:t>Motwani</a:t>
            </a:r>
            <a:r>
              <a:rPr lang="tr-TR" dirty="0"/>
              <a:t> ve diğerleri; </a:t>
            </a:r>
            <a:r>
              <a:rPr lang="en-US" dirty="0"/>
              <a:t>Ubiquitous and smart healthcare monitoring frameworks based on machine learning: A comprehensive review</a:t>
            </a:r>
            <a:r>
              <a:rPr lang="tr-TR" dirty="0"/>
              <a:t>; Yayımcı: </a:t>
            </a:r>
            <a:r>
              <a:rPr lang="tr-TR" dirty="0" err="1"/>
              <a:t>Artificial</a:t>
            </a:r>
            <a:r>
              <a:rPr lang="tr-TR" dirty="0"/>
              <a:t> </a:t>
            </a:r>
            <a:r>
              <a:rPr lang="tr-TR" dirty="0" err="1"/>
              <a:t>Intelligence</a:t>
            </a:r>
            <a:r>
              <a:rPr lang="tr-TR" dirty="0"/>
              <a:t> in </a:t>
            </a:r>
            <a:r>
              <a:rPr lang="tr-TR" dirty="0" err="1"/>
              <a:t>Medicine</a:t>
            </a:r>
            <a:r>
              <a:rPr lang="tr-TR" dirty="0"/>
              <a:t> – </a:t>
            </a:r>
            <a:r>
              <a:rPr lang="tr-TR" dirty="0" err="1"/>
              <a:t>Elsevier</a:t>
            </a:r>
            <a:r>
              <a:rPr lang="tr-TR" dirty="0"/>
              <a:t> B.V.; Yayım Tarihi: Aralık 2022</a:t>
            </a:r>
          </a:p>
          <a:p>
            <a:r>
              <a:rPr lang="tr-TR" dirty="0"/>
              <a:t>Andrew G. Howard ve diğerleri; </a:t>
            </a:r>
            <a:r>
              <a:rPr lang="tr-TR" dirty="0" err="1"/>
              <a:t>MobileNets</a:t>
            </a:r>
            <a:r>
              <a:rPr lang="tr-TR" dirty="0"/>
              <a:t>: </a:t>
            </a:r>
            <a:r>
              <a:rPr lang="tr-TR" dirty="0" err="1"/>
              <a:t>Efficient</a:t>
            </a:r>
            <a:r>
              <a:rPr lang="tr-TR" dirty="0"/>
              <a:t> </a:t>
            </a:r>
            <a:r>
              <a:rPr lang="tr-TR" dirty="0" err="1"/>
              <a:t>Convolutional</a:t>
            </a:r>
            <a:r>
              <a:rPr lang="tr-TR" dirty="0"/>
              <a:t> </a:t>
            </a:r>
            <a:r>
              <a:rPr lang="tr-TR" dirty="0" err="1"/>
              <a:t>Neural</a:t>
            </a:r>
            <a:r>
              <a:rPr lang="tr-TR" dirty="0"/>
              <a:t> Networks </a:t>
            </a:r>
            <a:r>
              <a:rPr lang="tr-TR" dirty="0" err="1"/>
              <a:t>for</a:t>
            </a:r>
            <a:r>
              <a:rPr lang="tr-TR" dirty="0"/>
              <a:t> Mobile </a:t>
            </a:r>
            <a:r>
              <a:rPr lang="tr-TR" dirty="0" err="1"/>
              <a:t>Vision</a:t>
            </a:r>
            <a:r>
              <a:rPr lang="tr-TR" dirty="0"/>
              <a:t> Applications; Yayımcı: </a:t>
            </a:r>
            <a:r>
              <a:rPr lang="tr-TR" dirty="0" err="1"/>
              <a:t>arXiv</a:t>
            </a:r>
            <a:r>
              <a:rPr lang="tr-TR" dirty="0"/>
              <a:t>; Yayım Tarihi: 2017</a:t>
            </a:r>
          </a:p>
          <a:p>
            <a:r>
              <a:rPr lang="tr-TR" dirty="0"/>
              <a:t>Andrew G. Howard ve diğerleri; </a:t>
            </a:r>
            <a:r>
              <a:rPr lang="tr-TR" dirty="0" err="1"/>
              <a:t>Searching</a:t>
            </a:r>
            <a:r>
              <a:rPr lang="tr-TR" dirty="0"/>
              <a:t> </a:t>
            </a:r>
            <a:r>
              <a:rPr lang="tr-TR" dirty="0" err="1"/>
              <a:t>for</a:t>
            </a:r>
            <a:r>
              <a:rPr lang="tr-TR" dirty="0"/>
              <a:t> MobileNetV3; Yayımcı: </a:t>
            </a:r>
            <a:r>
              <a:rPr lang="tr-TR" dirty="0" err="1"/>
              <a:t>arXiv</a:t>
            </a:r>
            <a:r>
              <a:rPr lang="tr-TR" dirty="0"/>
              <a:t>; Yayım Tarihi: 2017</a:t>
            </a:r>
          </a:p>
          <a:p>
            <a:r>
              <a:rPr lang="tr-TR" dirty="0" err="1"/>
              <a:t>Danfeng</a:t>
            </a:r>
            <a:r>
              <a:rPr lang="tr-TR" dirty="0"/>
              <a:t> </a:t>
            </a:r>
            <a:r>
              <a:rPr lang="tr-TR" dirty="0" err="1"/>
              <a:t>Qin</a:t>
            </a:r>
            <a:r>
              <a:rPr lang="tr-TR" dirty="0"/>
              <a:t>; MobileNetV4 - Universal </a:t>
            </a:r>
            <a:r>
              <a:rPr lang="tr-TR" dirty="0" err="1"/>
              <a:t>Models</a:t>
            </a:r>
            <a:r>
              <a:rPr lang="tr-TR" dirty="0"/>
              <a:t> </a:t>
            </a:r>
            <a:r>
              <a:rPr lang="tr-TR" dirty="0" err="1"/>
              <a:t>for</a:t>
            </a:r>
            <a:r>
              <a:rPr lang="tr-TR" dirty="0"/>
              <a:t> </a:t>
            </a:r>
            <a:r>
              <a:rPr lang="tr-TR" dirty="0" err="1"/>
              <a:t>the</a:t>
            </a:r>
            <a:r>
              <a:rPr lang="tr-TR" dirty="0"/>
              <a:t> Mobile </a:t>
            </a:r>
            <a:r>
              <a:rPr lang="tr-TR" dirty="0" err="1"/>
              <a:t>Ecosystem</a:t>
            </a:r>
            <a:r>
              <a:rPr lang="tr-TR" dirty="0"/>
              <a:t>; Yayımcı: </a:t>
            </a:r>
            <a:r>
              <a:rPr lang="tr-TR" dirty="0" err="1"/>
              <a:t>arXiv</a:t>
            </a:r>
            <a:r>
              <a:rPr lang="tr-TR" dirty="0"/>
              <a:t>; Yayım Tarihi: 2024</a:t>
            </a:r>
          </a:p>
          <a:p>
            <a:r>
              <a:rPr lang="pt-BR" dirty="0"/>
              <a:t>Elias Teodoro da Silva Junior</a:t>
            </a:r>
            <a:r>
              <a:rPr lang="tr-TR" dirty="0"/>
              <a:t> ve diğerleri; </a:t>
            </a:r>
            <a:r>
              <a:rPr lang="en-US" dirty="0"/>
              <a:t>A method for embedding a computer vision application into a wearable device</a:t>
            </a:r>
            <a:r>
              <a:rPr lang="tr-TR" dirty="0"/>
              <a:t>; Yayımcı: </a:t>
            </a:r>
            <a:r>
              <a:rPr lang="tr-TR" dirty="0" err="1"/>
              <a:t>Microprocessors</a:t>
            </a:r>
            <a:r>
              <a:rPr lang="tr-TR" dirty="0"/>
              <a:t> </a:t>
            </a:r>
            <a:r>
              <a:rPr lang="tr-TR" dirty="0" err="1"/>
              <a:t>and</a:t>
            </a:r>
            <a:r>
              <a:rPr lang="tr-TR" dirty="0"/>
              <a:t> </a:t>
            </a:r>
            <a:r>
              <a:rPr lang="tr-TR" dirty="0" err="1"/>
              <a:t>Microsystems</a:t>
            </a:r>
            <a:r>
              <a:rPr lang="tr-TR" dirty="0"/>
              <a:t> - </a:t>
            </a:r>
            <a:r>
              <a:rPr lang="tr-TR" dirty="0" err="1"/>
              <a:t>Elsevier</a:t>
            </a:r>
            <a:r>
              <a:rPr lang="tr-TR" dirty="0"/>
              <a:t> B.V.; Yayım Tarihi: Ağustos 2020</a:t>
            </a:r>
          </a:p>
          <a:p>
            <a:r>
              <a:rPr lang="tr-TR" dirty="0" err="1"/>
              <a:t>Forrset</a:t>
            </a:r>
            <a:r>
              <a:rPr lang="tr-TR" dirty="0"/>
              <a:t> N. </a:t>
            </a:r>
            <a:r>
              <a:rPr lang="tr-TR" dirty="0" err="1"/>
              <a:t>Iandola</a:t>
            </a:r>
            <a:r>
              <a:rPr lang="tr-TR" dirty="0"/>
              <a:t> ve diğerleri; </a:t>
            </a:r>
            <a:r>
              <a:rPr lang="en-US" dirty="0" err="1"/>
              <a:t>SqueezeNet</a:t>
            </a:r>
            <a:r>
              <a:rPr lang="en-US" dirty="0"/>
              <a:t>: </a:t>
            </a:r>
            <a:r>
              <a:rPr lang="en-US" dirty="0" err="1"/>
              <a:t>AlexNet</a:t>
            </a:r>
            <a:r>
              <a:rPr lang="en-US" dirty="0"/>
              <a:t>-level accuracy with 50x fewer parameters and &lt;0.5MB model size</a:t>
            </a:r>
            <a:r>
              <a:rPr lang="tr-TR" dirty="0"/>
              <a:t>; Yayımcı: ICLR 2017; Yayım Tarihi: 2016</a:t>
            </a:r>
          </a:p>
          <a:p>
            <a:r>
              <a:rPr lang="tr-TR" dirty="0"/>
              <a:t>Fuat Türk, Murat </a:t>
            </a:r>
            <a:r>
              <a:rPr lang="tr-TR" dirty="0" err="1"/>
              <a:t>Lüy</a:t>
            </a:r>
            <a:r>
              <a:rPr lang="tr-TR" dirty="0"/>
              <a:t>; Gömülü Sistemler ve Mühendislikte Uygulama Alanları; Yayımcı: </a:t>
            </a:r>
            <a:r>
              <a:rPr lang="en-US" dirty="0"/>
              <a:t>International Journal of Engineering Research and Development</a:t>
            </a:r>
            <a:r>
              <a:rPr lang="tr-TR" dirty="0"/>
              <a:t>; Yayım Tarihi: 31 Aralık 2021</a:t>
            </a:r>
          </a:p>
          <a:p>
            <a:r>
              <a:rPr lang="tr-TR" dirty="0"/>
              <a:t>Lars </a:t>
            </a:r>
            <a:r>
              <a:rPr lang="tr-TR" dirty="0" err="1"/>
              <a:t>Wulfert</a:t>
            </a:r>
            <a:r>
              <a:rPr lang="tr-TR" dirty="0"/>
              <a:t>; </a:t>
            </a:r>
            <a:r>
              <a:rPr lang="en-US" dirty="0" err="1"/>
              <a:t>AIfES</a:t>
            </a:r>
            <a:r>
              <a:rPr lang="en-US" dirty="0"/>
              <a:t>: A Next-Generation Edge AI Framework</a:t>
            </a:r>
            <a:r>
              <a:rPr lang="tr-TR" dirty="0"/>
              <a:t>; Yayımcı: IEEE </a:t>
            </a:r>
            <a:r>
              <a:rPr lang="tr-TR" dirty="0" err="1"/>
              <a:t>Transactions</a:t>
            </a:r>
            <a:r>
              <a:rPr lang="tr-TR" dirty="0"/>
              <a:t> on </a:t>
            </a:r>
            <a:r>
              <a:rPr lang="tr-TR" dirty="0" err="1"/>
              <a:t>Pattern</a:t>
            </a:r>
            <a:r>
              <a:rPr lang="tr-TR" dirty="0"/>
              <a:t> Analysis </a:t>
            </a:r>
            <a:r>
              <a:rPr lang="tr-TR" dirty="0" err="1"/>
              <a:t>and</a:t>
            </a:r>
            <a:r>
              <a:rPr lang="tr-TR" dirty="0"/>
              <a:t> Machine </a:t>
            </a:r>
            <a:r>
              <a:rPr lang="tr-TR" dirty="0" err="1"/>
              <a:t>Intelligence</a:t>
            </a:r>
            <a:r>
              <a:rPr lang="tr-TR" dirty="0"/>
              <a:t>; Yayım Tarihi: 18 Ocak 2024</a:t>
            </a:r>
          </a:p>
          <a:p>
            <a:r>
              <a:rPr lang="tr-TR" dirty="0"/>
              <a:t>Mark </a:t>
            </a:r>
            <a:r>
              <a:rPr lang="tr-TR" dirty="0" err="1"/>
              <a:t>Sandler</a:t>
            </a:r>
            <a:r>
              <a:rPr lang="tr-TR" dirty="0"/>
              <a:t> ve diğerleri; </a:t>
            </a:r>
            <a:r>
              <a:rPr lang="en-US" dirty="0"/>
              <a:t>MobileNetV2: Inverted Residuals and Linear Bottlenecks</a:t>
            </a:r>
            <a:r>
              <a:rPr lang="tr-TR" dirty="0"/>
              <a:t>; Yayımcı: </a:t>
            </a:r>
            <a:r>
              <a:rPr lang="tr-TR" dirty="0" err="1"/>
              <a:t>arXiv</a:t>
            </a:r>
            <a:r>
              <a:rPr lang="tr-TR" dirty="0"/>
              <a:t>; Yayım Tarihi: 2019</a:t>
            </a:r>
          </a:p>
          <a:p>
            <a:r>
              <a:rPr lang="tr-TR" dirty="0" err="1"/>
              <a:t>Xiangyu</a:t>
            </a:r>
            <a:r>
              <a:rPr lang="tr-TR" dirty="0"/>
              <a:t> Zhang ve diğerleri; </a:t>
            </a:r>
            <a:r>
              <a:rPr lang="tr-TR" dirty="0" err="1"/>
              <a:t>ShuffleNet</a:t>
            </a:r>
            <a:r>
              <a:rPr lang="tr-TR" dirty="0"/>
              <a:t>: An </a:t>
            </a:r>
            <a:r>
              <a:rPr lang="tr-TR" dirty="0" err="1"/>
              <a:t>Extremely</a:t>
            </a:r>
            <a:r>
              <a:rPr lang="tr-TR" dirty="0"/>
              <a:t> </a:t>
            </a:r>
            <a:r>
              <a:rPr lang="tr-TR" dirty="0" err="1"/>
              <a:t>Efficient</a:t>
            </a:r>
            <a:r>
              <a:rPr lang="tr-TR" dirty="0"/>
              <a:t> </a:t>
            </a:r>
            <a:r>
              <a:rPr lang="tr-TR" dirty="0" err="1"/>
              <a:t>Convolutional</a:t>
            </a:r>
            <a:r>
              <a:rPr lang="tr-TR" dirty="0"/>
              <a:t> </a:t>
            </a:r>
            <a:r>
              <a:rPr lang="tr-TR" dirty="0" err="1"/>
              <a:t>Neural</a:t>
            </a:r>
            <a:r>
              <a:rPr lang="tr-TR" dirty="0"/>
              <a:t> Network </a:t>
            </a:r>
            <a:r>
              <a:rPr lang="tr-TR" dirty="0" err="1"/>
              <a:t>for</a:t>
            </a:r>
            <a:r>
              <a:rPr lang="tr-TR" dirty="0"/>
              <a:t> Mobile </a:t>
            </a:r>
            <a:r>
              <a:rPr lang="tr-TR" dirty="0" err="1"/>
              <a:t>Devices</a:t>
            </a:r>
            <a:r>
              <a:rPr lang="tr-TR" dirty="0"/>
              <a:t>; Yayımcı: </a:t>
            </a:r>
            <a:r>
              <a:rPr lang="tr-TR" dirty="0" err="1"/>
              <a:t>arXiv</a:t>
            </a:r>
            <a:r>
              <a:rPr lang="tr-TR" dirty="0"/>
              <a:t>; Yayım Tarihi: 2017</a:t>
            </a:r>
          </a:p>
          <a:p>
            <a:r>
              <a:rPr lang="tr-TR" dirty="0" err="1"/>
              <a:t>Xiaofan</a:t>
            </a:r>
            <a:r>
              <a:rPr lang="tr-TR" dirty="0"/>
              <a:t> Zhang ve diğerleri; </a:t>
            </a:r>
            <a:r>
              <a:rPr lang="en-US" dirty="0" err="1"/>
              <a:t>SkyNet</a:t>
            </a:r>
            <a:r>
              <a:rPr lang="en-US" dirty="0"/>
              <a:t>: a Hardware-Efficient Method for Object Detection and Tracking on Embedded Systems</a:t>
            </a:r>
            <a:endParaRPr lang="tr-TR" dirty="0"/>
          </a:p>
          <a:p>
            <a:r>
              <a:rPr lang="tr-TR" dirty="0" err="1"/>
              <a:t>Zhaoyun</a:t>
            </a:r>
            <a:r>
              <a:rPr lang="tr-TR" dirty="0"/>
              <a:t> Zhang, </a:t>
            </a:r>
            <a:r>
              <a:rPr lang="tr-TR" dirty="0" err="1"/>
              <a:t>Jingpeng</a:t>
            </a:r>
            <a:r>
              <a:rPr lang="tr-TR" dirty="0"/>
              <a:t> </a:t>
            </a:r>
            <a:r>
              <a:rPr lang="tr-TR" dirty="0" err="1"/>
              <a:t>Li</a:t>
            </a:r>
            <a:r>
              <a:rPr lang="tr-TR" dirty="0"/>
              <a:t>; </a:t>
            </a:r>
            <a:r>
              <a:rPr lang="en-US" dirty="0"/>
              <a:t>A Review of Artificial Intelligence in Embedded Systems</a:t>
            </a:r>
            <a:r>
              <a:rPr lang="tr-TR" dirty="0"/>
              <a:t>; MDPI; Yayım Tarihi: 22 Nisan 2023</a:t>
            </a:r>
          </a:p>
        </p:txBody>
      </p:sp>
    </p:spTree>
    <p:extLst>
      <p:ext uri="{BB962C8B-B14F-4D97-AF65-F5344CB8AC3E}">
        <p14:creationId xmlns:p14="http://schemas.microsoft.com/office/powerpoint/2010/main" val="2418597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B290B5-2300-B3FE-1992-772117D5ABD2}"/>
              </a:ext>
            </a:extLst>
          </p:cNvPr>
          <p:cNvSpPr>
            <a:spLocks noGrp="1"/>
          </p:cNvSpPr>
          <p:nvPr>
            <p:ph type="title"/>
          </p:nvPr>
        </p:nvSpPr>
        <p:spPr/>
        <p:txBody>
          <a:bodyPr/>
          <a:lstStyle/>
          <a:p>
            <a:r>
              <a:rPr lang="tr-TR" dirty="0"/>
              <a:t>Kitap Kaynakları</a:t>
            </a:r>
          </a:p>
        </p:txBody>
      </p:sp>
      <p:sp>
        <p:nvSpPr>
          <p:cNvPr id="3" name="İçerik Yer Tutucusu 2">
            <a:extLst>
              <a:ext uri="{FF2B5EF4-FFF2-40B4-BE49-F238E27FC236}">
                <a16:creationId xmlns:a16="http://schemas.microsoft.com/office/drawing/2014/main" id="{6DB6F2D3-1AA6-E3EA-C28F-4E9B115D16F5}"/>
              </a:ext>
            </a:extLst>
          </p:cNvPr>
          <p:cNvSpPr>
            <a:spLocks noGrp="1"/>
          </p:cNvSpPr>
          <p:nvPr>
            <p:ph idx="1"/>
          </p:nvPr>
        </p:nvSpPr>
        <p:spPr/>
        <p:txBody>
          <a:bodyPr>
            <a:normAutofit fontScale="85000" lnSpcReduction="10000"/>
          </a:bodyPr>
          <a:lstStyle/>
          <a:p>
            <a:r>
              <a:rPr lang="tr-TR" dirty="0" err="1"/>
              <a:t>Alexandru</a:t>
            </a:r>
            <a:r>
              <a:rPr lang="tr-TR" dirty="0"/>
              <a:t> </a:t>
            </a:r>
            <a:r>
              <a:rPr lang="tr-TR" dirty="0" err="1"/>
              <a:t>Forrai</a:t>
            </a:r>
            <a:r>
              <a:rPr lang="tr-TR" dirty="0"/>
              <a:t>; Embedded Control </a:t>
            </a:r>
            <a:r>
              <a:rPr lang="tr-TR" dirty="0" err="1"/>
              <a:t>System</a:t>
            </a:r>
            <a:r>
              <a:rPr lang="tr-TR" dirty="0"/>
              <a:t> Design: A Model </a:t>
            </a:r>
            <a:r>
              <a:rPr lang="tr-TR" dirty="0" err="1"/>
              <a:t>Based</a:t>
            </a:r>
            <a:r>
              <a:rPr lang="tr-TR" dirty="0"/>
              <a:t> </a:t>
            </a:r>
            <a:r>
              <a:rPr lang="tr-TR" dirty="0" err="1"/>
              <a:t>Approach</a:t>
            </a:r>
            <a:r>
              <a:rPr lang="tr-TR" dirty="0"/>
              <a:t>; Yayıncı: </a:t>
            </a:r>
            <a:r>
              <a:rPr lang="tr-TR" dirty="0" err="1"/>
              <a:t>Springer</a:t>
            </a:r>
            <a:r>
              <a:rPr lang="tr-TR" dirty="0"/>
              <a:t>; Yayım Tarihi: 2013; ISBN: 978-3-642-44772-3</a:t>
            </a:r>
          </a:p>
          <a:p>
            <a:r>
              <a:rPr lang="tr-TR" dirty="0" err="1"/>
              <a:t>Cesare</a:t>
            </a:r>
            <a:r>
              <a:rPr lang="tr-TR" dirty="0"/>
              <a:t> </a:t>
            </a:r>
            <a:r>
              <a:rPr lang="tr-TR" dirty="0" err="1"/>
              <a:t>Alippi</a:t>
            </a:r>
            <a:r>
              <a:rPr lang="tr-TR" dirty="0"/>
              <a:t>; </a:t>
            </a:r>
            <a:r>
              <a:rPr lang="tr-TR" dirty="0" err="1"/>
              <a:t>Intelligence</a:t>
            </a:r>
            <a:r>
              <a:rPr lang="tr-TR" dirty="0"/>
              <a:t> </a:t>
            </a:r>
            <a:r>
              <a:rPr lang="tr-TR" dirty="0" err="1"/>
              <a:t>for</a:t>
            </a:r>
            <a:r>
              <a:rPr lang="tr-TR" dirty="0"/>
              <a:t> Embedded </a:t>
            </a:r>
            <a:r>
              <a:rPr lang="tr-TR" dirty="0" err="1"/>
              <a:t>Systems</a:t>
            </a:r>
            <a:r>
              <a:rPr lang="tr-TR" dirty="0"/>
              <a:t>; Yayıncı </a:t>
            </a:r>
            <a:r>
              <a:rPr lang="tr-TR" dirty="0" err="1"/>
              <a:t>Springer</a:t>
            </a:r>
            <a:r>
              <a:rPr lang="tr-TR" dirty="0"/>
              <a:t>; Yayın Tarihi: 2014; ISBN: 978-3-319-38232-6</a:t>
            </a:r>
          </a:p>
          <a:p>
            <a:r>
              <a:rPr lang="tr-TR" dirty="0"/>
              <a:t>Ercan Ersoy, Erdem Ersoy; Bilgisayar Kavramlarına Giriş; Yayıncı </a:t>
            </a:r>
            <a:r>
              <a:rPr lang="tr-TR" dirty="0" err="1"/>
              <a:t>Dikeyeksen</a:t>
            </a:r>
            <a:r>
              <a:rPr lang="tr-TR" dirty="0"/>
              <a:t>; Yayın Tarihi: Ağustos 2022; ISBN: 978-605-4898-96-1</a:t>
            </a:r>
          </a:p>
          <a:p>
            <a:r>
              <a:rPr lang="tr-TR" dirty="0"/>
              <a:t>Michael </a:t>
            </a:r>
            <a:r>
              <a:rPr lang="tr-TR" dirty="0" err="1"/>
              <a:t>Barr</a:t>
            </a:r>
            <a:r>
              <a:rPr lang="tr-TR" dirty="0"/>
              <a:t>, Anthony Massa; </a:t>
            </a:r>
            <a:r>
              <a:rPr lang="en-US" dirty="0"/>
              <a:t>Programming Embedded Systems: With C and GNU Development Tools</a:t>
            </a:r>
            <a:r>
              <a:rPr lang="tr-TR" dirty="0"/>
              <a:t>; Yayımcı: O'Reilly Media; Yayım Tarihi: 11 Ekim 2006</a:t>
            </a:r>
          </a:p>
          <a:p>
            <a:r>
              <a:rPr lang="tr-TR" dirty="0"/>
              <a:t>Steve </a:t>
            </a:r>
            <a:r>
              <a:rPr lang="tr-TR" dirty="0" err="1"/>
              <a:t>Heath</a:t>
            </a:r>
            <a:r>
              <a:rPr lang="tr-TR" dirty="0"/>
              <a:t>; Embedded </a:t>
            </a:r>
            <a:r>
              <a:rPr lang="tr-TR" dirty="0" err="1"/>
              <a:t>Systems</a:t>
            </a:r>
            <a:r>
              <a:rPr lang="tr-TR" dirty="0"/>
              <a:t> Design; Yayıncı: </a:t>
            </a:r>
            <a:r>
              <a:rPr lang="tr-TR" dirty="0" err="1"/>
              <a:t>Newnes</a:t>
            </a:r>
            <a:r>
              <a:rPr lang="tr-TR" dirty="0"/>
              <a:t>; Yayım  Tarihi: 30 Kasım 2002; ISBN: 978-0-7506-5546-0</a:t>
            </a:r>
          </a:p>
          <a:p>
            <a:r>
              <a:rPr lang="en-US" dirty="0"/>
              <a:t>Robert Oshana</a:t>
            </a:r>
            <a:r>
              <a:rPr lang="tr-TR" dirty="0"/>
              <a:t> ve diğerleri; </a:t>
            </a:r>
            <a:r>
              <a:rPr lang="en-US" dirty="0"/>
              <a:t>Software Engineering for Embedded Systems</a:t>
            </a:r>
            <a:r>
              <a:rPr lang="tr-TR" dirty="0"/>
              <a:t>; Yayımcı: </a:t>
            </a:r>
            <a:r>
              <a:rPr lang="tr-TR" dirty="0" err="1"/>
              <a:t>Newnes</a:t>
            </a:r>
            <a:r>
              <a:rPr lang="tr-TR" dirty="0"/>
              <a:t>; Yayım Tarihi: 1 Nisan 2013; ISBN: 978-0-12-415917-4</a:t>
            </a:r>
          </a:p>
          <a:p>
            <a:endParaRPr lang="tr-TR" dirty="0"/>
          </a:p>
        </p:txBody>
      </p:sp>
    </p:spTree>
    <p:extLst>
      <p:ext uri="{BB962C8B-B14F-4D97-AF65-F5344CB8AC3E}">
        <p14:creationId xmlns:p14="http://schemas.microsoft.com/office/powerpoint/2010/main" val="3301168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F1FBEB-1236-E354-C559-80ED4613047F}"/>
              </a:ext>
            </a:extLst>
          </p:cNvPr>
          <p:cNvSpPr>
            <a:spLocks noGrp="1"/>
          </p:cNvSpPr>
          <p:nvPr>
            <p:ph type="title"/>
          </p:nvPr>
        </p:nvSpPr>
        <p:spPr/>
        <p:txBody>
          <a:bodyPr/>
          <a:lstStyle/>
          <a:p>
            <a:r>
              <a:rPr lang="tr-TR" dirty="0"/>
              <a:t>İnternet Kaynakları</a:t>
            </a:r>
          </a:p>
        </p:txBody>
      </p:sp>
      <p:sp>
        <p:nvSpPr>
          <p:cNvPr id="3" name="İçerik Yer Tutucusu 2">
            <a:extLst>
              <a:ext uri="{FF2B5EF4-FFF2-40B4-BE49-F238E27FC236}">
                <a16:creationId xmlns:a16="http://schemas.microsoft.com/office/drawing/2014/main" id="{683C4448-E22B-9444-978F-61BC3B3E932D}"/>
              </a:ext>
            </a:extLst>
          </p:cNvPr>
          <p:cNvSpPr>
            <a:spLocks noGrp="1"/>
          </p:cNvSpPr>
          <p:nvPr>
            <p:ph idx="1"/>
          </p:nvPr>
        </p:nvSpPr>
        <p:spPr/>
        <p:txBody>
          <a:bodyPr>
            <a:normAutofit fontScale="47500" lnSpcReduction="20000"/>
          </a:bodyPr>
          <a:lstStyle/>
          <a:p>
            <a:r>
              <a:rPr lang="tr-TR" dirty="0" err="1"/>
              <a:t>Arm</a:t>
            </a:r>
            <a:r>
              <a:rPr lang="tr-TR" dirty="0"/>
              <a:t> - İnternet Adresi: https://www.arm.com/</a:t>
            </a:r>
          </a:p>
          <a:p>
            <a:r>
              <a:rPr lang="tr-TR" dirty="0"/>
              <a:t>Berkeley </a:t>
            </a:r>
            <a:r>
              <a:rPr lang="tr-TR" dirty="0" err="1"/>
              <a:t>DeepDrive</a:t>
            </a:r>
            <a:r>
              <a:rPr lang="tr-TR" dirty="0"/>
              <a:t> – İnternet Adresi: https://deepdrive.berkeley.edu/</a:t>
            </a:r>
          </a:p>
          <a:p>
            <a:r>
              <a:rPr lang="tr-TR" dirty="0"/>
              <a:t>Bulut Bilgi İşlem Hizmetleri – Amazon Web Services (AWS); İnternet Adresi: https://aws.amazon.com/</a:t>
            </a:r>
          </a:p>
          <a:p>
            <a:r>
              <a:rPr lang="tr-TR" dirty="0" err="1"/>
              <a:t>Caffe</a:t>
            </a:r>
            <a:r>
              <a:rPr lang="tr-TR" dirty="0"/>
              <a:t> | </a:t>
            </a:r>
            <a:r>
              <a:rPr lang="tr-TR" dirty="0" err="1"/>
              <a:t>Deep</a:t>
            </a:r>
            <a:r>
              <a:rPr lang="tr-TR" dirty="0"/>
              <a:t> Learning Framework; İnternet Adresi: https://caffe.berkeleyvision.org/</a:t>
            </a:r>
          </a:p>
          <a:p>
            <a:r>
              <a:rPr lang="tr-TR" dirty="0" err="1"/>
              <a:t>Clearview</a:t>
            </a:r>
            <a:r>
              <a:rPr lang="tr-TR" dirty="0"/>
              <a:t>; İnternet Adresi: https://www.clearview-imaging.com</a:t>
            </a:r>
          </a:p>
          <a:p>
            <a:r>
              <a:rPr lang="tr-TR" dirty="0"/>
              <a:t>Embedded Computing Design; İnternet Adresi: https://embeddedcomputing.com/</a:t>
            </a:r>
          </a:p>
          <a:p>
            <a:r>
              <a:rPr lang="tr-TR" dirty="0"/>
              <a:t>Embedded Learning Library; İnternet Adresi: https://microsoft.github.io/ELL/</a:t>
            </a:r>
          </a:p>
          <a:p>
            <a:r>
              <a:rPr lang="tr-TR" dirty="0" err="1"/>
              <a:t>GeeksforGeeks</a:t>
            </a:r>
            <a:r>
              <a:rPr lang="tr-TR" dirty="0"/>
              <a:t>; İnternet Adresi: https://www.geeksforgeeks.org/</a:t>
            </a:r>
          </a:p>
          <a:p>
            <a:r>
              <a:rPr lang="tr-TR" dirty="0" err="1"/>
              <a:t>Keras</a:t>
            </a:r>
            <a:r>
              <a:rPr lang="tr-TR" dirty="0"/>
              <a:t>; İnternet Adresi: https://keras.io/</a:t>
            </a:r>
          </a:p>
          <a:p>
            <a:r>
              <a:rPr lang="tr-TR" dirty="0" err="1"/>
              <a:t>PyTorch</a:t>
            </a:r>
            <a:r>
              <a:rPr lang="tr-TR" dirty="0"/>
              <a:t>; İnternet Adresi: https://pytorch.org/</a:t>
            </a:r>
          </a:p>
          <a:p>
            <a:r>
              <a:rPr lang="tr-TR" dirty="0" err="1"/>
              <a:t>OpenCV</a:t>
            </a:r>
            <a:r>
              <a:rPr lang="tr-TR" dirty="0"/>
              <a:t>; İnternet Adresi: https://opencv.org/</a:t>
            </a:r>
          </a:p>
          <a:p>
            <a:r>
              <a:rPr lang="tr-TR" dirty="0" err="1"/>
              <a:t>TechTarget</a:t>
            </a:r>
            <a:r>
              <a:rPr lang="tr-TR" dirty="0"/>
              <a:t>; İnternet Adresi: https://www.techtarget.com/</a:t>
            </a:r>
          </a:p>
          <a:p>
            <a:r>
              <a:rPr lang="tr-TR" dirty="0" err="1"/>
              <a:t>Tensorflow</a:t>
            </a:r>
            <a:r>
              <a:rPr lang="tr-TR" dirty="0"/>
              <a:t> ; İnternet Adresi: https://www.tensorflow.org/</a:t>
            </a:r>
          </a:p>
          <a:p>
            <a:r>
              <a:rPr lang="tr-TR" dirty="0"/>
              <a:t>Total </a:t>
            </a:r>
            <a:r>
              <a:rPr lang="tr-TR" dirty="0" err="1"/>
              <a:t>Phase</a:t>
            </a:r>
            <a:r>
              <a:rPr lang="tr-TR" dirty="0"/>
              <a:t>; İnternet Adresi: https://www.totalphase.com/</a:t>
            </a:r>
          </a:p>
          <a:p>
            <a:r>
              <a:rPr lang="tr-TR" dirty="0" err="1"/>
              <a:t>TinyML</a:t>
            </a:r>
            <a:r>
              <a:rPr lang="tr-TR" dirty="0"/>
              <a:t> Machine </a:t>
            </a:r>
            <a:r>
              <a:rPr lang="tr-TR" dirty="0" err="1"/>
              <a:t>Learinng</a:t>
            </a:r>
            <a:r>
              <a:rPr lang="tr-TR" dirty="0"/>
              <a:t> </a:t>
            </a:r>
            <a:r>
              <a:rPr lang="tr-TR" dirty="0" err="1"/>
              <a:t>Projects</a:t>
            </a:r>
            <a:r>
              <a:rPr lang="tr-TR" dirty="0"/>
              <a:t>; İnternet Adresi: https://hanlab.mit.edu/projects/tinyml/</a:t>
            </a:r>
          </a:p>
          <a:p>
            <a:r>
              <a:rPr lang="tr-TR" dirty="0" err="1"/>
              <a:t>Webopedia</a:t>
            </a:r>
            <a:r>
              <a:rPr lang="tr-TR" dirty="0"/>
              <a:t> ; İnternet Adresi: https://www.webopedia.com/</a:t>
            </a:r>
          </a:p>
        </p:txBody>
      </p:sp>
    </p:spTree>
    <p:extLst>
      <p:ext uri="{BB962C8B-B14F-4D97-AF65-F5344CB8AC3E}">
        <p14:creationId xmlns:p14="http://schemas.microsoft.com/office/powerpoint/2010/main" val="393975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36A16C-6AB0-A42D-2341-F3082DD9961D}"/>
              </a:ext>
            </a:extLst>
          </p:cNvPr>
          <p:cNvSpPr>
            <a:spLocks noGrp="1"/>
          </p:cNvSpPr>
          <p:nvPr>
            <p:ph type="title"/>
          </p:nvPr>
        </p:nvSpPr>
        <p:spPr/>
        <p:txBody>
          <a:bodyPr/>
          <a:lstStyle/>
          <a:p>
            <a:r>
              <a:rPr lang="tr-TR" dirty="0"/>
              <a:t>Bilişsel Teknolojilerin Gömülü Sistemlerde Kullanımı</a:t>
            </a:r>
          </a:p>
        </p:txBody>
      </p:sp>
      <p:sp>
        <p:nvSpPr>
          <p:cNvPr id="3" name="İçerik Yer Tutucusu 2">
            <a:extLst>
              <a:ext uri="{FF2B5EF4-FFF2-40B4-BE49-F238E27FC236}">
                <a16:creationId xmlns:a16="http://schemas.microsoft.com/office/drawing/2014/main" id="{BC8B007A-E28B-E187-816A-67D6D05A356D}"/>
              </a:ext>
            </a:extLst>
          </p:cNvPr>
          <p:cNvSpPr>
            <a:spLocks noGrp="1"/>
          </p:cNvSpPr>
          <p:nvPr>
            <p:ph idx="1"/>
          </p:nvPr>
        </p:nvSpPr>
        <p:spPr/>
        <p:txBody>
          <a:bodyPr/>
          <a:lstStyle/>
          <a:p>
            <a:r>
              <a:rPr lang="tr-TR" dirty="0"/>
              <a:t>Bilişsel teknolojilerin gömülü sistemler olarak uygulamaları yapılabilir.</a:t>
            </a:r>
          </a:p>
          <a:p>
            <a:r>
              <a:rPr lang="tr-TR" dirty="0"/>
              <a:t>Donanımdaki gelişmeler, günümüzde gömülü sistemlerde bilişsel çözümlerin gerçekleştirilmesine olanak sağlamıştır.</a:t>
            </a:r>
          </a:p>
          <a:p>
            <a:r>
              <a:rPr lang="tr-TR" dirty="0"/>
              <a:t>Günümüzde birçok uygulaması vardır.</a:t>
            </a:r>
          </a:p>
          <a:p>
            <a:r>
              <a:rPr lang="tr-TR" dirty="0"/>
              <a:t>Bilişsel teknoloji olarak gömülü sistemlere örnek olarak sanal asistanlar, robot süpürgeler gibi örnekler verilebilir.</a:t>
            </a:r>
          </a:p>
          <a:p>
            <a:endParaRPr lang="tr-TR" dirty="0"/>
          </a:p>
          <a:p>
            <a:endParaRPr lang="tr-TR" dirty="0"/>
          </a:p>
        </p:txBody>
      </p:sp>
    </p:spTree>
    <p:extLst>
      <p:ext uri="{BB962C8B-B14F-4D97-AF65-F5344CB8AC3E}">
        <p14:creationId xmlns:p14="http://schemas.microsoft.com/office/powerpoint/2010/main" val="3635673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FC8C81-99F4-A335-0DF7-C5D342E52A50}"/>
              </a:ext>
            </a:extLst>
          </p:cNvPr>
          <p:cNvSpPr>
            <a:spLocks noGrp="1"/>
          </p:cNvSpPr>
          <p:nvPr>
            <p:ph type="title"/>
          </p:nvPr>
        </p:nvSpPr>
        <p:spPr/>
        <p:txBody>
          <a:bodyPr/>
          <a:lstStyle/>
          <a:p>
            <a:r>
              <a:rPr lang="tr-TR" dirty="0"/>
              <a:t>Bilişsel Teknolojilerin Gömülü Sistemlerde Kullanımı</a:t>
            </a:r>
          </a:p>
        </p:txBody>
      </p:sp>
      <p:sp>
        <p:nvSpPr>
          <p:cNvPr id="3" name="İçerik Yer Tutucusu 2">
            <a:extLst>
              <a:ext uri="{FF2B5EF4-FFF2-40B4-BE49-F238E27FC236}">
                <a16:creationId xmlns:a16="http://schemas.microsoft.com/office/drawing/2014/main" id="{D5EF8D9B-DCE4-3062-1509-2EDD325D8D31}"/>
              </a:ext>
            </a:extLst>
          </p:cNvPr>
          <p:cNvSpPr>
            <a:spLocks noGrp="1"/>
          </p:cNvSpPr>
          <p:nvPr>
            <p:ph idx="1"/>
          </p:nvPr>
        </p:nvSpPr>
        <p:spPr/>
        <p:txBody>
          <a:bodyPr/>
          <a:lstStyle/>
          <a:p>
            <a:r>
              <a:rPr lang="tr-TR" dirty="0"/>
              <a:t>Yapay zekâ algoritmaları, gömülü sistemler için optimize edilmektedir.</a:t>
            </a:r>
          </a:p>
          <a:p>
            <a:r>
              <a:rPr lang="tr-TR" dirty="0"/>
              <a:t>Gömülü sistem donanımları geliştirilmektedir.</a:t>
            </a:r>
          </a:p>
          <a:p>
            <a:r>
              <a:rPr lang="tr-TR" dirty="0"/>
              <a:t>Yapay zekâ, mobil aygıtlarda hızla yayılmaktadır.</a:t>
            </a:r>
          </a:p>
          <a:p>
            <a:r>
              <a:rPr lang="tr-TR" dirty="0"/>
              <a:t>Gömülü sistemler için çeşitli yapay zekâ modelleri geliştirilmektedir.</a:t>
            </a:r>
          </a:p>
          <a:p>
            <a:r>
              <a:rPr lang="tr-TR" dirty="0"/>
              <a:t>Gömülü sistemlerde yapay zekâ kullanımı çeşitli donanım hızlandırıcılarla sağlanabilir.</a:t>
            </a:r>
          </a:p>
        </p:txBody>
      </p:sp>
    </p:spTree>
    <p:extLst>
      <p:ext uri="{BB962C8B-B14F-4D97-AF65-F5344CB8AC3E}">
        <p14:creationId xmlns:p14="http://schemas.microsoft.com/office/powerpoint/2010/main" val="420539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6F295D-AD1A-0976-EC0D-933AFCE01A4E}"/>
              </a:ext>
            </a:extLst>
          </p:cNvPr>
          <p:cNvSpPr>
            <a:spLocks noGrp="1"/>
          </p:cNvSpPr>
          <p:nvPr>
            <p:ph type="title"/>
          </p:nvPr>
        </p:nvSpPr>
        <p:spPr/>
        <p:txBody>
          <a:bodyPr/>
          <a:lstStyle/>
          <a:p>
            <a:r>
              <a:rPr lang="tr-TR" dirty="0"/>
              <a:t>Bilişsel Teknolojilerin Gömülü Sistemlerde Kullanımı</a:t>
            </a:r>
          </a:p>
        </p:txBody>
      </p:sp>
      <p:sp>
        <p:nvSpPr>
          <p:cNvPr id="3" name="İçerik Yer Tutucusu 2">
            <a:extLst>
              <a:ext uri="{FF2B5EF4-FFF2-40B4-BE49-F238E27FC236}">
                <a16:creationId xmlns:a16="http://schemas.microsoft.com/office/drawing/2014/main" id="{AE82522E-8832-DE3B-F904-C25A9CFB8437}"/>
              </a:ext>
            </a:extLst>
          </p:cNvPr>
          <p:cNvSpPr>
            <a:spLocks noGrp="1"/>
          </p:cNvSpPr>
          <p:nvPr>
            <p:ph idx="1"/>
          </p:nvPr>
        </p:nvSpPr>
        <p:spPr/>
        <p:txBody>
          <a:bodyPr/>
          <a:lstStyle/>
          <a:p>
            <a:r>
              <a:rPr lang="tr-TR" dirty="0"/>
              <a:t>Gömülü sistemlerde bilgisayarlı görü sistemleri kullanılmaktadır ve gelecekte birçok alanda kullanılacaktır.</a:t>
            </a:r>
          </a:p>
          <a:p>
            <a:r>
              <a:rPr lang="tr-TR" dirty="0"/>
              <a:t>Gömülü sistemlerde bilgisayarlı görü daha az maliyetlidir.</a:t>
            </a:r>
          </a:p>
          <a:p>
            <a:r>
              <a:rPr lang="tr-TR" dirty="0"/>
              <a:t>Gömülü sistemlerde bilgisayarlı görü daha az güç tüketir.</a:t>
            </a:r>
          </a:p>
          <a:p>
            <a:r>
              <a:rPr lang="tr-TR" dirty="0"/>
              <a:t>Gömülü sistemlerde bilgisayarlı görü daha az yer kaplar.</a:t>
            </a:r>
          </a:p>
          <a:p>
            <a:r>
              <a:rPr lang="tr-TR" dirty="0"/>
              <a:t>Gömülü sistemlerde bilgisayarlı görü genelde düşük sistem kaynaklarında çalışır ve tasarımda dikkate alınması gerekir.</a:t>
            </a:r>
          </a:p>
          <a:p>
            <a:endParaRPr lang="tr-TR" dirty="0"/>
          </a:p>
        </p:txBody>
      </p:sp>
    </p:spTree>
    <p:extLst>
      <p:ext uri="{BB962C8B-B14F-4D97-AF65-F5344CB8AC3E}">
        <p14:creationId xmlns:p14="http://schemas.microsoft.com/office/powerpoint/2010/main" val="1107523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962095-3AC7-E624-BDF4-2F52EB3EFC7F}"/>
              </a:ext>
            </a:extLst>
          </p:cNvPr>
          <p:cNvSpPr>
            <a:spLocks noGrp="1"/>
          </p:cNvSpPr>
          <p:nvPr>
            <p:ph type="title"/>
          </p:nvPr>
        </p:nvSpPr>
        <p:spPr/>
        <p:txBody>
          <a:bodyPr/>
          <a:lstStyle/>
          <a:p>
            <a:r>
              <a:rPr lang="tr-TR" dirty="0"/>
              <a:t>Bilişsel Teknolojilerin Gömülü Sistemlerde Kullanımı</a:t>
            </a:r>
          </a:p>
        </p:txBody>
      </p:sp>
      <p:sp>
        <p:nvSpPr>
          <p:cNvPr id="3" name="İçerik Yer Tutucusu 2">
            <a:extLst>
              <a:ext uri="{FF2B5EF4-FFF2-40B4-BE49-F238E27FC236}">
                <a16:creationId xmlns:a16="http://schemas.microsoft.com/office/drawing/2014/main" id="{ED01255E-F413-2A93-E63A-C8BED960140E}"/>
              </a:ext>
            </a:extLst>
          </p:cNvPr>
          <p:cNvSpPr>
            <a:spLocks noGrp="1"/>
          </p:cNvSpPr>
          <p:nvPr>
            <p:ph idx="1"/>
          </p:nvPr>
        </p:nvSpPr>
        <p:spPr/>
        <p:txBody>
          <a:bodyPr/>
          <a:lstStyle/>
          <a:p>
            <a:r>
              <a:rPr lang="tr-TR" dirty="0"/>
              <a:t>Birçok gömülü sistem tüketici aygıtında doğal dil işleme yapılmaktadır.</a:t>
            </a:r>
          </a:p>
          <a:p>
            <a:r>
              <a:rPr lang="tr-TR" dirty="0"/>
              <a:t>Gömülü sistemlerde doğal dil işleme arayüz tasarımında kullanılmaktadır.</a:t>
            </a:r>
          </a:p>
          <a:p>
            <a:r>
              <a:rPr lang="tr-TR" dirty="0"/>
              <a:t>Derin öğrenme tabanlı doğal dil işlemenin gömülü sistemlere uyarlanması araştırılmaktadır.</a:t>
            </a:r>
          </a:p>
        </p:txBody>
      </p:sp>
    </p:spTree>
    <p:extLst>
      <p:ext uri="{BB962C8B-B14F-4D97-AF65-F5344CB8AC3E}">
        <p14:creationId xmlns:p14="http://schemas.microsoft.com/office/powerpoint/2010/main" val="4293652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E2535F-7745-9D51-7FCF-01D5F90B8856}"/>
              </a:ext>
            </a:extLst>
          </p:cNvPr>
          <p:cNvSpPr>
            <a:spLocks noGrp="1"/>
          </p:cNvSpPr>
          <p:nvPr>
            <p:ph type="title"/>
          </p:nvPr>
        </p:nvSpPr>
        <p:spPr/>
        <p:txBody>
          <a:bodyPr/>
          <a:lstStyle/>
          <a:p>
            <a:r>
              <a:rPr lang="tr-TR" dirty="0"/>
              <a:t>Gömülü Sistem Donanım Bileşenleri</a:t>
            </a:r>
          </a:p>
        </p:txBody>
      </p:sp>
      <p:sp>
        <p:nvSpPr>
          <p:cNvPr id="3" name="İçerik Yer Tutucusu 2">
            <a:extLst>
              <a:ext uri="{FF2B5EF4-FFF2-40B4-BE49-F238E27FC236}">
                <a16:creationId xmlns:a16="http://schemas.microsoft.com/office/drawing/2014/main" id="{DA29C989-EB4D-88F5-750F-C22E0661655B}"/>
              </a:ext>
            </a:extLst>
          </p:cNvPr>
          <p:cNvSpPr>
            <a:spLocks noGrp="1"/>
          </p:cNvSpPr>
          <p:nvPr>
            <p:ph idx="1"/>
          </p:nvPr>
        </p:nvSpPr>
        <p:spPr/>
        <p:txBody>
          <a:bodyPr>
            <a:normAutofit fontScale="77500" lnSpcReduction="20000"/>
          </a:bodyPr>
          <a:lstStyle/>
          <a:p>
            <a:r>
              <a:rPr lang="tr-TR" dirty="0"/>
              <a:t>CPU</a:t>
            </a:r>
          </a:p>
          <a:p>
            <a:r>
              <a:rPr lang="tr-TR" dirty="0"/>
              <a:t>GPU</a:t>
            </a:r>
          </a:p>
          <a:p>
            <a:r>
              <a:rPr lang="tr-TR" dirty="0"/>
              <a:t>FPGA</a:t>
            </a:r>
          </a:p>
          <a:p>
            <a:r>
              <a:rPr lang="tr-TR" dirty="0"/>
              <a:t>ASIC</a:t>
            </a:r>
          </a:p>
          <a:p>
            <a:r>
              <a:rPr lang="tr-TR" dirty="0"/>
              <a:t>RAM</a:t>
            </a:r>
          </a:p>
          <a:p>
            <a:r>
              <a:rPr lang="tr-TR" dirty="0"/>
              <a:t>ROM</a:t>
            </a:r>
          </a:p>
          <a:p>
            <a:r>
              <a:rPr lang="tr-TR" dirty="0"/>
              <a:t>Flaş Bellek</a:t>
            </a:r>
          </a:p>
          <a:p>
            <a:r>
              <a:rPr lang="tr-TR" dirty="0"/>
              <a:t>Sistem Veri Yolu</a:t>
            </a:r>
          </a:p>
          <a:p>
            <a:r>
              <a:rPr lang="tr-TR" dirty="0"/>
              <a:t>Giriş ve Çıkış Birimleri</a:t>
            </a:r>
          </a:p>
          <a:p>
            <a:r>
              <a:rPr lang="tr-TR" dirty="0"/>
              <a:t>Giriş ve Çıkış Arabirimleri</a:t>
            </a:r>
          </a:p>
          <a:p>
            <a:r>
              <a:rPr lang="tr-TR" dirty="0"/>
              <a:t>Mikrodenetleyici</a:t>
            </a:r>
          </a:p>
          <a:p>
            <a:r>
              <a:rPr lang="tr-TR" dirty="0"/>
              <a:t>Sensör</a:t>
            </a:r>
          </a:p>
        </p:txBody>
      </p:sp>
    </p:spTree>
    <p:extLst>
      <p:ext uri="{BB962C8B-B14F-4D97-AF65-F5344CB8AC3E}">
        <p14:creationId xmlns:p14="http://schemas.microsoft.com/office/powerpoint/2010/main" val="4072106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12490A-EE6A-D176-CFDA-D0EB5BA61727}"/>
              </a:ext>
            </a:extLst>
          </p:cNvPr>
          <p:cNvSpPr>
            <a:spLocks noGrp="1"/>
          </p:cNvSpPr>
          <p:nvPr>
            <p:ph type="title"/>
          </p:nvPr>
        </p:nvSpPr>
        <p:spPr/>
        <p:txBody>
          <a:bodyPr/>
          <a:lstStyle/>
          <a:p>
            <a:r>
              <a:rPr lang="tr-TR" dirty="0"/>
              <a:t>CPU</a:t>
            </a:r>
          </a:p>
        </p:txBody>
      </p:sp>
      <p:sp>
        <p:nvSpPr>
          <p:cNvPr id="3" name="İçerik Yer Tutucusu 2">
            <a:extLst>
              <a:ext uri="{FF2B5EF4-FFF2-40B4-BE49-F238E27FC236}">
                <a16:creationId xmlns:a16="http://schemas.microsoft.com/office/drawing/2014/main" id="{3E2CF917-8D9F-37EF-A435-C77DA7AC4124}"/>
              </a:ext>
            </a:extLst>
          </p:cNvPr>
          <p:cNvSpPr>
            <a:spLocks noGrp="1"/>
          </p:cNvSpPr>
          <p:nvPr>
            <p:ph idx="1"/>
          </p:nvPr>
        </p:nvSpPr>
        <p:spPr/>
        <p:txBody>
          <a:bodyPr/>
          <a:lstStyle/>
          <a:p>
            <a:r>
              <a:rPr lang="tr-TR" dirty="0"/>
              <a:t>Merkezi işlem birimi, aritmetik ve mantık işlemlerinden sorumludur.</a:t>
            </a:r>
          </a:p>
          <a:p>
            <a:r>
              <a:rPr lang="tr-TR" dirty="0"/>
              <a:t>Bilgisayarın en önemli birimidir.</a:t>
            </a:r>
          </a:p>
          <a:p>
            <a:r>
              <a:rPr lang="tr-TR" dirty="0"/>
              <a:t>Bilgisayarın iç yapısında bulunur.</a:t>
            </a:r>
          </a:p>
          <a:p>
            <a:r>
              <a:rPr lang="tr-TR" dirty="0"/>
              <a:t>Eskiden bilgisayarlarda kart olarak bulunmuştur, 1970’lerden itibaren tek bir </a:t>
            </a:r>
            <a:r>
              <a:rPr lang="tr-TR" dirty="0" err="1"/>
              <a:t>tümdevre</a:t>
            </a:r>
            <a:r>
              <a:rPr lang="tr-TR" dirty="0"/>
              <a:t> üzerindedir.</a:t>
            </a:r>
          </a:p>
        </p:txBody>
      </p:sp>
    </p:spTree>
    <p:extLst>
      <p:ext uri="{BB962C8B-B14F-4D97-AF65-F5344CB8AC3E}">
        <p14:creationId xmlns:p14="http://schemas.microsoft.com/office/powerpoint/2010/main" val="136497489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05B035C5BF73F4428560EBF2F4C7F0D0" ma:contentTypeVersion="4" ma:contentTypeDescription="Yeni belge oluşturun." ma:contentTypeScope="" ma:versionID="9881ef3b2916c706963dc811db8da06e">
  <xsd:schema xmlns:xsd="http://www.w3.org/2001/XMLSchema" xmlns:xs="http://www.w3.org/2001/XMLSchema" xmlns:p="http://schemas.microsoft.com/office/2006/metadata/properties" xmlns:ns2="af6d6012-cc6b-469e-819c-b876ac355f48" targetNamespace="http://schemas.microsoft.com/office/2006/metadata/properties" ma:root="true" ma:fieldsID="f476d9f41fd0679a878a2600f40f48bb" ns2:_="">
    <xsd:import namespace="af6d6012-cc6b-469e-819c-b876ac355f4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6d6012-cc6b-469e-819c-b876ac355f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D048D7-89F1-4AAB-BE04-9B9049FE8B06}">
  <ds:schemaRefs>
    <ds:schemaRef ds:uri="http://schemas.microsoft.com/sharepoint/v3/contenttype/forms"/>
  </ds:schemaRefs>
</ds:datastoreItem>
</file>

<file path=customXml/itemProps2.xml><?xml version="1.0" encoding="utf-8"?>
<ds:datastoreItem xmlns:ds="http://schemas.openxmlformats.org/officeDocument/2006/customXml" ds:itemID="{F8247B8B-FAA9-439E-819A-FC3B5A9DB8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6d6012-cc6b-469e-819c-b876ac355f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451</TotalTime>
  <Words>1812</Words>
  <Application>Microsoft Office PowerPoint</Application>
  <PresentationFormat>Geniş ekran</PresentationFormat>
  <Paragraphs>216</Paragraphs>
  <Slides>38</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38</vt:i4>
      </vt:variant>
    </vt:vector>
  </HeadingPairs>
  <TitlesOfParts>
    <vt:vector size="42" baseType="lpstr">
      <vt:lpstr>Aptos</vt:lpstr>
      <vt:lpstr>Aptos Display</vt:lpstr>
      <vt:lpstr>Arial</vt:lpstr>
      <vt:lpstr>Office Teması</vt:lpstr>
      <vt:lpstr>Bilişsel Teknolojilerin Gömülü Sistemlerde Kullanımı</vt:lpstr>
      <vt:lpstr>Bilişsel Teknolojiler</vt:lpstr>
      <vt:lpstr>Gömülü Sistemler</vt:lpstr>
      <vt:lpstr>Bilişsel Teknolojilerin Gömülü Sistemlerde Kullanımı</vt:lpstr>
      <vt:lpstr>Bilişsel Teknolojilerin Gömülü Sistemlerde Kullanımı</vt:lpstr>
      <vt:lpstr>Bilişsel Teknolojilerin Gömülü Sistemlerde Kullanımı</vt:lpstr>
      <vt:lpstr>Bilişsel Teknolojilerin Gömülü Sistemlerde Kullanımı</vt:lpstr>
      <vt:lpstr>Gömülü Sistem Donanım Bileşenleri</vt:lpstr>
      <vt:lpstr>CPU</vt:lpstr>
      <vt:lpstr>GPU</vt:lpstr>
      <vt:lpstr>FPGA</vt:lpstr>
      <vt:lpstr>ASIC</vt:lpstr>
      <vt:lpstr>RAM</vt:lpstr>
      <vt:lpstr>ROM</vt:lpstr>
      <vt:lpstr>Flaş Bellek</vt:lpstr>
      <vt:lpstr>Sistem Yolu</vt:lpstr>
      <vt:lpstr>Giriş ve Çıkış Aygıtları</vt:lpstr>
      <vt:lpstr>Giriş ve Çıkış Arabirimleri</vt:lpstr>
      <vt:lpstr>Mikrodenetleyici</vt:lpstr>
      <vt:lpstr>Sensör</vt:lpstr>
      <vt:lpstr>Bilişsel Teknolojilerde Gömülü Sistem Yazılımları</vt:lpstr>
      <vt:lpstr>Caffe</vt:lpstr>
      <vt:lpstr>Keras</vt:lpstr>
      <vt:lpstr>OpenCV</vt:lpstr>
      <vt:lpstr>PyTorch</vt:lpstr>
      <vt:lpstr>Tensorflow</vt:lpstr>
      <vt:lpstr>AIfES</vt:lpstr>
      <vt:lpstr>Gömülü Sistemlerde Kullanılabilir Derin Öğrenme Mimarileri</vt:lpstr>
      <vt:lpstr>SquezzeNet</vt:lpstr>
      <vt:lpstr>MobileNet</vt:lpstr>
      <vt:lpstr>MobileNet v2</vt:lpstr>
      <vt:lpstr>MobileNet v3</vt:lpstr>
      <vt:lpstr>MobileNet v4</vt:lpstr>
      <vt:lpstr>ShuffleNet</vt:lpstr>
      <vt:lpstr>SkyNet</vt:lpstr>
      <vt:lpstr>Akademik Kaynaklar</vt:lpstr>
      <vt:lpstr>Kitap Kaynakları</vt:lpstr>
      <vt:lpstr>İnternet Kaynakları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Bilişsel Teknolojilerin Gömülü Sistemlerde Uygulanması</dc:title>
  <dc:creator>Ercan Ersoy</dc:creator>
  <cp:lastModifiedBy>trakiabilisim@gmail.com</cp:lastModifiedBy>
  <cp:revision>347</cp:revision>
  <dcterms:created xsi:type="dcterms:W3CDTF">2024-03-14T15:55:01Z</dcterms:created>
  <dcterms:modified xsi:type="dcterms:W3CDTF">2024-05-28T11:06:03Z</dcterms:modified>
</cp:coreProperties>
</file>