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65" r:id="rId6"/>
    <p:sldId id="268" r:id="rId7"/>
    <p:sldId id="269" r:id="rId8"/>
    <p:sldId id="267" r:id="rId9"/>
    <p:sldId id="270" r:id="rId10"/>
    <p:sldId id="271" r:id="rId11"/>
    <p:sldId id="259" r:id="rId12"/>
    <p:sldId id="272" r:id="rId13"/>
    <p:sldId id="274" r:id="rId14"/>
    <p:sldId id="275" r:id="rId15"/>
    <p:sldId id="276" r:id="rId16"/>
    <p:sldId id="277" r:id="rId17"/>
    <p:sldId id="273" r:id="rId18"/>
    <p:sldId id="266" r:id="rId19"/>
    <p:sldId id="278" r:id="rId20"/>
    <p:sldId id="279" r:id="rId21"/>
    <p:sldId id="280" r:id="rId22"/>
    <p:sldId id="281" r:id="rId23"/>
    <p:sldId id="282" r:id="rId24"/>
    <p:sldId id="283" r:id="rId25"/>
    <p:sldId id="285" r:id="rId26"/>
    <p:sldId id="284" r:id="rId27"/>
    <p:sldId id="260" r:id="rId28"/>
    <p:sldId id="286" r:id="rId29"/>
    <p:sldId id="261" r:id="rId30"/>
    <p:sldId id="26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B0ADDE-C410-4691-864B-696FBCF41369}" type="doc">
      <dgm:prSet loTypeId="urn:microsoft.com/office/officeart/2005/8/layout/rings+Icon" loCatId="officeonline" qsTypeId="urn:microsoft.com/office/officeart/2005/8/quickstyle/simple1" qsCatId="simple" csTypeId="urn:microsoft.com/office/officeart/2005/8/colors/colorful5" csCatId="colorful" phldr="1"/>
      <dgm:spPr/>
      <dgm:t>
        <a:bodyPr/>
        <a:lstStyle/>
        <a:p>
          <a:endParaRPr lang="en-GB"/>
        </a:p>
      </dgm:t>
    </dgm:pt>
    <dgm:pt modelId="{B4C1B003-0F5B-40A5-B440-E2B21A61F6C0}">
      <dgm:prSet phldrT="[Text]"/>
      <dgm:spPr/>
      <dgm:t>
        <a:bodyPr/>
        <a:lstStyle/>
        <a:p>
          <a:r>
            <a:rPr lang="en-GB" dirty="0"/>
            <a:t>UD</a:t>
          </a:r>
        </a:p>
        <a:p>
          <a:r>
            <a:rPr lang="en-GB" dirty="0"/>
            <a:t>122</a:t>
          </a:r>
        </a:p>
      </dgm:t>
    </dgm:pt>
    <dgm:pt modelId="{01461E1B-7EC6-4422-8673-112C2B19C4C0}" type="parTrans" cxnId="{B100EAC3-1510-4A9E-9F43-FB509A3EC3BD}">
      <dgm:prSet/>
      <dgm:spPr/>
      <dgm:t>
        <a:bodyPr/>
        <a:lstStyle/>
        <a:p>
          <a:endParaRPr lang="en-GB"/>
        </a:p>
      </dgm:t>
    </dgm:pt>
    <dgm:pt modelId="{8C6622D3-7942-43F4-8DB8-B3C7536F2056}" type="sibTrans" cxnId="{B100EAC3-1510-4A9E-9F43-FB509A3EC3BD}">
      <dgm:prSet/>
      <dgm:spPr/>
      <dgm:t>
        <a:bodyPr/>
        <a:lstStyle/>
        <a:p>
          <a:endParaRPr lang="en-GB"/>
        </a:p>
      </dgm:t>
    </dgm:pt>
    <dgm:pt modelId="{5ECA2FBA-C467-4BBD-8709-F5AE4559A473}">
      <dgm:prSet phldrT="[Text]"/>
      <dgm:spPr/>
      <dgm:t>
        <a:bodyPr/>
        <a:lstStyle/>
        <a:p>
          <a:r>
            <a:rPr lang="en-GB" dirty="0"/>
            <a:t>UD n </a:t>
          </a:r>
          <a:r>
            <a:rPr lang="en-GB" dirty="0" err="1"/>
            <a:t>mBert</a:t>
          </a:r>
          <a:r>
            <a:rPr lang="en-GB" dirty="0"/>
            <a:t> n XLM-</a:t>
          </a:r>
          <a:r>
            <a:rPr lang="en-GB" dirty="0" err="1"/>
            <a:t>RoBERTa</a:t>
          </a:r>
          <a:endParaRPr lang="en-GB" dirty="0"/>
        </a:p>
        <a:p>
          <a:r>
            <a:rPr lang="en-GB" dirty="0"/>
            <a:t>55</a:t>
          </a:r>
        </a:p>
      </dgm:t>
    </dgm:pt>
    <dgm:pt modelId="{8BBB22ED-8CDF-4248-A843-D67F76516E57}" type="parTrans" cxnId="{CC01DBC8-056C-46B3-8D94-DE02F2693788}">
      <dgm:prSet/>
      <dgm:spPr/>
      <dgm:t>
        <a:bodyPr/>
        <a:lstStyle/>
        <a:p>
          <a:endParaRPr lang="en-GB"/>
        </a:p>
      </dgm:t>
    </dgm:pt>
    <dgm:pt modelId="{295EC023-016F-4249-B604-0D68039ADAEC}" type="sibTrans" cxnId="{CC01DBC8-056C-46B3-8D94-DE02F2693788}">
      <dgm:prSet/>
      <dgm:spPr/>
      <dgm:t>
        <a:bodyPr/>
        <a:lstStyle/>
        <a:p>
          <a:endParaRPr lang="en-GB"/>
        </a:p>
      </dgm:t>
    </dgm:pt>
    <dgm:pt modelId="{05F8661B-C881-4125-9686-313732810412}">
      <dgm:prSet phldrT="[Text]"/>
      <dgm:spPr/>
      <dgm:t>
        <a:bodyPr/>
        <a:lstStyle/>
        <a:p>
          <a:r>
            <a:rPr lang="en-GB" dirty="0" err="1"/>
            <a:t>mBert</a:t>
          </a:r>
          <a:endParaRPr lang="en-GB" dirty="0"/>
        </a:p>
        <a:p>
          <a:r>
            <a:rPr lang="en-GB" dirty="0"/>
            <a:t>104</a:t>
          </a:r>
        </a:p>
      </dgm:t>
    </dgm:pt>
    <dgm:pt modelId="{D160C3E8-1451-423C-B423-B4F655C7CBBE}" type="parTrans" cxnId="{91A7AC09-8B22-4441-B857-DA02B9D05497}">
      <dgm:prSet/>
      <dgm:spPr/>
      <dgm:t>
        <a:bodyPr/>
        <a:lstStyle/>
        <a:p>
          <a:endParaRPr lang="en-GB"/>
        </a:p>
      </dgm:t>
    </dgm:pt>
    <dgm:pt modelId="{13693743-7AFB-4ECB-8519-6B186CA5DE62}" type="sibTrans" cxnId="{91A7AC09-8B22-4441-B857-DA02B9D05497}">
      <dgm:prSet/>
      <dgm:spPr/>
      <dgm:t>
        <a:bodyPr/>
        <a:lstStyle/>
        <a:p>
          <a:endParaRPr lang="en-GB"/>
        </a:p>
      </dgm:t>
    </dgm:pt>
    <dgm:pt modelId="{DF6787EB-4220-4A2F-8878-A7DBB7C0E42D}">
      <dgm:prSet phldrT="[Text]"/>
      <dgm:spPr/>
      <dgm:t>
        <a:bodyPr/>
        <a:lstStyle/>
        <a:p>
          <a:r>
            <a:rPr lang="en-GB" dirty="0"/>
            <a:t>TOTAL</a:t>
          </a:r>
        </a:p>
        <a:p>
          <a:r>
            <a:rPr lang="en-GB" dirty="0"/>
            <a:t>42</a:t>
          </a:r>
        </a:p>
      </dgm:t>
    </dgm:pt>
    <dgm:pt modelId="{434D4577-5A92-4C34-8565-9D9ABCE8C8DD}" type="parTrans" cxnId="{98CD29C9-DD70-474D-A561-E8168545C022}">
      <dgm:prSet/>
      <dgm:spPr/>
      <dgm:t>
        <a:bodyPr/>
        <a:lstStyle/>
        <a:p>
          <a:endParaRPr lang="en-GB"/>
        </a:p>
      </dgm:t>
    </dgm:pt>
    <dgm:pt modelId="{46B362C1-23E5-452B-9818-8F2C4312A8F5}" type="sibTrans" cxnId="{98CD29C9-DD70-474D-A561-E8168545C022}">
      <dgm:prSet/>
      <dgm:spPr/>
      <dgm:t>
        <a:bodyPr/>
        <a:lstStyle/>
        <a:p>
          <a:endParaRPr lang="en-GB"/>
        </a:p>
      </dgm:t>
    </dgm:pt>
    <dgm:pt modelId="{F1D959A9-60D5-4EA2-8E20-A8A2BBC9F8EA}">
      <dgm:prSet phldrT="[Text]"/>
      <dgm:spPr/>
      <dgm:t>
        <a:bodyPr/>
        <a:lstStyle/>
        <a:p>
          <a:r>
            <a:rPr lang="en-GB" dirty="0"/>
            <a:t>XLM-</a:t>
          </a:r>
          <a:r>
            <a:rPr lang="en-GB" dirty="0" err="1"/>
            <a:t>RoBERTa</a:t>
          </a:r>
          <a:endParaRPr lang="en-GB" dirty="0"/>
        </a:p>
        <a:p>
          <a:r>
            <a:rPr lang="en-GB" dirty="0"/>
            <a:t>100</a:t>
          </a:r>
        </a:p>
      </dgm:t>
    </dgm:pt>
    <dgm:pt modelId="{05103E6A-ECB8-4284-B203-EB6499F03334}" type="parTrans" cxnId="{11E69503-B851-46CD-845C-9C4E3E2640BB}">
      <dgm:prSet/>
      <dgm:spPr/>
      <dgm:t>
        <a:bodyPr/>
        <a:lstStyle/>
        <a:p>
          <a:endParaRPr lang="en-GB"/>
        </a:p>
      </dgm:t>
    </dgm:pt>
    <dgm:pt modelId="{CB3A8003-5221-4775-AD17-8A16E72D9101}" type="sibTrans" cxnId="{11E69503-B851-46CD-845C-9C4E3E2640BB}">
      <dgm:prSet/>
      <dgm:spPr/>
      <dgm:t>
        <a:bodyPr/>
        <a:lstStyle/>
        <a:p>
          <a:endParaRPr lang="en-GB"/>
        </a:p>
      </dgm:t>
    </dgm:pt>
    <dgm:pt modelId="{6B009DBB-978B-423C-8DD0-A8618FFBEB5C}">
      <dgm:prSet phldrT="[Text]"/>
      <dgm:spPr/>
      <dgm:t>
        <a:bodyPr/>
        <a:lstStyle/>
        <a:p>
          <a:r>
            <a:rPr lang="en-GB" dirty="0"/>
            <a:t>Excluded </a:t>
          </a:r>
        </a:p>
        <a:p>
          <a:r>
            <a:rPr lang="en-GB" dirty="0"/>
            <a:t>15</a:t>
          </a:r>
        </a:p>
      </dgm:t>
    </dgm:pt>
    <dgm:pt modelId="{AC3407D2-2606-4CC8-92A8-C47627F7B8A0}" type="parTrans" cxnId="{02B8EA10-F8FD-414C-8F74-94895F54866F}">
      <dgm:prSet/>
      <dgm:spPr/>
      <dgm:t>
        <a:bodyPr/>
        <a:lstStyle/>
        <a:p>
          <a:endParaRPr lang="en-GB"/>
        </a:p>
      </dgm:t>
    </dgm:pt>
    <dgm:pt modelId="{FAE060CF-699B-4962-A97E-318B02EB0CBB}" type="sibTrans" cxnId="{02B8EA10-F8FD-414C-8F74-94895F54866F}">
      <dgm:prSet/>
      <dgm:spPr/>
      <dgm:t>
        <a:bodyPr/>
        <a:lstStyle/>
        <a:p>
          <a:endParaRPr lang="en-GB"/>
        </a:p>
      </dgm:t>
    </dgm:pt>
    <dgm:pt modelId="{2FD91620-7291-4D2C-B6EF-4BDB9EEB1DA7}">
      <dgm:prSet phldrT="[Text]"/>
      <dgm:spPr/>
      <dgm:t>
        <a:bodyPr/>
        <a:lstStyle/>
        <a:p>
          <a:r>
            <a:rPr lang="en-GB" dirty="0"/>
            <a:t>Added</a:t>
          </a:r>
        </a:p>
        <a:p>
          <a:r>
            <a:rPr lang="en-GB" dirty="0"/>
            <a:t>2</a:t>
          </a:r>
        </a:p>
      </dgm:t>
    </dgm:pt>
    <dgm:pt modelId="{026B6F14-28AB-42E1-8551-773207F952D9}" type="parTrans" cxnId="{4FAEAA2C-CD7B-470B-BBF7-86AF2610D6DD}">
      <dgm:prSet/>
      <dgm:spPr/>
      <dgm:t>
        <a:bodyPr/>
        <a:lstStyle/>
        <a:p>
          <a:endParaRPr lang="en-GB"/>
        </a:p>
      </dgm:t>
    </dgm:pt>
    <dgm:pt modelId="{90D1A131-26A5-4064-B842-61B19C48CFF5}" type="sibTrans" cxnId="{4FAEAA2C-CD7B-470B-BBF7-86AF2610D6DD}">
      <dgm:prSet/>
      <dgm:spPr/>
      <dgm:t>
        <a:bodyPr/>
        <a:lstStyle/>
        <a:p>
          <a:endParaRPr lang="en-GB"/>
        </a:p>
      </dgm:t>
    </dgm:pt>
    <dgm:pt modelId="{8EE868F6-3D7F-4E02-8EB2-CA214E2024FA}" type="pres">
      <dgm:prSet presAssocID="{AFB0ADDE-C410-4691-864B-696FBCF41369}" presName="Name0" presStyleCnt="0">
        <dgm:presLayoutVars>
          <dgm:chMax val="7"/>
          <dgm:dir/>
          <dgm:resizeHandles val="exact"/>
        </dgm:presLayoutVars>
      </dgm:prSet>
      <dgm:spPr/>
    </dgm:pt>
    <dgm:pt modelId="{6706C259-AC1E-41A4-806B-C8951545484A}" type="pres">
      <dgm:prSet presAssocID="{AFB0ADDE-C410-4691-864B-696FBCF41369}" presName="ellipse1" presStyleLbl="vennNode1" presStyleIdx="0" presStyleCnt="7" custLinFactNeighborX="1357" custLinFactNeighborY="-88193">
        <dgm:presLayoutVars>
          <dgm:bulletEnabled val="1"/>
        </dgm:presLayoutVars>
      </dgm:prSet>
      <dgm:spPr/>
    </dgm:pt>
    <dgm:pt modelId="{399371C1-9E0E-4E51-9720-E92043F5CC27}" type="pres">
      <dgm:prSet presAssocID="{AFB0ADDE-C410-4691-864B-696FBCF41369}" presName="ellipse2" presStyleLbl="vennNode1" presStyleIdx="1" presStyleCnt="7" custLinFactNeighborX="50879" custLinFactNeighborY="-52782">
        <dgm:presLayoutVars>
          <dgm:bulletEnabled val="1"/>
        </dgm:presLayoutVars>
      </dgm:prSet>
      <dgm:spPr/>
    </dgm:pt>
    <dgm:pt modelId="{BE5C1C23-B340-4C39-9C88-4C63DE5E1C91}" type="pres">
      <dgm:prSet presAssocID="{AFB0ADDE-C410-4691-864B-696FBCF41369}" presName="ellipse3" presStyleLbl="vennNode1" presStyleIdx="2" presStyleCnt="7" custLinFactNeighborX="-364" custLinFactNeighborY="-85521">
        <dgm:presLayoutVars>
          <dgm:bulletEnabled val="1"/>
        </dgm:presLayoutVars>
      </dgm:prSet>
      <dgm:spPr/>
    </dgm:pt>
    <dgm:pt modelId="{7D2BB742-D91C-4206-9B4D-A644530B57FC}" type="pres">
      <dgm:prSet presAssocID="{AFB0ADDE-C410-4691-864B-696FBCF41369}" presName="ellipse4" presStyleLbl="vennNode1" presStyleIdx="3" presStyleCnt="7" custLinFactNeighborX="54120" custLinFactNeighborY="58788">
        <dgm:presLayoutVars>
          <dgm:bulletEnabled val="1"/>
        </dgm:presLayoutVars>
      </dgm:prSet>
      <dgm:spPr/>
    </dgm:pt>
    <dgm:pt modelId="{AA5DA755-249E-4525-8898-55E9AD81402D}" type="pres">
      <dgm:prSet presAssocID="{AFB0ADDE-C410-4691-864B-696FBCF41369}" presName="ellipse5" presStyleLbl="vennNode1" presStyleIdx="4" presStyleCnt="7" custLinFactNeighborX="99355" custLinFactNeighborY="22128">
        <dgm:presLayoutVars>
          <dgm:bulletEnabled val="1"/>
        </dgm:presLayoutVars>
      </dgm:prSet>
      <dgm:spPr/>
    </dgm:pt>
    <dgm:pt modelId="{33B565A0-FF14-48F4-95C6-07D643F7E249}" type="pres">
      <dgm:prSet presAssocID="{AFB0ADDE-C410-4691-864B-696FBCF41369}" presName="ellipse6" presStyleLbl="vennNode1" presStyleIdx="5" presStyleCnt="7" custLinFactY="-59015" custLinFactNeighborX="-51447" custLinFactNeighborY="-100000">
        <dgm:presLayoutVars>
          <dgm:bulletEnabled val="1"/>
        </dgm:presLayoutVars>
      </dgm:prSet>
      <dgm:spPr/>
    </dgm:pt>
    <dgm:pt modelId="{817B1DBB-51F4-46CC-80C1-B5B57408A2A7}" type="pres">
      <dgm:prSet presAssocID="{AFB0ADDE-C410-4691-864B-696FBCF41369}" presName="ellipse7" presStyleLbl="vennNode1" presStyleIdx="6" presStyleCnt="7" custLinFactX="-4898" custLinFactNeighborX="-100000" custLinFactNeighborY="20712">
        <dgm:presLayoutVars>
          <dgm:bulletEnabled val="1"/>
        </dgm:presLayoutVars>
      </dgm:prSet>
      <dgm:spPr/>
    </dgm:pt>
  </dgm:ptLst>
  <dgm:cxnLst>
    <dgm:cxn modelId="{11E69503-B851-46CD-845C-9C4E3E2640BB}" srcId="{AFB0ADDE-C410-4691-864B-696FBCF41369}" destId="{F1D959A9-60D5-4EA2-8E20-A8A2BBC9F8EA}" srcOrd="5" destOrd="0" parTransId="{05103E6A-ECB8-4284-B203-EB6499F03334}" sibTransId="{CB3A8003-5221-4775-AD17-8A16E72D9101}"/>
    <dgm:cxn modelId="{9E57EA08-257D-4CDC-B3D4-68813096DA6F}" type="presOf" srcId="{AFB0ADDE-C410-4691-864B-696FBCF41369}" destId="{8EE868F6-3D7F-4E02-8EB2-CA214E2024FA}" srcOrd="0" destOrd="0" presId="urn:microsoft.com/office/officeart/2005/8/layout/rings+Icon"/>
    <dgm:cxn modelId="{91A7AC09-8B22-4441-B857-DA02B9D05497}" srcId="{AFB0ADDE-C410-4691-864B-696FBCF41369}" destId="{05F8661B-C881-4125-9686-313732810412}" srcOrd="2" destOrd="0" parTransId="{D160C3E8-1451-423C-B423-B4F655C7CBBE}" sibTransId="{13693743-7AFB-4ECB-8519-6B186CA5DE62}"/>
    <dgm:cxn modelId="{02B8EA10-F8FD-414C-8F74-94895F54866F}" srcId="{AFB0ADDE-C410-4691-864B-696FBCF41369}" destId="{6B009DBB-978B-423C-8DD0-A8618FFBEB5C}" srcOrd="6" destOrd="0" parTransId="{AC3407D2-2606-4CC8-92A8-C47627F7B8A0}" sibTransId="{FAE060CF-699B-4962-A97E-318B02EB0CBB}"/>
    <dgm:cxn modelId="{2888F22B-09E0-4DD6-941A-5FB48171C817}" type="presOf" srcId="{6B009DBB-978B-423C-8DD0-A8618FFBEB5C}" destId="{817B1DBB-51F4-46CC-80C1-B5B57408A2A7}" srcOrd="0" destOrd="0" presId="urn:microsoft.com/office/officeart/2005/8/layout/rings+Icon"/>
    <dgm:cxn modelId="{4FAEAA2C-CD7B-470B-BBF7-86AF2610D6DD}" srcId="{AFB0ADDE-C410-4691-864B-696FBCF41369}" destId="{2FD91620-7291-4D2C-B6EF-4BDB9EEB1DA7}" srcOrd="4" destOrd="0" parTransId="{026B6F14-28AB-42E1-8551-773207F952D9}" sibTransId="{90D1A131-26A5-4064-B842-61B19C48CFF5}"/>
    <dgm:cxn modelId="{5D891B4B-D06D-4524-9BFD-2A9FE43C43A1}" type="presOf" srcId="{5ECA2FBA-C467-4BBD-8709-F5AE4559A473}" destId="{399371C1-9E0E-4E51-9720-E92043F5CC27}" srcOrd="0" destOrd="0" presId="urn:microsoft.com/office/officeart/2005/8/layout/rings+Icon"/>
    <dgm:cxn modelId="{87FBECBB-1F81-45C1-97E1-8A398D0FBB1E}" type="presOf" srcId="{F1D959A9-60D5-4EA2-8E20-A8A2BBC9F8EA}" destId="{33B565A0-FF14-48F4-95C6-07D643F7E249}" srcOrd="0" destOrd="0" presId="urn:microsoft.com/office/officeart/2005/8/layout/rings+Icon"/>
    <dgm:cxn modelId="{B100EAC3-1510-4A9E-9F43-FB509A3EC3BD}" srcId="{AFB0ADDE-C410-4691-864B-696FBCF41369}" destId="{B4C1B003-0F5B-40A5-B440-E2B21A61F6C0}" srcOrd="0" destOrd="0" parTransId="{01461E1B-7EC6-4422-8673-112C2B19C4C0}" sibTransId="{8C6622D3-7942-43F4-8DB8-B3C7536F2056}"/>
    <dgm:cxn modelId="{CC01DBC8-056C-46B3-8D94-DE02F2693788}" srcId="{AFB0ADDE-C410-4691-864B-696FBCF41369}" destId="{5ECA2FBA-C467-4BBD-8709-F5AE4559A473}" srcOrd="1" destOrd="0" parTransId="{8BBB22ED-8CDF-4248-A843-D67F76516E57}" sibTransId="{295EC023-016F-4249-B604-0D68039ADAEC}"/>
    <dgm:cxn modelId="{98CD29C9-DD70-474D-A561-E8168545C022}" srcId="{AFB0ADDE-C410-4691-864B-696FBCF41369}" destId="{DF6787EB-4220-4A2F-8878-A7DBB7C0E42D}" srcOrd="3" destOrd="0" parTransId="{434D4577-5A92-4C34-8565-9D9ABCE8C8DD}" sibTransId="{46B362C1-23E5-452B-9818-8F2C4312A8F5}"/>
    <dgm:cxn modelId="{455FA9DA-F1C4-4EE3-8638-712AF51AD14F}" type="presOf" srcId="{2FD91620-7291-4D2C-B6EF-4BDB9EEB1DA7}" destId="{AA5DA755-249E-4525-8898-55E9AD81402D}" srcOrd="0" destOrd="0" presId="urn:microsoft.com/office/officeart/2005/8/layout/rings+Icon"/>
    <dgm:cxn modelId="{46162EDC-799B-485B-8262-849D4A985A0A}" type="presOf" srcId="{B4C1B003-0F5B-40A5-B440-E2B21A61F6C0}" destId="{6706C259-AC1E-41A4-806B-C8951545484A}" srcOrd="0" destOrd="0" presId="urn:microsoft.com/office/officeart/2005/8/layout/rings+Icon"/>
    <dgm:cxn modelId="{78EBADE6-8B27-4B4B-95BA-CE5778AE39D3}" type="presOf" srcId="{05F8661B-C881-4125-9686-313732810412}" destId="{BE5C1C23-B340-4C39-9C88-4C63DE5E1C91}" srcOrd="0" destOrd="0" presId="urn:microsoft.com/office/officeart/2005/8/layout/rings+Icon"/>
    <dgm:cxn modelId="{B2E570F6-E5A5-4E97-B9D3-63FAEF26814E}" type="presOf" srcId="{DF6787EB-4220-4A2F-8878-A7DBB7C0E42D}" destId="{7D2BB742-D91C-4206-9B4D-A644530B57FC}" srcOrd="0" destOrd="0" presId="urn:microsoft.com/office/officeart/2005/8/layout/rings+Icon"/>
    <dgm:cxn modelId="{4E1D0CE3-2C09-4A3E-9B7A-2ADCA2479D13}" type="presParOf" srcId="{8EE868F6-3D7F-4E02-8EB2-CA214E2024FA}" destId="{6706C259-AC1E-41A4-806B-C8951545484A}" srcOrd="0" destOrd="0" presId="urn:microsoft.com/office/officeart/2005/8/layout/rings+Icon"/>
    <dgm:cxn modelId="{11F83599-9883-4601-BB74-B2B439F65F61}" type="presParOf" srcId="{8EE868F6-3D7F-4E02-8EB2-CA214E2024FA}" destId="{399371C1-9E0E-4E51-9720-E92043F5CC27}" srcOrd="1" destOrd="0" presId="urn:microsoft.com/office/officeart/2005/8/layout/rings+Icon"/>
    <dgm:cxn modelId="{31E670BD-7D52-4350-9792-DC0EE3AAECA0}" type="presParOf" srcId="{8EE868F6-3D7F-4E02-8EB2-CA214E2024FA}" destId="{BE5C1C23-B340-4C39-9C88-4C63DE5E1C91}" srcOrd="2" destOrd="0" presId="urn:microsoft.com/office/officeart/2005/8/layout/rings+Icon"/>
    <dgm:cxn modelId="{78216823-B753-40F8-94FF-C351360E81B6}" type="presParOf" srcId="{8EE868F6-3D7F-4E02-8EB2-CA214E2024FA}" destId="{7D2BB742-D91C-4206-9B4D-A644530B57FC}" srcOrd="3" destOrd="0" presId="urn:microsoft.com/office/officeart/2005/8/layout/rings+Icon"/>
    <dgm:cxn modelId="{24B83ED1-3648-431A-98A2-FD290758A102}" type="presParOf" srcId="{8EE868F6-3D7F-4E02-8EB2-CA214E2024FA}" destId="{AA5DA755-249E-4525-8898-55E9AD81402D}" srcOrd="4" destOrd="0" presId="urn:microsoft.com/office/officeart/2005/8/layout/rings+Icon"/>
    <dgm:cxn modelId="{997A7B33-D221-4EA9-B4D7-94D20DE4CB9F}" type="presParOf" srcId="{8EE868F6-3D7F-4E02-8EB2-CA214E2024FA}" destId="{33B565A0-FF14-48F4-95C6-07D643F7E249}" srcOrd="5" destOrd="0" presId="urn:microsoft.com/office/officeart/2005/8/layout/rings+Icon"/>
    <dgm:cxn modelId="{85987F36-ED23-42A0-AEEF-D8A5B0192B47}" type="presParOf" srcId="{8EE868F6-3D7F-4E02-8EB2-CA214E2024FA}" destId="{817B1DBB-51F4-46CC-80C1-B5B57408A2A7}" srcOrd="6"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06C259-AC1E-41A4-806B-C8951545484A}">
      <dsp:nvSpPr>
        <dsp:cNvPr id="0" name=""/>
        <dsp:cNvSpPr/>
      </dsp:nvSpPr>
      <dsp:spPr>
        <a:xfrm>
          <a:off x="20866" y="61536"/>
          <a:ext cx="1537723" cy="1537749"/>
        </a:xfrm>
        <a:prstGeom prst="ellipse">
          <a:avLst/>
        </a:prstGeom>
        <a:solidFill>
          <a:schemeClr val="accent5">
            <a:alpha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UD</a:t>
          </a:r>
        </a:p>
        <a:p>
          <a:pPr marL="0" lvl="0" indent="0" algn="ctr" defTabSz="666750">
            <a:lnSpc>
              <a:spcPct val="90000"/>
            </a:lnSpc>
            <a:spcBef>
              <a:spcPct val="0"/>
            </a:spcBef>
            <a:spcAft>
              <a:spcPct val="35000"/>
            </a:spcAft>
            <a:buNone/>
          </a:pPr>
          <a:r>
            <a:rPr lang="en-GB" sz="1500" kern="1200" dirty="0"/>
            <a:t>122</a:t>
          </a:r>
        </a:p>
      </dsp:txBody>
      <dsp:txXfrm>
        <a:off x="246060" y="286734"/>
        <a:ext cx="1087335" cy="1087353"/>
      </dsp:txXfrm>
    </dsp:sp>
    <dsp:sp modelId="{399371C1-9E0E-4E51-9720-E92043F5CC27}">
      <dsp:nvSpPr>
        <dsp:cNvPr id="0" name=""/>
        <dsp:cNvSpPr/>
      </dsp:nvSpPr>
      <dsp:spPr>
        <a:xfrm>
          <a:off x="1569717" y="1737559"/>
          <a:ext cx="1537723" cy="1537749"/>
        </a:xfrm>
        <a:prstGeom prst="ellipse">
          <a:avLst/>
        </a:prstGeom>
        <a:solidFill>
          <a:schemeClr val="accent5">
            <a:alpha val="50000"/>
            <a:hueOff val="-2025358"/>
            <a:satOff val="-138"/>
            <a:lumOff val="32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UD n </a:t>
          </a:r>
          <a:r>
            <a:rPr lang="en-GB" sz="1500" kern="1200" dirty="0" err="1"/>
            <a:t>mBert</a:t>
          </a:r>
          <a:r>
            <a:rPr lang="en-GB" sz="1500" kern="1200" dirty="0"/>
            <a:t> n XLM-</a:t>
          </a:r>
          <a:r>
            <a:rPr lang="en-GB" sz="1500" kern="1200" dirty="0" err="1"/>
            <a:t>RoBERTa</a:t>
          </a:r>
          <a:endParaRPr lang="en-GB" sz="1500" kern="1200" dirty="0"/>
        </a:p>
        <a:p>
          <a:pPr marL="0" lvl="0" indent="0" algn="ctr" defTabSz="666750">
            <a:lnSpc>
              <a:spcPct val="90000"/>
            </a:lnSpc>
            <a:spcBef>
              <a:spcPct val="0"/>
            </a:spcBef>
            <a:spcAft>
              <a:spcPct val="35000"/>
            </a:spcAft>
            <a:buNone/>
          </a:pPr>
          <a:r>
            <a:rPr lang="en-GB" sz="1500" kern="1200" dirty="0"/>
            <a:t>55</a:t>
          </a:r>
        </a:p>
      </dsp:txBody>
      <dsp:txXfrm>
        <a:off x="1794911" y="1962757"/>
        <a:ext cx="1087335" cy="1087353"/>
      </dsp:txXfrm>
    </dsp:sp>
    <dsp:sp modelId="{BE5C1C23-B340-4C39-9C88-4C63DE5E1C91}">
      <dsp:nvSpPr>
        <dsp:cNvPr id="0" name=""/>
        <dsp:cNvSpPr/>
      </dsp:nvSpPr>
      <dsp:spPr>
        <a:xfrm>
          <a:off x="1569708" y="102624"/>
          <a:ext cx="1537723" cy="1537749"/>
        </a:xfrm>
        <a:prstGeom prst="ellipse">
          <a:avLst/>
        </a:prstGeom>
        <a:solidFill>
          <a:schemeClr val="accent5">
            <a:alpha val="50000"/>
            <a:hueOff val="-4050717"/>
            <a:satOff val="-275"/>
            <a:lumOff val="65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err="1"/>
            <a:t>mBert</a:t>
          </a:r>
          <a:endParaRPr lang="en-GB" sz="1500" kern="1200" dirty="0"/>
        </a:p>
        <a:p>
          <a:pPr marL="0" lvl="0" indent="0" algn="ctr" defTabSz="666750">
            <a:lnSpc>
              <a:spcPct val="90000"/>
            </a:lnSpc>
            <a:spcBef>
              <a:spcPct val="0"/>
            </a:spcBef>
            <a:spcAft>
              <a:spcPct val="35000"/>
            </a:spcAft>
            <a:buNone/>
          </a:pPr>
          <a:r>
            <a:rPr lang="en-GB" sz="1500" kern="1200" dirty="0"/>
            <a:t>104</a:t>
          </a:r>
        </a:p>
      </dsp:txBody>
      <dsp:txXfrm>
        <a:off x="1794902" y="327822"/>
        <a:ext cx="1087335" cy="1087353"/>
      </dsp:txXfrm>
    </dsp:sp>
    <dsp:sp modelId="{7D2BB742-D91C-4206-9B4D-A644530B57FC}">
      <dsp:nvSpPr>
        <dsp:cNvPr id="0" name=""/>
        <dsp:cNvSpPr/>
      </dsp:nvSpPr>
      <dsp:spPr>
        <a:xfrm>
          <a:off x="3194861" y="3453226"/>
          <a:ext cx="1537723" cy="1537749"/>
        </a:xfrm>
        <a:prstGeom prst="ellipse">
          <a:avLst/>
        </a:prstGeom>
        <a:solidFill>
          <a:schemeClr val="accent5">
            <a:alpha val="50000"/>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TOTAL</a:t>
          </a:r>
        </a:p>
        <a:p>
          <a:pPr marL="0" lvl="0" indent="0" algn="ctr" defTabSz="666750">
            <a:lnSpc>
              <a:spcPct val="90000"/>
            </a:lnSpc>
            <a:spcBef>
              <a:spcPct val="0"/>
            </a:spcBef>
            <a:spcAft>
              <a:spcPct val="35000"/>
            </a:spcAft>
            <a:buNone/>
          </a:pPr>
          <a:r>
            <a:rPr lang="en-GB" sz="1500" kern="1200" dirty="0"/>
            <a:t>42</a:t>
          </a:r>
        </a:p>
      </dsp:txBody>
      <dsp:txXfrm>
        <a:off x="3420055" y="3678424"/>
        <a:ext cx="1087335" cy="1087353"/>
      </dsp:txXfrm>
    </dsp:sp>
    <dsp:sp modelId="{AA5DA755-249E-4525-8898-55E9AD81402D}">
      <dsp:nvSpPr>
        <dsp:cNvPr id="0" name=""/>
        <dsp:cNvSpPr/>
      </dsp:nvSpPr>
      <dsp:spPr>
        <a:xfrm>
          <a:off x="4678416" y="1757996"/>
          <a:ext cx="1537723" cy="1537749"/>
        </a:xfrm>
        <a:prstGeom prst="ellipse">
          <a:avLst/>
        </a:prstGeom>
        <a:solidFill>
          <a:schemeClr val="accent5">
            <a:alpha val="50000"/>
            <a:hueOff val="-8101434"/>
            <a:satOff val="-551"/>
            <a:lumOff val="13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Added</a:t>
          </a:r>
        </a:p>
        <a:p>
          <a:pPr marL="0" lvl="0" indent="0" algn="ctr" defTabSz="666750">
            <a:lnSpc>
              <a:spcPct val="90000"/>
            </a:lnSpc>
            <a:spcBef>
              <a:spcPct val="0"/>
            </a:spcBef>
            <a:spcAft>
              <a:spcPct val="35000"/>
            </a:spcAft>
            <a:buNone/>
          </a:pPr>
          <a:r>
            <a:rPr lang="en-GB" sz="1500" kern="1200" dirty="0"/>
            <a:t>2</a:t>
          </a:r>
        </a:p>
      </dsp:txBody>
      <dsp:txXfrm>
        <a:off x="4903610" y="1983194"/>
        <a:ext cx="1087335" cy="1087353"/>
      </dsp:txXfrm>
    </dsp:sp>
    <dsp:sp modelId="{33B565A0-FF14-48F4-95C6-07D643F7E249}">
      <dsp:nvSpPr>
        <dsp:cNvPr id="0" name=""/>
        <dsp:cNvSpPr/>
      </dsp:nvSpPr>
      <dsp:spPr>
        <a:xfrm>
          <a:off x="3146837" y="103962"/>
          <a:ext cx="1537723" cy="1537749"/>
        </a:xfrm>
        <a:prstGeom prst="ellipse">
          <a:avLst/>
        </a:prstGeom>
        <a:solidFill>
          <a:schemeClr val="accent5">
            <a:alpha val="50000"/>
            <a:hueOff val="-10126791"/>
            <a:satOff val="-688"/>
            <a:lumOff val="163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XLM-</a:t>
          </a:r>
          <a:r>
            <a:rPr lang="en-GB" sz="1500" kern="1200" dirty="0" err="1"/>
            <a:t>RoBERTa</a:t>
          </a:r>
          <a:endParaRPr lang="en-GB" sz="1500" kern="1200" dirty="0"/>
        </a:p>
        <a:p>
          <a:pPr marL="0" lvl="0" indent="0" algn="ctr" defTabSz="666750">
            <a:lnSpc>
              <a:spcPct val="90000"/>
            </a:lnSpc>
            <a:spcBef>
              <a:spcPct val="0"/>
            </a:spcBef>
            <a:spcAft>
              <a:spcPct val="35000"/>
            </a:spcAft>
            <a:buNone/>
          </a:pPr>
          <a:r>
            <a:rPr lang="en-GB" sz="1500" kern="1200" dirty="0"/>
            <a:t>100</a:t>
          </a:r>
        </a:p>
      </dsp:txBody>
      <dsp:txXfrm>
        <a:off x="3372031" y="329160"/>
        <a:ext cx="1087335" cy="1087353"/>
      </dsp:txXfrm>
    </dsp:sp>
    <dsp:sp modelId="{817B1DBB-51F4-46CC-80C1-B5B57408A2A7}">
      <dsp:nvSpPr>
        <dsp:cNvPr id="0" name=""/>
        <dsp:cNvSpPr/>
      </dsp:nvSpPr>
      <dsp:spPr>
        <a:xfrm>
          <a:off x="3112875" y="1736222"/>
          <a:ext cx="1537723" cy="1537749"/>
        </a:xfrm>
        <a:prstGeom prst="ellipse">
          <a:avLst/>
        </a:prstGeom>
        <a:solidFill>
          <a:schemeClr val="accent5">
            <a:alpha val="50000"/>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Excluded </a:t>
          </a:r>
        </a:p>
        <a:p>
          <a:pPr marL="0" lvl="0" indent="0" algn="ctr" defTabSz="666750">
            <a:lnSpc>
              <a:spcPct val="90000"/>
            </a:lnSpc>
            <a:spcBef>
              <a:spcPct val="0"/>
            </a:spcBef>
            <a:spcAft>
              <a:spcPct val="35000"/>
            </a:spcAft>
            <a:buNone/>
          </a:pPr>
          <a:r>
            <a:rPr lang="en-GB" sz="1500" kern="1200" dirty="0"/>
            <a:t>15</a:t>
          </a:r>
        </a:p>
      </dsp:txBody>
      <dsp:txXfrm>
        <a:off x="3338069" y="1961420"/>
        <a:ext cx="1087335" cy="1087353"/>
      </dsp:txXfrm>
    </dsp:sp>
  </dsp:spTree>
</dsp:drawing>
</file>

<file path=ppt/diagrams/layout1.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8916E-9230-768F-A357-1479015CBC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6CB122E-AB89-17EF-A476-B88FD6E43B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171C1BF-5326-27BF-C9C1-CA1DFBB594D1}"/>
              </a:ext>
            </a:extLst>
          </p:cNvPr>
          <p:cNvSpPr>
            <a:spLocks noGrp="1"/>
          </p:cNvSpPr>
          <p:nvPr>
            <p:ph type="dt" sz="half" idx="10"/>
          </p:nvPr>
        </p:nvSpPr>
        <p:spPr/>
        <p:txBody>
          <a:bodyPr/>
          <a:lstStyle/>
          <a:p>
            <a:fld id="{32DC69A5-BA98-471A-886E-3AD194572BEB}" type="datetimeFigureOut">
              <a:rPr lang="en-GB" smtClean="0"/>
              <a:t>25/05/2024</a:t>
            </a:fld>
            <a:endParaRPr lang="en-GB"/>
          </a:p>
        </p:txBody>
      </p:sp>
      <p:sp>
        <p:nvSpPr>
          <p:cNvPr id="5" name="Footer Placeholder 4">
            <a:extLst>
              <a:ext uri="{FF2B5EF4-FFF2-40B4-BE49-F238E27FC236}">
                <a16:creationId xmlns:a16="http://schemas.microsoft.com/office/drawing/2014/main" id="{9CC307B5-5F9A-CC70-A6D7-4750D78D7AC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FD560B4-9FDB-BEDE-9AB9-004BAED42AFF}"/>
              </a:ext>
            </a:extLst>
          </p:cNvPr>
          <p:cNvSpPr>
            <a:spLocks noGrp="1"/>
          </p:cNvSpPr>
          <p:nvPr>
            <p:ph type="sldNum" sz="quarter" idx="12"/>
          </p:nvPr>
        </p:nvSpPr>
        <p:spPr/>
        <p:txBody>
          <a:bodyPr/>
          <a:lstStyle/>
          <a:p>
            <a:fld id="{6B709FAA-0F77-4A65-8AEC-C43E7EBD8355}" type="slidenum">
              <a:rPr lang="en-GB" smtClean="0"/>
              <a:t>‹#›</a:t>
            </a:fld>
            <a:endParaRPr lang="en-GB"/>
          </a:p>
        </p:txBody>
      </p:sp>
    </p:spTree>
    <p:extLst>
      <p:ext uri="{BB962C8B-B14F-4D97-AF65-F5344CB8AC3E}">
        <p14:creationId xmlns:p14="http://schemas.microsoft.com/office/powerpoint/2010/main" val="77331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8159-F97B-8682-9088-45C78E9FD88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7E109E2-8680-AA24-7D12-D5D8D45094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151AD4C-D69C-3AF8-F579-898CD15AB0BB}"/>
              </a:ext>
            </a:extLst>
          </p:cNvPr>
          <p:cNvSpPr>
            <a:spLocks noGrp="1"/>
          </p:cNvSpPr>
          <p:nvPr>
            <p:ph type="dt" sz="half" idx="10"/>
          </p:nvPr>
        </p:nvSpPr>
        <p:spPr/>
        <p:txBody>
          <a:bodyPr/>
          <a:lstStyle/>
          <a:p>
            <a:fld id="{32DC69A5-BA98-471A-886E-3AD194572BEB}" type="datetimeFigureOut">
              <a:rPr lang="en-GB" smtClean="0"/>
              <a:t>25/05/2024</a:t>
            </a:fld>
            <a:endParaRPr lang="en-GB"/>
          </a:p>
        </p:txBody>
      </p:sp>
      <p:sp>
        <p:nvSpPr>
          <p:cNvPr id="5" name="Footer Placeholder 4">
            <a:extLst>
              <a:ext uri="{FF2B5EF4-FFF2-40B4-BE49-F238E27FC236}">
                <a16:creationId xmlns:a16="http://schemas.microsoft.com/office/drawing/2014/main" id="{0006D0B5-A72C-B3BD-9F48-B84E7E841E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9D7F25-2B60-86FB-BA7A-4D70F1D1868A}"/>
              </a:ext>
            </a:extLst>
          </p:cNvPr>
          <p:cNvSpPr>
            <a:spLocks noGrp="1"/>
          </p:cNvSpPr>
          <p:nvPr>
            <p:ph type="sldNum" sz="quarter" idx="12"/>
          </p:nvPr>
        </p:nvSpPr>
        <p:spPr/>
        <p:txBody>
          <a:bodyPr/>
          <a:lstStyle/>
          <a:p>
            <a:fld id="{6B709FAA-0F77-4A65-8AEC-C43E7EBD8355}" type="slidenum">
              <a:rPr lang="en-GB" smtClean="0"/>
              <a:t>‹#›</a:t>
            </a:fld>
            <a:endParaRPr lang="en-GB"/>
          </a:p>
        </p:txBody>
      </p:sp>
    </p:spTree>
    <p:extLst>
      <p:ext uri="{BB962C8B-B14F-4D97-AF65-F5344CB8AC3E}">
        <p14:creationId xmlns:p14="http://schemas.microsoft.com/office/powerpoint/2010/main" val="351727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E0E8D1-E95C-109E-F79F-4C27C8F3E4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C7A30DF-0AC2-5EDB-E9D8-A8272AE34B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71B3177-47AB-4AD3-E19E-1AB15801FD53}"/>
              </a:ext>
            </a:extLst>
          </p:cNvPr>
          <p:cNvSpPr>
            <a:spLocks noGrp="1"/>
          </p:cNvSpPr>
          <p:nvPr>
            <p:ph type="dt" sz="half" idx="10"/>
          </p:nvPr>
        </p:nvSpPr>
        <p:spPr/>
        <p:txBody>
          <a:bodyPr/>
          <a:lstStyle/>
          <a:p>
            <a:fld id="{32DC69A5-BA98-471A-886E-3AD194572BEB}" type="datetimeFigureOut">
              <a:rPr lang="en-GB" smtClean="0"/>
              <a:t>25/05/2024</a:t>
            </a:fld>
            <a:endParaRPr lang="en-GB"/>
          </a:p>
        </p:txBody>
      </p:sp>
      <p:sp>
        <p:nvSpPr>
          <p:cNvPr id="5" name="Footer Placeholder 4">
            <a:extLst>
              <a:ext uri="{FF2B5EF4-FFF2-40B4-BE49-F238E27FC236}">
                <a16:creationId xmlns:a16="http://schemas.microsoft.com/office/drawing/2014/main" id="{31815B14-7DF5-DA56-F3D7-2F10BB7042A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F66ADE3-E7D2-8686-1005-F5EA921209E5}"/>
              </a:ext>
            </a:extLst>
          </p:cNvPr>
          <p:cNvSpPr>
            <a:spLocks noGrp="1"/>
          </p:cNvSpPr>
          <p:nvPr>
            <p:ph type="sldNum" sz="quarter" idx="12"/>
          </p:nvPr>
        </p:nvSpPr>
        <p:spPr/>
        <p:txBody>
          <a:bodyPr/>
          <a:lstStyle/>
          <a:p>
            <a:fld id="{6B709FAA-0F77-4A65-8AEC-C43E7EBD8355}" type="slidenum">
              <a:rPr lang="en-GB" smtClean="0"/>
              <a:t>‹#›</a:t>
            </a:fld>
            <a:endParaRPr lang="en-GB"/>
          </a:p>
        </p:txBody>
      </p:sp>
    </p:spTree>
    <p:extLst>
      <p:ext uri="{BB962C8B-B14F-4D97-AF65-F5344CB8AC3E}">
        <p14:creationId xmlns:p14="http://schemas.microsoft.com/office/powerpoint/2010/main" val="3213358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C56F7-7917-6263-A6B8-6858E515F00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251EE92-AAC2-D0FF-0949-7B883A4054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2F66B6-6DE1-C912-68EB-2F6803BDA9DF}"/>
              </a:ext>
            </a:extLst>
          </p:cNvPr>
          <p:cNvSpPr>
            <a:spLocks noGrp="1"/>
          </p:cNvSpPr>
          <p:nvPr>
            <p:ph type="dt" sz="half" idx="10"/>
          </p:nvPr>
        </p:nvSpPr>
        <p:spPr/>
        <p:txBody>
          <a:bodyPr/>
          <a:lstStyle/>
          <a:p>
            <a:fld id="{32DC69A5-BA98-471A-886E-3AD194572BEB}" type="datetimeFigureOut">
              <a:rPr lang="en-GB" smtClean="0"/>
              <a:t>25/05/2024</a:t>
            </a:fld>
            <a:endParaRPr lang="en-GB"/>
          </a:p>
        </p:txBody>
      </p:sp>
      <p:sp>
        <p:nvSpPr>
          <p:cNvPr id="5" name="Footer Placeholder 4">
            <a:extLst>
              <a:ext uri="{FF2B5EF4-FFF2-40B4-BE49-F238E27FC236}">
                <a16:creationId xmlns:a16="http://schemas.microsoft.com/office/drawing/2014/main" id="{5259BC98-3873-58B1-F5E3-8AF52D74561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3AC1F68-79F2-3A9D-F30E-81D535F226BE}"/>
              </a:ext>
            </a:extLst>
          </p:cNvPr>
          <p:cNvSpPr>
            <a:spLocks noGrp="1"/>
          </p:cNvSpPr>
          <p:nvPr>
            <p:ph type="sldNum" sz="quarter" idx="12"/>
          </p:nvPr>
        </p:nvSpPr>
        <p:spPr/>
        <p:txBody>
          <a:bodyPr/>
          <a:lstStyle/>
          <a:p>
            <a:fld id="{6B709FAA-0F77-4A65-8AEC-C43E7EBD8355}" type="slidenum">
              <a:rPr lang="en-GB" smtClean="0"/>
              <a:t>‹#›</a:t>
            </a:fld>
            <a:endParaRPr lang="en-GB"/>
          </a:p>
        </p:txBody>
      </p:sp>
    </p:spTree>
    <p:extLst>
      <p:ext uri="{BB962C8B-B14F-4D97-AF65-F5344CB8AC3E}">
        <p14:creationId xmlns:p14="http://schemas.microsoft.com/office/powerpoint/2010/main" val="3703809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1E8E6-628E-4BD0-262F-02125F518F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3D91EA5-8D4D-90DE-67F9-E98AEDF85D4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F1C1DC-66CC-EB99-7AD5-A91E5D8C49CD}"/>
              </a:ext>
            </a:extLst>
          </p:cNvPr>
          <p:cNvSpPr>
            <a:spLocks noGrp="1"/>
          </p:cNvSpPr>
          <p:nvPr>
            <p:ph type="dt" sz="half" idx="10"/>
          </p:nvPr>
        </p:nvSpPr>
        <p:spPr/>
        <p:txBody>
          <a:bodyPr/>
          <a:lstStyle/>
          <a:p>
            <a:fld id="{32DC69A5-BA98-471A-886E-3AD194572BEB}" type="datetimeFigureOut">
              <a:rPr lang="en-GB" smtClean="0"/>
              <a:t>25/05/2024</a:t>
            </a:fld>
            <a:endParaRPr lang="en-GB"/>
          </a:p>
        </p:txBody>
      </p:sp>
      <p:sp>
        <p:nvSpPr>
          <p:cNvPr id="5" name="Footer Placeholder 4">
            <a:extLst>
              <a:ext uri="{FF2B5EF4-FFF2-40B4-BE49-F238E27FC236}">
                <a16:creationId xmlns:a16="http://schemas.microsoft.com/office/drawing/2014/main" id="{2DD8FE8B-F422-C603-6D57-FB252C1B7A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F03D24-A9E7-BCD1-C41B-D2482E44FF3C}"/>
              </a:ext>
            </a:extLst>
          </p:cNvPr>
          <p:cNvSpPr>
            <a:spLocks noGrp="1"/>
          </p:cNvSpPr>
          <p:nvPr>
            <p:ph type="sldNum" sz="quarter" idx="12"/>
          </p:nvPr>
        </p:nvSpPr>
        <p:spPr/>
        <p:txBody>
          <a:bodyPr/>
          <a:lstStyle/>
          <a:p>
            <a:fld id="{6B709FAA-0F77-4A65-8AEC-C43E7EBD8355}" type="slidenum">
              <a:rPr lang="en-GB" smtClean="0"/>
              <a:t>‹#›</a:t>
            </a:fld>
            <a:endParaRPr lang="en-GB"/>
          </a:p>
        </p:txBody>
      </p:sp>
    </p:spTree>
    <p:extLst>
      <p:ext uri="{BB962C8B-B14F-4D97-AF65-F5344CB8AC3E}">
        <p14:creationId xmlns:p14="http://schemas.microsoft.com/office/powerpoint/2010/main" val="130923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8ED2A-8BF7-300D-0A1E-94BF221DA13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8A0974A-3A73-A1A9-3391-1759CD6230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D24FFE8-C12A-BF47-2CFB-A8E5596C6B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1E0BC08-1B08-2BDB-67B2-45FA94A675F4}"/>
              </a:ext>
            </a:extLst>
          </p:cNvPr>
          <p:cNvSpPr>
            <a:spLocks noGrp="1"/>
          </p:cNvSpPr>
          <p:nvPr>
            <p:ph type="dt" sz="half" idx="10"/>
          </p:nvPr>
        </p:nvSpPr>
        <p:spPr/>
        <p:txBody>
          <a:bodyPr/>
          <a:lstStyle/>
          <a:p>
            <a:fld id="{32DC69A5-BA98-471A-886E-3AD194572BEB}" type="datetimeFigureOut">
              <a:rPr lang="en-GB" smtClean="0"/>
              <a:t>25/05/2024</a:t>
            </a:fld>
            <a:endParaRPr lang="en-GB"/>
          </a:p>
        </p:txBody>
      </p:sp>
      <p:sp>
        <p:nvSpPr>
          <p:cNvPr id="6" name="Footer Placeholder 5">
            <a:extLst>
              <a:ext uri="{FF2B5EF4-FFF2-40B4-BE49-F238E27FC236}">
                <a16:creationId xmlns:a16="http://schemas.microsoft.com/office/drawing/2014/main" id="{8E6B7464-C63A-71B1-37D2-E970987642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96C57AA-E1DA-C8DA-E697-187CF60D2317}"/>
              </a:ext>
            </a:extLst>
          </p:cNvPr>
          <p:cNvSpPr>
            <a:spLocks noGrp="1"/>
          </p:cNvSpPr>
          <p:nvPr>
            <p:ph type="sldNum" sz="quarter" idx="12"/>
          </p:nvPr>
        </p:nvSpPr>
        <p:spPr/>
        <p:txBody>
          <a:bodyPr/>
          <a:lstStyle/>
          <a:p>
            <a:fld id="{6B709FAA-0F77-4A65-8AEC-C43E7EBD8355}" type="slidenum">
              <a:rPr lang="en-GB" smtClean="0"/>
              <a:t>‹#›</a:t>
            </a:fld>
            <a:endParaRPr lang="en-GB"/>
          </a:p>
        </p:txBody>
      </p:sp>
    </p:spTree>
    <p:extLst>
      <p:ext uri="{BB962C8B-B14F-4D97-AF65-F5344CB8AC3E}">
        <p14:creationId xmlns:p14="http://schemas.microsoft.com/office/powerpoint/2010/main" val="2808544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F7F70-A189-CDF9-FB68-AEF1B5B5138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FF90C69-6CBB-AC65-4176-018C216036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626737-366D-1C90-01B3-E6F3A6EC71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58A2EE5-316F-B9D4-9EC6-AAAA2C0E68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6E9AA7-2DA8-2797-68E6-A22DE4C238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664B04E-FD65-7FEF-2004-E348A2E4F1D3}"/>
              </a:ext>
            </a:extLst>
          </p:cNvPr>
          <p:cNvSpPr>
            <a:spLocks noGrp="1"/>
          </p:cNvSpPr>
          <p:nvPr>
            <p:ph type="dt" sz="half" idx="10"/>
          </p:nvPr>
        </p:nvSpPr>
        <p:spPr/>
        <p:txBody>
          <a:bodyPr/>
          <a:lstStyle/>
          <a:p>
            <a:fld id="{32DC69A5-BA98-471A-886E-3AD194572BEB}" type="datetimeFigureOut">
              <a:rPr lang="en-GB" smtClean="0"/>
              <a:t>25/05/2024</a:t>
            </a:fld>
            <a:endParaRPr lang="en-GB"/>
          </a:p>
        </p:txBody>
      </p:sp>
      <p:sp>
        <p:nvSpPr>
          <p:cNvPr id="8" name="Footer Placeholder 7">
            <a:extLst>
              <a:ext uri="{FF2B5EF4-FFF2-40B4-BE49-F238E27FC236}">
                <a16:creationId xmlns:a16="http://schemas.microsoft.com/office/drawing/2014/main" id="{4FB50A8D-3FE1-C112-7ED2-E474D1FEC36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981B75E-62BF-D867-D998-21D1A85F70ED}"/>
              </a:ext>
            </a:extLst>
          </p:cNvPr>
          <p:cNvSpPr>
            <a:spLocks noGrp="1"/>
          </p:cNvSpPr>
          <p:nvPr>
            <p:ph type="sldNum" sz="quarter" idx="12"/>
          </p:nvPr>
        </p:nvSpPr>
        <p:spPr/>
        <p:txBody>
          <a:bodyPr/>
          <a:lstStyle/>
          <a:p>
            <a:fld id="{6B709FAA-0F77-4A65-8AEC-C43E7EBD8355}" type="slidenum">
              <a:rPr lang="en-GB" smtClean="0"/>
              <a:t>‹#›</a:t>
            </a:fld>
            <a:endParaRPr lang="en-GB"/>
          </a:p>
        </p:txBody>
      </p:sp>
    </p:spTree>
    <p:extLst>
      <p:ext uri="{BB962C8B-B14F-4D97-AF65-F5344CB8AC3E}">
        <p14:creationId xmlns:p14="http://schemas.microsoft.com/office/powerpoint/2010/main" val="3309768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8CC00-F58F-1FFD-8602-CB933521AD5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2412F9F-1139-C058-099C-A87583F9E901}"/>
              </a:ext>
            </a:extLst>
          </p:cNvPr>
          <p:cNvSpPr>
            <a:spLocks noGrp="1"/>
          </p:cNvSpPr>
          <p:nvPr>
            <p:ph type="dt" sz="half" idx="10"/>
          </p:nvPr>
        </p:nvSpPr>
        <p:spPr/>
        <p:txBody>
          <a:bodyPr/>
          <a:lstStyle/>
          <a:p>
            <a:fld id="{32DC69A5-BA98-471A-886E-3AD194572BEB}" type="datetimeFigureOut">
              <a:rPr lang="en-GB" smtClean="0"/>
              <a:t>25/05/2024</a:t>
            </a:fld>
            <a:endParaRPr lang="en-GB"/>
          </a:p>
        </p:txBody>
      </p:sp>
      <p:sp>
        <p:nvSpPr>
          <p:cNvPr id="4" name="Footer Placeholder 3">
            <a:extLst>
              <a:ext uri="{FF2B5EF4-FFF2-40B4-BE49-F238E27FC236}">
                <a16:creationId xmlns:a16="http://schemas.microsoft.com/office/drawing/2014/main" id="{C212ACAF-5CAC-2A4D-9D35-6355EBCC6E7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63FE614-4685-B22E-DCD7-D46801C3D081}"/>
              </a:ext>
            </a:extLst>
          </p:cNvPr>
          <p:cNvSpPr>
            <a:spLocks noGrp="1"/>
          </p:cNvSpPr>
          <p:nvPr>
            <p:ph type="sldNum" sz="quarter" idx="12"/>
          </p:nvPr>
        </p:nvSpPr>
        <p:spPr/>
        <p:txBody>
          <a:bodyPr/>
          <a:lstStyle/>
          <a:p>
            <a:fld id="{6B709FAA-0F77-4A65-8AEC-C43E7EBD8355}" type="slidenum">
              <a:rPr lang="en-GB" smtClean="0"/>
              <a:t>‹#›</a:t>
            </a:fld>
            <a:endParaRPr lang="en-GB"/>
          </a:p>
        </p:txBody>
      </p:sp>
    </p:spTree>
    <p:extLst>
      <p:ext uri="{BB962C8B-B14F-4D97-AF65-F5344CB8AC3E}">
        <p14:creationId xmlns:p14="http://schemas.microsoft.com/office/powerpoint/2010/main" val="1575088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FF80A2-E389-323D-9FFA-348F558947F7}"/>
              </a:ext>
            </a:extLst>
          </p:cNvPr>
          <p:cNvSpPr>
            <a:spLocks noGrp="1"/>
          </p:cNvSpPr>
          <p:nvPr>
            <p:ph type="dt" sz="half" idx="10"/>
          </p:nvPr>
        </p:nvSpPr>
        <p:spPr/>
        <p:txBody>
          <a:bodyPr/>
          <a:lstStyle/>
          <a:p>
            <a:fld id="{32DC69A5-BA98-471A-886E-3AD194572BEB}" type="datetimeFigureOut">
              <a:rPr lang="en-GB" smtClean="0"/>
              <a:t>25/05/2024</a:t>
            </a:fld>
            <a:endParaRPr lang="en-GB"/>
          </a:p>
        </p:txBody>
      </p:sp>
      <p:sp>
        <p:nvSpPr>
          <p:cNvPr id="3" name="Footer Placeholder 2">
            <a:extLst>
              <a:ext uri="{FF2B5EF4-FFF2-40B4-BE49-F238E27FC236}">
                <a16:creationId xmlns:a16="http://schemas.microsoft.com/office/drawing/2014/main" id="{BD4DC7C0-D4A8-7427-A8B2-F0CFDAB075C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3CA7D87-1D7F-542D-B71C-5FB154A56FF7}"/>
              </a:ext>
            </a:extLst>
          </p:cNvPr>
          <p:cNvSpPr>
            <a:spLocks noGrp="1"/>
          </p:cNvSpPr>
          <p:nvPr>
            <p:ph type="sldNum" sz="quarter" idx="12"/>
          </p:nvPr>
        </p:nvSpPr>
        <p:spPr/>
        <p:txBody>
          <a:bodyPr/>
          <a:lstStyle/>
          <a:p>
            <a:fld id="{6B709FAA-0F77-4A65-8AEC-C43E7EBD8355}" type="slidenum">
              <a:rPr lang="en-GB" smtClean="0"/>
              <a:t>‹#›</a:t>
            </a:fld>
            <a:endParaRPr lang="en-GB"/>
          </a:p>
        </p:txBody>
      </p:sp>
    </p:spTree>
    <p:extLst>
      <p:ext uri="{BB962C8B-B14F-4D97-AF65-F5344CB8AC3E}">
        <p14:creationId xmlns:p14="http://schemas.microsoft.com/office/powerpoint/2010/main" val="3476614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ADAD7-16DA-6B18-3747-78F29D73B5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7C5E85F-968E-789B-9F08-AC015D5EE2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46A7100-F392-EC1A-0FA4-2063F6A5E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4E149D-673D-7E86-55A2-247E65892090}"/>
              </a:ext>
            </a:extLst>
          </p:cNvPr>
          <p:cNvSpPr>
            <a:spLocks noGrp="1"/>
          </p:cNvSpPr>
          <p:nvPr>
            <p:ph type="dt" sz="half" idx="10"/>
          </p:nvPr>
        </p:nvSpPr>
        <p:spPr/>
        <p:txBody>
          <a:bodyPr/>
          <a:lstStyle/>
          <a:p>
            <a:fld id="{32DC69A5-BA98-471A-886E-3AD194572BEB}" type="datetimeFigureOut">
              <a:rPr lang="en-GB" smtClean="0"/>
              <a:t>25/05/2024</a:t>
            </a:fld>
            <a:endParaRPr lang="en-GB"/>
          </a:p>
        </p:txBody>
      </p:sp>
      <p:sp>
        <p:nvSpPr>
          <p:cNvPr id="6" name="Footer Placeholder 5">
            <a:extLst>
              <a:ext uri="{FF2B5EF4-FFF2-40B4-BE49-F238E27FC236}">
                <a16:creationId xmlns:a16="http://schemas.microsoft.com/office/drawing/2014/main" id="{1A22569E-A0F0-6CA7-0603-96D0DC6CD6C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2F65AA9-7F6C-34B0-C0BD-BB912CB3C39B}"/>
              </a:ext>
            </a:extLst>
          </p:cNvPr>
          <p:cNvSpPr>
            <a:spLocks noGrp="1"/>
          </p:cNvSpPr>
          <p:nvPr>
            <p:ph type="sldNum" sz="quarter" idx="12"/>
          </p:nvPr>
        </p:nvSpPr>
        <p:spPr/>
        <p:txBody>
          <a:bodyPr/>
          <a:lstStyle/>
          <a:p>
            <a:fld id="{6B709FAA-0F77-4A65-8AEC-C43E7EBD8355}" type="slidenum">
              <a:rPr lang="en-GB" smtClean="0"/>
              <a:t>‹#›</a:t>
            </a:fld>
            <a:endParaRPr lang="en-GB"/>
          </a:p>
        </p:txBody>
      </p:sp>
    </p:spTree>
    <p:extLst>
      <p:ext uri="{BB962C8B-B14F-4D97-AF65-F5344CB8AC3E}">
        <p14:creationId xmlns:p14="http://schemas.microsoft.com/office/powerpoint/2010/main" val="2795714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B99C9-CD5C-0116-D53F-CB2FF82283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279BC94-CD74-15DD-D0EE-F3E0366F2B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BA0E8E9-2A01-4020-693C-68F615C61B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BB48A4-0816-DFAA-4845-E066E0B391FA}"/>
              </a:ext>
            </a:extLst>
          </p:cNvPr>
          <p:cNvSpPr>
            <a:spLocks noGrp="1"/>
          </p:cNvSpPr>
          <p:nvPr>
            <p:ph type="dt" sz="half" idx="10"/>
          </p:nvPr>
        </p:nvSpPr>
        <p:spPr/>
        <p:txBody>
          <a:bodyPr/>
          <a:lstStyle/>
          <a:p>
            <a:fld id="{32DC69A5-BA98-471A-886E-3AD194572BEB}" type="datetimeFigureOut">
              <a:rPr lang="en-GB" smtClean="0"/>
              <a:t>25/05/2024</a:t>
            </a:fld>
            <a:endParaRPr lang="en-GB"/>
          </a:p>
        </p:txBody>
      </p:sp>
      <p:sp>
        <p:nvSpPr>
          <p:cNvPr id="6" name="Footer Placeholder 5">
            <a:extLst>
              <a:ext uri="{FF2B5EF4-FFF2-40B4-BE49-F238E27FC236}">
                <a16:creationId xmlns:a16="http://schemas.microsoft.com/office/drawing/2014/main" id="{999B4F7E-67D2-66A2-98B8-03F3975021F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5E852E0-D8A3-5581-747E-F3115A16D526}"/>
              </a:ext>
            </a:extLst>
          </p:cNvPr>
          <p:cNvSpPr>
            <a:spLocks noGrp="1"/>
          </p:cNvSpPr>
          <p:nvPr>
            <p:ph type="sldNum" sz="quarter" idx="12"/>
          </p:nvPr>
        </p:nvSpPr>
        <p:spPr/>
        <p:txBody>
          <a:bodyPr/>
          <a:lstStyle/>
          <a:p>
            <a:fld id="{6B709FAA-0F77-4A65-8AEC-C43E7EBD8355}" type="slidenum">
              <a:rPr lang="en-GB" smtClean="0"/>
              <a:t>‹#›</a:t>
            </a:fld>
            <a:endParaRPr lang="en-GB"/>
          </a:p>
        </p:txBody>
      </p:sp>
    </p:spTree>
    <p:extLst>
      <p:ext uri="{BB962C8B-B14F-4D97-AF65-F5344CB8AC3E}">
        <p14:creationId xmlns:p14="http://schemas.microsoft.com/office/powerpoint/2010/main" val="3357652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B93CD3-D8C1-22F4-1D2E-154ACEA8BE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ED8E03F-388C-33F8-AA0B-325E379B91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8C32FE8-D7D8-8A2E-5A12-C5677340EB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2DC69A5-BA98-471A-886E-3AD194572BEB}" type="datetimeFigureOut">
              <a:rPr lang="en-GB" smtClean="0"/>
              <a:t>25/05/2024</a:t>
            </a:fld>
            <a:endParaRPr lang="en-GB"/>
          </a:p>
        </p:txBody>
      </p:sp>
      <p:sp>
        <p:nvSpPr>
          <p:cNvPr id="5" name="Footer Placeholder 4">
            <a:extLst>
              <a:ext uri="{FF2B5EF4-FFF2-40B4-BE49-F238E27FC236}">
                <a16:creationId xmlns:a16="http://schemas.microsoft.com/office/drawing/2014/main" id="{37B294DC-D86F-561E-F771-C840AAB972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8B1776E7-2C99-6208-8AB8-91E948F8FF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B709FAA-0F77-4A65-8AEC-C43E7EBD8355}" type="slidenum">
              <a:rPr lang="en-GB" smtClean="0"/>
              <a:t>‹#›</a:t>
            </a:fld>
            <a:endParaRPr lang="en-GB"/>
          </a:p>
        </p:txBody>
      </p:sp>
    </p:spTree>
    <p:extLst>
      <p:ext uri="{BB962C8B-B14F-4D97-AF65-F5344CB8AC3E}">
        <p14:creationId xmlns:p14="http://schemas.microsoft.com/office/powerpoint/2010/main" val="1268892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D630B4-4CCC-7B1D-1803-DAED942D7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robot with human face">
            <a:extLst>
              <a:ext uri="{FF2B5EF4-FFF2-40B4-BE49-F238E27FC236}">
                <a16:creationId xmlns:a16="http://schemas.microsoft.com/office/drawing/2014/main" id="{922D83C5-9F80-7E17-DB6D-3EA1CA89B588}"/>
              </a:ext>
            </a:extLst>
          </p:cNvPr>
          <p:cNvPicPr>
            <a:picLocks noChangeAspect="1"/>
          </p:cNvPicPr>
          <p:nvPr/>
        </p:nvPicPr>
        <p:blipFill rotWithShape="1">
          <a:blip r:embed="rId2">
            <a:alphaModFix amt="50000"/>
          </a:blip>
          <a:srcRect b="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D86950CD-DDB5-FA93-B7C5-B47D2C399019}"/>
              </a:ext>
            </a:extLst>
          </p:cNvPr>
          <p:cNvSpPr>
            <a:spLocks noGrp="1"/>
          </p:cNvSpPr>
          <p:nvPr>
            <p:ph type="ctrTitle"/>
          </p:nvPr>
        </p:nvSpPr>
        <p:spPr>
          <a:xfrm>
            <a:off x="762000" y="1137434"/>
            <a:ext cx="7848600" cy="3204429"/>
          </a:xfrm>
        </p:spPr>
        <p:txBody>
          <a:bodyPr anchor="t">
            <a:normAutofit/>
          </a:bodyPr>
          <a:lstStyle/>
          <a:p>
            <a:pPr algn="l"/>
            <a:r>
              <a:rPr lang="en-GB" sz="4000" dirty="0">
                <a:solidFill>
                  <a:srgbClr val="FFFFFF"/>
                </a:solidFill>
              </a:rPr>
              <a:t>Morphosyntactic Probing of Multilingual BERT Models</a:t>
            </a:r>
          </a:p>
        </p:txBody>
      </p:sp>
      <p:sp>
        <p:nvSpPr>
          <p:cNvPr id="3" name="Subtitle 2">
            <a:extLst>
              <a:ext uri="{FF2B5EF4-FFF2-40B4-BE49-F238E27FC236}">
                <a16:creationId xmlns:a16="http://schemas.microsoft.com/office/drawing/2014/main" id="{64FF2B2E-DF9E-B93A-5909-91276379EB4F}"/>
              </a:ext>
            </a:extLst>
          </p:cNvPr>
          <p:cNvSpPr>
            <a:spLocks noGrp="1"/>
          </p:cNvSpPr>
          <p:nvPr>
            <p:ph type="subTitle" idx="1"/>
          </p:nvPr>
        </p:nvSpPr>
        <p:spPr>
          <a:xfrm>
            <a:off x="762000" y="4792531"/>
            <a:ext cx="5334000" cy="1089423"/>
          </a:xfrm>
        </p:spPr>
        <p:txBody>
          <a:bodyPr anchor="b">
            <a:normAutofit/>
          </a:bodyPr>
          <a:lstStyle/>
          <a:p>
            <a:pPr algn="l"/>
            <a:r>
              <a:rPr lang="en-GB" sz="1800">
                <a:solidFill>
                  <a:srgbClr val="FFFFFF"/>
                </a:solidFill>
              </a:rPr>
              <a:t>İbrahim Okan Akveç</a:t>
            </a:r>
          </a:p>
        </p:txBody>
      </p:sp>
      <p:cxnSp>
        <p:nvCxnSpPr>
          <p:cNvPr id="11" name="Straight Connector 10">
            <a:extLst>
              <a:ext uri="{FF2B5EF4-FFF2-40B4-BE49-F238E27FC236}">
                <a16:creationId xmlns:a16="http://schemas.microsoft.com/office/drawing/2014/main" id="{49264613-F0F7-08CE-0ADF-98407A64DA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3450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70B83-0301-7393-630E-93711DDC0048}"/>
              </a:ext>
            </a:extLst>
          </p:cNvPr>
          <p:cNvSpPr>
            <a:spLocks noGrp="1"/>
          </p:cNvSpPr>
          <p:nvPr>
            <p:ph type="title"/>
          </p:nvPr>
        </p:nvSpPr>
        <p:spPr/>
        <p:txBody>
          <a:bodyPr/>
          <a:lstStyle/>
          <a:p>
            <a:r>
              <a:rPr lang="en-GB" dirty="0" err="1"/>
              <a:t>Dil</a:t>
            </a:r>
            <a:r>
              <a:rPr lang="en-GB" dirty="0"/>
              <a:t> </a:t>
            </a:r>
            <a:r>
              <a:rPr lang="en-GB" dirty="0" err="1"/>
              <a:t>Aileleri</a:t>
            </a:r>
            <a:r>
              <a:rPr lang="en-GB" dirty="0"/>
              <a:t> - </a:t>
            </a:r>
            <a:r>
              <a:rPr lang="en-GB" dirty="0" err="1"/>
              <a:t>Görevler</a:t>
            </a:r>
            <a:endParaRPr lang="en-GB" dirty="0"/>
          </a:p>
        </p:txBody>
      </p:sp>
      <p:pic>
        <p:nvPicPr>
          <p:cNvPr id="5" name="Content Placeholder 4" descr="Dil Aileleri - Görevler">
            <a:extLst>
              <a:ext uri="{FF2B5EF4-FFF2-40B4-BE49-F238E27FC236}">
                <a16:creationId xmlns:a16="http://schemas.microsoft.com/office/drawing/2014/main" id="{5EE3E290-912C-BCBC-F6EF-C34ED9E09FE2}"/>
              </a:ext>
              <a:ext uri="{C183D7F6-B498-43B3-948B-1728B52AA6E4}">
                <adec:decorative xmlns:adec="http://schemas.microsoft.com/office/drawing/2017/decorative" val="0"/>
              </a:ext>
            </a:extLst>
          </p:cNvPr>
          <p:cNvPicPr>
            <a:picLocks noGrp="1" noChangeAspect="1"/>
          </p:cNvPicPr>
          <p:nvPr>
            <p:ph idx="1"/>
          </p:nvPr>
        </p:nvPicPr>
        <p:blipFill>
          <a:blip r:embed="rId2"/>
          <a:stretch>
            <a:fillRect/>
          </a:stretch>
        </p:blipFill>
        <p:spPr>
          <a:xfrm>
            <a:off x="1924050" y="2101056"/>
            <a:ext cx="8343900" cy="3800475"/>
          </a:xfrm>
        </p:spPr>
      </p:pic>
    </p:spTree>
    <p:extLst>
      <p:ext uri="{BB962C8B-B14F-4D97-AF65-F5344CB8AC3E}">
        <p14:creationId xmlns:p14="http://schemas.microsoft.com/office/powerpoint/2010/main" val="1496672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662731-7A6B-3B9C-64CA-A0E340F6B122}"/>
              </a:ext>
            </a:extLst>
          </p:cNvPr>
          <p:cNvSpPr>
            <a:spLocks noGrp="1"/>
          </p:cNvSpPr>
          <p:nvPr>
            <p:ph type="title"/>
          </p:nvPr>
        </p:nvSpPr>
        <p:spPr>
          <a:xfrm>
            <a:off x="1245072" y="1289765"/>
            <a:ext cx="3651101" cy="4270963"/>
          </a:xfrm>
        </p:spPr>
        <p:txBody>
          <a:bodyPr anchor="ctr">
            <a:normAutofit/>
          </a:bodyPr>
          <a:lstStyle/>
          <a:p>
            <a:pPr algn="ctr"/>
            <a:r>
              <a:rPr lang="en-GB" sz="5600" kern="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Yöntemler</a:t>
            </a:r>
            <a:endParaRPr lang="en-GB" sz="5600">
              <a:solidFill>
                <a:srgbClr val="FFFFFF"/>
              </a:solidFill>
            </a:endParaRPr>
          </a:p>
        </p:txBody>
      </p:sp>
      <p:sp>
        <p:nvSpPr>
          <p:cNvPr id="2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22"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36511D3E-C299-BE25-FDFF-2F42AD8DB103}"/>
              </a:ext>
            </a:extLst>
          </p:cNvPr>
          <p:cNvSpPr>
            <a:spLocks noGrp="1"/>
          </p:cNvSpPr>
          <p:nvPr>
            <p:ph idx="1"/>
          </p:nvPr>
        </p:nvSpPr>
        <p:spPr>
          <a:xfrm>
            <a:off x="6020663" y="518400"/>
            <a:ext cx="5048178" cy="5837949"/>
          </a:xfrm>
        </p:spPr>
        <p:txBody>
          <a:bodyPr anchor="ctr">
            <a:normAutofit/>
          </a:bodyPr>
          <a:lstStyle/>
          <a:p>
            <a:pPr>
              <a:spcAft>
                <a:spcPts val="800"/>
              </a:spcAft>
            </a:pPr>
            <a:r>
              <a:rPr lang="en-GB" sz="1900" kern="0" dirty="0" err="1">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Çalışmada</a:t>
            </a:r>
            <a:r>
              <a:rPr lang="en-GB" sz="1900" kern="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42 </a:t>
            </a:r>
            <a:r>
              <a:rPr lang="en-GB" sz="1900" kern="0" dirty="0" err="1">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dilde</a:t>
            </a:r>
            <a:r>
              <a:rPr lang="en-GB" sz="1900" kern="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247 </a:t>
            </a:r>
            <a:r>
              <a:rPr lang="en-GB" sz="1900" kern="0" dirty="0" err="1">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araştırma</a:t>
            </a:r>
            <a:r>
              <a:rPr lang="en-GB" sz="1900" kern="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900" kern="0" dirty="0" err="1">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görevinden</a:t>
            </a:r>
            <a:r>
              <a:rPr lang="en-GB" sz="1900" kern="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900" kern="0" dirty="0" err="1">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oluşan</a:t>
            </a:r>
            <a:r>
              <a:rPr lang="en-GB" sz="1900" kern="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yeni </a:t>
            </a:r>
            <a:r>
              <a:rPr lang="en-GB" sz="1900" kern="0" dirty="0" err="1">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bir</a:t>
            </a:r>
            <a:r>
              <a:rPr lang="en-GB" sz="1900" kern="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900" kern="0" dirty="0" err="1">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morfolojik</a:t>
            </a:r>
            <a:r>
              <a:rPr lang="en-GB" sz="1900" kern="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900" kern="0" dirty="0" err="1">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araştırma</a:t>
            </a:r>
            <a:r>
              <a:rPr lang="en-GB" sz="1900" kern="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900" kern="0" dirty="0" err="1">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veri</a:t>
            </a:r>
            <a:r>
              <a:rPr lang="en-GB" sz="1900" kern="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900" kern="0" dirty="0" err="1">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seti</a:t>
            </a:r>
            <a:r>
              <a:rPr lang="en-GB" sz="1900" kern="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900" kern="0" dirty="0" err="1">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sunuyor</a:t>
            </a:r>
            <a:r>
              <a:rPr lang="en-GB" sz="1900" kern="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Veri </a:t>
            </a:r>
            <a:r>
              <a:rPr lang="en-GB" sz="1900" kern="0" dirty="0" err="1">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seti</a:t>
            </a:r>
            <a:r>
              <a:rPr lang="en-GB" sz="1900" kern="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900" kern="0" dirty="0" err="1">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Evrensel</a:t>
            </a:r>
            <a:r>
              <a:rPr lang="en-GB" sz="1900" kern="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900" kern="0" dirty="0" err="1">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Bağımlılıklar</a:t>
            </a:r>
            <a:r>
              <a:rPr lang="en-GB" sz="1900" kern="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900" kern="0" dirty="0" err="1">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Ağaç</a:t>
            </a:r>
            <a:r>
              <a:rPr lang="en-GB" sz="1900" kern="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900" kern="0" dirty="0" err="1">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Bankası'ndan</a:t>
            </a:r>
            <a:r>
              <a:rPr lang="en-GB" sz="1900" kern="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(UD) </a:t>
            </a:r>
            <a:r>
              <a:rPr lang="en-GB" sz="1900" kern="0" dirty="0" err="1">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alınmıştır</a:t>
            </a:r>
            <a:r>
              <a:rPr lang="en-GB" sz="1900" kern="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457200" lvl="1" indent="0">
              <a:spcAft>
                <a:spcPts val="800"/>
              </a:spcAft>
              <a:buNone/>
            </a:pPr>
            <a:r>
              <a:rPr lang="en-GB" sz="1900" dirty="0">
                <a:solidFill>
                  <a:schemeClr val="tx1">
                    <a:alpha val="80000"/>
                  </a:schemeClr>
                </a:solidFill>
              </a:rPr>
              <a:t>“UD : https://universaldependencies.org/”</a:t>
            </a:r>
            <a:endParaRPr lang="en-GB" sz="1900" kern="100" dirty="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endParaRPr>
          </a:p>
          <a:p>
            <a:pPr>
              <a:spcAft>
                <a:spcPts val="800"/>
              </a:spcAft>
            </a:pPr>
            <a:r>
              <a:rPr lang="en-GB" sz="1900" kern="0" dirty="0" err="1">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MLM'lerin</a:t>
            </a:r>
            <a:r>
              <a:rPr lang="en-GB" sz="1900" kern="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900" kern="0" dirty="0" err="1">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performansını</a:t>
            </a:r>
            <a:r>
              <a:rPr lang="en-GB" sz="1900" kern="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900" kern="0" dirty="0" err="1">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değerlendirmek</a:t>
            </a:r>
            <a:r>
              <a:rPr lang="en-GB" sz="1900" kern="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900" kern="0" dirty="0" err="1">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için</a:t>
            </a:r>
            <a:r>
              <a:rPr lang="en-GB" sz="1900" kern="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900" kern="0" dirty="0" err="1">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iki</a:t>
            </a:r>
            <a:r>
              <a:rPr lang="en-GB" sz="1900" kern="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900" kern="0" dirty="0" err="1">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yöntem</a:t>
            </a:r>
            <a:r>
              <a:rPr lang="en-GB" sz="1900" kern="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900" kern="0" dirty="0" err="1">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kullanılmuştır</a:t>
            </a:r>
            <a:r>
              <a:rPr lang="en-GB" sz="1900" kern="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GB" sz="1900" kern="100" dirty="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spcAft>
                <a:spcPts val="800"/>
              </a:spcAft>
              <a:buSzPts val="1000"/>
              <a:buFont typeface="Symbol" panose="05050102010706020507" pitchFamily="18" charset="2"/>
              <a:buChar char=""/>
              <a:tabLst>
                <a:tab pos="457200" algn="l"/>
              </a:tabLst>
            </a:pPr>
            <a:r>
              <a:rPr lang="en-GB" sz="1900" b="1" kern="0" dirty="0" err="1">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Pertürbasyonlar</a:t>
            </a:r>
            <a:r>
              <a:rPr lang="en-GB" sz="1900" b="1" kern="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GB" sz="1900" kern="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900" kern="0" dirty="0" err="1">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Araştırma</a:t>
            </a:r>
            <a:r>
              <a:rPr lang="en-GB" sz="1900" kern="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900" kern="0" dirty="0" err="1">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örneğinin</a:t>
            </a:r>
            <a:r>
              <a:rPr lang="en-GB" sz="1900" kern="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900" kern="0" dirty="0" err="1">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hedef</a:t>
            </a:r>
            <a:r>
              <a:rPr lang="en-GB" sz="1900" kern="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900" kern="0" dirty="0" err="1">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kelimesini</a:t>
            </a:r>
            <a:r>
              <a:rPr lang="en-GB" sz="1900" kern="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sol </a:t>
            </a:r>
            <a:r>
              <a:rPr lang="en-GB" sz="1900" kern="0" dirty="0" err="1">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ve</a:t>
            </a:r>
            <a:r>
              <a:rPr lang="en-GB" sz="1900" kern="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GB" sz="1900" kern="0" dirty="0" err="1">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veya</a:t>
            </a:r>
            <a:r>
              <a:rPr lang="en-GB" sz="1900" kern="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900" kern="0" dirty="0" err="1">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sağ</a:t>
            </a:r>
            <a:r>
              <a:rPr lang="en-GB" sz="1900" kern="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900" kern="0" dirty="0" err="1">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bağlamdaki</a:t>
            </a:r>
            <a:r>
              <a:rPr lang="en-GB" sz="1900" kern="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900" kern="0" dirty="0" err="1">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kelimeleri</a:t>
            </a:r>
            <a:r>
              <a:rPr lang="en-GB" sz="1900" kern="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900" kern="0" dirty="0" err="1">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maskeleyerek</a:t>
            </a:r>
            <a:r>
              <a:rPr lang="en-GB" sz="1900" kern="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900" kern="0" dirty="0" err="1">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veya</a:t>
            </a:r>
            <a:r>
              <a:rPr lang="en-GB" sz="1900" kern="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900" kern="0" dirty="0" err="1">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bir</a:t>
            </a:r>
            <a:r>
              <a:rPr lang="en-GB" sz="1900" kern="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900" kern="0" dirty="0" err="1">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cümledeki</a:t>
            </a:r>
            <a:r>
              <a:rPr lang="en-GB" sz="1900" kern="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900" kern="0" dirty="0" err="1">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kelimelerin</a:t>
            </a:r>
            <a:r>
              <a:rPr lang="en-GB" sz="1900" kern="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900" kern="0" dirty="0" err="1">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yerlerini</a:t>
            </a:r>
            <a:r>
              <a:rPr lang="en-GB" sz="1900" kern="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900" kern="0" dirty="0" err="1">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değiştirerek</a:t>
            </a:r>
            <a:r>
              <a:rPr lang="en-GB" sz="1900" kern="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900" kern="0" dirty="0" err="1">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bozulmuştur</a:t>
            </a:r>
            <a:r>
              <a:rPr lang="en-GB" sz="1900" kern="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GB" sz="1900" kern="100" dirty="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spcAft>
                <a:spcPts val="800"/>
              </a:spcAft>
              <a:buSzPts val="1000"/>
              <a:buFont typeface="Symbol" panose="05050102010706020507" pitchFamily="18" charset="2"/>
              <a:buChar char=""/>
              <a:tabLst>
                <a:tab pos="457200" algn="l"/>
              </a:tabLst>
            </a:pPr>
            <a:r>
              <a:rPr lang="en-GB" sz="1900" b="1" kern="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Shapley </a:t>
            </a:r>
            <a:r>
              <a:rPr lang="en-GB" sz="1900" b="1" kern="0" dirty="0" err="1">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Değerleri</a:t>
            </a:r>
            <a:r>
              <a:rPr lang="en-GB" sz="1900" b="1" kern="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GB" sz="1900" kern="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Her </a:t>
            </a:r>
            <a:r>
              <a:rPr lang="en-GB" sz="1900" kern="0" dirty="0" err="1">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bir</a:t>
            </a:r>
            <a:r>
              <a:rPr lang="en-GB" sz="1900" kern="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900" kern="0" dirty="0" err="1">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kelimeye</a:t>
            </a:r>
            <a:r>
              <a:rPr lang="en-GB" sz="1900" kern="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900" kern="0" dirty="0" err="1">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bir</a:t>
            </a:r>
            <a:r>
              <a:rPr lang="en-GB" sz="1900" kern="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900" kern="0" dirty="0" err="1">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araştırma</a:t>
            </a:r>
            <a:r>
              <a:rPr lang="en-GB" sz="1900" kern="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900" kern="0" dirty="0" err="1">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örneğinin</a:t>
            </a:r>
            <a:r>
              <a:rPr lang="en-GB" sz="1900" kern="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900" kern="0" dirty="0" err="1">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sonucuna</a:t>
            </a:r>
            <a:r>
              <a:rPr lang="en-GB" sz="1900" kern="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900" kern="0" dirty="0" err="1">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katkısını</a:t>
            </a:r>
            <a:r>
              <a:rPr lang="en-GB" sz="1900" kern="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900" kern="0" dirty="0" err="1">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atamak</a:t>
            </a:r>
            <a:r>
              <a:rPr lang="en-GB" sz="1900" kern="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900" kern="0" dirty="0" err="1">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için</a:t>
            </a:r>
            <a:r>
              <a:rPr lang="en-GB" sz="1900" kern="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Shapley </a:t>
            </a:r>
            <a:r>
              <a:rPr lang="en-GB" sz="1900" kern="0" dirty="0" err="1">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değerlerini</a:t>
            </a:r>
            <a:r>
              <a:rPr lang="en-GB" sz="1900" kern="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900" kern="0" dirty="0" err="1">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kullanıyoruz</a:t>
            </a:r>
            <a:r>
              <a:rPr lang="en-GB" sz="1900" kern="0" dirty="0">
                <a:solidFill>
                  <a:schemeClr val="tx1">
                    <a:alpha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GB" sz="1900" kern="100" dirty="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endParaRPr>
          </a:p>
          <a:p>
            <a:endParaRPr lang="en-GB" sz="1900" dirty="0">
              <a:solidFill>
                <a:schemeClr val="tx1">
                  <a:alpha val="80000"/>
                </a:schemeClr>
              </a:solidFill>
            </a:endParaRPr>
          </a:p>
          <a:p>
            <a:pPr marL="0" indent="0">
              <a:buNone/>
            </a:pPr>
            <a:endParaRPr lang="en-GB" sz="1900" dirty="0">
              <a:solidFill>
                <a:schemeClr val="tx1">
                  <a:alpha val="80000"/>
                </a:schemeClr>
              </a:solidFill>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006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9A766-A89C-FF5B-2076-800B54968A5E}"/>
              </a:ext>
            </a:extLst>
          </p:cNvPr>
          <p:cNvSpPr>
            <a:spLocks noGrp="1"/>
          </p:cNvSpPr>
          <p:nvPr>
            <p:ph type="title"/>
          </p:nvPr>
        </p:nvSpPr>
        <p:spPr/>
        <p:txBody>
          <a:bodyPr/>
          <a:lstStyle/>
          <a:p>
            <a:r>
              <a:rPr lang="en-GB" dirty="0"/>
              <a:t>Veri </a:t>
            </a:r>
            <a:r>
              <a:rPr lang="en-GB" dirty="0" err="1"/>
              <a:t>Oluşturma</a:t>
            </a:r>
            <a:endParaRPr lang="en-GB" dirty="0"/>
          </a:p>
        </p:txBody>
      </p:sp>
      <p:sp>
        <p:nvSpPr>
          <p:cNvPr id="3" name="Content Placeholder 2">
            <a:extLst>
              <a:ext uri="{FF2B5EF4-FFF2-40B4-BE49-F238E27FC236}">
                <a16:creationId xmlns:a16="http://schemas.microsoft.com/office/drawing/2014/main" id="{E6F141C7-02D9-4E55-371A-87D62B72593B}"/>
              </a:ext>
            </a:extLst>
          </p:cNvPr>
          <p:cNvSpPr>
            <a:spLocks noGrp="1"/>
          </p:cNvSpPr>
          <p:nvPr>
            <p:ph idx="1"/>
          </p:nvPr>
        </p:nvSpPr>
        <p:spPr/>
        <p:txBody>
          <a:bodyPr>
            <a:normAutofit fontScale="77500" lnSpcReduction="20000"/>
          </a:bodyPr>
          <a:lstStyle/>
          <a:p>
            <a:r>
              <a:rPr lang="en-GB" dirty="0"/>
              <a:t>UD treebanks use the </a:t>
            </a:r>
            <a:r>
              <a:rPr lang="en-GB" dirty="0" err="1"/>
              <a:t>CoNLL</a:t>
            </a:r>
            <a:r>
              <a:rPr lang="en-GB" dirty="0"/>
              <a:t>-U format, where one line corresponds to one token and the token descriptors are separated by tabs. One such descriptor is the morphosyntactic analysis of the token where the standard format looks like this: MorphoTag1=Value1|MophoTag2=Value2. This field may be empty but in practice most non-punctuation tokens have multiple morphosyntactic tags. Some treebanks do not include morphosyntactic tags or they use a different </a:t>
            </a:r>
            <a:r>
              <a:rPr lang="en-GB" dirty="0" err="1"/>
              <a:t>tagset</a:t>
            </a:r>
            <a:r>
              <a:rPr lang="en-GB" dirty="0"/>
              <a:t>; we excluded these. To generate the probing tasks, we use all data available in sufficient quantity with UD tags. We merge treebanks in the same language but keep the </a:t>
            </a:r>
            <a:r>
              <a:rPr lang="en-GB" b="1" dirty="0">
                <a:highlight>
                  <a:srgbClr val="FFFF00"/>
                </a:highlight>
              </a:rPr>
              <a:t>train/development/test </a:t>
            </a:r>
            <a:r>
              <a:rPr lang="en-GB" dirty="0"/>
              <a:t>splits and use them to sample our train, development, and test sets until we obtain </a:t>
            </a:r>
            <a:r>
              <a:rPr lang="en-GB" b="1" dirty="0">
                <a:highlight>
                  <a:srgbClr val="FFFF00"/>
                </a:highlight>
              </a:rPr>
              <a:t>2,000 training, 200 development and 200 test </a:t>
            </a:r>
            <a:r>
              <a:rPr lang="en-GB" dirty="0"/>
              <a:t>samples so that there is no overlap between the target words in the resulting sets. We exclude languages with fewer than 500 sentences. We limit sentence length to be between 3 and 40 tokens in the gold standard tokenization of UD. Of the candidate triples that remain, we generate tasks where class imbalance is limited to 3:1. We attain this by two operations: by </a:t>
            </a:r>
            <a:r>
              <a:rPr lang="en-GB" dirty="0" err="1"/>
              <a:t>downsampling</a:t>
            </a:r>
            <a:r>
              <a:rPr lang="en-GB" dirty="0"/>
              <a:t> large classes and by discarding small classes that occur fewer than 200 times in all UD treebanks in a particular </a:t>
            </a:r>
            <a:r>
              <a:rPr lang="en-GB" dirty="0" err="1"/>
              <a:t>language.j</a:t>
            </a:r>
            <a:r>
              <a:rPr lang="en-GB" dirty="0"/>
              <a:t> We discard tasks where these sample counts are impossible to attain with our constraints</a:t>
            </a:r>
          </a:p>
          <a:p>
            <a:endParaRPr lang="en-GB" dirty="0"/>
          </a:p>
        </p:txBody>
      </p:sp>
    </p:spTree>
    <p:extLst>
      <p:ext uri="{BB962C8B-B14F-4D97-AF65-F5344CB8AC3E}">
        <p14:creationId xmlns:p14="http://schemas.microsoft.com/office/powerpoint/2010/main" val="1510147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3678D-C019-E675-0D44-72B19CB31676}"/>
              </a:ext>
            </a:extLst>
          </p:cNvPr>
          <p:cNvSpPr>
            <a:spLocks noGrp="1"/>
          </p:cNvSpPr>
          <p:nvPr>
            <p:ph type="title"/>
          </p:nvPr>
        </p:nvSpPr>
        <p:spPr/>
        <p:txBody>
          <a:bodyPr/>
          <a:lstStyle/>
          <a:p>
            <a:r>
              <a:rPr lang="en-GB" dirty="0"/>
              <a:t>Model </a:t>
            </a:r>
            <a:r>
              <a:rPr lang="en-GB" dirty="0" err="1"/>
              <a:t>Oluşturma</a:t>
            </a:r>
            <a:endParaRPr lang="en-GB" dirty="0"/>
          </a:p>
        </p:txBody>
      </p:sp>
      <p:sp>
        <p:nvSpPr>
          <p:cNvPr id="3" name="Content Placeholder 2">
            <a:extLst>
              <a:ext uri="{FF2B5EF4-FFF2-40B4-BE49-F238E27FC236}">
                <a16:creationId xmlns:a16="http://schemas.microsoft.com/office/drawing/2014/main" id="{18B980E1-212A-3D2C-84A0-C27D39CE493A}"/>
              </a:ext>
            </a:extLst>
          </p:cNvPr>
          <p:cNvSpPr>
            <a:spLocks noGrp="1"/>
          </p:cNvSpPr>
          <p:nvPr>
            <p:ph idx="1"/>
          </p:nvPr>
        </p:nvSpPr>
        <p:spPr/>
        <p:txBody>
          <a:bodyPr/>
          <a:lstStyle/>
          <a:p>
            <a:r>
              <a:rPr lang="en-GB" dirty="0"/>
              <a:t>In principle, both </a:t>
            </a:r>
            <a:r>
              <a:rPr lang="en-GB" dirty="0" err="1"/>
              <a:t>mBERT</a:t>
            </a:r>
            <a:r>
              <a:rPr lang="en-GB" dirty="0"/>
              <a:t> and XLM-</a:t>
            </a:r>
            <a:r>
              <a:rPr lang="en-GB" dirty="0" err="1"/>
              <a:t>RoBERTa</a:t>
            </a:r>
            <a:r>
              <a:rPr lang="en-GB" dirty="0"/>
              <a:t> are trainable, but the number of parameters is large (178M and 278M respectively), and morphologically tagged data is simply not available in quantities that would make this feasible.</a:t>
            </a:r>
          </a:p>
          <a:p>
            <a:r>
              <a:rPr lang="en-GB" dirty="0"/>
              <a:t>We therefore keep the models fixed, and train only a small auxiliary classifier, </a:t>
            </a:r>
            <a:r>
              <a:rPr lang="en-GB" b="1" dirty="0">
                <a:highlight>
                  <a:srgbClr val="FFFF00"/>
                </a:highlight>
              </a:rPr>
              <a:t>a multilayer perceptron (MLP), typically with a single hidden layer and 50 neurons </a:t>
            </a:r>
          </a:p>
        </p:txBody>
      </p:sp>
    </p:spTree>
    <p:extLst>
      <p:ext uri="{BB962C8B-B14F-4D97-AF65-F5344CB8AC3E}">
        <p14:creationId xmlns:p14="http://schemas.microsoft.com/office/powerpoint/2010/main" val="3519294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3158C-161A-6DF9-E0C6-9C08C8EC4D6F}"/>
              </a:ext>
            </a:extLst>
          </p:cNvPr>
          <p:cNvSpPr>
            <a:spLocks noGrp="1"/>
          </p:cNvSpPr>
          <p:nvPr>
            <p:ph type="title"/>
          </p:nvPr>
        </p:nvSpPr>
        <p:spPr/>
        <p:txBody>
          <a:bodyPr/>
          <a:lstStyle/>
          <a:p>
            <a:endParaRPr lang="en-GB"/>
          </a:p>
        </p:txBody>
      </p:sp>
      <p:pic>
        <p:nvPicPr>
          <p:cNvPr id="5" name="Content Placeholder 4">
            <a:extLst>
              <a:ext uri="{FF2B5EF4-FFF2-40B4-BE49-F238E27FC236}">
                <a16:creationId xmlns:a16="http://schemas.microsoft.com/office/drawing/2014/main" id="{3C861791-75D7-7512-89D6-D87E02C9BAEC}"/>
              </a:ext>
            </a:extLst>
          </p:cNvPr>
          <p:cNvPicPr>
            <a:picLocks noGrp="1" noChangeAspect="1"/>
          </p:cNvPicPr>
          <p:nvPr>
            <p:ph idx="1"/>
          </p:nvPr>
        </p:nvPicPr>
        <p:blipFill>
          <a:blip r:embed="rId2"/>
          <a:stretch>
            <a:fillRect/>
          </a:stretch>
        </p:blipFill>
        <p:spPr>
          <a:xfrm>
            <a:off x="3555694" y="1825625"/>
            <a:ext cx="5080612" cy="4351338"/>
          </a:xfrm>
        </p:spPr>
      </p:pic>
    </p:spTree>
    <p:extLst>
      <p:ext uri="{BB962C8B-B14F-4D97-AF65-F5344CB8AC3E}">
        <p14:creationId xmlns:p14="http://schemas.microsoft.com/office/powerpoint/2010/main" val="3955668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0DFA0FD-AB28-4B25-B870-4D2BBC35BA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2CF4401-5787-F285-E56E-40C5BBCEC955}"/>
              </a:ext>
            </a:extLst>
          </p:cNvPr>
          <p:cNvPicPr>
            <a:picLocks noChangeAspect="1"/>
          </p:cNvPicPr>
          <p:nvPr/>
        </p:nvPicPr>
        <p:blipFill rotWithShape="1">
          <a:blip r:embed="rId2">
            <a:alphaModFix/>
          </a:blip>
          <a:srcRect l="6572" r="40982"/>
          <a:stretch/>
        </p:blipFill>
        <p:spPr>
          <a:xfrm>
            <a:off x="5833976" y="10"/>
            <a:ext cx="6394152" cy="6857990"/>
          </a:xfrm>
          <a:prstGeom prst="rect">
            <a:avLst/>
          </a:prstGeom>
        </p:spPr>
      </p:pic>
      <p:grpSp>
        <p:nvGrpSpPr>
          <p:cNvPr id="11" name="Group 10">
            <a:extLst>
              <a:ext uri="{FF2B5EF4-FFF2-40B4-BE49-F238E27FC236}">
                <a16:creationId xmlns:a16="http://schemas.microsoft.com/office/drawing/2014/main" id="{0D628DFB-9CD1-4E2B-8B44-9FDF7E80F6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79564" y="0"/>
            <a:ext cx="6648564" cy="6858000"/>
            <a:chOff x="5705128" y="0"/>
            <a:chExt cx="6648564" cy="6858000"/>
          </a:xfrm>
        </p:grpSpPr>
        <p:sp>
          <p:nvSpPr>
            <p:cNvPr id="12" name="Freeform: Shape 11">
              <a:extLst>
                <a:ext uri="{FF2B5EF4-FFF2-40B4-BE49-F238E27FC236}">
                  <a16:creationId xmlns:a16="http://schemas.microsoft.com/office/drawing/2014/main" id="{4CB07514-66C4-498E-85FA-6CCDFB2531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8018" y="0"/>
              <a:ext cx="6485674" cy="6858000"/>
            </a:xfrm>
            <a:custGeom>
              <a:avLst/>
              <a:gdLst>
                <a:gd name="connsiteX0" fmla="*/ 1720317 w 6237794"/>
                <a:gd name="connsiteY0" fmla="*/ 0 h 6858000"/>
                <a:gd name="connsiteX1" fmla="*/ 2433560 w 6237794"/>
                <a:gd name="connsiteY1" fmla="*/ 0 h 6858000"/>
                <a:gd name="connsiteX2" fmla="*/ 2351473 w 6237794"/>
                <a:gd name="connsiteY2" fmla="*/ 41605 h 6858000"/>
                <a:gd name="connsiteX3" fmla="*/ 1473152 w 6237794"/>
                <a:gd name="connsiteY3" fmla="*/ 667521 h 6858000"/>
                <a:gd name="connsiteX4" fmla="*/ 982876 w 6237794"/>
                <a:gd name="connsiteY4" fmla="*/ 1193803 h 6858000"/>
                <a:gd name="connsiteX5" fmla="*/ 595242 w 6237794"/>
                <a:gd name="connsiteY5" fmla="*/ 1798192 h 6858000"/>
                <a:gd name="connsiteX6" fmla="*/ 332174 w 6237794"/>
                <a:gd name="connsiteY6" fmla="*/ 2466315 h 6858000"/>
                <a:gd name="connsiteX7" fmla="*/ 236500 w 6237794"/>
                <a:gd name="connsiteY7" fmla="*/ 3178573 h 6858000"/>
                <a:gd name="connsiteX8" fmla="*/ 276860 w 6237794"/>
                <a:gd name="connsiteY8" fmla="*/ 3527298 h 6858000"/>
                <a:gd name="connsiteX9" fmla="*/ 396054 w 6237794"/>
                <a:gd name="connsiteY9" fmla="*/ 3853520 h 6858000"/>
                <a:gd name="connsiteX10" fmla="*/ 479243 w 6237794"/>
                <a:gd name="connsiteY10" fmla="*/ 4007121 h 6858000"/>
                <a:gd name="connsiteX11" fmla="*/ 574772 w 6237794"/>
                <a:gd name="connsiteY11" fmla="*/ 4155787 h 6858000"/>
                <a:gd name="connsiteX12" fmla="*/ 795447 w 6237794"/>
                <a:gd name="connsiteY12" fmla="*/ 4443100 h 6858000"/>
                <a:gd name="connsiteX13" fmla="*/ 1034270 w 6237794"/>
                <a:gd name="connsiteY13" fmla="*/ 4732591 h 6858000"/>
                <a:gd name="connsiteX14" fmla="*/ 1153028 w 6237794"/>
                <a:gd name="connsiteY14" fmla="*/ 4883725 h 6858000"/>
                <a:gd name="connsiteX15" fmla="*/ 1210084 w 6237794"/>
                <a:gd name="connsiteY15" fmla="*/ 4957912 h 6858000"/>
                <a:gd name="connsiteX16" fmla="*/ 1265979 w 6237794"/>
                <a:gd name="connsiteY16" fmla="*/ 5028906 h 6858000"/>
                <a:gd name="connsiteX17" fmla="*/ 1746238 w 6237794"/>
                <a:gd name="connsiteY17" fmla="*/ 5553590 h 6858000"/>
                <a:gd name="connsiteX18" fmla="*/ 2001611 w 6237794"/>
                <a:gd name="connsiteY18" fmla="*/ 5789654 h 6858000"/>
                <a:gd name="connsiteX19" fmla="*/ 2269035 w 6237794"/>
                <a:gd name="connsiteY19" fmla="*/ 6007280 h 6858000"/>
                <a:gd name="connsiteX20" fmla="*/ 2866455 w 6237794"/>
                <a:gd name="connsiteY20" fmla="*/ 6351505 h 6858000"/>
                <a:gd name="connsiteX21" fmla="*/ 3200661 w 6237794"/>
                <a:gd name="connsiteY21" fmla="*/ 6448777 h 6858000"/>
                <a:gd name="connsiteX22" fmla="*/ 3286318 w 6237794"/>
                <a:gd name="connsiteY22" fmla="*/ 6465908 h 6858000"/>
                <a:gd name="connsiteX23" fmla="*/ 3372701 w 6237794"/>
                <a:gd name="connsiteY23" fmla="*/ 6480281 h 6858000"/>
                <a:gd name="connsiteX24" fmla="*/ 3547063 w 6237794"/>
                <a:gd name="connsiteY24" fmla="*/ 6500896 h 6858000"/>
                <a:gd name="connsiteX25" fmla="*/ 3634753 w 6237794"/>
                <a:gd name="connsiteY25" fmla="*/ 6507575 h 6858000"/>
                <a:gd name="connsiteX26" fmla="*/ 3722733 w 6237794"/>
                <a:gd name="connsiteY26" fmla="*/ 6512221 h 6858000"/>
                <a:gd name="connsiteX27" fmla="*/ 3811003 w 6237794"/>
                <a:gd name="connsiteY27" fmla="*/ 6514253 h 6858000"/>
                <a:gd name="connsiteX28" fmla="*/ 3899418 w 6237794"/>
                <a:gd name="connsiteY28" fmla="*/ 6513817 h 6858000"/>
                <a:gd name="connsiteX29" fmla="*/ 3943698 w 6237794"/>
                <a:gd name="connsiteY29" fmla="*/ 6513381 h 6858000"/>
                <a:gd name="connsiteX30" fmla="*/ 3986381 w 6237794"/>
                <a:gd name="connsiteY30" fmla="*/ 6511495 h 6858000"/>
                <a:gd name="connsiteX31" fmla="*/ 4028919 w 6237794"/>
                <a:gd name="connsiteY31" fmla="*/ 6509317 h 6858000"/>
                <a:gd name="connsiteX32" fmla="*/ 4071312 w 6237794"/>
                <a:gd name="connsiteY32" fmla="*/ 6505833 h 6858000"/>
                <a:gd name="connsiteX33" fmla="*/ 4239432 w 6237794"/>
                <a:gd name="connsiteY33" fmla="*/ 6485072 h 6858000"/>
                <a:gd name="connsiteX34" fmla="*/ 4879826 w 6237794"/>
                <a:gd name="connsiteY34" fmla="*/ 6274849 h 6858000"/>
                <a:gd name="connsiteX35" fmla="*/ 5471439 w 6237794"/>
                <a:gd name="connsiteY35" fmla="*/ 5906235 h 6858000"/>
                <a:gd name="connsiteX36" fmla="*/ 5614877 w 6237794"/>
                <a:gd name="connsiteY36" fmla="*/ 5797930 h 6858000"/>
                <a:gd name="connsiteX37" fmla="*/ 5758316 w 6237794"/>
                <a:gd name="connsiteY37" fmla="*/ 5685995 h 6858000"/>
                <a:gd name="connsiteX38" fmla="*/ 6048824 w 6237794"/>
                <a:gd name="connsiteY38" fmla="*/ 5453705 h 6858000"/>
                <a:gd name="connsiteX39" fmla="*/ 6237794 w 6237794"/>
                <a:gd name="connsiteY39" fmla="*/ 5308644 h 6858000"/>
                <a:gd name="connsiteX40" fmla="*/ 6237794 w 6237794"/>
                <a:gd name="connsiteY40" fmla="*/ 6081399 h 6858000"/>
                <a:gd name="connsiteX41" fmla="*/ 6123011 w 6237794"/>
                <a:gd name="connsiteY41" fmla="*/ 6166399 h 6858000"/>
                <a:gd name="connsiteX42" fmla="*/ 5965925 w 6237794"/>
                <a:gd name="connsiteY42" fmla="*/ 6278479 h 6858000"/>
                <a:gd name="connsiteX43" fmla="*/ 5803903 w 6237794"/>
                <a:gd name="connsiteY43" fmla="*/ 6387364 h 6858000"/>
                <a:gd name="connsiteX44" fmla="*/ 5463744 w 6237794"/>
                <a:gd name="connsiteY44" fmla="*/ 6591780 h 6858000"/>
                <a:gd name="connsiteX45" fmla="*/ 5097888 w 6237794"/>
                <a:gd name="connsiteY45" fmla="*/ 6765562 h 6858000"/>
                <a:gd name="connsiteX46" fmla="*/ 4905602 w 6237794"/>
                <a:gd name="connsiteY46" fmla="*/ 6836446 h 6858000"/>
                <a:gd name="connsiteX47" fmla="*/ 4831447 w 6237794"/>
                <a:gd name="connsiteY47" fmla="*/ 6858000 h 6858000"/>
                <a:gd name="connsiteX48" fmla="*/ 3036485 w 6237794"/>
                <a:gd name="connsiteY48" fmla="*/ 6858000 h 6858000"/>
                <a:gd name="connsiteX49" fmla="*/ 2911533 w 6237794"/>
                <a:gd name="connsiteY49" fmla="*/ 6825558 h 6858000"/>
                <a:gd name="connsiteX50" fmla="*/ 2719386 w 6237794"/>
                <a:gd name="connsiteY50" fmla="*/ 6767158 h 6858000"/>
                <a:gd name="connsiteX51" fmla="*/ 1980415 w 6237794"/>
                <a:gd name="connsiteY51" fmla="*/ 6440210 h 6858000"/>
                <a:gd name="connsiteX52" fmla="*/ 1357588 w 6237794"/>
                <a:gd name="connsiteY52" fmla="*/ 5931206 h 6858000"/>
                <a:gd name="connsiteX53" fmla="*/ 1105118 w 6237794"/>
                <a:gd name="connsiteY53" fmla="*/ 5624874 h 6858000"/>
                <a:gd name="connsiteX54" fmla="*/ 884588 w 6237794"/>
                <a:gd name="connsiteY54" fmla="*/ 5300539 h 6858000"/>
                <a:gd name="connsiteX55" fmla="*/ 833049 w 6237794"/>
                <a:gd name="connsiteY55" fmla="*/ 5217931 h 6858000"/>
                <a:gd name="connsiteX56" fmla="*/ 783833 w 6237794"/>
                <a:gd name="connsiteY56" fmla="*/ 5137791 h 6858000"/>
                <a:gd name="connsiteX57" fmla="*/ 686706 w 6237794"/>
                <a:gd name="connsiteY57" fmla="*/ 4982447 h 6858000"/>
                <a:gd name="connsiteX58" fmla="*/ 485485 w 6237794"/>
                <a:gd name="connsiteY58" fmla="*/ 4665082 h 6858000"/>
                <a:gd name="connsiteX59" fmla="*/ 289055 w 6237794"/>
                <a:gd name="connsiteY59" fmla="*/ 4329568 h 6858000"/>
                <a:gd name="connsiteX60" fmla="*/ 200495 w 6237794"/>
                <a:gd name="connsiteY60" fmla="*/ 4151721 h 6858000"/>
                <a:gd name="connsiteX61" fmla="*/ 125291 w 6237794"/>
                <a:gd name="connsiteY61" fmla="*/ 3965600 h 6858000"/>
                <a:gd name="connsiteX62" fmla="*/ 67654 w 6237794"/>
                <a:gd name="connsiteY62" fmla="*/ 3772509 h 6858000"/>
                <a:gd name="connsiteX63" fmla="*/ 46168 w 6237794"/>
                <a:gd name="connsiteY63" fmla="*/ 3674076 h 6858000"/>
                <a:gd name="connsiteX64" fmla="*/ 36731 w 6237794"/>
                <a:gd name="connsiteY64" fmla="*/ 3624714 h 6858000"/>
                <a:gd name="connsiteX65" fmla="*/ 28891 w 6237794"/>
                <a:gd name="connsiteY65" fmla="*/ 3575208 h 6858000"/>
                <a:gd name="connsiteX66" fmla="*/ 0 w 6237794"/>
                <a:gd name="connsiteY66" fmla="*/ 3178573 h 6858000"/>
                <a:gd name="connsiteX67" fmla="*/ 80575 w 6237794"/>
                <a:gd name="connsiteY67" fmla="*/ 2405774 h 6858000"/>
                <a:gd name="connsiteX68" fmla="*/ 322737 w 6237794"/>
                <a:gd name="connsiteY68" fmla="*/ 1665351 h 6858000"/>
                <a:gd name="connsiteX69" fmla="*/ 1230700 w 6237794"/>
                <a:gd name="connsiteY69" fmla="*/ 407938 h 6858000"/>
                <a:gd name="connsiteX70" fmla="*/ 1521825 w 6237794"/>
                <a:gd name="connsiteY70" fmla="*/ 1494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237794" h="6858000">
                  <a:moveTo>
                    <a:pt x="1720317" y="0"/>
                  </a:moveTo>
                  <a:lnTo>
                    <a:pt x="2433560" y="0"/>
                  </a:lnTo>
                  <a:lnTo>
                    <a:pt x="2351473" y="41605"/>
                  </a:lnTo>
                  <a:cubicBezTo>
                    <a:pt x="2036528" y="216271"/>
                    <a:pt x="1740794" y="426339"/>
                    <a:pt x="1473152" y="667521"/>
                  </a:cubicBezTo>
                  <a:cubicBezTo>
                    <a:pt x="1295305" y="828818"/>
                    <a:pt x="1130525" y="1004777"/>
                    <a:pt x="982876" y="1193803"/>
                  </a:cubicBezTo>
                  <a:cubicBezTo>
                    <a:pt x="834936" y="1382538"/>
                    <a:pt x="704418" y="1584921"/>
                    <a:pt x="595242" y="1798192"/>
                  </a:cubicBezTo>
                  <a:cubicBezTo>
                    <a:pt x="486066" y="2011317"/>
                    <a:pt x="395183" y="2234461"/>
                    <a:pt x="332174" y="2466315"/>
                  </a:cubicBezTo>
                  <a:cubicBezTo>
                    <a:pt x="269166" y="2697588"/>
                    <a:pt x="236355" y="2938008"/>
                    <a:pt x="236500" y="3178573"/>
                  </a:cubicBezTo>
                  <a:cubicBezTo>
                    <a:pt x="237807" y="3296751"/>
                    <a:pt x="249421" y="3414057"/>
                    <a:pt x="276860" y="3527298"/>
                  </a:cubicBezTo>
                  <a:cubicBezTo>
                    <a:pt x="303864" y="3640684"/>
                    <a:pt x="345821" y="3749135"/>
                    <a:pt x="396054" y="3853520"/>
                  </a:cubicBezTo>
                  <a:cubicBezTo>
                    <a:pt x="421461" y="3905640"/>
                    <a:pt x="449626" y="3956743"/>
                    <a:pt x="479243" y="4007121"/>
                  </a:cubicBezTo>
                  <a:cubicBezTo>
                    <a:pt x="509295" y="4057354"/>
                    <a:pt x="541380" y="4106861"/>
                    <a:pt x="574772" y="4155787"/>
                  </a:cubicBezTo>
                  <a:cubicBezTo>
                    <a:pt x="642426" y="4253348"/>
                    <a:pt x="717630" y="4348007"/>
                    <a:pt x="795447" y="4443100"/>
                  </a:cubicBezTo>
                  <a:cubicBezTo>
                    <a:pt x="873264" y="4538339"/>
                    <a:pt x="954565" y="4633577"/>
                    <a:pt x="1034270" y="4732591"/>
                  </a:cubicBezTo>
                  <a:cubicBezTo>
                    <a:pt x="1074195" y="4781952"/>
                    <a:pt x="1113684" y="4832476"/>
                    <a:pt x="1153028" y="4883725"/>
                  </a:cubicBezTo>
                  <a:lnTo>
                    <a:pt x="1210084" y="4957912"/>
                  </a:lnTo>
                  <a:cubicBezTo>
                    <a:pt x="1228813" y="4981576"/>
                    <a:pt x="1246670" y="5005822"/>
                    <a:pt x="1265979" y="5028906"/>
                  </a:cubicBezTo>
                  <a:cubicBezTo>
                    <a:pt x="1416677" y="5216770"/>
                    <a:pt x="1580151" y="5389681"/>
                    <a:pt x="1746238" y="5553590"/>
                  </a:cubicBezTo>
                  <a:cubicBezTo>
                    <a:pt x="1829717" y="5635182"/>
                    <a:pt x="1914648" y="5714015"/>
                    <a:pt x="2001611" y="5789654"/>
                  </a:cubicBezTo>
                  <a:cubicBezTo>
                    <a:pt x="2088575" y="5865293"/>
                    <a:pt x="2177135" y="5938465"/>
                    <a:pt x="2269035" y="6007280"/>
                  </a:cubicBezTo>
                  <a:cubicBezTo>
                    <a:pt x="2452108" y="6145202"/>
                    <a:pt x="2649554" y="6268461"/>
                    <a:pt x="2866455" y="6351505"/>
                  </a:cubicBezTo>
                  <a:cubicBezTo>
                    <a:pt x="2974615" y="6393027"/>
                    <a:pt x="3086694" y="6424821"/>
                    <a:pt x="3200661" y="6448777"/>
                  </a:cubicBezTo>
                  <a:cubicBezTo>
                    <a:pt x="3229262" y="6454438"/>
                    <a:pt x="3257572" y="6460971"/>
                    <a:pt x="3286318" y="6465908"/>
                  </a:cubicBezTo>
                  <a:lnTo>
                    <a:pt x="3372701" y="6480281"/>
                  </a:lnTo>
                  <a:cubicBezTo>
                    <a:pt x="3430628" y="6487975"/>
                    <a:pt x="3488556" y="6496106"/>
                    <a:pt x="3547063" y="6500896"/>
                  </a:cubicBezTo>
                  <a:cubicBezTo>
                    <a:pt x="3576245" y="6503654"/>
                    <a:pt x="3605426" y="6506268"/>
                    <a:pt x="3634753" y="6507575"/>
                  </a:cubicBezTo>
                  <a:cubicBezTo>
                    <a:pt x="3664079" y="6509026"/>
                    <a:pt x="3693261" y="6511350"/>
                    <a:pt x="3722733" y="6512221"/>
                  </a:cubicBezTo>
                  <a:lnTo>
                    <a:pt x="3811003" y="6514253"/>
                  </a:lnTo>
                  <a:cubicBezTo>
                    <a:pt x="3840329" y="6514979"/>
                    <a:pt x="3869946" y="6513963"/>
                    <a:pt x="3899418" y="6513817"/>
                  </a:cubicBezTo>
                  <a:lnTo>
                    <a:pt x="3943698" y="6513381"/>
                  </a:lnTo>
                  <a:cubicBezTo>
                    <a:pt x="3958071" y="6512946"/>
                    <a:pt x="3972154" y="6512075"/>
                    <a:pt x="3986381" y="6511495"/>
                  </a:cubicBezTo>
                  <a:cubicBezTo>
                    <a:pt x="4000609" y="6510768"/>
                    <a:pt x="4014837" y="6510333"/>
                    <a:pt x="4028919" y="6509317"/>
                  </a:cubicBezTo>
                  <a:lnTo>
                    <a:pt x="4071312" y="6505833"/>
                  </a:lnTo>
                  <a:cubicBezTo>
                    <a:pt x="4127788" y="6501332"/>
                    <a:pt x="4183828" y="6493782"/>
                    <a:pt x="4239432" y="6485072"/>
                  </a:cubicBezTo>
                  <a:cubicBezTo>
                    <a:pt x="4461994" y="6448195"/>
                    <a:pt x="4675992" y="6376041"/>
                    <a:pt x="4879826" y="6274849"/>
                  </a:cubicBezTo>
                  <a:cubicBezTo>
                    <a:pt x="5084386" y="6174820"/>
                    <a:pt x="5279074" y="6046770"/>
                    <a:pt x="5471439" y="5906235"/>
                  </a:cubicBezTo>
                  <a:cubicBezTo>
                    <a:pt x="5519494" y="5871246"/>
                    <a:pt x="5567258" y="5834806"/>
                    <a:pt x="5614877" y="5797930"/>
                  </a:cubicBezTo>
                  <a:cubicBezTo>
                    <a:pt x="5662787" y="5761199"/>
                    <a:pt x="5710551" y="5723887"/>
                    <a:pt x="5758316" y="5685995"/>
                  </a:cubicBezTo>
                  <a:lnTo>
                    <a:pt x="6048824" y="5453705"/>
                  </a:lnTo>
                  <a:lnTo>
                    <a:pt x="6237794" y="5308644"/>
                  </a:lnTo>
                  <a:lnTo>
                    <a:pt x="6237794" y="6081399"/>
                  </a:lnTo>
                  <a:lnTo>
                    <a:pt x="6123011" y="6166399"/>
                  </a:lnTo>
                  <a:cubicBezTo>
                    <a:pt x="6071326" y="6204001"/>
                    <a:pt x="6019061" y="6241458"/>
                    <a:pt x="5965925" y="6278479"/>
                  </a:cubicBezTo>
                  <a:cubicBezTo>
                    <a:pt x="5912644" y="6315210"/>
                    <a:pt x="5858927" y="6351650"/>
                    <a:pt x="5803903" y="6387364"/>
                  </a:cubicBezTo>
                  <a:cubicBezTo>
                    <a:pt x="5694437" y="6458938"/>
                    <a:pt x="5581486" y="6528335"/>
                    <a:pt x="5463744" y="6591780"/>
                  </a:cubicBezTo>
                  <a:cubicBezTo>
                    <a:pt x="5346147" y="6655514"/>
                    <a:pt x="5224486" y="6714748"/>
                    <a:pt x="5097888" y="6765562"/>
                  </a:cubicBezTo>
                  <a:cubicBezTo>
                    <a:pt x="5034879" y="6791332"/>
                    <a:pt x="4970700" y="6815005"/>
                    <a:pt x="4905602" y="6836446"/>
                  </a:cubicBezTo>
                  <a:lnTo>
                    <a:pt x="4831447" y="6858000"/>
                  </a:lnTo>
                  <a:lnTo>
                    <a:pt x="3036485" y="6858000"/>
                  </a:lnTo>
                  <a:lnTo>
                    <a:pt x="2911533" y="6825558"/>
                  </a:lnTo>
                  <a:cubicBezTo>
                    <a:pt x="2847182" y="6807410"/>
                    <a:pt x="2783121" y="6787919"/>
                    <a:pt x="2719386" y="6767158"/>
                  </a:cubicBezTo>
                  <a:cubicBezTo>
                    <a:pt x="2464884" y="6683389"/>
                    <a:pt x="2213285" y="6579149"/>
                    <a:pt x="1980415" y="6440210"/>
                  </a:cubicBezTo>
                  <a:cubicBezTo>
                    <a:pt x="1747399" y="6301563"/>
                    <a:pt x="1539355" y="6125749"/>
                    <a:pt x="1357588" y="5931206"/>
                  </a:cubicBezTo>
                  <a:cubicBezTo>
                    <a:pt x="1266269" y="5834080"/>
                    <a:pt x="1183226" y="5730711"/>
                    <a:pt x="1105118" y="5624874"/>
                  </a:cubicBezTo>
                  <a:cubicBezTo>
                    <a:pt x="1027446" y="5518601"/>
                    <a:pt x="953549" y="5410732"/>
                    <a:pt x="884588" y="5300539"/>
                  </a:cubicBezTo>
                  <a:cubicBezTo>
                    <a:pt x="866876" y="5273245"/>
                    <a:pt x="850180" y="5245516"/>
                    <a:pt x="833049" y="5217931"/>
                  </a:cubicBezTo>
                  <a:lnTo>
                    <a:pt x="783833" y="5137791"/>
                  </a:lnTo>
                  <a:cubicBezTo>
                    <a:pt x="752328" y="5085962"/>
                    <a:pt x="719662" y="5034567"/>
                    <a:pt x="686706" y="4982447"/>
                  </a:cubicBezTo>
                  <a:lnTo>
                    <a:pt x="485485" y="4665082"/>
                  </a:lnTo>
                  <a:cubicBezTo>
                    <a:pt x="417976" y="4556922"/>
                    <a:pt x="351338" y="4445568"/>
                    <a:pt x="289055" y="4329568"/>
                  </a:cubicBezTo>
                  <a:cubicBezTo>
                    <a:pt x="257987" y="4271496"/>
                    <a:pt x="227934" y="4212408"/>
                    <a:pt x="200495" y="4151721"/>
                  </a:cubicBezTo>
                  <a:cubicBezTo>
                    <a:pt x="173201" y="4090891"/>
                    <a:pt x="147794" y="4028898"/>
                    <a:pt x="125291" y="3965600"/>
                  </a:cubicBezTo>
                  <a:cubicBezTo>
                    <a:pt x="103224" y="3902155"/>
                    <a:pt x="83624" y="3837840"/>
                    <a:pt x="67654" y="3772509"/>
                  </a:cubicBezTo>
                  <a:cubicBezTo>
                    <a:pt x="60105" y="3739843"/>
                    <a:pt x="52410" y="3707032"/>
                    <a:pt x="46168" y="3674076"/>
                  </a:cubicBezTo>
                  <a:lnTo>
                    <a:pt x="36731" y="3624714"/>
                  </a:lnTo>
                  <a:lnTo>
                    <a:pt x="28891" y="3575208"/>
                  </a:lnTo>
                  <a:cubicBezTo>
                    <a:pt x="8566" y="3442948"/>
                    <a:pt x="0" y="3310252"/>
                    <a:pt x="0" y="3178573"/>
                  </a:cubicBezTo>
                  <a:cubicBezTo>
                    <a:pt x="726" y="2919425"/>
                    <a:pt x="27730" y="2660277"/>
                    <a:pt x="80575" y="2405774"/>
                  </a:cubicBezTo>
                  <a:cubicBezTo>
                    <a:pt x="133276" y="2151417"/>
                    <a:pt x="213997" y="1901996"/>
                    <a:pt x="322737" y="1665351"/>
                  </a:cubicBezTo>
                  <a:cubicBezTo>
                    <a:pt x="541235" y="1192061"/>
                    <a:pt x="857875" y="768568"/>
                    <a:pt x="1230700" y="407938"/>
                  </a:cubicBezTo>
                  <a:cubicBezTo>
                    <a:pt x="1324124" y="317781"/>
                    <a:pt x="1421323" y="231579"/>
                    <a:pt x="1521825" y="149443"/>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3BFB38F-216C-4A75-8C1C-DAF998A5C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698" y="0"/>
              <a:ext cx="6477994" cy="6858000"/>
            </a:xfrm>
            <a:custGeom>
              <a:avLst/>
              <a:gdLst>
                <a:gd name="connsiteX0" fmla="*/ 5634917 w 6230407"/>
                <a:gd name="connsiteY0" fmla="*/ 0 h 6858000"/>
                <a:gd name="connsiteX1" fmla="*/ 6230407 w 6230407"/>
                <a:gd name="connsiteY1" fmla="*/ 0 h 6858000"/>
                <a:gd name="connsiteX2" fmla="*/ 6230407 w 6230407"/>
                <a:gd name="connsiteY2" fmla="*/ 322046 h 6858000"/>
                <a:gd name="connsiteX3" fmla="*/ 6061915 w 6230407"/>
                <a:gd name="connsiteY3" fmla="*/ 206288 h 6858000"/>
                <a:gd name="connsiteX4" fmla="*/ 5814792 w 6230407"/>
                <a:gd name="connsiteY4" fmla="*/ 74312 h 6858000"/>
                <a:gd name="connsiteX5" fmla="*/ 5676576 w 6230407"/>
                <a:gd name="connsiteY5" fmla="*/ 15049 h 6858000"/>
                <a:gd name="connsiteX6" fmla="*/ 1821847 w 6230407"/>
                <a:gd name="connsiteY6" fmla="*/ 0 h 6858000"/>
                <a:gd name="connsiteX7" fmla="*/ 3449591 w 6230407"/>
                <a:gd name="connsiteY7" fmla="*/ 0 h 6858000"/>
                <a:gd name="connsiteX8" fmla="*/ 3354111 w 6230407"/>
                <a:gd name="connsiteY8" fmla="*/ 29819 h 6858000"/>
                <a:gd name="connsiteX9" fmla="*/ 3177287 w 6230407"/>
                <a:gd name="connsiteY9" fmla="*/ 93621 h 6858000"/>
                <a:gd name="connsiteX10" fmla="*/ 1915374 w 6230407"/>
                <a:gd name="connsiteY10" fmla="*/ 844207 h 6858000"/>
                <a:gd name="connsiteX11" fmla="*/ 1042545 w 6230407"/>
                <a:gd name="connsiteY11" fmla="*/ 1926532 h 6858000"/>
                <a:gd name="connsiteX12" fmla="*/ 726050 w 6230407"/>
                <a:gd name="connsiteY12" fmla="*/ 3186123 h 6858000"/>
                <a:gd name="connsiteX13" fmla="*/ 1249864 w 6230407"/>
                <a:gd name="connsiteY13" fmla="*/ 4355701 h 6858000"/>
                <a:gd name="connsiteX14" fmla="*/ 1513803 w 6230407"/>
                <a:gd name="connsiteY14" fmla="*/ 4726929 h 6858000"/>
                <a:gd name="connsiteX15" fmla="*/ 3990446 w 6230407"/>
                <a:gd name="connsiteY15" fmla="*/ 6178014 h 6858000"/>
                <a:gd name="connsiteX16" fmla="*/ 5870541 w 6230407"/>
                <a:gd name="connsiteY16" fmla="*/ 5285296 h 6858000"/>
                <a:gd name="connsiteX17" fmla="*/ 6099347 w 6230407"/>
                <a:gd name="connsiteY17" fmla="*/ 5108030 h 6858000"/>
                <a:gd name="connsiteX18" fmla="*/ 6230407 w 6230407"/>
                <a:gd name="connsiteY18" fmla="*/ 5006078 h 6858000"/>
                <a:gd name="connsiteX19" fmla="*/ 6230407 w 6230407"/>
                <a:gd name="connsiteY19" fmla="*/ 5924458 h 6858000"/>
                <a:gd name="connsiteX20" fmla="*/ 6056186 w 6230407"/>
                <a:gd name="connsiteY20" fmla="*/ 6058925 h 6858000"/>
                <a:gd name="connsiteX21" fmla="*/ 4500343 w 6230407"/>
                <a:gd name="connsiteY21" fmla="*/ 6854086 h 6858000"/>
                <a:gd name="connsiteX22" fmla="*/ 4476760 w 6230407"/>
                <a:gd name="connsiteY22" fmla="*/ 6858000 h 6858000"/>
                <a:gd name="connsiteX23" fmla="*/ 3391617 w 6230407"/>
                <a:gd name="connsiteY23" fmla="*/ 6858000 h 6858000"/>
                <a:gd name="connsiteX24" fmla="*/ 3242986 w 6230407"/>
                <a:gd name="connsiteY24" fmla="*/ 6833894 h 6858000"/>
                <a:gd name="connsiteX25" fmla="*/ 913044 w 6230407"/>
                <a:gd name="connsiteY25" fmla="*/ 5134452 h 6858000"/>
                <a:gd name="connsiteX26" fmla="*/ 0 w 6230407"/>
                <a:gd name="connsiteY26" fmla="*/ 3186123 h 6858000"/>
                <a:gd name="connsiteX27" fmla="*/ 1779764 w 6230407"/>
                <a:gd name="connsiteY27" fmla="*/ 288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230407" h="6858000">
                  <a:moveTo>
                    <a:pt x="5634917" y="0"/>
                  </a:moveTo>
                  <a:lnTo>
                    <a:pt x="6230407" y="0"/>
                  </a:lnTo>
                  <a:lnTo>
                    <a:pt x="6230407" y="322046"/>
                  </a:lnTo>
                  <a:lnTo>
                    <a:pt x="6061915" y="206288"/>
                  </a:lnTo>
                  <a:cubicBezTo>
                    <a:pt x="5982213" y="157828"/>
                    <a:pt x="5899796" y="113801"/>
                    <a:pt x="5814792" y="74312"/>
                  </a:cubicBezTo>
                  <a:cubicBezTo>
                    <a:pt x="5769441" y="53261"/>
                    <a:pt x="5723362" y="33505"/>
                    <a:pt x="5676576" y="15049"/>
                  </a:cubicBezTo>
                  <a:close/>
                  <a:moveTo>
                    <a:pt x="1821847" y="0"/>
                  </a:moveTo>
                  <a:lnTo>
                    <a:pt x="3449591" y="0"/>
                  </a:lnTo>
                  <a:lnTo>
                    <a:pt x="3354111" y="29819"/>
                  </a:lnTo>
                  <a:cubicBezTo>
                    <a:pt x="3295072" y="49686"/>
                    <a:pt x="3236122" y="70955"/>
                    <a:pt x="3177287" y="93621"/>
                  </a:cubicBezTo>
                  <a:cubicBezTo>
                    <a:pt x="2718951" y="269871"/>
                    <a:pt x="2282682" y="529455"/>
                    <a:pt x="1915374" y="844207"/>
                  </a:cubicBezTo>
                  <a:cubicBezTo>
                    <a:pt x="1541678" y="1164331"/>
                    <a:pt x="1247976" y="1528591"/>
                    <a:pt x="1042545" y="1926532"/>
                  </a:cubicBezTo>
                  <a:cubicBezTo>
                    <a:pt x="832613" y="2333329"/>
                    <a:pt x="726050" y="2757113"/>
                    <a:pt x="726050" y="3186123"/>
                  </a:cubicBezTo>
                  <a:cubicBezTo>
                    <a:pt x="726050" y="3618181"/>
                    <a:pt x="896057" y="3870506"/>
                    <a:pt x="1249864" y="4355701"/>
                  </a:cubicBezTo>
                  <a:cubicBezTo>
                    <a:pt x="1335230" y="4472717"/>
                    <a:pt x="1423500" y="4593798"/>
                    <a:pt x="1513803" y="4726929"/>
                  </a:cubicBezTo>
                  <a:cubicBezTo>
                    <a:pt x="2203848" y="5744068"/>
                    <a:pt x="2944562" y="6178014"/>
                    <a:pt x="3990446" y="6178014"/>
                  </a:cubicBezTo>
                  <a:cubicBezTo>
                    <a:pt x="4676863" y="6178014"/>
                    <a:pt x="5180496" y="5824498"/>
                    <a:pt x="5870541" y="5285296"/>
                  </a:cubicBezTo>
                  <a:cubicBezTo>
                    <a:pt x="5947632" y="5225046"/>
                    <a:pt x="6024723" y="5165521"/>
                    <a:pt x="6099347" y="5108030"/>
                  </a:cubicBezTo>
                  <a:lnTo>
                    <a:pt x="6230407" y="5006078"/>
                  </a:lnTo>
                  <a:lnTo>
                    <a:pt x="6230407" y="5924458"/>
                  </a:lnTo>
                  <a:lnTo>
                    <a:pt x="6056186" y="6058925"/>
                  </a:lnTo>
                  <a:cubicBezTo>
                    <a:pt x="5577260" y="6421454"/>
                    <a:pt x="5092142" y="6735949"/>
                    <a:pt x="4500343" y="6854086"/>
                  </a:cubicBezTo>
                  <a:lnTo>
                    <a:pt x="4476760" y="6858000"/>
                  </a:lnTo>
                  <a:lnTo>
                    <a:pt x="3391617" y="6858000"/>
                  </a:lnTo>
                  <a:lnTo>
                    <a:pt x="3242986" y="6833894"/>
                  </a:lnTo>
                  <a:cubicBezTo>
                    <a:pt x="2233307" y="6634206"/>
                    <a:pt x="1512986" y="6018796"/>
                    <a:pt x="913044" y="5134452"/>
                  </a:cubicBezTo>
                  <a:cubicBezTo>
                    <a:pt x="469951" y="4481428"/>
                    <a:pt x="0" y="4033545"/>
                    <a:pt x="0" y="3186123"/>
                  </a:cubicBezTo>
                  <a:cubicBezTo>
                    <a:pt x="0" y="1915018"/>
                    <a:pt x="732545" y="779286"/>
                    <a:pt x="1779764" y="28818"/>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DF24F7D-73CE-4EF0-86BC-1C1C4C5CB7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698" y="0"/>
              <a:ext cx="6477994" cy="6858000"/>
            </a:xfrm>
            <a:custGeom>
              <a:avLst/>
              <a:gdLst>
                <a:gd name="connsiteX0" fmla="*/ 5061392 w 6230408"/>
                <a:gd name="connsiteY0" fmla="*/ 0 h 6858000"/>
                <a:gd name="connsiteX1" fmla="*/ 6230408 w 6230408"/>
                <a:gd name="connsiteY1" fmla="*/ 0 h 6858000"/>
                <a:gd name="connsiteX2" fmla="*/ 6230408 w 6230408"/>
                <a:gd name="connsiteY2" fmla="*/ 502666 h 6858000"/>
                <a:gd name="connsiteX3" fmla="*/ 6204367 w 6230408"/>
                <a:gd name="connsiteY3" fmla="*/ 480166 h 6858000"/>
                <a:gd name="connsiteX4" fmla="*/ 5753525 w 6230408"/>
                <a:gd name="connsiteY4" fmla="*/ 205991 h 6858000"/>
                <a:gd name="connsiteX5" fmla="*/ 5205685 w 6230408"/>
                <a:gd name="connsiteY5" fmla="*/ 25948 h 6858000"/>
                <a:gd name="connsiteX6" fmla="*/ 1821847 w 6230408"/>
                <a:gd name="connsiteY6" fmla="*/ 0 h 6858000"/>
                <a:gd name="connsiteX7" fmla="*/ 4114919 w 6230408"/>
                <a:gd name="connsiteY7" fmla="*/ 0 h 6858000"/>
                <a:gd name="connsiteX8" fmla="*/ 4086206 w 6230408"/>
                <a:gd name="connsiteY8" fmla="*/ 3507 h 6858000"/>
                <a:gd name="connsiteX9" fmla="*/ 3229262 w 6230408"/>
                <a:gd name="connsiteY9" fmla="*/ 229075 h 6858000"/>
                <a:gd name="connsiteX10" fmla="*/ 2009741 w 6230408"/>
                <a:gd name="connsiteY10" fmla="*/ 954400 h 6858000"/>
                <a:gd name="connsiteX11" fmla="*/ 1171466 w 6230408"/>
                <a:gd name="connsiteY11" fmla="*/ 1993025 h 6858000"/>
                <a:gd name="connsiteX12" fmla="*/ 871086 w 6230408"/>
                <a:gd name="connsiteY12" fmla="*/ 3186123 h 6858000"/>
                <a:gd name="connsiteX13" fmla="*/ 1367025 w 6230408"/>
                <a:gd name="connsiteY13" fmla="*/ 4270190 h 6858000"/>
                <a:gd name="connsiteX14" fmla="*/ 1633868 w 6230408"/>
                <a:gd name="connsiteY14" fmla="*/ 4645483 h 6858000"/>
                <a:gd name="connsiteX15" fmla="*/ 2651877 w 6230408"/>
                <a:gd name="connsiteY15" fmla="*/ 5684689 h 6858000"/>
                <a:gd name="connsiteX16" fmla="*/ 3990301 w 6230408"/>
                <a:gd name="connsiteY16" fmla="*/ 6032833 h 6858000"/>
                <a:gd name="connsiteX17" fmla="*/ 4851225 w 6230408"/>
                <a:gd name="connsiteY17" fmla="*/ 5811141 h 6858000"/>
                <a:gd name="connsiteX18" fmla="*/ 5780965 w 6230408"/>
                <a:gd name="connsiteY18" fmla="*/ 5171038 h 6858000"/>
                <a:gd name="connsiteX19" fmla="*/ 6010496 w 6230408"/>
                <a:gd name="connsiteY19" fmla="*/ 4993191 h 6858000"/>
                <a:gd name="connsiteX20" fmla="*/ 6230408 w 6230408"/>
                <a:gd name="connsiteY20" fmla="*/ 4822117 h 6858000"/>
                <a:gd name="connsiteX21" fmla="*/ 6230408 w 6230408"/>
                <a:gd name="connsiteY21" fmla="*/ 5924457 h 6858000"/>
                <a:gd name="connsiteX22" fmla="*/ 6056186 w 6230408"/>
                <a:gd name="connsiteY22" fmla="*/ 6058925 h 6858000"/>
                <a:gd name="connsiteX23" fmla="*/ 4500343 w 6230408"/>
                <a:gd name="connsiteY23" fmla="*/ 6854086 h 6858000"/>
                <a:gd name="connsiteX24" fmla="*/ 4476760 w 6230408"/>
                <a:gd name="connsiteY24" fmla="*/ 6858000 h 6858000"/>
                <a:gd name="connsiteX25" fmla="*/ 3391617 w 6230408"/>
                <a:gd name="connsiteY25" fmla="*/ 6858000 h 6858000"/>
                <a:gd name="connsiteX26" fmla="*/ 3242986 w 6230408"/>
                <a:gd name="connsiteY26" fmla="*/ 6833894 h 6858000"/>
                <a:gd name="connsiteX27" fmla="*/ 913044 w 6230408"/>
                <a:gd name="connsiteY27" fmla="*/ 5134452 h 6858000"/>
                <a:gd name="connsiteX28" fmla="*/ 0 w 6230408"/>
                <a:gd name="connsiteY28" fmla="*/ 3186123 h 6858000"/>
                <a:gd name="connsiteX29" fmla="*/ 1779764 w 6230408"/>
                <a:gd name="connsiteY29" fmla="*/ 288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230408" h="6858000">
                  <a:moveTo>
                    <a:pt x="5061392" y="0"/>
                  </a:moveTo>
                  <a:lnTo>
                    <a:pt x="6230408" y="0"/>
                  </a:lnTo>
                  <a:lnTo>
                    <a:pt x="6230408" y="502666"/>
                  </a:lnTo>
                  <a:lnTo>
                    <a:pt x="6204367" y="480166"/>
                  </a:lnTo>
                  <a:cubicBezTo>
                    <a:pt x="6064466" y="372115"/>
                    <a:pt x="5913877" y="280469"/>
                    <a:pt x="5753525" y="205991"/>
                  </a:cubicBezTo>
                  <a:cubicBezTo>
                    <a:pt x="5581848" y="126214"/>
                    <a:pt x="5398775" y="66109"/>
                    <a:pt x="5205685" y="25948"/>
                  </a:cubicBezTo>
                  <a:close/>
                  <a:moveTo>
                    <a:pt x="1821847" y="0"/>
                  </a:moveTo>
                  <a:lnTo>
                    <a:pt x="4114919" y="0"/>
                  </a:lnTo>
                  <a:lnTo>
                    <a:pt x="4086206" y="3507"/>
                  </a:lnTo>
                  <a:cubicBezTo>
                    <a:pt x="3798985" y="45364"/>
                    <a:pt x="3509190" y="121369"/>
                    <a:pt x="3229262" y="229075"/>
                  </a:cubicBezTo>
                  <a:cubicBezTo>
                    <a:pt x="2786315" y="399518"/>
                    <a:pt x="2364564" y="650390"/>
                    <a:pt x="2009741" y="954400"/>
                  </a:cubicBezTo>
                  <a:cubicBezTo>
                    <a:pt x="1655354" y="1257973"/>
                    <a:pt x="1365573" y="1617151"/>
                    <a:pt x="1171466" y="1993025"/>
                  </a:cubicBezTo>
                  <a:cubicBezTo>
                    <a:pt x="972132" y="2379061"/>
                    <a:pt x="871086" y="2780487"/>
                    <a:pt x="871086" y="3186123"/>
                  </a:cubicBezTo>
                  <a:cubicBezTo>
                    <a:pt x="871086" y="3573756"/>
                    <a:pt x="1023091" y="3798642"/>
                    <a:pt x="1367025" y="4270190"/>
                  </a:cubicBezTo>
                  <a:cubicBezTo>
                    <a:pt x="1453117" y="4388222"/>
                    <a:pt x="1542113" y="4510319"/>
                    <a:pt x="1633868" y="4645483"/>
                  </a:cubicBezTo>
                  <a:cubicBezTo>
                    <a:pt x="1958347" y="5123709"/>
                    <a:pt x="2291248" y="5463723"/>
                    <a:pt x="2651877" y="5684689"/>
                  </a:cubicBezTo>
                  <a:cubicBezTo>
                    <a:pt x="3034139" y="5919011"/>
                    <a:pt x="3472005" y="6032833"/>
                    <a:pt x="3990301" y="6032833"/>
                  </a:cubicBezTo>
                  <a:cubicBezTo>
                    <a:pt x="4284438" y="6032833"/>
                    <a:pt x="4557959" y="5962420"/>
                    <a:pt x="4851225" y="5811141"/>
                  </a:cubicBezTo>
                  <a:cubicBezTo>
                    <a:pt x="5152330" y="5655798"/>
                    <a:pt x="5450387" y="5429315"/>
                    <a:pt x="5780965" y="5171038"/>
                  </a:cubicBezTo>
                  <a:cubicBezTo>
                    <a:pt x="5858491" y="5110498"/>
                    <a:pt x="5935727" y="5050828"/>
                    <a:pt x="6010496" y="4993191"/>
                  </a:cubicBezTo>
                  <a:lnTo>
                    <a:pt x="6230408" y="4822117"/>
                  </a:lnTo>
                  <a:lnTo>
                    <a:pt x="6230408" y="5924457"/>
                  </a:lnTo>
                  <a:lnTo>
                    <a:pt x="6056186" y="6058925"/>
                  </a:lnTo>
                  <a:cubicBezTo>
                    <a:pt x="5577260" y="6421454"/>
                    <a:pt x="5092142" y="6735949"/>
                    <a:pt x="4500343" y="6854086"/>
                  </a:cubicBezTo>
                  <a:lnTo>
                    <a:pt x="4476760" y="6858000"/>
                  </a:lnTo>
                  <a:lnTo>
                    <a:pt x="3391617" y="6858000"/>
                  </a:lnTo>
                  <a:lnTo>
                    <a:pt x="3242986" y="6833894"/>
                  </a:lnTo>
                  <a:cubicBezTo>
                    <a:pt x="2233307" y="6634206"/>
                    <a:pt x="1512986" y="6018796"/>
                    <a:pt x="913044" y="5134452"/>
                  </a:cubicBezTo>
                  <a:cubicBezTo>
                    <a:pt x="469951" y="4481428"/>
                    <a:pt x="0" y="4033545"/>
                    <a:pt x="0" y="3186123"/>
                  </a:cubicBezTo>
                  <a:cubicBezTo>
                    <a:pt x="0" y="1915018"/>
                    <a:pt x="732545" y="779286"/>
                    <a:pt x="1779764" y="28818"/>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EC3445B6-9C0D-4865-BF68-CD74892D0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05128" y="0"/>
              <a:ext cx="6648564" cy="6858000"/>
            </a:xfrm>
            <a:custGeom>
              <a:avLst/>
              <a:gdLst>
                <a:gd name="connsiteX0" fmla="*/ 1242460 w 6394458"/>
                <a:gd name="connsiteY0" fmla="*/ 0 h 6858000"/>
                <a:gd name="connsiteX1" fmla="*/ 2160732 w 6394458"/>
                <a:gd name="connsiteY1" fmla="*/ 0 h 6858000"/>
                <a:gd name="connsiteX2" fmla="*/ 2096124 w 6394458"/>
                <a:gd name="connsiteY2" fmla="*/ 41936 h 6858000"/>
                <a:gd name="connsiteX3" fmla="*/ 1942232 w 6394458"/>
                <a:gd name="connsiteY3" fmla="*/ 154451 h 6858000"/>
                <a:gd name="connsiteX4" fmla="*/ 1941942 w 6394458"/>
                <a:gd name="connsiteY4" fmla="*/ 154741 h 6858000"/>
                <a:gd name="connsiteX5" fmla="*/ 1941652 w 6394458"/>
                <a:gd name="connsiteY5" fmla="*/ 155032 h 6858000"/>
                <a:gd name="connsiteX6" fmla="*/ 1878498 w 6394458"/>
                <a:gd name="connsiteY6" fmla="*/ 203377 h 6858000"/>
                <a:gd name="connsiteX7" fmla="*/ 1865722 w 6394458"/>
                <a:gd name="connsiteY7" fmla="*/ 213395 h 6858000"/>
                <a:gd name="connsiteX8" fmla="*/ 1791679 w 6394458"/>
                <a:gd name="connsiteY8" fmla="*/ 272483 h 6858000"/>
                <a:gd name="connsiteX9" fmla="*/ 1503495 w 6394458"/>
                <a:gd name="connsiteY9" fmla="*/ 525389 h 6858000"/>
                <a:gd name="connsiteX10" fmla="*/ 990135 w 6394458"/>
                <a:gd name="connsiteY10" fmla="*/ 1098128 h 6858000"/>
                <a:gd name="connsiteX11" fmla="*/ 771637 w 6394458"/>
                <a:gd name="connsiteY11" fmla="*/ 1416800 h 6858000"/>
                <a:gd name="connsiteX12" fmla="*/ 585660 w 6394458"/>
                <a:gd name="connsiteY12" fmla="*/ 1756960 h 6858000"/>
                <a:gd name="connsiteX13" fmla="*/ 585515 w 6394458"/>
                <a:gd name="connsiteY13" fmla="*/ 1757395 h 6858000"/>
                <a:gd name="connsiteX14" fmla="*/ 585370 w 6394458"/>
                <a:gd name="connsiteY14" fmla="*/ 1757831 h 6858000"/>
                <a:gd name="connsiteX15" fmla="*/ 544574 w 6394458"/>
                <a:gd name="connsiteY15" fmla="*/ 1845230 h 6858000"/>
                <a:gd name="connsiteX16" fmla="*/ 524539 w 6394458"/>
                <a:gd name="connsiteY16" fmla="*/ 1889510 h 6858000"/>
                <a:gd name="connsiteX17" fmla="*/ 505666 w 6394458"/>
                <a:gd name="connsiteY17" fmla="*/ 1933935 h 6858000"/>
                <a:gd name="connsiteX18" fmla="*/ 502762 w 6394458"/>
                <a:gd name="connsiteY18" fmla="*/ 1940904 h 6858000"/>
                <a:gd name="connsiteX19" fmla="*/ 469661 w 6394458"/>
                <a:gd name="connsiteY19" fmla="*/ 2023512 h 6858000"/>
                <a:gd name="connsiteX20" fmla="*/ 456885 w 6394458"/>
                <a:gd name="connsiteY20" fmla="*/ 2057049 h 6858000"/>
                <a:gd name="connsiteX21" fmla="*/ 435688 w 6394458"/>
                <a:gd name="connsiteY21" fmla="*/ 2114395 h 6858000"/>
                <a:gd name="connsiteX22" fmla="*/ 435543 w 6394458"/>
                <a:gd name="connsiteY22" fmla="*/ 2114976 h 6858000"/>
                <a:gd name="connsiteX23" fmla="*/ 435253 w 6394458"/>
                <a:gd name="connsiteY23" fmla="*/ 2115557 h 6858000"/>
                <a:gd name="connsiteX24" fmla="*/ 324770 w 6394458"/>
                <a:gd name="connsiteY24" fmla="*/ 2488382 h 6858000"/>
                <a:gd name="connsiteX25" fmla="*/ 235338 w 6394458"/>
                <a:gd name="connsiteY25" fmla="*/ 3261036 h 6858000"/>
                <a:gd name="connsiteX26" fmla="*/ 272505 w 6394458"/>
                <a:gd name="connsiteY26" fmla="*/ 3641991 h 6858000"/>
                <a:gd name="connsiteX27" fmla="*/ 385891 w 6394458"/>
                <a:gd name="connsiteY27" fmla="*/ 4006104 h 6858000"/>
                <a:gd name="connsiteX28" fmla="*/ 386182 w 6394458"/>
                <a:gd name="connsiteY28" fmla="*/ 4006685 h 6858000"/>
                <a:gd name="connsiteX29" fmla="*/ 386472 w 6394458"/>
                <a:gd name="connsiteY29" fmla="*/ 4007266 h 6858000"/>
                <a:gd name="connsiteX30" fmla="*/ 413911 w 6394458"/>
                <a:gd name="connsiteY30" fmla="*/ 4068823 h 6858000"/>
                <a:gd name="connsiteX31" fmla="*/ 425380 w 6394458"/>
                <a:gd name="connsiteY31" fmla="*/ 4093794 h 6858000"/>
                <a:gd name="connsiteX32" fmla="*/ 435834 w 6394458"/>
                <a:gd name="connsiteY32" fmla="*/ 4114845 h 6858000"/>
                <a:gd name="connsiteX33" fmla="*/ 468644 w 6394458"/>
                <a:gd name="connsiteY33" fmla="*/ 4178435 h 6858000"/>
                <a:gd name="connsiteX34" fmla="*/ 468935 w 6394458"/>
                <a:gd name="connsiteY34" fmla="*/ 4179015 h 6858000"/>
                <a:gd name="connsiteX35" fmla="*/ 469225 w 6394458"/>
                <a:gd name="connsiteY35" fmla="*/ 4179596 h 6858000"/>
                <a:gd name="connsiteX36" fmla="*/ 566496 w 6394458"/>
                <a:gd name="connsiteY36" fmla="*/ 4345828 h 6858000"/>
                <a:gd name="connsiteX37" fmla="*/ 674366 w 6394458"/>
                <a:gd name="connsiteY37" fmla="*/ 4507124 h 6858000"/>
                <a:gd name="connsiteX38" fmla="*/ 790946 w 6394458"/>
                <a:gd name="connsiteY38" fmla="*/ 4665372 h 6858000"/>
                <a:gd name="connsiteX39" fmla="*/ 938015 w 6394458"/>
                <a:gd name="connsiteY39" fmla="*/ 4855559 h 6858000"/>
                <a:gd name="connsiteX40" fmla="*/ 1035286 w 6394458"/>
                <a:gd name="connsiteY40" fmla="*/ 4980269 h 6858000"/>
                <a:gd name="connsiteX41" fmla="*/ 1158254 w 6394458"/>
                <a:gd name="connsiteY41" fmla="*/ 5140985 h 6858000"/>
                <a:gd name="connsiteX42" fmla="*/ 1221118 w 6394458"/>
                <a:gd name="connsiteY42" fmla="*/ 5226351 h 6858000"/>
                <a:gd name="connsiteX43" fmla="*/ 1277448 w 6394458"/>
                <a:gd name="connsiteY43" fmla="*/ 5303007 h 6858000"/>
                <a:gd name="connsiteX44" fmla="*/ 1277739 w 6394458"/>
                <a:gd name="connsiteY44" fmla="*/ 5303297 h 6858000"/>
                <a:gd name="connsiteX45" fmla="*/ 1278029 w 6394458"/>
                <a:gd name="connsiteY45" fmla="*/ 5303588 h 6858000"/>
                <a:gd name="connsiteX46" fmla="*/ 1376607 w 6394458"/>
                <a:gd name="connsiteY46" fmla="*/ 5433525 h 6858000"/>
                <a:gd name="connsiteX47" fmla="*/ 1395625 w 6394458"/>
                <a:gd name="connsiteY47" fmla="*/ 5458060 h 6858000"/>
                <a:gd name="connsiteX48" fmla="*/ 1405207 w 6394458"/>
                <a:gd name="connsiteY48" fmla="*/ 5469965 h 6858000"/>
                <a:gd name="connsiteX49" fmla="*/ 1518739 w 6394458"/>
                <a:gd name="connsiteY49" fmla="*/ 5607597 h 6858000"/>
                <a:gd name="connsiteX50" fmla="*/ 1779194 w 6394458"/>
                <a:gd name="connsiteY50" fmla="*/ 5888957 h 6858000"/>
                <a:gd name="connsiteX51" fmla="*/ 2361805 w 6394458"/>
                <a:gd name="connsiteY51" fmla="*/ 6356876 h 6858000"/>
                <a:gd name="connsiteX52" fmla="*/ 2682656 w 6394458"/>
                <a:gd name="connsiteY52" fmla="*/ 6532110 h 6858000"/>
                <a:gd name="connsiteX53" fmla="*/ 2682946 w 6394458"/>
                <a:gd name="connsiteY53" fmla="*/ 6532255 h 6858000"/>
                <a:gd name="connsiteX54" fmla="*/ 2683236 w 6394458"/>
                <a:gd name="connsiteY54" fmla="*/ 6532400 h 6858000"/>
                <a:gd name="connsiteX55" fmla="*/ 3021944 w 6394458"/>
                <a:gd name="connsiteY55" fmla="*/ 6664805 h 6858000"/>
                <a:gd name="connsiteX56" fmla="*/ 3375605 w 6394458"/>
                <a:gd name="connsiteY56" fmla="*/ 6756415 h 6858000"/>
                <a:gd name="connsiteX57" fmla="*/ 3555048 w 6394458"/>
                <a:gd name="connsiteY57" fmla="*/ 6786612 h 6858000"/>
                <a:gd name="connsiteX58" fmla="*/ 3735218 w 6394458"/>
                <a:gd name="connsiteY58" fmla="*/ 6807083 h 6858000"/>
                <a:gd name="connsiteX59" fmla="*/ 4108188 w 6394458"/>
                <a:gd name="connsiteY59" fmla="*/ 6823343 h 6858000"/>
                <a:gd name="connsiteX60" fmla="*/ 4126917 w 6394458"/>
                <a:gd name="connsiteY60" fmla="*/ 6823343 h 6858000"/>
                <a:gd name="connsiteX61" fmla="*/ 4151597 w 6394458"/>
                <a:gd name="connsiteY61" fmla="*/ 6823488 h 6858000"/>
                <a:gd name="connsiteX62" fmla="*/ 4199652 w 6394458"/>
                <a:gd name="connsiteY62" fmla="*/ 6822763 h 6858000"/>
                <a:gd name="connsiteX63" fmla="*/ 4200088 w 6394458"/>
                <a:gd name="connsiteY63" fmla="*/ 6822763 h 6858000"/>
                <a:gd name="connsiteX64" fmla="*/ 4200523 w 6394458"/>
                <a:gd name="connsiteY64" fmla="*/ 6822763 h 6858000"/>
                <a:gd name="connsiteX65" fmla="*/ 4245675 w 6394458"/>
                <a:gd name="connsiteY65" fmla="*/ 6821601 h 6858000"/>
                <a:gd name="connsiteX66" fmla="*/ 4291117 w 6394458"/>
                <a:gd name="connsiteY66" fmla="*/ 6819277 h 6858000"/>
                <a:gd name="connsiteX67" fmla="*/ 4469108 w 6394458"/>
                <a:gd name="connsiteY67" fmla="*/ 6803743 h 6858000"/>
                <a:gd name="connsiteX68" fmla="*/ 5157267 w 6394458"/>
                <a:gd name="connsiteY68" fmla="*/ 6617766 h 6858000"/>
                <a:gd name="connsiteX69" fmla="*/ 5484069 w 6394458"/>
                <a:gd name="connsiteY69" fmla="*/ 6455744 h 6858000"/>
                <a:gd name="connsiteX70" fmla="*/ 5801144 w 6394458"/>
                <a:gd name="connsiteY70" fmla="*/ 6257717 h 6858000"/>
                <a:gd name="connsiteX71" fmla="*/ 6111106 w 6394458"/>
                <a:gd name="connsiteY71" fmla="*/ 6032542 h 6858000"/>
                <a:gd name="connsiteX72" fmla="*/ 6264127 w 6394458"/>
                <a:gd name="connsiteY72" fmla="*/ 5913203 h 6858000"/>
                <a:gd name="connsiteX73" fmla="*/ 6394458 w 6394458"/>
                <a:gd name="connsiteY73" fmla="*/ 5808939 h 6858000"/>
                <a:gd name="connsiteX74" fmla="*/ 6394458 w 6394458"/>
                <a:gd name="connsiteY74" fmla="*/ 6858000 h 6858000"/>
                <a:gd name="connsiteX75" fmla="*/ 2234128 w 6394458"/>
                <a:gd name="connsiteY75" fmla="*/ 6858000 h 6858000"/>
                <a:gd name="connsiteX76" fmla="*/ 2151583 w 6394458"/>
                <a:gd name="connsiteY76" fmla="*/ 6802146 h 6858000"/>
                <a:gd name="connsiteX77" fmla="*/ 593791 w 6394458"/>
                <a:gd name="connsiteY77" fmla="*/ 5241450 h 6858000"/>
                <a:gd name="connsiteX78" fmla="*/ 0 w 6394458"/>
                <a:gd name="connsiteY78" fmla="*/ 3044861 h 6858000"/>
                <a:gd name="connsiteX79" fmla="*/ 342337 w 6394458"/>
                <a:gd name="connsiteY79" fmla="*/ 1349581 h 6858000"/>
                <a:gd name="connsiteX80" fmla="*/ 1129762 w 6394458"/>
                <a:gd name="connsiteY80" fmla="*/ 1181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394458" h="6858000">
                  <a:moveTo>
                    <a:pt x="1242460" y="0"/>
                  </a:moveTo>
                  <a:lnTo>
                    <a:pt x="2160732" y="0"/>
                  </a:lnTo>
                  <a:lnTo>
                    <a:pt x="2096124" y="41936"/>
                  </a:lnTo>
                  <a:cubicBezTo>
                    <a:pt x="2053586" y="71988"/>
                    <a:pt x="1997691" y="111913"/>
                    <a:pt x="1942232" y="154451"/>
                  </a:cubicBezTo>
                  <a:lnTo>
                    <a:pt x="1941942" y="154741"/>
                  </a:lnTo>
                  <a:lnTo>
                    <a:pt x="1941652" y="155032"/>
                  </a:lnTo>
                  <a:cubicBezTo>
                    <a:pt x="1920455" y="170711"/>
                    <a:pt x="1899113" y="187262"/>
                    <a:pt x="1878498" y="203377"/>
                  </a:cubicBezTo>
                  <a:lnTo>
                    <a:pt x="1865722" y="213395"/>
                  </a:lnTo>
                  <a:cubicBezTo>
                    <a:pt x="1838863" y="233865"/>
                    <a:pt x="1813311" y="254771"/>
                    <a:pt x="1791679" y="272483"/>
                  </a:cubicBezTo>
                  <a:cubicBezTo>
                    <a:pt x="1684245" y="360463"/>
                    <a:pt x="1590023" y="443216"/>
                    <a:pt x="1503495" y="525389"/>
                  </a:cubicBezTo>
                  <a:cubicBezTo>
                    <a:pt x="1315050" y="703090"/>
                    <a:pt x="1142430" y="895746"/>
                    <a:pt x="990135" y="1098128"/>
                  </a:cubicBezTo>
                  <a:cubicBezTo>
                    <a:pt x="911301" y="1202949"/>
                    <a:pt x="837695" y="1310238"/>
                    <a:pt x="771637" y="1416800"/>
                  </a:cubicBezTo>
                  <a:cubicBezTo>
                    <a:pt x="697595" y="1538898"/>
                    <a:pt x="636764" y="1650106"/>
                    <a:pt x="585660" y="1756960"/>
                  </a:cubicBezTo>
                  <a:lnTo>
                    <a:pt x="585515" y="1757395"/>
                  </a:lnTo>
                  <a:lnTo>
                    <a:pt x="585370" y="1757831"/>
                  </a:lnTo>
                  <a:cubicBezTo>
                    <a:pt x="570271" y="1788174"/>
                    <a:pt x="556334" y="1818952"/>
                    <a:pt x="544574" y="1845230"/>
                  </a:cubicBezTo>
                  <a:lnTo>
                    <a:pt x="524539" y="1889510"/>
                  </a:lnTo>
                  <a:lnTo>
                    <a:pt x="505666" y="1933935"/>
                  </a:lnTo>
                  <a:lnTo>
                    <a:pt x="502762" y="1940904"/>
                  </a:lnTo>
                  <a:cubicBezTo>
                    <a:pt x="491002" y="1969214"/>
                    <a:pt x="479823" y="1996073"/>
                    <a:pt x="469661" y="2023512"/>
                  </a:cubicBezTo>
                  <a:cubicBezTo>
                    <a:pt x="465450" y="2034691"/>
                    <a:pt x="461240" y="2045870"/>
                    <a:pt x="456885" y="2057049"/>
                  </a:cubicBezTo>
                  <a:cubicBezTo>
                    <a:pt x="449190" y="2076794"/>
                    <a:pt x="442076" y="2095522"/>
                    <a:pt x="435688" y="2114395"/>
                  </a:cubicBezTo>
                  <a:lnTo>
                    <a:pt x="435543" y="2114976"/>
                  </a:lnTo>
                  <a:lnTo>
                    <a:pt x="435253" y="2115557"/>
                  </a:lnTo>
                  <a:cubicBezTo>
                    <a:pt x="390392" y="2239687"/>
                    <a:pt x="353226" y="2365123"/>
                    <a:pt x="324770" y="2488382"/>
                  </a:cubicBezTo>
                  <a:cubicBezTo>
                    <a:pt x="265391" y="2742158"/>
                    <a:pt x="235193" y="3002178"/>
                    <a:pt x="235338" y="3261036"/>
                  </a:cubicBezTo>
                  <a:cubicBezTo>
                    <a:pt x="236210" y="3391989"/>
                    <a:pt x="248695" y="3520474"/>
                    <a:pt x="272505" y="3641991"/>
                  </a:cubicBezTo>
                  <a:cubicBezTo>
                    <a:pt x="299073" y="3770621"/>
                    <a:pt x="337110" y="3893154"/>
                    <a:pt x="385891" y="4006104"/>
                  </a:cubicBezTo>
                  <a:lnTo>
                    <a:pt x="386182" y="4006685"/>
                  </a:lnTo>
                  <a:lnTo>
                    <a:pt x="386472" y="4007266"/>
                  </a:lnTo>
                  <a:cubicBezTo>
                    <a:pt x="394747" y="4027591"/>
                    <a:pt x="404039" y="4047626"/>
                    <a:pt x="413911" y="4068823"/>
                  </a:cubicBezTo>
                  <a:cubicBezTo>
                    <a:pt x="417686" y="4077098"/>
                    <a:pt x="421606" y="4085374"/>
                    <a:pt x="425380" y="4093794"/>
                  </a:cubicBezTo>
                  <a:cubicBezTo>
                    <a:pt x="428865" y="4100908"/>
                    <a:pt x="432349" y="4107876"/>
                    <a:pt x="435834" y="4114845"/>
                  </a:cubicBezTo>
                  <a:cubicBezTo>
                    <a:pt x="446867" y="4136913"/>
                    <a:pt x="457320" y="4157819"/>
                    <a:pt x="468644" y="4178435"/>
                  </a:cubicBezTo>
                  <a:lnTo>
                    <a:pt x="468935" y="4179015"/>
                  </a:lnTo>
                  <a:lnTo>
                    <a:pt x="469225" y="4179596"/>
                  </a:lnTo>
                  <a:cubicBezTo>
                    <a:pt x="495213" y="4229103"/>
                    <a:pt x="525120" y="4280352"/>
                    <a:pt x="566496" y="4345828"/>
                  </a:cubicBezTo>
                  <a:cubicBezTo>
                    <a:pt x="598727" y="4397368"/>
                    <a:pt x="633135" y="4447745"/>
                    <a:pt x="674366" y="4507124"/>
                  </a:cubicBezTo>
                  <a:cubicBezTo>
                    <a:pt x="713129" y="4561713"/>
                    <a:pt x="753199" y="4615139"/>
                    <a:pt x="790946" y="4665372"/>
                  </a:cubicBezTo>
                  <a:cubicBezTo>
                    <a:pt x="839001" y="4729106"/>
                    <a:pt x="889379" y="4793421"/>
                    <a:pt x="938015" y="4855559"/>
                  </a:cubicBezTo>
                  <a:cubicBezTo>
                    <a:pt x="969955" y="4896355"/>
                    <a:pt x="1003056" y="4938457"/>
                    <a:pt x="1035286" y="4980269"/>
                  </a:cubicBezTo>
                  <a:cubicBezTo>
                    <a:pt x="1069113" y="5023969"/>
                    <a:pt x="1113684" y="5081606"/>
                    <a:pt x="1158254" y="5140985"/>
                  </a:cubicBezTo>
                  <a:cubicBezTo>
                    <a:pt x="1179451" y="5169005"/>
                    <a:pt x="1200647" y="5198186"/>
                    <a:pt x="1221118" y="5226351"/>
                  </a:cubicBezTo>
                  <a:cubicBezTo>
                    <a:pt x="1240572" y="5253065"/>
                    <a:pt x="1259010" y="5278471"/>
                    <a:pt x="1277448" y="5303007"/>
                  </a:cubicBezTo>
                  <a:lnTo>
                    <a:pt x="1277739" y="5303297"/>
                  </a:lnTo>
                  <a:lnTo>
                    <a:pt x="1278029" y="5303588"/>
                  </a:lnTo>
                  <a:cubicBezTo>
                    <a:pt x="1309824" y="5347287"/>
                    <a:pt x="1343796" y="5391132"/>
                    <a:pt x="1376607" y="5433525"/>
                  </a:cubicBezTo>
                  <a:lnTo>
                    <a:pt x="1395625" y="5458060"/>
                  </a:lnTo>
                  <a:lnTo>
                    <a:pt x="1405207" y="5469965"/>
                  </a:lnTo>
                  <a:cubicBezTo>
                    <a:pt x="1442083" y="5515552"/>
                    <a:pt x="1479976" y="5562736"/>
                    <a:pt x="1518739" y="5607597"/>
                  </a:cubicBezTo>
                  <a:cubicBezTo>
                    <a:pt x="1603960" y="5707481"/>
                    <a:pt x="1691650" y="5802139"/>
                    <a:pt x="1779194" y="5888957"/>
                  </a:cubicBezTo>
                  <a:cubicBezTo>
                    <a:pt x="1965606" y="6072902"/>
                    <a:pt x="2161746" y="6230423"/>
                    <a:pt x="2361805" y="6356876"/>
                  </a:cubicBezTo>
                  <a:cubicBezTo>
                    <a:pt x="2475047" y="6427870"/>
                    <a:pt x="2579867" y="6485217"/>
                    <a:pt x="2682656" y="6532110"/>
                  </a:cubicBezTo>
                  <a:lnTo>
                    <a:pt x="2682946" y="6532255"/>
                  </a:lnTo>
                  <a:lnTo>
                    <a:pt x="2683236" y="6532400"/>
                  </a:lnTo>
                  <a:cubicBezTo>
                    <a:pt x="2787767" y="6581616"/>
                    <a:pt x="2901734" y="6626187"/>
                    <a:pt x="3021944" y="6664805"/>
                  </a:cubicBezTo>
                  <a:cubicBezTo>
                    <a:pt x="3132572" y="6700374"/>
                    <a:pt x="3251620" y="6731298"/>
                    <a:pt x="3375605" y="6756415"/>
                  </a:cubicBezTo>
                  <a:cubicBezTo>
                    <a:pt x="3432661" y="6767738"/>
                    <a:pt x="3493201" y="6777901"/>
                    <a:pt x="3555048" y="6786612"/>
                  </a:cubicBezTo>
                  <a:cubicBezTo>
                    <a:pt x="3613121" y="6794742"/>
                    <a:pt x="3673807" y="6801566"/>
                    <a:pt x="3735218" y="6807083"/>
                  </a:cubicBezTo>
                  <a:cubicBezTo>
                    <a:pt x="3852670" y="6817826"/>
                    <a:pt x="3974622" y="6823052"/>
                    <a:pt x="4108188" y="6823343"/>
                  </a:cubicBezTo>
                  <a:lnTo>
                    <a:pt x="4126917" y="6823343"/>
                  </a:lnTo>
                  <a:cubicBezTo>
                    <a:pt x="4135192" y="6823488"/>
                    <a:pt x="4143322" y="6823488"/>
                    <a:pt x="4151597" y="6823488"/>
                  </a:cubicBezTo>
                  <a:cubicBezTo>
                    <a:pt x="4171487" y="6823488"/>
                    <a:pt x="4186296" y="6823343"/>
                    <a:pt x="4199652" y="6822763"/>
                  </a:cubicBezTo>
                  <a:lnTo>
                    <a:pt x="4200088" y="6822763"/>
                  </a:lnTo>
                  <a:lnTo>
                    <a:pt x="4200523" y="6822763"/>
                  </a:lnTo>
                  <a:lnTo>
                    <a:pt x="4245675" y="6821601"/>
                  </a:lnTo>
                  <a:lnTo>
                    <a:pt x="4291117" y="6819277"/>
                  </a:lnTo>
                  <a:cubicBezTo>
                    <a:pt x="4342801" y="6816955"/>
                    <a:pt x="4397825" y="6812164"/>
                    <a:pt x="4469108" y="6803743"/>
                  </a:cubicBezTo>
                  <a:cubicBezTo>
                    <a:pt x="4700672" y="6775433"/>
                    <a:pt x="4932236" y="6712860"/>
                    <a:pt x="5157267" y="6617766"/>
                  </a:cubicBezTo>
                  <a:cubicBezTo>
                    <a:pt x="5260490" y="6574648"/>
                    <a:pt x="5367344" y="6521656"/>
                    <a:pt x="5484069" y="6455744"/>
                  </a:cubicBezTo>
                  <a:cubicBezTo>
                    <a:pt x="5584535" y="6399414"/>
                    <a:pt x="5688194" y="6334663"/>
                    <a:pt x="5801144" y="6257717"/>
                  </a:cubicBezTo>
                  <a:cubicBezTo>
                    <a:pt x="5894061" y="6194419"/>
                    <a:pt x="5992638" y="6122844"/>
                    <a:pt x="6111106" y="6032542"/>
                  </a:cubicBezTo>
                  <a:cubicBezTo>
                    <a:pt x="6163081" y="5993052"/>
                    <a:pt x="6215491" y="5951676"/>
                    <a:pt x="6264127" y="5913203"/>
                  </a:cubicBezTo>
                  <a:lnTo>
                    <a:pt x="6394458" y="5808939"/>
                  </a:lnTo>
                  <a:lnTo>
                    <a:pt x="6394458" y="6858000"/>
                  </a:lnTo>
                  <a:lnTo>
                    <a:pt x="2234128" y="6858000"/>
                  </a:lnTo>
                  <a:lnTo>
                    <a:pt x="2151583" y="6802146"/>
                  </a:lnTo>
                  <a:cubicBezTo>
                    <a:pt x="1509012" y="6424386"/>
                    <a:pt x="970245" y="5884748"/>
                    <a:pt x="593791" y="5241450"/>
                  </a:cubicBezTo>
                  <a:cubicBezTo>
                    <a:pt x="205286" y="4577683"/>
                    <a:pt x="0" y="3818240"/>
                    <a:pt x="0" y="3044861"/>
                  </a:cubicBezTo>
                  <a:cubicBezTo>
                    <a:pt x="0" y="2457023"/>
                    <a:pt x="115129" y="1886606"/>
                    <a:pt x="342337" y="1349581"/>
                  </a:cubicBezTo>
                  <a:cubicBezTo>
                    <a:pt x="534284" y="895692"/>
                    <a:pt x="798705" y="482372"/>
                    <a:pt x="1129762" y="118183"/>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1905757E-C772-4187-BD34-A12DC33F3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4266" y="0"/>
              <a:ext cx="6419426" cy="6858000"/>
            </a:xfrm>
            <a:custGeom>
              <a:avLst/>
              <a:gdLst>
                <a:gd name="connsiteX0" fmla="*/ 6419426 w 6419426"/>
                <a:gd name="connsiteY0" fmla="*/ 6276207 h 6858000"/>
                <a:gd name="connsiteX1" fmla="*/ 6419426 w 6419426"/>
                <a:gd name="connsiteY1" fmla="*/ 6858000 h 6858000"/>
                <a:gd name="connsiteX2" fmla="*/ 5377226 w 6419426"/>
                <a:gd name="connsiteY2" fmla="*/ 6858000 h 6858000"/>
                <a:gd name="connsiteX3" fmla="*/ 5526079 w 6419426"/>
                <a:gd name="connsiteY3" fmla="*/ 6799309 h 6858000"/>
                <a:gd name="connsiteX4" fmla="*/ 6372097 w 6419426"/>
                <a:gd name="connsiteY4" fmla="*/ 6313400 h 6858000"/>
                <a:gd name="connsiteX5" fmla="*/ 0 w 6419426"/>
                <a:gd name="connsiteY5" fmla="*/ 3944218 h 6858000"/>
                <a:gd name="connsiteX6" fmla="*/ 31811 w 6419426"/>
                <a:gd name="connsiteY6" fmla="*/ 4082046 h 6858000"/>
                <a:gd name="connsiteX7" fmla="*/ 2375871 w 6419426"/>
                <a:gd name="connsiteY7" fmla="*/ 6799309 h 6858000"/>
                <a:gd name="connsiteX8" fmla="*/ 2524724 w 6419426"/>
                <a:gd name="connsiteY8" fmla="*/ 6858000 h 6858000"/>
                <a:gd name="connsiteX9" fmla="*/ 0 w 6419426"/>
                <a:gd name="connsiteY9" fmla="*/ 6858000 h 6858000"/>
                <a:gd name="connsiteX10" fmla="*/ 0 w 6419426"/>
                <a:gd name="connsiteY10" fmla="*/ 0 h 6858000"/>
                <a:gd name="connsiteX11" fmla="*/ 1320019 w 6419426"/>
                <a:gd name="connsiteY11" fmla="*/ 0 h 6858000"/>
                <a:gd name="connsiteX12" fmla="*/ 1089625 w 6419426"/>
                <a:gd name="connsiteY12" fmla="*/ 209396 h 6858000"/>
                <a:gd name="connsiteX13" fmla="*/ 31811 w 6419426"/>
                <a:gd name="connsiteY13" fmla="*/ 2059448 h 6858000"/>
                <a:gd name="connsiteX14" fmla="*/ 0 w 6419426"/>
                <a:gd name="connsiteY14" fmla="*/ 21972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19426" h="6858000">
                  <a:moveTo>
                    <a:pt x="6419426" y="6276207"/>
                  </a:moveTo>
                  <a:lnTo>
                    <a:pt x="6419426" y="6858000"/>
                  </a:lnTo>
                  <a:lnTo>
                    <a:pt x="5377226" y="6858000"/>
                  </a:lnTo>
                  <a:lnTo>
                    <a:pt x="5526079" y="6799309"/>
                  </a:lnTo>
                  <a:cubicBezTo>
                    <a:pt x="5828657" y="6671330"/>
                    <a:pt x="6112428" y="6507594"/>
                    <a:pt x="6372097" y="6313400"/>
                  </a:cubicBezTo>
                  <a:close/>
                  <a:moveTo>
                    <a:pt x="0" y="3944218"/>
                  </a:moveTo>
                  <a:lnTo>
                    <a:pt x="31811" y="4082046"/>
                  </a:lnTo>
                  <a:cubicBezTo>
                    <a:pt x="347839" y="5310348"/>
                    <a:pt x="1226077" y="6312987"/>
                    <a:pt x="2375871" y="6799309"/>
                  </a:cubicBezTo>
                  <a:lnTo>
                    <a:pt x="2524724" y="6858000"/>
                  </a:lnTo>
                  <a:lnTo>
                    <a:pt x="0" y="6858000"/>
                  </a:lnTo>
                  <a:close/>
                  <a:moveTo>
                    <a:pt x="0" y="0"/>
                  </a:moveTo>
                  <a:lnTo>
                    <a:pt x="1320019" y="0"/>
                  </a:lnTo>
                  <a:lnTo>
                    <a:pt x="1089625" y="209396"/>
                  </a:lnTo>
                  <a:cubicBezTo>
                    <a:pt x="586180" y="712841"/>
                    <a:pt x="214775" y="1348326"/>
                    <a:pt x="31811" y="2059448"/>
                  </a:cubicBezTo>
                  <a:lnTo>
                    <a:pt x="0" y="21972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71AFA6A-08C4-F26B-D788-142794DCAE84}"/>
              </a:ext>
            </a:extLst>
          </p:cNvPr>
          <p:cNvSpPr>
            <a:spLocks noGrp="1"/>
          </p:cNvSpPr>
          <p:nvPr>
            <p:ph type="title"/>
          </p:nvPr>
        </p:nvSpPr>
        <p:spPr>
          <a:xfrm>
            <a:off x="804672" y="798445"/>
            <a:ext cx="4803636" cy="1311664"/>
          </a:xfrm>
        </p:spPr>
        <p:txBody>
          <a:bodyPr anchor="b">
            <a:normAutofit/>
          </a:bodyPr>
          <a:lstStyle/>
          <a:p>
            <a:r>
              <a:rPr lang="en-GB" sz="3600">
                <a:solidFill>
                  <a:schemeClr val="tx2"/>
                </a:solidFill>
              </a:rPr>
              <a:t>Baselines</a:t>
            </a:r>
          </a:p>
        </p:txBody>
      </p:sp>
      <p:sp>
        <p:nvSpPr>
          <p:cNvPr id="3" name="Content Placeholder 2">
            <a:extLst>
              <a:ext uri="{FF2B5EF4-FFF2-40B4-BE49-F238E27FC236}">
                <a16:creationId xmlns:a16="http://schemas.microsoft.com/office/drawing/2014/main" id="{935BD38A-CAF9-6E0A-AA60-71DD8073A9B2}"/>
              </a:ext>
            </a:extLst>
          </p:cNvPr>
          <p:cNvSpPr>
            <a:spLocks noGrp="1"/>
          </p:cNvSpPr>
          <p:nvPr>
            <p:ph idx="1"/>
          </p:nvPr>
        </p:nvSpPr>
        <p:spPr>
          <a:xfrm>
            <a:off x="804672" y="2272143"/>
            <a:ext cx="4706803" cy="3788830"/>
          </a:xfrm>
        </p:spPr>
        <p:txBody>
          <a:bodyPr anchor="ctr">
            <a:normAutofit/>
          </a:bodyPr>
          <a:lstStyle/>
          <a:p>
            <a:r>
              <a:rPr lang="en-GB" sz="1800">
                <a:solidFill>
                  <a:schemeClr val="tx2"/>
                </a:solidFill>
              </a:rPr>
              <a:t>1) chLSTM</a:t>
            </a:r>
          </a:p>
          <a:p>
            <a:r>
              <a:rPr lang="en-GB" sz="1800">
                <a:solidFill>
                  <a:schemeClr val="tx2"/>
                </a:solidFill>
              </a:rPr>
              <a:t>2) fastText</a:t>
            </a:r>
          </a:p>
          <a:p>
            <a:endParaRPr lang="en-GB" sz="1800">
              <a:solidFill>
                <a:schemeClr val="tx2"/>
              </a:solidFill>
            </a:endParaRPr>
          </a:p>
          <a:p>
            <a:r>
              <a:rPr lang="en-GB" sz="1800">
                <a:solidFill>
                  <a:schemeClr val="tx2"/>
                </a:solidFill>
              </a:rPr>
              <a:t>Stanza* (Outside the scope)</a:t>
            </a:r>
          </a:p>
        </p:txBody>
      </p:sp>
    </p:spTree>
    <p:extLst>
      <p:ext uri="{BB962C8B-B14F-4D97-AF65-F5344CB8AC3E}">
        <p14:creationId xmlns:p14="http://schemas.microsoft.com/office/powerpoint/2010/main" val="1739809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2DE1FA-DC3C-9CF7-3D20-FC277DB9E0FF}"/>
              </a:ext>
            </a:extLst>
          </p:cNvPr>
          <p:cNvSpPr>
            <a:spLocks noGrp="1"/>
          </p:cNvSpPr>
          <p:nvPr>
            <p:ph type="title"/>
          </p:nvPr>
        </p:nvSpPr>
        <p:spPr>
          <a:xfrm>
            <a:off x="755903" y="3399769"/>
            <a:ext cx="10640754" cy="775845"/>
          </a:xfrm>
        </p:spPr>
        <p:txBody>
          <a:bodyPr vert="horz" lIns="91440" tIns="45720" rIns="91440" bIns="45720" rtlCol="0" anchor="b">
            <a:normAutofit/>
          </a:bodyPr>
          <a:lstStyle/>
          <a:p>
            <a:pPr algn="ctr"/>
            <a:r>
              <a:rPr lang="en-US" sz="4000" kern="1200">
                <a:solidFill>
                  <a:schemeClr val="tx2"/>
                </a:solidFill>
                <a:latin typeface="+mj-lt"/>
                <a:ea typeface="+mj-ea"/>
                <a:cs typeface="+mj-cs"/>
              </a:rPr>
              <a:t>Setup</a:t>
            </a:r>
          </a:p>
        </p:txBody>
      </p:sp>
      <p:grpSp>
        <p:nvGrpSpPr>
          <p:cNvPr id="14" name="Group 13">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5" name="Freeform: Shape 14">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Content Placeholder 4">
            <a:extLst>
              <a:ext uri="{FF2B5EF4-FFF2-40B4-BE49-F238E27FC236}">
                <a16:creationId xmlns:a16="http://schemas.microsoft.com/office/drawing/2014/main" id="{40FBE3B8-D99C-8DC7-0F60-5DC82AD2D77B}"/>
              </a:ext>
            </a:extLst>
          </p:cNvPr>
          <p:cNvPicPr>
            <a:picLocks noGrp="1" noChangeAspect="1"/>
          </p:cNvPicPr>
          <p:nvPr>
            <p:ph idx="1"/>
          </p:nvPr>
        </p:nvPicPr>
        <p:blipFill>
          <a:blip r:embed="rId2"/>
          <a:stretch>
            <a:fillRect/>
          </a:stretch>
        </p:blipFill>
        <p:spPr>
          <a:xfrm>
            <a:off x="302342" y="413041"/>
            <a:ext cx="11525864" cy="2650947"/>
          </a:xfrm>
          <a:prstGeom prst="rect">
            <a:avLst/>
          </a:prstGeom>
        </p:spPr>
      </p:pic>
      <p:grpSp>
        <p:nvGrpSpPr>
          <p:cNvPr id="20" name="Group 19">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1" name="Freeform: Shape 20">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38017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963CB2B-D594-87AD-C56C-7F93D3C32DE4}"/>
              </a:ext>
            </a:extLst>
          </p:cNvPr>
          <p:cNvSpPr>
            <a:spLocks noGrp="1"/>
          </p:cNvSpPr>
          <p:nvPr>
            <p:ph type="title"/>
          </p:nvPr>
        </p:nvSpPr>
        <p:spPr>
          <a:xfrm>
            <a:off x="1137034" y="609600"/>
            <a:ext cx="4784796" cy="1330840"/>
          </a:xfrm>
        </p:spPr>
        <p:txBody>
          <a:bodyPr>
            <a:normAutofit/>
          </a:bodyPr>
          <a:lstStyle/>
          <a:p>
            <a:r>
              <a:rPr lang="en-GB"/>
              <a:t>Results</a:t>
            </a:r>
            <a:endParaRPr lang="en-GB" dirty="0"/>
          </a:p>
        </p:txBody>
      </p:sp>
      <p:sp>
        <p:nvSpPr>
          <p:cNvPr id="3" name="Content Placeholder 2">
            <a:extLst>
              <a:ext uri="{FF2B5EF4-FFF2-40B4-BE49-F238E27FC236}">
                <a16:creationId xmlns:a16="http://schemas.microsoft.com/office/drawing/2014/main" id="{07CB6B3D-EB27-D382-43A3-A3AD960B8FFC}"/>
              </a:ext>
            </a:extLst>
          </p:cNvPr>
          <p:cNvSpPr>
            <a:spLocks noGrp="1"/>
          </p:cNvSpPr>
          <p:nvPr>
            <p:ph idx="1"/>
          </p:nvPr>
        </p:nvSpPr>
        <p:spPr>
          <a:xfrm>
            <a:off x="1137034" y="2194102"/>
            <a:ext cx="4438036" cy="3908585"/>
          </a:xfrm>
        </p:spPr>
        <p:txBody>
          <a:bodyPr>
            <a:normAutofit/>
          </a:bodyPr>
          <a:lstStyle/>
          <a:p>
            <a:r>
              <a:rPr lang="en-GB" sz="2000" dirty="0"/>
              <a:t>Average test accuracy over all languages by task and model. The last row is the average of all 247 tasks. Stanza does not support Albanian so the 6 Albanian tasks are not included in the Stanza results.</a:t>
            </a:r>
          </a:p>
          <a:p>
            <a:endParaRPr lang="en-GB" sz="2000" dirty="0"/>
          </a:p>
        </p:txBody>
      </p:sp>
      <p:pic>
        <p:nvPicPr>
          <p:cNvPr id="5" name="Picture 4">
            <a:extLst>
              <a:ext uri="{FF2B5EF4-FFF2-40B4-BE49-F238E27FC236}">
                <a16:creationId xmlns:a16="http://schemas.microsoft.com/office/drawing/2014/main" id="{D23607D1-4C07-9ED9-A520-CB6F19A750E4}"/>
              </a:ext>
            </a:extLst>
          </p:cNvPr>
          <p:cNvPicPr>
            <a:picLocks noChangeAspect="1"/>
          </p:cNvPicPr>
          <p:nvPr/>
        </p:nvPicPr>
        <p:blipFill>
          <a:blip r:embed="rId2"/>
          <a:stretch>
            <a:fillRect/>
          </a:stretch>
        </p:blipFill>
        <p:spPr>
          <a:xfrm>
            <a:off x="6880610" y="1296321"/>
            <a:ext cx="4737650" cy="4287572"/>
          </a:xfrm>
          <a:prstGeom prst="rect">
            <a:avLst/>
          </a:prstGeom>
        </p:spPr>
      </p:pic>
    </p:spTree>
    <p:extLst>
      <p:ext uri="{BB962C8B-B14F-4D97-AF65-F5344CB8AC3E}">
        <p14:creationId xmlns:p14="http://schemas.microsoft.com/office/powerpoint/2010/main" val="2735634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D3A30-C810-632D-ECFD-4F03F123ABA6}"/>
              </a:ext>
            </a:extLst>
          </p:cNvPr>
          <p:cNvSpPr>
            <a:spLocks noGrp="1"/>
          </p:cNvSpPr>
          <p:nvPr>
            <p:ph type="title"/>
          </p:nvPr>
        </p:nvSpPr>
        <p:spPr/>
        <p:txBody>
          <a:bodyPr/>
          <a:lstStyle/>
          <a:p>
            <a:endParaRPr lang="en-GB"/>
          </a:p>
        </p:txBody>
      </p:sp>
      <p:pic>
        <p:nvPicPr>
          <p:cNvPr id="5" name="Content Placeholder 4">
            <a:extLst>
              <a:ext uri="{FF2B5EF4-FFF2-40B4-BE49-F238E27FC236}">
                <a16:creationId xmlns:a16="http://schemas.microsoft.com/office/drawing/2014/main" id="{415C04D0-FA82-002A-1BAB-B49F7AB701D5}"/>
              </a:ext>
            </a:extLst>
          </p:cNvPr>
          <p:cNvPicPr>
            <a:picLocks noGrp="1" noChangeAspect="1"/>
          </p:cNvPicPr>
          <p:nvPr>
            <p:ph idx="1"/>
          </p:nvPr>
        </p:nvPicPr>
        <p:blipFill>
          <a:blip r:embed="rId2"/>
          <a:stretch>
            <a:fillRect/>
          </a:stretch>
        </p:blipFill>
        <p:spPr>
          <a:xfrm>
            <a:off x="1281112" y="2558256"/>
            <a:ext cx="9629775" cy="2886075"/>
          </a:xfrm>
        </p:spPr>
      </p:pic>
    </p:spTree>
    <p:extLst>
      <p:ext uri="{BB962C8B-B14F-4D97-AF65-F5344CB8AC3E}">
        <p14:creationId xmlns:p14="http://schemas.microsoft.com/office/powerpoint/2010/main" val="3840271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442DA-3CBD-A484-0892-3551ADD344B8}"/>
              </a:ext>
            </a:extLst>
          </p:cNvPr>
          <p:cNvSpPr>
            <a:spLocks noGrp="1"/>
          </p:cNvSpPr>
          <p:nvPr>
            <p:ph type="title"/>
          </p:nvPr>
        </p:nvSpPr>
        <p:spPr/>
        <p:txBody>
          <a:bodyPr/>
          <a:lstStyle/>
          <a:p>
            <a:r>
              <a:rPr lang="en-GB" dirty="0"/>
              <a:t>Shapley</a:t>
            </a:r>
          </a:p>
        </p:txBody>
      </p:sp>
      <p:sp>
        <p:nvSpPr>
          <p:cNvPr id="3" name="Content Placeholder 2">
            <a:extLst>
              <a:ext uri="{FF2B5EF4-FFF2-40B4-BE49-F238E27FC236}">
                <a16:creationId xmlns:a16="http://schemas.microsoft.com/office/drawing/2014/main" id="{5C9D6574-BB51-3E3A-68C8-D8377F132E71}"/>
              </a:ext>
            </a:extLst>
          </p:cNvPr>
          <p:cNvSpPr>
            <a:spLocks noGrp="1"/>
          </p:cNvSpPr>
          <p:nvPr>
            <p:ph idx="1"/>
          </p:nvPr>
        </p:nvSpPr>
        <p:spPr/>
        <p:txBody>
          <a:bodyPr/>
          <a:lstStyle/>
          <a:p>
            <a:r>
              <a:rPr lang="en-GB" dirty="0"/>
              <a:t>Having measured the (generally harmful) effect of perturbations, our next goal is to assign responsibility (blame) to the contributing factors. We use Shapley values for this purpose.</a:t>
            </a:r>
          </a:p>
        </p:txBody>
      </p:sp>
    </p:spTree>
    <p:extLst>
      <p:ext uri="{BB962C8B-B14F-4D97-AF65-F5344CB8AC3E}">
        <p14:creationId xmlns:p14="http://schemas.microsoft.com/office/powerpoint/2010/main" val="2571546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E463E6-1E45-9939-8A64-D7381076744C}"/>
              </a:ext>
            </a:extLst>
          </p:cNvPr>
          <p:cNvSpPr>
            <a:spLocks noGrp="1"/>
          </p:cNvSpPr>
          <p:nvPr>
            <p:ph type="title"/>
          </p:nvPr>
        </p:nvSpPr>
        <p:spPr>
          <a:xfrm>
            <a:off x="466722" y="586855"/>
            <a:ext cx="3201366" cy="3387497"/>
          </a:xfrm>
        </p:spPr>
        <p:txBody>
          <a:bodyPr anchor="b">
            <a:normAutofit/>
          </a:bodyPr>
          <a:lstStyle/>
          <a:p>
            <a:pPr algn="r"/>
            <a:r>
              <a:rPr lang="en-GB" sz="4000">
                <a:solidFill>
                  <a:srgbClr val="FFFFFF"/>
                </a:solidFill>
              </a:rPr>
              <a:t>Özet</a:t>
            </a:r>
          </a:p>
        </p:txBody>
      </p:sp>
      <p:sp>
        <p:nvSpPr>
          <p:cNvPr id="3" name="Content Placeholder 2">
            <a:extLst>
              <a:ext uri="{FF2B5EF4-FFF2-40B4-BE49-F238E27FC236}">
                <a16:creationId xmlns:a16="http://schemas.microsoft.com/office/drawing/2014/main" id="{D3B8BD3C-44B1-83D1-4226-852B36AEFC5C}"/>
              </a:ext>
            </a:extLst>
          </p:cNvPr>
          <p:cNvSpPr>
            <a:spLocks noGrp="1"/>
          </p:cNvSpPr>
          <p:nvPr>
            <p:ph idx="1"/>
          </p:nvPr>
        </p:nvSpPr>
        <p:spPr>
          <a:xfrm>
            <a:off x="4810259" y="649480"/>
            <a:ext cx="6555347" cy="5546047"/>
          </a:xfrm>
        </p:spPr>
        <p:txBody>
          <a:bodyPr anchor="ctr">
            <a:normAutofit/>
          </a:bodyPr>
          <a:lstStyle/>
          <a:p>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Bu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çalışmada</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b="1" kern="0" dirty="0" err="1">
                <a:effectLst/>
                <a:latin typeface="Times New Roman" panose="02020603050405020304" pitchFamily="18" charset="0"/>
                <a:ea typeface="Times New Roman" panose="02020603050405020304" pitchFamily="18" charset="0"/>
                <a:cs typeface="Times New Roman" panose="02020603050405020304" pitchFamily="18" charset="0"/>
              </a:rPr>
              <a:t>mBERT</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ve</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b="1" kern="0" dirty="0">
                <a:effectLst/>
                <a:latin typeface="Times New Roman" panose="02020603050405020304" pitchFamily="18" charset="0"/>
                <a:ea typeface="Times New Roman" panose="02020603050405020304" pitchFamily="18" charset="0"/>
                <a:cs typeface="Times New Roman" panose="02020603050405020304" pitchFamily="18" charset="0"/>
              </a:rPr>
              <a:t>XLM-</a:t>
            </a:r>
            <a:r>
              <a:rPr lang="en-GB" sz="1600" b="1" kern="0" dirty="0" err="1">
                <a:effectLst/>
                <a:latin typeface="Times New Roman" panose="02020603050405020304" pitchFamily="18" charset="0"/>
                <a:ea typeface="Times New Roman" panose="02020603050405020304" pitchFamily="18" charset="0"/>
                <a:cs typeface="Times New Roman" panose="02020603050405020304" pitchFamily="18" charset="0"/>
              </a:rPr>
              <a:t>RoBERTa</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gibi</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Transformer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tabanlı</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önceden</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eğitilmiş</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dil</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modellerinin</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MLM'ler</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çok</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dilli</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morfolojik</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sınıflandırma</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görevlerindeki</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performanslarını</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araştırılışmıştır</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spcAft>
                <a:spcPts val="800"/>
              </a:spcAft>
            </a:pPr>
            <a:r>
              <a:rPr lang="en-GB" sz="1600" b="1" kern="0" dirty="0">
                <a:effectLst/>
                <a:latin typeface="Times New Roman" panose="02020603050405020304" pitchFamily="18" charset="0"/>
                <a:ea typeface="Times New Roman" panose="02020603050405020304" pitchFamily="18" charset="0"/>
                <a:cs typeface="Times New Roman" panose="02020603050405020304" pitchFamily="18" charset="0"/>
              </a:rPr>
              <a:t>Ana </a:t>
            </a:r>
            <a:r>
              <a:rPr lang="en-GB" sz="1600" b="1" kern="0" dirty="0" err="1">
                <a:effectLst/>
                <a:latin typeface="Times New Roman" panose="02020603050405020304" pitchFamily="18" charset="0"/>
                <a:ea typeface="Times New Roman" panose="02020603050405020304" pitchFamily="18" charset="0"/>
                <a:cs typeface="Times New Roman" panose="02020603050405020304" pitchFamily="18" charset="0"/>
              </a:rPr>
              <a:t>bulgular</a:t>
            </a:r>
            <a:r>
              <a:rPr lang="en-GB" sz="1600" b="1"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GB" sz="1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spcAft>
                <a:spcPts val="800"/>
              </a:spcAft>
              <a:buSzPts val="1000"/>
              <a:buFont typeface="Symbol" panose="05050102010706020507" pitchFamily="18" charset="2"/>
              <a:buChar char=""/>
              <a:tabLst>
                <a:tab pos="457200" algn="l"/>
              </a:tabLst>
            </a:pP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MLM'ler</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dil</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model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ön</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eğitimi</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avantajına</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sahip</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olmayan</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bir</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LSTM'den</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daha</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iyi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performans</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göstererek</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morfolojik</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sınıflandırma</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için</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güçlü</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özellikler</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öğrenmiştir</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457200" lvl="1" indent="0">
              <a:spcAft>
                <a:spcPts val="800"/>
              </a:spcAft>
              <a:buSzPts val="1000"/>
              <a:buNone/>
              <a:tabLst>
                <a:tab pos="457200" algn="l"/>
              </a:tabLst>
            </a:pPr>
            <a:r>
              <a:rPr lang="en-GB" sz="1600" kern="0" dirty="0">
                <a:effectLst/>
                <a:latin typeface="Times New Roman" panose="02020603050405020304" pitchFamily="18" charset="0"/>
                <a:ea typeface="Aptos" panose="020B0004020202020204" pitchFamily="34" charset="0"/>
                <a:cs typeface="Times New Roman" panose="02020603050405020304" pitchFamily="18" charset="0"/>
              </a:rPr>
              <a:t>“MLM: Masked Language Model”</a:t>
            </a:r>
            <a:endParaRPr lang="en-GB" sz="1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spcAft>
                <a:spcPts val="800"/>
              </a:spcAft>
              <a:buSzPts val="1000"/>
              <a:buFont typeface="Symbol" panose="05050102010706020507" pitchFamily="18" charset="2"/>
              <a:buChar char=""/>
              <a:tabLst>
                <a:tab pos="457200" algn="l"/>
              </a:tabLst>
            </a:pP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XLM-</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RoBERTa'nın</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daha</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geniş</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kelime</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dağarcığı</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ve</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yerleştirmesi</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mBERT'lerden</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çok</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dilli</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bir</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bağlama</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daha</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uygundur</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GB" sz="1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spcAft>
                <a:spcPts val="800"/>
              </a:spcAft>
              <a:buSzPts val="1000"/>
              <a:buFont typeface="Symbol" panose="05050102010706020507" pitchFamily="18" charset="2"/>
              <a:buChar char=""/>
              <a:tabLst>
                <a:tab pos="457200" algn="l"/>
              </a:tabLst>
            </a:pP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MLM'ler</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kelime</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kimliklerini</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ve</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bunların</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eğitim</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verilerindeki</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konfigürasyonlarını</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ezberleyebilir</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GB" sz="1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spcAft>
                <a:spcPts val="800"/>
              </a:spcAft>
              <a:buSzPts val="1000"/>
              <a:buFont typeface="Symbol" panose="05050102010706020507" pitchFamily="18" charset="2"/>
              <a:buChar char=""/>
              <a:tabLst>
                <a:tab pos="457200" algn="l"/>
              </a:tabLst>
            </a:pP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Morfolojik</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bilginin</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genellikle</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hedef</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kelimeden</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önce</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sol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bağlamdaki</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kelimelerde</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daha</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fazla</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yoğunlaştığı</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gözlemlenmiştir</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GB" sz="1600" kern="100" dirty="0">
              <a:effectLst/>
              <a:latin typeface="Aptos" panose="020B0004020202020204" pitchFamily="34" charset="0"/>
              <a:ea typeface="Aptos" panose="020B0004020202020204" pitchFamily="34" charset="0"/>
              <a:cs typeface="Times New Roman" panose="02020603050405020304" pitchFamily="18" charset="0"/>
            </a:endParaRPr>
          </a:p>
          <a:p>
            <a:pPr>
              <a:spcAft>
                <a:spcPts val="800"/>
              </a:spcAft>
            </a:pPr>
            <a:r>
              <a:rPr lang="en-GB" sz="1600" b="1" kern="0" dirty="0" err="1">
                <a:effectLst/>
                <a:latin typeface="Times New Roman" panose="02020603050405020304" pitchFamily="18" charset="0"/>
                <a:ea typeface="Times New Roman" panose="02020603050405020304" pitchFamily="18" charset="0"/>
                <a:cs typeface="Times New Roman" panose="02020603050405020304" pitchFamily="18" charset="0"/>
              </a:rPr>
              <a:t>Sonuç</a:t>
            </a:r>
            <a:r>
              <a:rPr lang="en-GB" sz="1600" b="1" kern="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spcAft>
                <a:spcPts val="800"/>
              </a:spcAft>
            </a:pP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MLM'ler</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çok</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dilli</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morfolojik</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sınıflandırma</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için</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umut</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verici</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bir</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araçtır</a:t>
            </a: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GB"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991292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A2A40-41DF-F701-E7F5-84A8483705E3}"/>
              </a:ext>
            </a:extLst>
          </p:cNvPr>
          <p:cNvSpPr>
            <a:spLocks noGrp="1"/>
          </p:cNvSpPr>
          <p:nvPr>
            <p:ph type="title"/>
          </p:nvPr>
        </p:nvSpPr>
        <p:spPr/>
        <p:txBody>
          <a:bodyPr/>
          <a:lstStyle/>
          <a:p>
            <a:r>
              <a:rPr lang="en-GB" dirty="0"/>
              <a:t>Shapley 1</a:t>
            </a:r>
          </a:p>
        </p:txBody>
      </p:sp>
      <p:pic>
        <p:nvPicPr>
          <p:cNvPr id="5" name="Content Placeholder 4">
            <a:extLst>
              <a:ext uri="{FF2B5EF4-FFF2-40B4-BE49-F238E27FC236}">
                <a16:creationId xmlns:a16="http://schemas.microsoft.com/office/drawing/2014/main" id="{59946863-8033-1A78-877F-26C2B70D7346}"/>
              </a:ext>
            </a:extLst>
          </p:cNvPr>
          <p:cNvPicPr>
            <a:picLocks noGrp="1" noChangeAspect="1"/>
          </p:cNvPicPr>
          <p:nvPr>
            <p:ph idx="1"/>
          </p:nvPr>
        </p:nvPicPr>
        <p:blipFill>
          <a:blip r:embed="rId2"/>
          <a:stretch>
            <a:fillRect/>
          </a:stretch>
        </p:blipFill>
        <p:spPr>
          <a:xfrm>
            <a:off x="1023937" y="2382044"/>
            <a:ext cx="10144125" cy="3238500"/>
          </a:xfrm>
        </p:spPr>
      </p:pic>
    </p:spTree>
    <p:extLst>
      <p:ext uri="{BB962C8B-B14F-4D97-AF65-F5344CB8AC3E}">
        <p14:creationId xmlns:p14="http://schemas.microsoft.com/office/powerpoint/2010/main" val="4018288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5CAF7-A98B-F1E4-A0DE-1F3E310F3426}"/>
              </a:ext>
            </a:extLst>
          </p:cNvPr>
          <p:cNvSpPr>
            <a:spLocks noGrp="1"/>
          </p:cNvSpPr>
          <p:nvPr>
            <p:ph type="title"/>
          </p:nvPr>
        </p:nvSpPr>
        <p:spPr/>
        <p:txBody>
          <a:bodyPr/>
          <a:lstStyle/>
          <a:p>
            <a:r>
              <a:rPr lang="en-GB" dirty="0"/>
              <a:t>Shapley 2</a:t>
            </a:r>
          </a:p>
        </p:txBody>
      </p:sp>
      <p:pic>
        <p:nvPicPr>
          <p:cNvPr id="5" name="Content Placeholder 4">
            <a:extLst>
              <a:ext uri="{FF2B5EF4-FFF2-40B4-BE49-F238E27FC236}">
                <a16:creationId xmlns:a16="http://schemas.microsoft.com/office/drawing/2014/main" id="{81734C06-40C4-BB9A-257D-83C56E497022}"/>
              </a:ext>
            </a:extLst>
          </p:cNvPr>
          <p:cNvPicPr>
            <a:picLocks noGrp="1" noChangeAspect="1"/>
          </p:cNvPicPr>
          <p:nvPr>
            <p:ph idx="1"/>
          </p:nvPr>
        </p:nvPicPr>
        <p:blipFill>
          <a:blip r:embed="rId2"/>
          <a:stretch>
            <a:fillRect/>
          </a:stretch>
        </p:blipFill>
        <p:spPr>
          <a:xfrm>
            <a:off x="2347912" y="2182019"/>
            <a:ext cx="7496175" cy="3638550"/>
          </a:xfrm>
        </p:spPr>
      </p:pic>
    </p:spTree>
    <p:extLst>
      <p:ext uri="{BB962C8B-B14F-4D97-AF65-F5344CB8AC3E}">
        <p14:creationId xmlns:p14="http://schemas.microsoft.com/office/powerpoint/2010/main" val="3966460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B9B8B-2A9D-2B12-3FE1-AB5E417D8E4D}"/>
              </a:ext>
            </a:extLst>
          </p:cNvPr>
          <p:cNvSpPr>
            <a:spLocks noGrp="1"/>
          </p:cNvSpPr>
          <p:nvPr>
            <p:ph type="title"/>
          </p:nvPr>
        </p:nvSpPr>
        <p:spPr/>
        <p:txBody>
          <a:bodyPr/>
          <a:lstStyle/>
          <a:p>
            <a:r>
              <a:rPr lang="en-GB" dirty="0"/>
              <a:t>Shapley 3</a:t>
            </a:r>
          </a:p>
        </p:txBody>
      </p:sp>
      <p:pic>
        <p:nvPicPr>
          <p:cNvPr id="5" name="Content Placeholder 4">
            <a:extLst>
              <a:ext uri="{FF2B5EF4-FFF2-40B4-BE49-F238E27FC236}">
                <a16:creationId xmlns:a16="http://schemas.microsoft.com/office/drawing/2014/main" id="{6411C542-B393-BF5D-6E36-E2BB0446AA54}"/>
              </a:ext>
            </a:extLst>
          </p:cNvPr>
          <p:cNvPicPr>
            <a:picLocks noGrp="1" noChangeAspect="1"/>
          </p:cNvPicPr>
          <p:nvPr>
            <p:ph idx="1"/>
          </p:nvPr>
        </p:nvPicPr>
        <p:blipFill>
          <a:blip r:embed="rId2"/>
          <a:stretch>
            <a:fillRect/>
          </a:stretch>
        </p:blipFill>
        <p:spPr>
          <a:xfrm>
            <a:off x="1052512" y="1901031"/>
            <a:ext cx="10086975" cy="4200525"/>
          </a:xfrm>
        </p:spPr>
      </p:pic>
    </p:spTree>
    <p:extLst>
      <p:ext uri="{BB962C8B-B14F-4D97-AF65-F5344CB8AC3E}">
        <p14:creationId xmlns:p14="http://schemas.microsoft.com/office/powerpoint/2010/main" val="181379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1CD22-11BF-AE98-566F-BE7C2F9B4D42}"/>
              </a:ext>
            </a:extLst>
          </p:cNvPr>
          <p:cNvSpPr>
            <a:spLocks noGrp="1"/>
          </p:cNvSpPr>
          <p:nvPr>
            <p:ph type="title"/>
          </p:nvPr>
        </p:nvSpPr>
        <p:spPr/>
        <p:txBody>
          <a:bodyPr/>
          <a:lstStyle/>
          <a:p>
            <a:r>
              <a:rPr lang="en-GB" dirty="0"/>
              <a:t>Shapley 4</a:t>
            </a:r>
          </a:p>
        </p:txBody>
      </p:sp>
      <p:sp>
        <p:nvSpPr>
          <p:cNvPr id="3" name="Content Placeholder 2">
            <a:extLst>
              <a:ext uri="{FF2B5EF4-FFF2-40B4-BE49-F238E27FC236}">
                <a16:creationId xmlns:a16="http://schemas.microsoft.com/office/drawing/2014/main" id="{36442ADB-5A95-A8BF-FC72-D76C1E1D44FE}"/>
              </a:ext>
            </a:extLst>
          </p:cNvPr>
          <p:cNvSpPr>
            <a:spLocks noGrp="1"/>
          </p:cNvSpPr>
          <p:nvPr>
            <p:ph idx="1"/>
          </p:nvPr>
        </p:nvSpPr>
        <p:spPr/>
        <p:txBody>
          <a:bodyPr>
            <a:normAutofit fontScale="62500" lnSpcReduction="20000"/>
          </a:bodyPr>
          <a:lstStyle/>
          <a:p>
            <a:pPr algn="l"/>
            <a:r>
              <a:rPr lang="en-GB" b="1" i="0" dirty="0" err="1">
                <a:solidFill>
                  <a:srgbClr val="0D0D0D"/>
                </a:solidFill>
                <a:effectLst/>
                <a:highlight>
                  <a:srgbClr val="FFFFFF"/>
                </a:highlight>
                <a:latin typeface="ui-sans-serif"/>
              </a:rPr>
              <a:t>Yorumlama</a:t>
            </a:r>
            <a:endParaRPr lang="en-GB" b="1" i="0" dirty="0">
              <a:solidFill>
                <a:srgbClr val="0D0D0D"/>
              </a:solidFill>
              <a:effectLst/>
              <a:highlight>
                <a:srgbClr val="FFFFFF"/>
              </a:highlight>
              <a:latin typeface="ui-sans-serif"/>
            </a:endParaRPr>
          </a:p>
          <a:p>
            <a:pPr algn="l">
              <a:buFont typeface="Arial" panose="020B0604020202020204" pitchFamily="34" charset="0"/>
              <a:buChar char="•"/>
            </a:pPr>
            <a:r>
              <a:rPr lang="en-GB" b="0" i="0" dirty="0">
                <a:solidFill>
                  <a:srgbClr val="0D0D0D"/>
                </a:solidFill>
                <a:effectLst/>
                <a:highlight>
                  <a:srgbClr val="FFFFFF"/>
                </a:highlight>
                <a:latin typeface="ui-sans-serif"/>
              </a:rPr>
              <a:t>Bir </a:t>
            </a:r>
            <a:r>
              <a:rPr lang="en-GB" b="0" i="0" dirty="0" err="1">
                <a:solidFill>
                  <a:srgbClr val="0D0D0D"/>
                </a:solidFill>
                <a:effectLst/>
                <a:highlight>
                  <a:srgbClr val="FFFFFF"/>
                </a:highlight>
                <a:latin typeface="ui-sans-serif"/>
              </a:rPr>
              <a:t>pozisyon</a:t>
            </a:r>
            <a:r>
              <a:rPr lang="en-GB" b="0" i="0" dirty="0">
                <a:solidFill>
                  <a:srgbClr val="0D0D0D"/>
                </a:solidFill>
                <a:effectLst/>
                <a:highlight>
                  <a:srgbClr val="FFFFFF"/>
                </a:highlight>
                <a:latin typeface="ui-sans-serif"/>
              </a:rPr>
              <a:t> </a:t>
            </a:r>
            <a:r>
              <a:rPr lang="en-GB" b="0" i="0" dirty="0">
                <a:solidFill>
                  <a:srgbClr val="0D0D0D"/>
                </a:solidFill>
                <a:effectLst/>
                <a:highlight>
                  <a:srgbClr val="FFFFFF"/>
                </a:highlight>
                <a:latin typeface="KaTeX_Main"/>
              </a:rPr>
              <a:t>�</a:t>
            </a:r>
            <a:r>
              <a:rPr lang="en-GB" b="0" i="1" dirty="0" err="1">
                <a:solidFill>
                  <a:srgbClr val="0D0D0D"/>
                </a:solidFill>
                <a:effectLst/>
                <a:highlight>
                  <a:srgbClr val="FFFFFF"/>
                </a:highlight>
                <a:latin typeface="KaTeX_Math"/>
              </a:rPr>
              <a:t>i</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için</a:t>
            </a:r>
            <a:r>
              <a:rPr lang="en-GB" b="0" i="0" dirty="0">
                <a:solidFill>
                  <a:srgbClr val="0D0D0D"/>
                </a:solidFill>
                <a:effectLst/>
                <a:highlight>
                  <a:srgbClr val="FFFFFF"/>
                </a:highlight>
                <a:latin typeface="ui-sans-serif"/>
              </a:rPr>
              <a:t> Shapley </a:t>
            </a:r>
            <a:r>
              <a:rPr lang="en-GB" b="0" i="0" dirty="0" err="1">
                <a:solidFill>
                  <a:srgbClr val="0D0D0D"/>
                </a:solidFill>
                <a:effectLst/>
                <a:highlight>
                  <a:srgbClr val="FFFFFF"/>
                </a:highlight>
                <a:latin typeface="ui-sans-serif"/>
              </a:rPr>
              <a:t>değeri</a:t>
            </a:r>
            <a:r>
              <a:rPr lang="en-GB" b="0" i="0" dirty="0">
                <a:solidFill>
                  <a:srgbClr val="0D0D0D"/>
                </a:solidFill>
                <a:effectLst/>
                <a:highlight>
                  <a:srgbClr val="FFFFFF"/>
                </a:highlight>
                <a:latin typeface="ui-sans-serif"/>
              </a:rPr>
              <a:t> </a:t>
            </a:r>
            <a:r>
              <a:rPr lang="en-GB" b="0" i="0" dirty="0">
                <a:solidFill>
                  <a:srgbClr val="0D0D0D"/>
                </a:solidFill>
                <a:effectLst/>
                <a:highlight>
                  <a:srgbClr val="FFFFFF"/>
                </a:highlight>
                <a:latin typeface="KaTeX_Main"/>
              </a:rPr>
              <a:t>�(�)</a:t>
            </a:r>
            <a:r>
              <a:rPr lang="el-GR" b="0" i="1" dirty="0">
                <a:solidFill>
                  <a:srgbClr val="0D0D0D"/>
                </a:solidFill>
                <a:effectLst/>
                <a:highlight>
                  <a:srgbClr val="FFFFFF"/>
                </a:highlight>
                <a:latin typeface="KaTeX_Math"/>
              </a:rPr>
              <a:t>ϕ</a:t>
            </a:r>
            <a:r>
              <a:rPr lang="el-GR" b="0" i="0" dirty="0">
                <a:solidFill>
                  <a:srgbClr val="0D0D0D"/>
                </a:solidFill>
                <a:effectLst/>
                <a:highlight>
                  <a:srgbClr val="FFFFFF"/>
                </a:highlight>
                <a:latin typeface="KaTeX_Main"/>
              </a:rPr>
              <a:t>(</a:t>
            </a:r>
            <a:r>
              <a:rPr lang="en-GB" b="0" i="1" dirty="0" err="1">
                <a:solidFill>
                  <a:srgbClr val="0D0D0D"/>
                </a:solidFill>
                <a:effectLst/>
                <a:highlight>
                  <a:srgbClr val="FFFFFF"/>
                </a:highlight>
                <a:latin typeface="KaTeX_Math"/>
              </a:rPr>
              <a:t>i</a:t>
            </a:r>
            <a:r>
              <a:rPr lang="en-GB" b="0" i="0" dirty="0">
                <a:solidFill>
                  <a:srgbClr val="0D0D0D"/>
                </a:solidFill>
                <a:effectLst/>
                <a:highlight>
                  <a:srgbClr val="FFFFFF"/>
                </a:highlight>
                <a:latin typeface="KaTeX_Main"/>
              </a:rPr>
              <a:t>)</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bu</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pozisyonun</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görev</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doğruluğuna</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ortalama</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marjinal</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katkısını</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temsil</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eder</a:t>
            </a:r>
            <a:r>
              <a:rPr lang="en-GB" b="0" i="0" dirty="0">
                <a:solidFill>
                  <a:srgbClr val="0D0D0D"/>
                </a:solidFill>
                <a:effectLst/>
                <a:highlight>
                  <a:srgbClr val="FFFFFF"/>
                </a:highlight>
                <a:latin typeface="ui-sans-serif"/>
              </a:rPr>
              <a:t>.</a:t>
            </a:r>
          </a:p>
          <a:p>
            <a:pPr algn="l">
              <a:buFont typeface="Arial" panose="020B0604020202020204" pitchFamily="34" charset="0"/>
              <a:buChar char="•"/>
            </a:pPr>
            <a:r>
              <a:rPr lang="en-GB" b="0" i="0" dirty="0" err="1">
                <a:solidFill>
                  <a:srgbClr val="0D0D0D"/>
                </a:solidFill>
                <a:effectLst/>
                <a:highlight>
                  <a:srgbClr val="FFFFFF"/>
                </a:highlight>
                <a:latin typeface="ui-sans-serif"/>
              </a:rPr>
              <a:t>Değer</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fonksiyonu</a:t>
            </a:r>
            <a:r>
              <a:rPr lang="en-GB" b="0" i="0" dirty="0">
                <a:solidFill>
                  <a:srgbClr val="0D0D0D"/>
                </a:solidFill>
                <a:effectLst/>
                <a:highlight>
                  <a:srgbClr val="FFFFFF"/>
                </a:highlight>
                <a:latin typeface="ui-sans-serif"/>
              </a:rPr>
              <a:t> </a:t>
            </a:r>
            <a:r>
              <a:rPr lang="en-GB" b="0" i="0" dirty="0">
                <a:solidFill>
                  <a:srgbClr val="0D0D0D"/>
                </a:solidFill>
                <a:effectLst/>
                <a:highlight>
                  <a:srgbClr val="FFFFFF"/>
                </a:highlight>
                <a:latin typeface="KaTeX_Main"/>
              </a:rPr>
              <a:t>�(�)</a:t>
            </a:r>
            <a:r>
              <a:rPr lang="en-GB" b="0" i="1" dirty="0">
                <a:solidFill>
                  <a:srgbClr val="0D0D0D"/>
                </a:solidFill>
                <a:effectLst/>
                <a:highlight>
                  <a:srgbClr val="FFFFFF"/>
                </a:highlight>
                <a:latin typeface="KaTeX_Math"/>
              </a:rPr>
              <a:t>v</a:t>
            </a:r>
            <a:r>
              <a:rPr lang="en-GB" b="0" i="0" dirty="0">
                <a:solidFill>
                  <a:srgbClr val="0D0D0D"/>
                </a:solidFill>
                <a:effectLst/>
                <a:highlight>
                  <a:srgbClr val="FFFFFF"/>
                </a:highlight>
                <a:latin typeface="KaTeX_Main"/>
              </a:rPr>
              <a:t>(</a:t>
            </a:r>
            <a:r>
              <a:rPr lang="en-GB" b="0" i="1" dirty="0">
                <a:solidFill>
                  <a:srgbClr val="0D0D0D"/>
                </a:solidFill>
                <a:effectLst/>
                <a:highlight>
                  <a:srgbClr val="FFFFFF"/>
                </a:highlight>
                <a:latin typeface="KaTeX_Math"/>
              </a:rPr>
              <a:t>S</a:t>
            </a:r>
            <a:r>
              <a:rPr lang="en-GB" b="0" i="0" dirty="0">
                <a:solidFill>
                  <a:srgbClr val="0D0D0D"/>
                </a:solidFill>
                <a:effectLst/>
                <a:highlight>
                  <a:srgbClr val="FFFFFF"/>
                </a:highlight>
                <a:latin typeface="KaTeX_Main"/>
              </a:rPr>
              <a:t>)</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doğruluğu</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ölçeklendirir</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ve</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böylece</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oyuncuların</a:t>
            </a:r>
            <a:r>
              <a:rPr lang="en-GB" b="0" i="0" dirty="0">
                <a:solidFill>
                  <a:srgbClr val="0D0D0D"/>
                </a:solidFill>
                <a:effectLst/>
                <a:highlight>
                  <a:srgbClr val="FFFFFF"/>
                </a:highlight>
                <a:latin typeface="ui-sans-serif"/>
              </a:rPr>
              <a:t> tam </a:t>
            </a:r>
            <a:r>
              <a:rPr lang="en-GB" b="0" i="0" dirty="0" err="1">
                <a:solidFill>
                  <a:srgbClr val="0D0D0D"/>
                </a:solidFill>
                <a:effectLst/>
                <a:highlight>
                  <a:srgbClr val="FFFFFF"/>
                </a:highlight>
                <a:latin typeface="ui-sans-serif"/>
              </a:rPr>
              <a:t>setinin</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değeri</a:t>
            </a:r>
            <a:r>
              <a:rPr lang="en-GB" b="0" i="0" dirty="0">
                <a:solidFill>
                  <a:srgbClr val="0D0D0D"/>
                </a:solidFill>
                <a:effectLst/>
                <a:highlight>
                  <a:srgbClr val="FFFFFF"/>
                </a:highlight>
                <a:latin typeface="ui-sans-serif"/>
              </a:rPr>
              <a:t> 100 (</a:t>
            </a:r>
            <a:r>
              <a:rPr lang="en-GB" b="0" i="0" dirty="0" err="1">
                <a:solidFill>
                  <a:srgbClr val="0D0D0D"/>
                </a:solidFill>
                <a:effectLst/>
                <a:highlight>
                  <a:srgbClr val="FFFFFF"/>
                </a:highlight>
                <a:latin typeface="ui-sans-serif"/>
              </a:rPr>
              <a:t>veya</a:t>
            </a:r>
            <a:r>
              <a:rPr lang="en-GB" b="0" i="0" dirty="0">
                <a:solidFill>
                  <a:srgbClr val="0D0D0D"/>
                </a:solidFill>
                <a:effectLst/>
                <a:highlight>
                  <a:srgbClr val="FFFFFF"/>
                </a:highlight>
                <a:latin typeface="ui-sans-serif"/>
              </a:rPr>
              <a:t> 100'e </a:t>
            </a:r>
            <a:r>
              <a:rPr lang="en-GB" b="0" i="0" dirty="0" err="1">
                <a:solidFill>
                  <a:srgbClr val="0D0D0D"/>
                </a:solidFill>
                <a:effectLst/>
                <a:highlight>
                  <a:srgbClr val="FFFFFF"/>
                </a:highlight>
                <a:latin typeface="ui-sans-serif"/>
              </a:rPr>
              <a:t>bölünerek</a:t>
            </a:r>
            <a:r>
              <a:rPr lang="en-GB" b="0" i="0" dirty="0">
                <a:solidFill>
                  <a:srgbClr val="0D0D0D"/>
                </a:solidFill>
                <a:effectLst/>
                <a:highlight>
                  <a:srgbClr val="FFFFFF"/>
                </a:highlight>
                <a:latin typeface="ui-sans-serif"/>
              </a:rPr>
              <a:t> 1) </a:t>
            </a:r>
            <a:r>
              <a:rPr lang="en-GB" b="0" i="0" dirty="0" err="1">
                <a:solidFill>
                  <a:srgbClr val="0D0D0D"/>
                </a:solidFill>
                <a:effectLst/>
                <a:highlight>
                  <a:srgbClr val="FFFFFF"/>
                </a:highlight>
                <a:latin typeface="ui-sans-serif"/>
              </a:rPr>
              <a:t>olur</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ve</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boş</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setin</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tüm</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maskelenmiş</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değeri</a:t>
            </a:r>
            <a:r>
              <a:rPr lang="en-GB" b="0" i="0" dirty="0">
                <a:solidFill>
                  <a:srgbClr val="0D0D0D"/>
                </a:solidFill>
                <a:effectLst/>
                <a:highlight>
                  <a:srgbClr val="FFFFFF"/>
                </a:highlight>
                <a:latin typeface="ui-sans-serif"/>
              </a:rPr>
              <a:t> 0 </a:t>
            </a:r>
            <a:r>
              <a:rPr lang="en-GB" b="0" i="0" dirty="0" err="1">
                <a:solidFill>
                  <a:srgbClr val="0D0D0D"/>
                </a:solidFill>
                <a:effectLst/>
                <a:highlight>
                  <a:srgbClr val="FFFFFF"/>
                </a:highlight>
                <a:latin typeface="ui-sans-serif"/>
              </a:rPr>
              <a:t>olur</a:t>
            </a:r>
            <a:r>
              <a:rPr lang="en-GB" b="0" i="0" dirty="0">
                <a:solidFill>
                  <a:srgbClr val="0D0D0D"/>
                </a:solidFill>
                <a:effectLst/>
                <a:highlight>
                  <a:srgbClr val="FFFFFF"/>
                </a:highlight>
                <a:latin typeface="ui-sans-serif"/>
              </a:rPr>
              <a:t>.</a:t>
            </a:r>
          </a:p>
          <a:p>
            <a:pPr algn="l"/>
            <a:r>
              <a:rPr lang="en-GB" b="1" i="0" dirty="0" err="1">
                <a:solidFill>
                  <a:srgbClr val="0D0D0D"/>
                </a:solidFill>
                <a:effectLst/>
                <a:highlight>
                  <a:srgbClr val="FFFFFF"/>
                </a:highlight>
                <a:latin typeface="ui-sans-serif"/>
              </a:rPr>
              <a:t>Katkısallık</a:t>
            </a:r>
            <a:r>
              <a:rPr lang="en-GB" b="1" i="0" dirty="0">
                <a:solidFill>
                  <a:srgbClr val="0D0D0D"/>
                </a:solidFill>
                <a:effectLst/>
                <a:highlight>
                  <a:srgbClr val="FFFFFF"/>
                </a:highlight>
                <a:latin typeface="ui-sans-serif"/>
              </a:rPr>
              <a:t> </a:t>
            </a:r>
            <a:r>
              <a:rPr lang="en-GB" b="1" i="0" dirty="0" err="1">
                <a:solidFill>
                  <a:srgbClr val="0D0D0D"/>
                </a:solidFill>
                <a:effectLst/>
                <a:highlight>
                  <a:srgbClr val="FFFFFF"/>
                </a:highlight>
                <a:latin typeface="ui-sans-serif"/>
              </a:rPr>
              <a:t>Özelliği</a:t>
            </a:r>
            <a:endParaRPr lang="en-GB" b="1" i="0" dirty="0">
              <a:solidFill>
                <a:srgbClr val="0D0D0D"/>
              </a:solidFill>
              <a:effectLst/>
              <a:highlight>
                <a:srgbClr val="FFFFFF"/>
              </a:highlight>
              <a:latin typeface="ui-sans-serif"/>
            </a:endParaRPr>
          </a:p>
          <a:p>
            <a:pPr algn="l">
              <a:buFont typeface="Arial" panose="020B0604020202020204" pitchFamily="34" charset="0"/>
              <a:buChar char="•"/>
            </a:pPr>
            <a:r>
              <a:rPr lang="en-GB" b="0" i="0" dirty="0">
                <a:solidFill>
                  <a:srgbClr val="0D0D0D"/>
                </a:solidFill>
                <a:effectLst/>
                <a:highlight>
                  <a:srgbClr val="FFFFFF"/>
                </a:highlight>
                <a:latin typeface="ui-sans-serif"/>
              </a:rPr>
              <a:t>Shapley </a:t>
            </a:r>
            <a:r>
              <a:rPr lang="en-GB" b="0" i="0" dirty="0" err="1">
                <a:solidFill>
                  <a:srgbClr val="0D0D0D"/>
                </a:solidFill>
                <a:effectLst/>
                <a:highlight>
                  <a:srgbClr val="FFFFFF"/>
                </a:highlight>
                <a:latin typeface="ui-sans-serif"/>
              </a:rPr>
              <a:t>değeri</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oyuncuların</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katkılarının</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toplamsal</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olmasını</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sağlar</a:t>
            </a:r>
            <a:r>
              <a:rPr lang="en-GB" b="0" i="0" dirty="0">
                <a:solidFill>
                  <a:srgbClr val="0D0D0D"/>
                </a:solidFill>
                <a:effectLst/>
                <a:highlight>
                  <a:srgbClr val="FFFFFF"/>
                </a:highlight>
                <a:latin typeface="ui-sans-serif"/>
              </a:rPr>
              <a:t>: </a:t>
            </a:r>
            <a:r>
              <a:rPr lang="en-GB" b="0" i="0" dirty="0">
                <a:solidFill>
                  <a:srgbClr val="0D0D0D"/>
                </a:solidFill>
                <a:effectLst/>
                <a:highlight>
                  <a:srgbClr val="FFFFFF"/>
                </a:highlight>
                <a:latin typeface="KaTeX_Main"/>
              </a:rPr>
              <a:t>�</a:t>
            </a:r>
            <a:r>
              <a:rPr lang="en-GB" b="0" i="1" dirty="0" err="1">
                <a:solidFill>
                  <a:srgbClr val="0D0D0D"/>
                </a:solidFill>
                <a:effectLst/>
                <a:highlight>
                  <a:srgbClr val="FFFFFF"/>
                </a:highlight>
                <a:latin typeface="KaTeX_Math"/>
              </a:rPr>
              <a:t>i</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ve</a:t>
            </a:r>
            <a:r>
              <a:rPr lang="en-GB" b="0" i="0" dirty="0">
                <a:solidFill>
                  <a:srgbClr val="0D0D0D"/>
                </a:solidFill>
                <a:effectLst/>
                <a:highlight>
                  <a:srgbClr val="FFFFFF"/>
                </a:highlight>
                <a:latin typeface="ui-sans-serif"/>
              </a:rPr>
              <a:t> </a:t>
            </a:r>
            <a:r>
              <a:rPr lang="en-GB" b="0" i="0" dirty="0">
                <a:solidFill>
                  <a:srgbClr val="0D0D0D"/>
                </a:solidFill>
                <a:effectLst/>
                <a:highlight>
                  <a:srgbClr val="FFFFFF"/>
                </a:highlight>
                <a:latin typeface="KaTeX_Main"/>
              </a:rPr>
              <a:t>�</a:t>
            </a:r>
            <a:r>
              <a:rPr lang="en-GB" b="0" i="1" dirty="0">
                <a:solidFill>
                  <a:srgbClr val="0D0D0D"/>
                </a:solidFill>
                <a:effectLst/>
                <a:highlight>
                  <a:srgbClr val="FFFFFF"/>
                </a:highlight>
                <a:latin typeface="KaTeX_Math"/>
              </a:rPr>
              <a:t>j</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oyuncularının</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eklenmesiyle</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görev</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performansındaki</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iyileşme</a:t>
            </a:r>
            <a:r>
              <a:rPr lang="en-GB" b="0" i="0" dirty="0">
                <a:solidFill>
                  <a:srgbClr val="0D0D0D"/>
                </a:solidFill>
                <a:effectLst/>
                <a:highlight>
                  <a:srgbClr val="FFFFFF"/>
                </a:highlight>
                <a:latin typeface="ui-sans-serif"/>
              </a:rPr>
              <a:t> tam </a:t>
            </a:r>
            <a:r>
              <a:rPr lang="en-GB" b="0" i="0" dirty="0" err="1">
                <a:solidFill>
                  <a:srgbClr val="0D0D0D"/>
                </a:solidFill>
                <a:effectLst/>
                <a:highlight>
                  <a:srgbClr val="FFFFFF"/>
                </a:highlight>
                <a:latin typeface="ui-sans-serif"/>
              </a:rPr>
              <a:t>olarak</a:t>
            </a:r>
            <a:r>
              <a:rPr lang="en-GB" b="0" i="0" dirty="0">
                <a:solidFill>
                  <a:srgbClr val="0D0D0D"/>
                </a:solidFill>
                <a:effectLst/>
                <a:highlight>
                  <a:srgbClr val="FFFFFF"/>
                </a:highlight>
                <a:latin typeface="ui-sans-serif"/>
              </a:rPr>
              <a:t> </a:t>
            </a:r>
            <a:r>
              <a:rPr lang="en-GB" b="0" i="0" dirty="0">
                <a:solidFill>
                  <a:srgbClr val="0D0D0D"/>
                </a:solidFill>
                <a:effectLst/>
                <a:highlight>
                  <a:srgbClr val="FFFFFF"/>
                </a:highlight>
                <a:latin typeface="KaTeX_Main"/>
              </a:rPr>
              <a:t>�(�)+�(�)</a:t>
            </a:r>
            <a:r>
              <a:rPr lang="el-GR" b="0" i="1" dirty="0">
                <a:solidFill>
                  <a:srgbClr val="0D0D0D"/>
                </a:solidFill>
                <a:effectLst/>
                <a:highlight>
                  <a:srgbClr val="FFFFFF"/>
                </a:highlight>
                <a:latin typeface="KaTeX_Math"/>
              </a:rPr>
              <a:t>ϕ</a:t>
            </a:r>
            <a:r>
              <a:rPr lang="el-GR" b="0" i="0" dirty="0">
                <a:solidFill>
                  <a:srgbClr val="0D0D0D"/>
                </a:solidFill>
                <a:effectLst/>
                <a:highlight>
                  <a:srgbClr val="FFFFFF"/>
                </a:highlight>
                <a:latin typeface="KaTeX_Main"/>
              </a:rPr>
              <a:t>(</a:t>
            </a:r>
            <a:r>
              <a:rPr lang="en-GB" b="0" i="1" dirty="0" err="1">
                <a:solidFill>
                  <a:srgbClr val="0D0D0D"/>
                </a:solidFill>
                <a:effectLst/>
                <a:highlight>
                  <a:srgbClr val="FFFFFF"/>
                </a:highlight>
                <a:latin typeface="KaTeX_Math"/>
              </a:rPr>
              <a:t>i</a:t>
            </a:r>
            <a:r>
              <a:rPr lang="en-GB" b="0" i="0" dirty="0">
                <a:solidFill>
                  <a:srgbClr val="0D0D0D"/>
                </a:solidFill>
                <a:effectLst/>
                <a:highlight>
                  <a:srgbClr val="FFFFFF"/>
                </a:highlight>
                <a:latin typeface="KaTeX_Main"/>
              </a:rPr>
              <a:t>)+</a:t>
            </a:r>
            <a:r>
              <a:rPr lang="el-GR" b="0" i="1" dirty="0">
                <a:solidFill>
                  <a:srgbClr val="0D0D0D"/>
                </a:solidFill>
                <a:effectLst/>
                <a:highlight>
                  <a:srgbClr val="FFFFFF"/>
                </a:highlight>
                <a:latin typeface="KaTeX_Math"/>
              </a:rPr>
              <a:t>ϕ</a:t>
            </a:r>
            <a:r>
              <a:rPr lang="el-GR" b="0" i="0" dirty="0">
                <a:solidFill>
                  <a:srgbClr val="0D0D0D"/>
                </a:solidFill>
                <a:effectLst/>
                <a:highlight>
                  <a:srgbClr val="FFFFFF"/>
                </a:highlight>
                <a:latin typeface="KaTeX_Main"/>
              </a:rPr>
              <a:t>(</a:t>
            </a:r>
            <a:r>
              <a:rPr lang="en-GB" b="0" i="1" dirty="0">
                <a:solidFill>
                  <a:srgbClr val="0D0D0D"/>
                </a:solidFill>
                <a:effectLst/>
                <a:highlight>
                  <a:srgbClr val="FFFFFF"/>
                </a:highlight>
                <a:latin typeface="KaTeX_Math"/>
              </a:rPr>
              <a:t>j</a:t>
            </a:r>
            <a:r>
              <a:rPr lang="en-GB" b="0" i="0" dirty="0">
                <a:solidFill>
                  <a:srgbClr val="0D0D0D"/>
                </a:solidFill>
                <a:effectLst/>
                <a:highlight>
                  <a:srgbClr val="FFFFFF"/>
                </a:highlight>
                <a:latin typeface="KaTeX_Main"/>
              </a:rPr>
              <a:t>)</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kadar</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olur</a:t>
            </a:r>
            <a:r>
              <a:rPr lang="en-GB" b="0" i="0" dirty="0">
                <a:solidFill>
                  <a:srgbClr val="0D0D0D"/>
                </a:solidFill>
                <a:effectLst/>
                <a:highlight>
                  <a:srgbClr val="FFFFFF"/>
                </a:highlight>
                <a:latin typeface="ui-sans-serif"/>
              </a:rPr>
              <a:t>.</a:t>
            </a:r>
          </a:p>
          <a:p>
            <a:pPr algn="l"/>
            <a:r>
              <a:rPr lang="en-GB" b="1" i="0" dirty="0">
                <a:solidFill>
                  <a:srgbClr val="0D0D0D"/>
                </a:solidFill>
                <a:effectLst/>
                <a:highlight>
                  <a:srgbClr val="FFFFFF"/>
                </a:highlight>
                <a:latin typeface="ui-sans-serif"/>
              </a:rPr>
              <a:t>Pratik </a:t>
            </a:r>
            <a:r>
              <a:rPr lang="en-GB" b="1" i="0" dirty="0" err="1">
                <a:solidFill>
                  <a:srgbClr val="0D0D0D"/>
                </a:solidFill>
                <a:effectLst/>
                <a:highlight>
                  <a:srgbClr val="FFFFFF"/>
                </a:highlight>
                <a:latin typeface="ui-sans-serif"/>
              </a:rPr>
              <a:t>Kullanım</a:t>
            </a:r>
            <a:endParaRPr lang="en-GB" b="1" i="0" dirty="0">
              <a:solidFill>
                <a:srgbClr val="0D0D0D"/>
              </a:solidFill>
              <a:effectLst/>
              <a:highlight>
                <a:srgbClr val="FFFFFF"/>
              </a:highlight>
              <a:latin typeface="ui-sans-serif"/>
            </a:endParaRPr>
          </a:p>
          <a:p>
            <a:pPr algn="l">
              <a:buFont typeface="Arial" panose="020B0604020202020204" pitchFamily="34" charset="0"/>
              <a:buChar char="•"/>
            </a:pPr>
            <a:r>
              <a:rPr lang="en-GB" b="0" i="0" dirty="0" err="1">
                <a:solidFill>
                  <a:srgbClr val="0D0D0D"/>
                </a:solidFill>
                <a:effectLst/>
                <a:highlight>
                  <a:srgbClr val="FFFFFF"/>
                </a:highlight>
                <a:latin typeface="ui-sans-serif"/>
              </a:rPr>
              <a:t>Farklı</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pozisyonları</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maskeliyerek</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ve</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doğruluktaki</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değişimi</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gözlemleyerek</a:t>
            </a:r>
            <a:r>
              <a:rPr lang="en-GB" b="0" i="0" dirty="0">
                <a:solidFill>
                  <a:srgbClr val="0D0D0D"/>
                </a:solidFill>
                <a:effectLst/>
                <a:highlight>
                  <a:srgbClr val="FFFFFF"/>
                </a:highlight>
                <a:latin typeface="ui-sans-serif"/>
              </a:rPr>
              <a:t>, Shapley </a:t>
            </a:r>
            <a:r>
              <a:rPr lang="en-GB" b="0" i="0" dirty="0" err="1">
                <a:solidFill>
                  <a:srgbClr val="0D0D0D"/>
                </a:solidFill>
                <a:effectLst/>
                <a:highlight>
                  <a:srgbClr val="FFFFFF"/>
                </a:highlight>
                <a:latin typeface="ui-sans-serif"/>
              </a:rPr>
              <a:t>değerlerini</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hesaplayabiliriz</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ve</a:t>
            </a:r>
            <a:r>
              <a:rPr lang="en-GB" b="0" i="0" dirty="0">
                <a:solidFill>
                  <a:srgbClr val="0D0D0D"/>
                </a:solidFill>
                <a:effectLst/>
                <a:highlight>
                  <a:srgbClr val="FFFFFF"/>
                </a:highlight>
                <a:latin typeface="ui-sans-serif"/>
              </a:rPr>
              <a:t> hangi </a:t>
            </a:r>
            <a:r>
              <a:rPr lang="en-GB" b="0" i="0" dirty="0" err="1">
                <a:solidFill>
                  <a:srgbClr val="0D0D0D"/>
                </a:solidFill>
                <a:effectLst/>
                <a:highlight>
                  <a:srgbClr val="FFFFFF"/>
                </a:highlight>
                <a:latin typeface="ui-sans-serif"/>
              </a:rPr>
              <a:t>pozisyonların</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kelimelerin</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görev</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performansına</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en</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çok</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katkı</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sağladığını</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anlayabiliriz</a:t>
            </a:r>
            <a:r>
              <a:rPr lang="en-GB" b="0" i="0" dirty="0">
                <a:solidFill>
                  <a:srgbClr val="0D0D0D"/>
                </a:solidFill>
                <a:effectLst/>
                <a:highlight>
                  <a:srgbClr val="FFFFFF"/>
                </a:highlight>
                <a:latin typeface="ui-sans-serif"/>
              </a:rPr>
              <a:t>.</a:t>
            </a:r>
          </a:p>
          <a:p>
            <a:pPr algn="l">
              <a:buFont typeface="Arial" panose="020B0604020202020204" pitchFamily="34" charset="0"/>
              <a:buChar char="•"/>
            </a:pPr>
            <a:r>
              <a:rPr lang="en-GB" b="0" i="0" dirty="0">
                <a:solidFill>
                  <a:srgbClr val="0D0D0D"/>
                </a:solidFill>
                <a:effectLst/>
                <a:highlight>
                  <a:srgbClr val="FFFFFF"/>
                </a:highlight>
                <a:latin typeface="ui-sans-serif"/>
              </a:rPr>
              <a:t>Bu, </a:t>
            </a:r>
            <a:r>
              <a:rPr lang="en-GB" b="0" i="0" dirty="0" err="1">
                <a:solidFill>
                  <a:srgbClr val="0D0D0D"/>
                </a:solidFill>
                <a:effectLst/>
                <a:highlight>
                  <a:srgbClr val="FFFFFF"/>
                </a:highlight>
                <a:latin typeface="ui-sans-serif"/>
              </a:rPr>
              <a:t>verilen</a:t>
            </a:r>
            <a:r>
              <a:rPr lang="en-GB" b="0" i="0" dirty="0">
                <a:solidFill>
                  <a:srgbClr val="0D0D0D"/>
                </a:solidFill>
                <a:effectLst/>
                <a:highlight>
                  <a:srgbClr val="FFFFFF"/>
                </a:highlight>
                <a:latin typeface="ui-sans-serif"/>
              </a:rPr>
              <a:t> NLP (</a:t>
            </a:r>
            <a:r>
              <a:rPr lang="en-GB" b="0" i="0" dirty="0" err="1">
                <a:solidFill>
                  <a:srgbClr val="0D0D0D"/>
                </a:solidFill>
                <a:effectLst/>
                <a:highlight>
                  <a:srgbClr val="FFFFFF"/>
                </a:highlight>
                <a:latin typeface="ui-sans-serif"/>
              </a:rPr>
              <a:t>Doğal</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Dil</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İşleme</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görevinde</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cümlenin</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farklı</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kısımlarının</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önemini</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yorumlamamıza</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yardımcı</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olur</a:t>
            </a:r>
            <a:r>
              <a:rPr lang="en-GB" b="0" i="0" dirty="0">
                <a:solidFill>
                  <a:srgbClr val="0D0D0D"/>
                </a:solidFill>
                <a:effectLst/>
                <a:highlight>
                  <a:srgbClr val="FFFFFF"/>
                </a:highlight>
                <a:latin typeface="ui-sans-serif"/>
              </a:rPr>
              <a:t>.</a:t>
            </a:r>
          </a:p>
          <a:p>
            <a:pPr algn="l"/>
            <a:r>
              <a:rPr lang="en-GB" b="0" i="0" dirty="0" err="1">
                <a:solidFill>
                  <a:srgbClr val="0D0D0D"/>
                </a:solidFill>
                <a:effectLst/>
                <a:highlight>
                  <a:srgbClr val="FFFFFF"/>
                </a:highlight>
                <a:latin typeface="ui-sans-serif"/>
              </a:rPr>
              <a:t>Özetle</a:t>
            </a:r>
            <a:r>
              <a:rPr lang="en-GB" b="0" i="0" dirty="0">
                <a:solidFill>
                  <a:srgbClr val="0D0D0D"/>
                </a:solidFill>
                <a:effectLst/>
                <a:highlight>
                  <a:srgbClr val="FFFFFF"/>
                </a:highlight>
                <a:latin typeface="ui-sans-serif"/>
              </a:rPr>
              <a:t>, Shapley </a:t>
            </a:r>
            <a:r>
              <a:rPr lang="en-GB" b="0" i="0" dirty="0" err="1">
                <a:solidFill>
                  <a:srgbClr val="0D0D0D"/>
                </a:solidFill>
                <a:effectLst/>
                <a:highlight>
                  <a:srgbClr val="FFFFFF"/>
                </a:highlight>
                <a:latin typeface="ui-sans-serif"/>
              </a:rPr>
              <a:t>değeri</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bir</a:t>
            </a:r>
            <a:r>
              <a:rPr lang="en-GB" b="0" i="0" dirty="0">
                <a:solidFill>
                  <a:srgbClr val="0D0D0D"/>
                </a:solidFill>
                <a:effectLst/>
                <a:highlight>
                  <a:srgbClr val="FFFFFF"/>
                </a:highlight>
                <a:latin typeface="ui-sans-serif"/>
              </a:rPr>
              <a:t> NLP </a:t>
            </a:r>
            <a:r>
              <a:rPr lang="en-GB" b="0" i="0" dirty="0" err="1">
                <a:solidFill>
                  <a:srgbClr val="0D0D0D"/>
                </a:solidFill>
                <a:effectLst/>
                <a:highlight>
                  <a:srgbClr val="FFFFFF"/>
                </a:highlight>
                <a:latin typeface="ui-sans-serif"/>
              </a:rPr>
              <a:t>görevindeki</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performansı</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cümledeki</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farklı</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kelime</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pozisyonlarına</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adil</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ve</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toplamsal</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bir</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şekilde</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atfetmek</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için</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prensipli</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bir</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yol</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sağlar</a:t>
            </a:r>
            <a:r>
              <a:rPr lang="en-GB" b="0" i="0" dirty="0">
                <a:solidFill>
                  <a:srgbClr val="0D0D0D"/>
                </a:solidFill>
                <a:effectLst/>
                <a:highlight>
                  <a:srgbClr val="FFFFFF"/>
                </a:highlight>
                <a:latin typeface="ui-sans-serif"/>
              </a:rPr>
              <a:t>.</a:t>
            </a:r>
          </a:p>
          <a:p>
            <a:endParaRPr lang="en-GB" dirty="0"/>
          </a:p>
        </p:txBody>
      </p:sp>
    </p:spTree>
    <p:extLst>
      <p:ext uri="{BB962C8B-B14F-4D97-AF65-F5344CB8AC3E}">
        <p14:creationId xmlns:p14="http://schemas.microsoft.com/office/powerpoint/2010/main" val="3251887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30" name="Rectangle 29">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F40685B-DB9D-57B5-EE64-F8E40FFC1E11}"/>
              </a:ext>
            </a:extLst>
          </p:cNvPr>
          <p:cNvSpPr>
            <a:spLocks noGrp="1"/>
          </p:cNvSpPr>
          <p:nvPr>
            <p:ph type="title"/>
          </p:nvPr>
        </p:nvSpPr>
        <p:spPr>
          <a:xfrm>
            <a:off x="1371598" y="319314"/>
            <a:ext cx="9477377" cy="1030515"/>
          </a:xfrm>
        </p:spPr>
        <p:txBody>
          <a:bodyPr anchor="ctr">
            <a:normAutofit/>
          </a:bodyPr>
          <a:lstStyle/>
          <a:p>
            <a:r>
              <a:rPr lang="en-GB" sz="4000">
                <a:solidFill>
                  <a:srgbClr val="FFFFFF"/>
                </a:solidFill>
              </a:rPr>
              <a:t>Shapley Results</a:t>
            </a:r>
          </a:p>
        </p:txBody>
      </p:sp>
      <p:pic>
        <p:nvPicPr>
          <p:cNvPr id="7" name="Picture 6">
            <a:extLst>
              <a:ext uri="{FF2B5EF4-FFF2-40B4-BE49-F238E27FC236}">
                <a16:creationId xmlns:a16="http://schemas.microsoft.com/office/drawing/2014/main" id="{701DA2A9-5AE7-9C50-D79F-889C4E712A72}"/>
              </a:ext>
            </a:extLst>
          </p:cNvPr>
          <p:cNvPicPr>
            <a:picLocks noChangeAspect="1"/>
          </p:cNvPicPr>
          <p:nvPr/>
        </p:nvPicPr>
        <p:blipFill>
          <a:blip r:embed="rId2"/>
          <a:stretch>
            <a:fillRect/>
          </a:stretch>
        </p:blipFill>
        <p:spPr>
          <a:xfrm>
            <a:off x="226032" y="2343509"/>
            <a:ext cx="5710818" cy="4303871"/>
          </a:xfrm>
          <a:prstGeom prst="rect">
            <a:avLst/>
          </a:prstGeom>
        </p:spPr>
      </p:pic>
      <p:pic>
        <p:nvPicPr>
          <p:cNvPr id="5" name="Content Placeholder 4">
            <a:extLst>
              <a:ext uri="{FF2B5EF4-FFF2-40B4-BE49-F238E27FC236}">
                <a16:creationId xmlns:a16="http://schemas.microsoft.com/office/drawing/2014/main" id="{7842D0D8-FCDB-5EF6-58F1-91D1637718F4}"/>
              </a:ext>
            </a:extLst>
          </p:cNvPr>
          <p:cNvPicPr>
            <a:picLocks noChangeAspect="1"/>
          </p:cNvPicPr>
          <p:nvPr/>
        </p:nvPicPr>
        <p:blipFill>
          <a:blip r:embed="rId3"/>
          <a:stretch>
            <a:fillRect/>
          </a:stretch>
        </p:blipFill>
        <p:spPr>
          <a:xfrm>
            <a:off x="6267670" y="2905525"/>
            <a:ext cx="5383223" cy="2365117"/>
          </a:xfrm>
          <a:prstGeom prst="rect">
            <a:avLst/>
          </a:prstGeom>
        </p:spPr>
      </p:pic>
    </p:spTree>
    <p:extLst>
      <p:ext uri="{BB962C8B-B14F-4D97-AF65-F5344CB8AC3E}">
        <p14:creationId xmlns:p14="http://schemas.microsoft.com/office/powerpoint/2010/main" val="1242369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2A584-6FA7-DAED-65DC-C512943BC080}"/>
              </a:ext>
            </a:extLst>
          </p:cNvPr>
          <p:cNvSpPr>
            <a:spLocks noGrp="1"/>
          </p:cNvSpPr>
          <p:nvPr>
            <p:ph type="title"/>
          </p:nvPr>
        </p:nvSpPr>
        <p:spPr/>
        <p:txBody>
          <a:bodyPr/>
          <a:lstStyle/>
          <a:p>
            <a:r>
              <a:rPr lang="en-GB" dirty="0"/>
              <a:t>Shapley Results 2</a:t>
            </a:r>
          </a:p>
        </p:txBody>
      </p:sp>
      <p:pic>
        <p:nvPicPr>
          <p:cNvPr id="5" name="Content Placeholder 4">
            <a:extLst>
              <a:ext uri="{FF2B5EF4-FFF2-40B4-BE49-F238E27FC236}">
                <a16:creationId xmlns:a16="http://schemas.microsoft.com/office/drawing/2014/main" id="{16E0274A-D557-6216-9963-E650CC043525}"/>
              </a:ext>
            </a:extLst>
          </p:cNvPr>
          <p:cNvPicPr>
            <a:picLocks noGrp="1" noChangeAspect="1"/>
          </p:cNvPicPr>
          <p:nvPr>
            <p:ph idx="1"/>
          </p:nvPr>
        </p:nvPicPr>
        <p:blipFill>
          <a:blip r:embed="rId2"/>
          <a:stretch>
            <a:fillRect/>
          </a:stretch>
        </p:blipFill>
        <p:spPr>
          <a:xfrm>
            <a:off x="2905669" y="1825625"/>
            <a:ext cx="6380661" cy="4351338"/>
          </a:xfrm>
        </p:spPr>
      </p:pic>
    </p:spTree>
    <p:extLst>
      <p:ext uri="{BB962C8B-B14F-4D97-AF65-F5344CB8AC3E}">
        <p14:creationId xmlns:p14="http://schemas.microsoft.com/office/powerpoint/2010/main" val="4180887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6E82B-B0C0-9D1B-157C-ECF839276354}"/>
              </a:ext>
            </a:extLst>
          </p:cNvPr>
          <p:cNvSpPr>
            <a:spLocks noGrp="1"/>
          </p:cNvSpPr>
          <p:nvPr>
            <p:ph type="title"/>
          </p:nvPr>
        </p:nvSpPr>
        <p:spPr/>
        <p:txBody>
          <a:bodyPr/>
          <a:lstStyle/>
          <a:p>
            <a:r>
              <a:rPr lang="en-GB" dirty="0"/>
              <a:t>Shapley </a:t>
            </a:r>
            <a:r>
              <a:rPr lang="en-GB" dirty="0" err="1"/>
              <a:t>Sonuçları</a:t>
            </a:r>
            <a:r>
              <a:rPr lang="en-GB" dirty="0"/>
              <a:t> </a:t>
            </a:r>
            <a:r>
              <a:rPr lang="en-GB" dirty="0" err="1"/>
              <a:t>Çıkarımları</a:t>
            </a:r>
            <a:endParaRPr lang="en-GB" dirty="0"/>
          </a:p>
        </p:txBody>
      </p:sp>
      <p:sp>
        <p:nvSpPr>
          <p:cNvPr id="3" name="Content Placeholder 2">
            <a:extLst>
              <a:ext uri="{FF2B5EF4-FFF2-40B4-BE49-F238E27FC236}">
                <a16:creationId xmlns:a16="http://schemas.microsoft.com/office/drawing/2014/main" id="{8AD40F03-D7F8-2B7D-F82B-9F9A570D6A5F}"/>
              </a:ext>
            </a:extLst>
          </p:cNvPr>
          <p:cNvSpPr>
            <a:spLocks noGrp="1"/>
          </p:cNvSpPr>
          <p:nvPr>
            <p:ph idx="1"/>
          </p:nvPr>
        </p:nvSpPr>
        <p:spPr/>
        <p:txBody>
          <a:bodyPr/>
          <a:lstStyle/>
          <a:p>
            <a:r>
              <a:rPr lang="en-GB" dirty="0"/>
              <a:t>İlk </a:t>
            </a:r>
            <a:r>
              <a:rPr lang="en-GB" dirty="0" err="1"/>
              <a:t>gözlem</a:t>
            </a:r>
            <a:r>
              <a:rPr lang="en-GB" dirty="0"/>
              <a:t>, </a:t>
            </a:r>
            <a:r>
              <a:rPr lang="en-GB" dirty="0" err="1"/>
              <a:t>bilgilerin</a:t>
            </a:r>
            <a:r>
              <a:rPr lang="en-GB" dirty="0"/>
              <a:t> </a:t>
            </a:r>
            <a:r>
              <a:rPr lang="en-GB" dirty="0" err="1"/>
              <a:t>çoğunluğunun</a:t>
            </a:r>
            <a:r>
              <a:rPr lang="en-GB" dirty="0"/>
              <a:t> (%54,9) </a:t>
            </a:r>
            <a:r>
              <a:rPr lang="en-GB" dirty="0" err="1"/>
              <a:t>hedef</a:t>
            </a:r>
            <a:r>
              <a:rPr lang="en-GB" dirty="0"/>
              <a:t> </a:t>
            </a:r>
            <a:r>
              <a:rPr lang="en-GB" dirty="0" err="1"/>
              <a:t>kelimelerin</a:t>
            </a:r>
            <a:r>
              <a:rPr lang="en-GB" dirty="0"/>
              <a:t> </a:t>
            </a:r>
            <a:r>
              <a:rPr lang="en-GB" dirty="0" err="1"/>
              <a:t>kendisinden</a:t>
            </a:r>
            <a:r>
              <a:rPr lang="en-GB" dirty="0"/>
              <a:t> </a:t>
            </a:r>
            <a:r>
              <a:rPr lang="en-GB" dirty="0" err="1"/>
              <a:t>geldiği</a:t>
            </a:r>
            <a:r>
              <a:rPr lang="en-GB" dirty="0"/>
              <a:t> </a:t>
            </a:r>
            <a:r>
              <a:rPr lang="en-GB" dirty="0" err="1"/>
              <a:t>ve</a:t>
            </a:r>
            <a:r>
              <a:rPr lang="en-GB" dirty="0"/>
              <a:t> </a:t>
            </a:r>
            <a:r>
              <a:rPr lang="en-GB" dirty="0" err="1"/>
              <a:t>bağlamın</a:t>
            </a:r>
            <a:r>
              <a:rPr lang="en-GB" dirty="0"/>
              <a:t> </a:t>
            </a:r>
            <a:r>
              <a:rPr lang="en-GB" dirty="0" err="1"/>
              <a:t>ortalama</a:t>
            </a:r>
            <a:r>
              <a:rPr lang="en-GB" dirty="0"/>
              <a:t> </a:t>
            </a:r>
            <a:r>
              <a:rPr lang="en-GB" dirty="0" err="1"/>
              <a:t>olarak</a:t>
            </a:r>
            <a:r>
              <a:rPr lang="en-GB" dirty="0"/>
              <a:t> </a:t>
            </a:r>
            <a:r>
              <a:rPr lang="en-GB" dirty="0" err="1"/>
              <a:t>yalnızca</a:t>
            </a:r>
            <a:r>
              <a:rPr lang="en-GB" dirty="0"/>
              <a:t> %45,1 </a:t>
            </a:r>
            <a:r>
              <a:rPr lang="en-GB" dirty="0" err="1"/>
              <a:t>oranında</a:t>
            </a:r>
            <a:r>
              <a:rPr lang="en-GB" dirty="0"/>
              <a:t> </a:t>
            </a:r>
            <a:r>
              <a:rPr lang="en-GB" dirty="0" err="1"/>
              <a:t>katkıda</a:t>
            </a:r>
            <a:r>
              <a:rPr lang="en-GB" dirty="0"/>
              <a:t> </a:t>
            </a:r>
            <a:r>
              <a:rPr lang="en-GB" dirty="0" err="1"/>
              <a:t>bulunduğudur</a:t>
            </a:r>
            <a:r>
              <a:rPr lang="en-GB" dirty="0"/>
              <a:t>.</a:t>
            </a:r>
          </a:p>
          <a:p>
            <a:r>
              <a:rPr lang="en-GB" dirty="0" err="1"/>
              <a:t>Daha</a:t>
            </a:r>
            <a:r>
              <a:rPr lang="en-GB" dirty="0"/>
              <a:t> </a:t>
            </a:r>
            <a:r>
              <a:rPr lang="en-GB" dirty="0" err="1"/>
              <a:t>sonra</a:t>
            </a:r>
            <a:r>
              <a:rPr lang="en-GB" dirty="0"/>
              <a:t>, </a:t>
            </a:r>
            <a:r>
              <a:rPr lang="en-GB" dirty="0" err="1"/>
              <a:t>hedeften</a:t>
            </a:r>
            <a:r>
              <a:rPr lang="en-GB" dirty="0"/>
              <a:t> </a:t>
            </a:r>
            <a:r>
              <a:rPr lang="en-GB" dirty="0" err="1"/>
              <a:t>uzaktaki</a:t>
            </a:r>
            <a:r>
              <a:rPr lang="en-GB" dirty="0"/>
              <a:t> </a:t>
            </a:r>
            <a:r>
              <a:rPr lang="en-GB" dirty="0" err="1"/>
              <a:t>kelimelerin</a:t>
            </a:r>
            <a:r>
              <a:rPr lang="en-GB" dirty="0"/>
              <a:t> </a:t>
            </a:r>
            <a:r>
              <a:rPr lang="en-GB" dirty="0" err="1"/>
              <a:t>daha</a:t>
            </a:r>
            <a:r>
              <a:rPr lang="en-GB" dirty="0"/>
              <a:t> </a:t>
            </a:r>
            <a:r>
              <a:rPr lang="en-GB" dirty="0" err="1"/>
              <a:t>az</a:t>
            </a:r>
            <a:r>
              <a:rPr lang="en-GB" dirty="0"/>
              <a:t> </a:t>
            </a:r>
            <a:r>
              <a:rPr lang="en-GB" dirty="0" err="1"/>
              <a:t>katkıda</a:t>
            </a:r>
            <a:r>
              <a:rPr lang="en-GB" dirty="0"/>
              <a:t> </a:t>
            </a:r>
            <a:r>
              <a:rPr lang="en-GB" dirty="0" err="1"/>
              <a:t>bulunduğunu</a:t>
            </a:r>
            <a:r>
              <a:rPr lang="en-GB" dirty="0"/>
              <a:t>, </a:t>
            </a:r>
            <a:r>
              <a:rPr lang="en-GB" dirty="0" err="1"/>
              <a:t>konuşma</a:t>
            </a:r>
            <a:r>
              <a:rPr lang="en-GB" dirty="0"/>
              <a:t> </a:t>
            </a:r>
            <a:r>
              <a:rPr lang="en-GB" dirty="0" err="1"/>
              <a:t>işlemede</a:t>
            </a:r>
            <a:r>
              <a:rPr lang="en-GB" dirty="0"/>
              <a:t> </a:t>
            </a:r>
            <a:r>
              <a:rPr lang="en-GB" dirty="0" err="1"/>
              <a:t>kullanılan</a:t>
            </a:r>
            <a:r>
              <a:rPr lang="en-GB" dirty="0"/>
              <a:t> </a:t>
            </a:r>
            <a:r>
              <a:rPr lang="en-GB" dirty="0" err="1"/>
              <a:t>pencereleme</a:t>
            </a:r>
            <a:r>
              <a:rPr lang="en-GB" dirty="0"/>
              <a:t> </a:t>
            </a:r>
            <a:r>
              <a:rPr lang="en-GB" dirty="0" err="1"/>
              <a:t>şemalarına</a:t>
            </a:r>
            <a:r>
              <a:rPr lang="en-GB" dirty="0"/>
              <a:t> </a:t>
            </a:r>
            <a:r>
              <a:rPr lang="en-GB" dirty="0" err="1"/>
              <a:t>büyük</a:t>
            </a:r>
            <a:r>
              <a:rPr lang="en-GB" dirty="0"/>
              <a:t> </a:t>
            </a:r>
            <a:r>
              <a:rPr lang="en-GB" dirty="0" err="1"/>
              <a:t>ölçüde</a:t>
            </a:r>
            <a:r>
              <a:rPr lang="en-GB" dirty="0"/>
              <a:t> </a:t>
            </a:r>
            <a:r>
              <a:rPr lang="en-GB" dirty="0" err="1"/>
              <a:t>benzeyen</a:t>
            </a:r>
            <a:r>
              <a:rPr lang="en-GB" dirty="0"/>
              <a:t> </a:t>
            </a:r>
            <a:r>
              <a:rPr lang="en-GB" dirty="0" err="1"/>
              <a:t>bir</a:t>
            </a:r>
            <a:r>
              <a:rPr lang="en-GB" dirty="0"/>
              <a:t> </a:t>
            </a:r>
            <a:r>
              <a:rPr lang="en-GB" dirty="0" err="1"/>
              <a:t>pencere</a:t>
            </a:r>
            <a:r>
              <a:rPr lang="en-GB" dirty="0"/>
              <a:t> </a:t>
            </a:r>
            <a:r>
              <a:rPr lang="en-GB" dirty="0" err="1"/>
              <a:t>ağırlıklandırma</a:t>
            </a:r>
            <a:r>
              <a:rPr lang="en-GB" dirty="0"/>
              <a:t> </a:t>
            </a:r>
            <a:r>
              <a:rPr lang="en-GB" dirty="0" err="1"/>
              <a:t>şeması</a:t>
            </a:r>
            <a:r>
              <a:rPr lang="en-GB" dirty="0"/>
              <a:t> (</a:t>
            </a:r>
            <a:r>
              <a:rPr lang="en-GB" dirty="0" err="1"/>
              <a:t>çekirdek</a:t>
            </a:r>
            <a:r>
              <a:rPr lang="en-GB" dirty="0"/>
              <a:t> </a:t>
            </a:r>
            <a:r>
              <a:rPr lang="en-GB" dirty="0" err="1"/>
              <a:t>yoğunluğu</a:t>
            </a:r>
            <a:r>
              <a:rPr lang="en-GB" dirty="0"/>
              <a:t> </a:t>
            </a:r>
            <a:r>
              <a:rPr lang="en-GB" dirty="0" err="1"/>
              <a:t>fonksiyonu</a:t>
            </a:r>
            <a:r>
              <a:rPr lang="en-GB" dirty="0"/>
              <a:t>) </a:t>
            </a:r>
            <a:r>
              <a:rPr lang="en-GB" dirty="0" err="1"/>
              <a:t>sağladığını</a:t>
            </a:r>
            <a:r>
              <a:rPr lang="en-GB" dirty="0"/>
              <a:t> </a:t>
            </a:r>
            <a:r>
              <a:rPr lang="en-GB" dirty="0" err="1"/>
              <a:t>gözlemleniyor</a:t>
            </a:r>
            <a:r>
              <a:rPr lang="en-GB" dirty="0"/>
              <a:t>.</a:t>
            </a:r>
          </a:p>
        </p:txBody>
      </p:sp>
    </p:spTree>
    <p:extLst>
      <p:ext uri="{BB962C8B-B14F-4D97-AF65-F5344CB8AC3E}">
        <p14:creationId xmlns:p14="http://schemas.microsoft.com/office/powerpoint/2010/main" val="3275893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74037-50CD-0E40-1BEF-25F3767666AC}"/>
              </a:ext>
            </a:extLst>
          </p:cNvPr>
          <p:cNvSpPr>
            <a:spLocks noGrp="1"/>
          </p:cNvSpPr>
          <p:nvPr>
            <p:ph type="title"/>
          </p:nvPr>
        </p:nvSpPr>
        <p:spPr/>
        <p:txBody>
          <a:bodyPr/>
          <a:lstStyle/>
          <a:p>
            <a:r>
              <a:rPr lang="en-GB" dirty="0" err="1"/>
              <a:t>Genel</a:t>
            </a:r>
            <a:r>
              <a:rPr lang="en-GB" dirty="0"/>
              <a:t> </a:t>
            </a:r>
            <a:r>
              <a:rPr lang="en-GB" dirty="0" err="1"/>
              <a:t>Çıkarımlar</a:t>
            </a:r>
            <a:endParaRPr lang="en-GB" dirty="0"/>
          </a:p>
        </p:txBody>
      </p:sp>
      <p:sp>
        <p:nvSpPr>
          <p:cNvPr id="3" name="Content Placeholder 2">
            <a:extLst>
              <a:ext uri="{FF2B5EF4-FFF2-40B4-BE49-F238E27FC236}">
                <a16:creationId xmlns:a16="http://schemas.microsoft.com/office/drawing/2014/main" id="{54BA0F79-05B0-B399-E8FD-0444246E3172}"/>
              </a:ext>
            </a:extLst>
          </p:cNvPr>
          <p:cNvSpPr>
            <a:spLocks noGrp="1"/>
          </p:cNvSpPr>
          <p:nvPr>
            <p:ph idx="1"/>
          </p:nvPr>
        </p:nvSpPr>
        <p:spPr/>
        <p:txBody>
          <a:bodyPr/>
          <a:lstStyle/>
          <a:p>
            <a:pPr>
              <a:lnSpc>
                <a:spcPct val="107000"/>
              </a:lnSpc>
              <a:spcAft>
                <a:spcPts val="800"/>
              </a:spcAft>
            </a:pPr>
            <a:r>
              <a:rPr lang="en-GB"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MLM'lerin</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dil</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model </a:t>
            </a:r>
            <a:r>
              <a:rPr lang="en-GB"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ön</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eğitimi</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avantajına</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sahip</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olmayan</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bir</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LSTM'den</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daha</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iyi </a:t>
            </a:r>
            <a:r>
              <a:rPr lang="en-GB"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performans</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göstererek</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morfolojik</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sınıflandırma</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için</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güçlü</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özellikler</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öğrendiğini</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bulduk</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GB" sz="20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GB"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Ayrıca</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XLM-</a:t>
            </a:r>
            <a:r>
              <a:rPr lang="en-GB"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RoBERTa'nın</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daha</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geniş</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kelime</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dağarcığı</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ve</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yerleştirmesinin</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mBERT'lerden</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çok</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dilli</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bir</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bağlama</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daha</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uygun</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olduğunu</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gözlemledik</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GB" sz="20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Son </a:t>
            </a:r>
            <a:r>
              <a:rPr lang="en-GB"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olarak</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MLM'lerin</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kelime</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kimliklerini</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ve</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bunların</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eğitim</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verilerindeki</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konfigürasyonlarını</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ezberleyebileceğini</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bulduk</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GB" sz="20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GB"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Morfolojik</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bilginin</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genellikle</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hedef</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kelimeden</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önce</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sol </a:t>
            </a:r>
            <a:r>
              <a:rPr lang="en-GB"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bağlamdaki</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kelimelerde</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daha</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fazla</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yoğunlaştığı</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gözlemlenmiştir</a:t>
            </a:r>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845566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3447A-0378-F7F5-FA74-1EEC472BBBFC}"/>
              </a:ext>
            </a:extLst>
          </p:cNvPr>
          <p:cNvSpPr>
            <a:spLocks noGrp="1"/>
          </p:cNvSpPr>
          <p:nvPr>
            <p:ph type="title"/>
          </p:nvPr>
        </p:nvSpPr>
        <p:spPr/>
        <p:txBody>
          <a:bodyPr/>
          <a:lstStyle/>
          <a:p>
            <a:r>
              <a:rPr lang="en-GB" dirty="0"/>
              <a:t>Conclusions</a:t>
            </a:r>
          </a:p>
        </p:txBody>
      </p:sp>
      <p:sp>
        <p:nvSpPr>
          <p:cNvPr id="3" name="Content Placeholder 2">
            <a:extLst>
              <a:ext uri="{FF2B5EF4-FFF2-40B4-BE49-F238E27FC236}">
                <a16:creationId xmlns:a16="http://schemas.microsoft.com/office/drawing/2014/main" id="{86512C81-AEC2-A997-F6F9-57A27D2F9CA0}"/>
              </a:ext>
            </a:extLst>
          </p:cNvPr>
          <p:cNvSpPr>
            <a:spLocks noGrp="1"/>
          </p:cNvSpPr>
          <p:nvPr>
            <p:ph idx="1"/>
          </p:nvPr>
        </p:nvSpPr>
        <p:spPr/>
        <p:txBody>
          <a:bodyPr>
            <a:normAutofit lnSpcReduction="10000"/>
          </a:bodyPr>
          <a:lstStyle/>
          <a:p>
            <a:r>
              <a:rPr lang="en-GB" b="0" i="0" dirty="0">
                <a:solidFill>
                  <a:srgbClr val="0D0D0D"/>
                </a:solidFill>
                <a:effectLst/>
                <a:highlight>
                  <a:srgbClr val="FFFFFF"/>
                </a:highlight>
                <a:latin typeface="ui-sans-serif"/>
              </a:rPr>
              <a:t>247 </a:t>
            </a:r>
            <a:r>
              <a:rPr lang="en-GB" b="0" i="0" dirty="0" err="1">
                <a:solidFill>
                  <a:srgbClr val="0D0D0D"/>
                </a:solidFill>
                <a:effectLst/>
                <a:highlight>
                  <a:srgbClr val="FFFFFF"/>
                </a:highlight>
                <a:latin typeface="ui-sans-serif"/>
              </a:rPr>
              <a:t>dil</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analiz</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görevinden</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oluşan</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ve</a:t>
            </a:r>
            <a:r>
              <a:rPr lang="en-GB" b="0" i="0" dirty="0">
                <a:solidFill>
                  <a:srgbClr val="0D0D0D"/>
                </a:solidFill>
                <a:effectLst/>
                <a:highlight>
                  <a:srgbClr val="FFFFFF"/>
                </a:highlight>
                <a:latin typeface="ui-sans-serif"/>
              </a:rPr>
              <a:t> 10 </a:t>
            </a:r>
            <a:r>
              <a:rPr lang="en-GB" b="0" i="0" dirty="0" err="1">
                <a:solidFill>
                  <a:srgbClr val="0D0D0D"/>
                </a:solidFill>
                <a:effectLst/>
                <a:highlight>
                  <a:srgbClr val="FFFFFF"/>
                </a:highlight>
                <a:latin typeface="ui-sans-serif"/>
              </a:rPr>
              <a:t>aileden</a:t>
            </a:r>
            <a:r>
              <a:rPr lang="en-GB" b="0" i="0" dirty="0">
                <a:solidFill>
                  <a:srgbClr val="0D0D0D"/>
                </a:solidFill>
                <a:effectLst/>
                <a:highlight>
                  <a:srgbClr val="FFFFFF"/>
                </a:highlight>
                <a:latin typeface="ui-sans-serif"/>
              </a:rPr>
              <a:t> 42 </a:t>
            </a:r>
            <a:r>
              <a:rPr lang="en-GB" b="0" i="0" dirty="0" err="1">
                <a:solidFill>
                  <a:srgbClr val="0D0D0D"/>
                </a:solidFill>
                <a:effectLst/>
                <a:highlight>
                  <a:srgbClr val="FFFFFF"/>
                </a:highlight>
                <a:latin typeface="ui-sans-serif"/>
              </a:rPr>
              <a:t>dili</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kapsayan</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bir</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veri</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seti</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tanıttık</a:t>
            </a:r>
            <a:r>
              <a:rPr lang="en-GB" b="0" i="0" dirty="0">
                <a:solidFill>
                  <a:srgbClr val="0D0D0D"/>
                </a:solidFill>
                <a:effectLst/>
                <a:highlight>
                  <a:srgbClr val="FFFFFF"/>
                </a:highlight>
                <a:latin typeface="ui-sans-serif"/>
              </a:rPr>
              <a:t>. Bu </a:t>
            </a:r>
            <a:r>
              <a:rPr lang="en-GB" b="0" i="0" dirty="0" err="1">
                <a:solidFill>
                  <a:srgbClr val="0D0D0D"/>
                </a:solidFill>
                <a:effectLst/>
                <a:highlight>
                  <a:srgbClr val="FFFFFF"/>
                </a:highlight>
                <a:latin typeface="ui-sans-serif"/>
              </a:rPr>
              <a:t>veri</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setini</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kullanarak</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mBERT</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ve</a:t>
            </a:r>
            <a:r>
              <a:rPr lang="en-GB" b="0" i="0" dirty="0">
                <a:solidFill>
                  <a:srgbClr val="0D0D0D"/>
                </a:solidFill>
                <a:effectLst/>
                <a:highlight>
                  <a:srgbClr val="FFFFFF"/>
                </a:highlight>
                <a:latin typeface="ui-sans-serif"/>
              </a:rPr>
              <a:t> XLM-</a:t>
            </a:r>
            <a:r>
              <a:rPr lang="en-GB" b="0" i="0" dirty="0" err="1">
                <a:solidFill>
                  <a:srgbClr val="0D0D0D"/>
                </a:solidFill>
                <a:effectLst/>
                <a:highlight>
                  <a:srgbClr val="FFFFFF"/>
                </a:highlight>
                <a:latin typeface="ui-sans-serif"/>
              </a:rPr>
              <a:t>RoBERTa'nın</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önemli</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ölçüde</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morfolojik</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bilgiye</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sahip</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olduğunu</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gösterdik</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görev</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odaklı</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temel</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modellerle</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aynı</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sayıda</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eğitim</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parametresiyle</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karşılaştırıldığında</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hataları</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üçte</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bir</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oranında</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azalttılar</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ve</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girdi</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parçaları</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maskelendiğinde</a:t>
            </a:r>
            <a:r>
              <a:rPr lang="en-GB" b="0" i="0" dirty="0">
                <a:solidFill>
                  <a:srgbClr val="0D0D0D"/>
                </a:solidFill>
                <a:effectLst/>
                <a:highlight>
                  <a:srgbClr val="FFFFFF"/>
                </a:highlight>
                <a:latin typeface="ui-sans-serif"/>
              </a:rPr>
              <a:t> bile </a:t>
            </a:r>
            <a:r>
              <a:rPr lang="en-GB" b="0" i="0" dirty="0" err="1">
                <a:solidFill>
                  <a:srgbClr val="0D0D0D"/>
                </a:solidFill>
                <a:effectLst/>
                <a:highlight>
                  <a:srgbClr val="FFFFFF"/>
                </a:highlight>
                <a:latin typeface="ui-sans-serif"/>
              </a:rPr>
              <a:t>genellikle</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yüksek</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bir</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performans</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sergilediler</a:t>
            </a:r>
            <a:r>
              <a:rPr lang="en-GB" b="0" i="0" dirty="0">
                <a:solidFill>
                  <a:srgbClr val="0D0D0D"/>
                </a:solidFill>
                <a:effectLst/>
                <a:highlight>
                  <a:srgbClr val="FFFFFF"/>
                </a:highlight>
                <a:latin typeface="ui-sans-serif"/>
              </a:rPr>
              <a:t>. </a:t>
            </a:r>
          </a:p>
          <a:p>
            <a:r>
              <a:rPr lang="en-GB" b="0" i="0" dirty="0">
                <a:solidFill>
                  <a:srgbClr val="0D0D0D"/>
                </a:solidFill>
                <a:effectLst/>
                <a:highlight>
                  <a:srgbClr val="FFFFFF"/>
                </a:highlight>
                <a:latin typeface="ui-sans-serif"/>
              </a:rPr>
              <a:t>Ana </a:t>
            </a:r>
            <a:r>
              <a:rPr lang="en-GB" b="0" i="0" dirty="0" err="1">
                <a:solidFill>
                  <a:srgbClr val="0D0D0D"/>
                </a:solidFill>
                <a:effectLst/>
                <a:highlight>
                  <a:srgbClr val="FFFFFF"/>
                </a:highlight>
                <a:latin typeface="ui-sans-serif"/>
              </a:rPr>
              <a:t>katkımız</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veri</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üzerinde</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yapılan</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bozulmalar</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ve</a:t>
            </a:r>
            <a:r>
              <a:rPr lang="en-GB" b="0" i="0" dirty="0">
                <a:solidFill>
                  <a:srgbClr val="0D0D0D"/>
                </a:solidFill>
                <a:effectLst/>
                <a:highlight>
                  <a:srgbClr val="FFFFFF"/>
                </a:highlight>
                <a:latin typeface="ui-sans-serif"/>
              </a:rPr>
              <a:t> Shapley </a:t>
            </a:r>
            <a:r>
              <a:rPr lang="en-GB" b="0" i="0" dirty="0" err="1">
                <a:solidFill>
                  <a:srgbClr val="0D0D0D"/>
                </a:solidFill>
                <a:effectLst/>
                <a:highlight>
                  <a:srgbClr val="FFFFFF"/>
                </a:highlight>
                <a:latin typeface="ui-sans-serif"/>
              </a:rPr>
              <a:t>değerleri</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aracılığıyla</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bağlamın</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rolüne</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dair</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ayrıntılı</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bir</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analiz</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sunmaktır</a:t>
            </a:r>
            <a:r>
              <a:rPr lang="en-GB" b="0" i="0" dirty="0">
                <a:solidFill>
                  <a:srgbClr val="0D0D0D"/>
                </a:solidFill>
                <a:effectLst/>
                <a:highlight>
                  <a:srgbClr val="FFFFFF"/>
                </a:highlight>
                <a:latin typeface="ui-sans-serif"/>
              </a:rPr>
              <a:t>. Bu </a:t>
            </a:r>
            <a:r>
              <a:rPr lang="en-GB" b="0" i="0" dirty="0" err="1">
                <a:solidFill>
                  <a:srgbClr val="0D0D0D"/>
                </a:solidFill>
                <a:effectLst/>
                <a:highlight>
                  <a:srgbClr val="FFFFFF"/>
                </a:highlight>
                <a:latin typeface="ui-sans-serif"/>
              </a:rPr>
              <a:t>geniş</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görev</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seti</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için</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bilginin</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ağırlıklı</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olarak</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hedef</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kelimede</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bulunduğunu</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ve</a:t>
            </a:r>
            <a:r>
              <a:rPr lang="en-GB" b="0" i="0" dirty="0">
                <a:solidFill>
                  <a:srgbClr val="0D0D0D"/>
                </a:solidFill>
                <a:effectLst/>
                <a:highlight>
                  <a:srgbClr val="FFFFFF"/>
                </a:highlight>
                <a:latin typeface="ui-sans-serif"/>
              </a:rPr>
              <a:t> sol </a:t>
            </a:r>
            <a:r>
              <a:rPr lang="en-GB" b="0" i="0" dirty="0" err="1">
                <a:solidFill>
                  <a:srgbClr val="0D0D0D"/>
                </a:solidFill>
                <a:effectLst/>
                <a:highlight>
                  <a:srgbClr val="FFFFFF"/>
                </a:highlight>
                <a:latin typeface="ui-sans-serif"/>
              </a:rPr>
              <a:t>ve</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sağ</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bağlamların</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simetrik</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olmadığını</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morfolojik</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süreçlerin</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ileriye</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doğru</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yayılma</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eğiliminde</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olduğunu</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tespit</a:t>
            </a:r>
            <a:r>
              <a:rPr lang="en-GB" b="0" i="0" dirty="0">
                <a:solidFill>
                  <a:srgbClr val="0D0D0D"/>
                </a:solidFill>
                <a:effectLst/>
                <a:highlight>
                  <a:srgbClr val="FFFFFF"/>
                </a:highlight>
                <a:latin typeface="ui-sans-serif"/>
              </a:rPr>
              <a:t> </a:t>
            </a:r>
            <a:r>
              <a:rPr lang="en-GB" b="0" i="0" dirty="0" err="1">
                <a:solidFill>
                  <a:srgbClr val="0D0D0D"/>
                </a:solidFill>
                <a:effectLst/>
                <a:highlight>
                  <a:srgbClr val="FFFFFF"/>
                </a:highlight>
                <a:latin typeface="ui-sans-serif"/>
              </a:rPr>
              <a:t>ettik</a:t>
            </a:r>
            <a:r>
              <a:rPr lang="en-GB" b="0" i="0" dirty="0">
                <a:solidFill>
                  <a:srgbClr val="0D0D0D"/>
                </a:solidFill>
                <a:effectLst/>
                <a:highlight>
                  <a:srgbClr val="FFFFFF"/>
                </a:highlight>
                <a:latin typeface="ui-sans-serif"/>
              </a:rPr>
              <a:t>.</a:t>
            </a:r>
            <a:endParaRPr lang="en-GB" dirty="0"/>
          </a:p>
        </p:txBody>
      </p:sp>
    </p:spTree>
    <p:extLst>
      <p:ext uri="{BB962C8B-B14F-4D97-AF65-F5344CB8AC3E}">
        <p14:creationId xmlns:p14="http://schemas.microsoft.com/office/powerpoint/2010/main" val="15401369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612B12-BF74-7855-0834-8327C0E6D2D7}"/>
              </a:ext>
            </a:extLst>
          </p:cNvPr>
          <p:cNvSpPr>
            <a:spLocks noGrp="1"/>
          </p:cNvSpPr>
          <p:nvPr>
            <p:ph type="title"/>
          </p:nvPr>
        </p:nvSpPr>
        <p:spPr>
          <a:xfrm>
            <a:off x="6094105" y="802955"/>
            <a:ext cx="4977976" cy="1454051"/>
          </a:xfrm>
        </p:spPr>
        <p:txBody>
          <a:bodyPr>
            <a:normAutofit/>
          </a:bodyPr>
          <a:lstStyle/>
          <a:p>
            <a:r>
              <a:rPr lang="en-GB" sz="3600">
                <a:solidFill>
                  <a:schemeClr val="tx2"/>
                </a:solidFill>
              </a:rPr>
              <a:t>Uyarı</a:t>
            </a:r>
          </a:p>
        </p:txBody>
      </p:sp>
      <p:pic>
        <p:nvPicPr>
          <p:cNvPr id="7" name="Graphic 6" descr="Error">
            <a:extLst>
              <a:ext uri="{FF2B5EF4-FFF2-40B4-BE49-F238E27FC236}">
                <a16:creationId xmlns:a16="http://schemas.microsoft.com/office/drawing/2014/main" id="{FF01656A-3490-6F2C-027F-D5C973D255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993A2047-B2C2-580F-06A2-B1B8598FAC16}"/>
              </a:ext>
            </a:extLst>
          </p:cNvPr>
          <p:cNvSpPr>
            <a:spLocks noGrp="1"/>
          </p:cNvSpPr>
          <p:nvPr>
            <p:ph idx="1"/>
          </p:nvPr>
        </p:nvSpPr>
        <p:spPr>
          <a:xfrm>
            <a:off x="6090574" y="2421682"/>
            <a:ext cx="4977578" cy="3639289"/>
          </a:xfrm>
        </p:spPr>
        <p:txBody>
          <a:bodyPr anchor="ctr">
            <a:normAutofit/>
          </a:bodyPr>
          <a:lstStyle/>
          <a:p>
            <a:pPr marL="342900" lvl="0" indent="-342900">
              <a:spcAft>
                <a:spcPts val="800"/>
              </a:spcAft>
              <a:buSzPts val="1000"/>
              <a:buFont typeface="Symbol" panose="05050102010706020507" pitchFamily="18" charset="2"/>
              <a:buChar char=""/>
              <a:tabLst>
                <a:tab pos="457200" algn="l"/>
              </a:tabLst>
            </a:pPr>
            <a:r>
              <a:rPr lang="en-GB" sz="1800" kern="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Veri </a:t>
            </a:r>
            <a:r>
              <a:rPr lang="en-GB" sz="1800" kern="0" dirty="0" err="1">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seti</a:t>
            </a:r>
            <a:r>
              <a:rPr lang="en-GB" sz="1800" kern="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kern="0" dirty="0" err="1">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Avrupa</a:t>
            </a:r>
            <a:r>
              <a:rPr lang="en-GB" sz="1800" kern="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kern="0" dirty="0" err="1">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dillerine</a:t>
            </a:r>
            <a:r>
              <a:rPr lang="en-GB" sz="1800" kern="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kern="0" dirty="0" err="1">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oldukça</a:t>
            </a:r>
            <a:r>
              <a:rPr lang="en-GB" sz="1800" kern="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kern="0" dirty="0" err="1">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eğiktir</a:t>
            </a:r>
            <a:r>
              <a:rPr lang="en-GB" sz="1800" kern="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GB" sz="1800" kern="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spcAft>
                <a:spcPts val="800"/>
              </a:spcAft>
              <a:buSzPts val="1000"/>
              <a:buFont typeface="Symbol" panose="05050102010706020507" pitchFamily="18" charset="2"/>
              <a:buChar char=""/>
              <a:tabLst>
                <a:tab pos="457200" algn="l"/>
              </a:tabLst>
            </a:pPr>
            <a:r>
              <a:rPr lang="en-GB" sz="1800" kern="0" dirty="0" err="1">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Sadece</a:t>
            </a:r>
            <a:r>
              <a:rPr lang="en-GB" sz="1800" kern="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 POS </a:t>
            </a:r>
            <a:r>
              <a:rPr lang="en-GB" sz="1800" kern="0" dirty="0" err="1">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etiketlerine</a:t>
            </a:r>
            <a:r>
              <a:rPr lang="en-GB" sz="1800" kern="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kern="0" dirty="0" err="1">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odaklanıyor</a:t>
            </a:r>
            <a:r>
              <a:rPr lang="en-GB" sz="1800" kern="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GB" sz="1800" kern="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51639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43FE3-7EA8-C084-3A44-2B974A23742A}"/>
              </a:ext>
            </a:extLst>
          </p:cNvPr>
          <p:cNvSpPr>
            <a:spLocks noGrp="1"/>
          </p:cNvSpPr>
          <p:nvPr>
            <p:ph type="title"/>
          </p:nvPr>
        </p:nvSpPr>
        <p:spPr>
          <a:xfrm>
            <a:off x="876692" y="741391"/>
            <a:ext cx="5479719" cy="1616203"/>
          </a:xfrm>
        </p:spPr>
        <p:txBody>
          <a:bodyPr anchor="b">
            <a:normAutofit/>
          </a:bodyPr>
          <a:lstStyle/>
          <a:p>
            <a:r>
              <a:rPr lang="en-GB" sz="3200" dirty="0" err="1"/>
              <a:t>Amaç</a:t>
            </a:r>
            <a:endParaRPr lang="en-GB" sz="3200" dirty="0"/>
          </a:p>
        </p:txBody>
      </p:sp>
      <p:sp>
        <p:nvSpPr>
          <p:cNvPr id="3" name="Content Placeholder 2">
            <a:extLst>
              <a:ext uri="{FF2B5EF4-FFF2-40B4-BE49-F238E27FC236}">
                <a16:creationId xmlns:a16="http://schemas.microsoft.com/office/drawing/2014/main" id="{EE99BC07-F9D0-4FD3-E225-D03B67B29B91}"/>
              </a:ext>
            </a:extLst>
          </p:cNvPr>
          <p:cNvSpPr>
            <a:spLocks noGrp="1"/>
          </p:cNvSpPr>
          <p:nvPr>
            <p:ph idx="1"/>
          </p:nvPr>
        </p:nvSpPr>
        <p:spPr>
          <a:xfrm>
            <a:off x="876692" y="2533476"/>
            <a:ext cx="5479719" cy="3447832"/>
          </a:xfrm>
        </p:spPr>
        <p:txBody>
          <a:bodyPr anchor="t">
            <a:normAutofit/>
          </a:bodyPr>
          <a:lstStyle/>
          <a:p>
            <a:r>
              <a:rPr lang="en-GB" sz="2000" kern="100" dirty="0">
                <a:effectLst/>
                <a:latin typeface="Aptos" panose="020B0004020202020204" pitchFamily="34" charset="0"/>
                <a:ea typeface="Aptos" panose="020B0004020202020204" pitchFamily="34" charset="0"/>
                <a:cs typeface="Times New Roman" panose="02020603050405020304" pitchFamily="18" charset="0"/>
              </a:rPr>
              <a:t>Bu </a:t>
            </a:r>
            <a:r>
              <a:rPr lang="en-GB" sz="2000" kern="100" dirty="0" err="1">
                <a:effectLst/>
                <a:latin typeface="Aptos" panose="020B0004020202020204" pitchFamily="34" charset="0"/>
                <a:ea typeface="Aptos" panose="020B0004020202020204" pitchFamily="34" charset="0"/>
                <a:cs typeface="Times New Roman" panose="02020603050405020304" pitchFamily="18" charset="0"/>
              </a:rPr>
              <a:t>çalışmanın</a:t>
            </a:r>
            <a:r>
              <a:rPr lang="en-GB" sz="2000" kern="100" dirty="0">
                <a:effectLst/>
                <a:latin typeface="Aptos" panose="020B0004020202020204" pitchFamily="34" charset="0"/>
                <a:ea typeface="Aptos" panose="020B0004020202020204" pitchFamily="34" charset="0"/>
                <a:cs typeface="Times New Roman" panose="02020603050405020304" pitchFamily="18" charset="0"/>
              </a:rPr>
              <a:t> </a:t>
            </a:r>
            <a:r>
              <a:rPr lang="en-GB" sz="2000" kern="100" dirty="0" err="1">
                <a:effectLst/>
                <a:latin typeface="Aptos" panose="020B0004020202020204" pitchFamily="34" charset="0"/>
                <a:ea typeface="Aptos" panose="020B0004020202020204" pitchFamily="34" charset="0"/>
                <a:cs typeface="Times New Roman" panose="02020603050405020304" pitchFamily="18" charset="0"/>
              </a:rPr>
              <a:t>temel</a:t>
            </a:r>
            <a:r>
              <a:rPr lang="en-GB" sz="2000" kern="100" dirty="0">
                <a:effectLst/>
                <a:latin typeface="Aptos" panose="020B0004020202020204" pitchFamily="34" charset="0"/>
                <a:ea typeface="Aptos" panose="020B0004020202020204" pitchFamily="34" charset="0"/>
                <a:cs typeface="Times New Roman" panose="02020603050405020304" pitchFamily="18" charset="0"/>
              </a:rPr>
              <a:t> </a:t>
            </a:r>
            <a:r>
              <a:rPr lang="en-GB" sz="2000" kern="100" dirty="0" err="1">
                <a:effectLst/>
                <a:latin typeface="Aptos" panose="020B0004020202020204" pitchFamily="34" charset="0"/>
                <a:ea typeface="Aptos" panose="020B0004020202020204" pitchFamily="34" charset="0"/>
                <a:cs typeface="Times New Roman" panose="02020603050405020304" pitchFamily="18" charset="0"/>
              </a:rPr>
              <a:t>amacı</a:t>
            </a:r>
            <a:r>
              <a:rPr lang="en-GB" sz="2000" kern="100" dirty="0">
                <a:effectLst/>
                <a:latin typeface="Aptos" panose="020B0004020202020204" pitchFamily="34" charset="0"/>
                <a:ea typeface="Aptos" panose="020B0004020202020204" pitchFamily="34" charset="0"/>
                <a:cs typeface="Times New Roman" panose="02020603050405020304" pitchFamily="18" charset="0"/>
              </a:rPr>
              <a:t>, </a:t>
            </a:r>
            <a:r>
              <a:rPr lang="en-GB" sz="2000" kern="100" dirty="0" err="1">
                <a:effectLst/>
                <a:latin typeface="Aptos" panose="020B0004020202020204" pitchFamily="34" charset="0"/>
                <a:ea typeface="Aptos" panose="020B0004020202020204" pitchFamily="34" charset="0"/>
                <a:cs typeface="Times New Roman" panose="02020603050405020304" pitchFamily="18" charset="0"/>
              </a:rPr>
              <a:t>mBERT</a:t>
            </a:r>
            <a:r>
              <a:rPr lang="en-GB" sz="2000" kern="100" dirty="0">
                <a:effectLst/>
                <a:latin typeface="Aptos" panose="020B0004020202020204" pitchFamily="34" charset="0"/>
                <a:ea typeface="Aptos" panose="020B0004020202020204" pitchFamily="34" charset="0"/>
                <a:cs typeface="Times New Roman" panose="02020603050405020304" pitchFamily="18" charset="0"/>
              </a:rPr>
              <a:t> </a:t>
            </a:r>
            <a:r>
              <a:rPr lang="en-GB" sz="2000" kern="100" dirty="0" err="1">
                <a:effectLst/>
                <a:latin typeface="Aptos" panose="020B0004020202020204" pitchFamily="34" charset="0"/>
                <a:ea typeface="Aptos" panose="020B0004020202020204" pitchFamily="34" charset="0"/>
                <a:cs typeface="Times New Roman" panose="02020603050405020304" pitchFamily="18" charset="0"/>
              </a:rPr>
              <a:t>ve</a:t>
            </a:r>
            <a:r>
              <a:rPr lang="en-GB" sz="2000" kern="100" dirty="0">
                <a:effectLst/>
                <a:latin typeface="Aptos" panose="020B0004020202020204" pitchFamily="34" charset="0"/>
                <a:ea typeface="Aptos" panose="020B0004020202020204" pitchFamily="34" charset="0"/>
                <a:cs typeface="Times New Roman" panose="02020603050405020304" pitchFamily="18" charset="0"/>
              </a:rPr>
              <a:t> XLM-</a:t>
            </a:r>
            <a:r>
              <a:rPr lang="en-GB" sz="2000" kern="100" dirty="0" err="1">
                <a:effectLst/>
                <a:latin typeface="Aptos" panose="020B0004020202020204" pitchFamily="34" charset="0"/>
                <a:ea typeface="Aptos" panose="020B0004020202020204" pitchFamily="34" charset="0"/>
                <a:cs typeface="Times New Roman" panose="02020603050405020304" pitchFamily="18" charset="0"/>
              </a:rPr>
              <a:t>RoBERTa'ya</a:t>
            </a:r>
            <a:r>
              <a:rPr lang="en-GB" sz="2000" kern="100" dirty="0">
                <a:effectLst/>
                <a:latin typeface="Aptos" panose="020B0004020202020204" pitchFamily="34" charset="0"/>
                <a:ea typeface="Aptos" panose="020B0004020202020204" pitchFamily="34" charset="0"/>
                <a:cs typeface="Times New Roman" panose="02020603050405020304" pitchFamily="18" charset="0"/>
              </a:rPr>
              <a:t> </a:t>
            </a:r>
            <a:r>
              <a:rPr lang="en-GB" sz="2000" kern="100" dirty="0" err="1">
                <a:effectLst/>
                <a:latin typeface="Aptos" panose="020B0004020202020204" pitchFamily="34" charset="0"/>
                <a:ea typeface="Aptos" panose="020B0004020202020204" pitchFamily="34" charset="0"/>
                <a:cs typeface="Times New Roman" panose="02020603050405020304" pitchFamily="18" charset="0"/>
              </a:rPr>
              <a:t>odaklanan</a:t>
            </a:r>
            <a:r>
              <a:rPr lang="en-GB" sz="2000" kern="100" dirty="0">
                <a:effectLst/>
                <a:latin typeface="Aptos" panose="020B0004020202020204" pitchFamily="34" charset="0"/>
                <a:ea typeface="Aptos" panose="020B0004020202020204" pitchFamily="34" charset="0"/>
                <a:cs typeface="Times New Roman" panose="02020603050405020304" pitchFamily="18" charset="0"/>
              </a:rPr>
              <a:t>, </a:t>
            </a:r>
            <a:r>
              <a:rPr lang="en-GB" sz="2000" kern="100" dirty="0" err="1">
                <a:effectLst/>
                <a:latin typeface="Aptos" panose="020B0004020202020204" pitchFamily="34" charset="0"/>
                <a:ea typeface="Aptos" panose="020B0004020202020204" pitchFamily="34" charset="0"/>
                <a:cs typeface="Times New Roman" panose="02020603050405020304" pitchFamily="18" charset="0"/>
              </a:rPr>
              <a:t>öğrendikleri</a:t>
            </a:r>
            <a:r>
              <a:rPr lang="en-GB" sz="2000" kern="100" dirty="0">
                <a:effectLst/>
                <a:latin typeface="Aptos" panose="020B0004020202020204" pitchFamily="34" charset="0"/>
                <a:ea typeface="Aptos" panose="020B0004020202020204" pitchFamily="34" charset="0"/>
                <a:cs typeface="Times New Roman" panose="02020603050405020304" pitchFamily="18" charset="0"/>
              </a:rPr>
              <a:t> </a:t>
            </a:r>
            <a:r>
              <a:rPr lang="en-GB" sz="2000" kern="100" dirty="0" err="1">
                <a:effectLst/>
                <a:latin typeface="Aptos" panose="020B0004020202020204" pitchFamily="34" charset="0"/>
                <a:ea typeface="Aptos" panose="020B0004020202020204" pitchFamily="34" charset="0"/>
                <a:cs typeface="Times New Roman" panose="02020603050405020304" pitchFamily="18" charset="0"/>
              </a:rPr>
              <a:t>özellikleri</a:t>
            </a:r>
            <a:r>
              <a:rPr lang="en-GB" sz="2000" kern="100" dirty="0">
                <a:effectLst/>
                <a:latin typeface="Aptos" panose="020B0004020202020204" pitchFamily="34" charset="0"/>
                <a:ea typeface="Aptos" panose="020B0004020202020204" pitchFamily="34" charset="0"/>
                <a:cs typeface="Times New Roman" panose="02020603050405020304" pitchFamily="18" charset="0"/>
              </a:rPr>
              <a:t> </a:t>
            </a:r>
            <a:r>
              <a:rPr lang="en-GB" sz="2000" kern="100" dirty="0" err="1">
                <a:effectLst/>
                <a:latin typeface="Aptos" panose="020B0004020202020204" pitchFamily="34" charset="0"/>
                <a:ea typeface="Aptos" panose="020B0004020202020204" pitchFamily="34" charset="0"/>
                <a:cs typeface="Times New Roman" panose="02020603050405020304" pitchFamily="18" charset="0"/>
              </a:rPr>
              <a:t>ve</a:t>
            </a:r>
            <a:r>
              <a:rPr lang="en-GB" sz="2000" kern="100" dirty="0">
                <a:effectLst/>
                <a:latin typeface="Aptos" panose="020B0004020202020204" pitchFamily="34" charset="0"/>
                <a:ea typeface="Aptos" panose="020B0004020202020204" pitchFamily="34" charset="0"/>
                <a:cs typeface="Times New Roman" panose="02020603050405020304" pitchFamily="18" charset="0"/>
              </a:rPr>
              <a:t> </a:t>
            </a:r>
            <a:r>
              <a:rPr lang="en-GB" sz="2000" kern="100" dirty="0" err="1">
                <a:effectLst/>
                <a:latin typeface="Aptos" panose="020B0004020202020204" pitchFamily="34" charset="0"/>
                <a:ea typeface="Aptos" panose="020B0004020202020204" pitchFamily="34" charset="0"/>
                <a:cs typeface="Times New Roman" panose="02020603050405020304" pitchFamily="18" charset="0"/>
              </a:rPr>
              <a:t>performanslarını</a:t>
            </a:r>
            <a:r>
              <a:rPr lang="en-GB" sz="2000" kern="100" dirty="0">
                <a:effectLst/>
                <a:latin typeface="Aptos" panose="020B0004020202020204" pitchFamily="34" charset="0"/>
                <a:ea typeface="Aptos" panose="020B0004020202020204" pitchFamily="34" charset="0"/>
                <a:cs typeface="Times New Roman" panose="02020603050405020304" pitchFamily="18" charset="0"/>
              </a:rPr>
              <a:t> </a:t>
            </a:r>
            <a:r>
              <a:rPr lang="en-GB" sz="2000" kern="100" dirty="0" err="1">
                <a:effectLst/>
                <a:latin typeface="Aptos" panose="020B0004020202020204" pitchFamily="34" charset="0"/>
                <a:ea typeface="Aptos" panose="020B0004020202020204" pitchFamily="34" charset="0"/>
                <a:cs typeface="Times New Roman" panose="02020603050405020304" pitchFamily="18" charset="0"/>
              </a:rPr>
              <a:t>bir</a:t>
            </a:r>
            <a:r>
              <a:rPr lang="en-GB" sz="2000" kern="100" dirty="0">
                <a:effectLst/>
                <a:latin typeface="Aptos" panose="020B0004020202020204" pitchFamily="34" charset="0"/>
                <a:ea typeface="Aptos" panose="020B0004020202020204" pitchFamily="34" charset="0"/>
                <a:cs typeface="Times New Roman" panose="02020603050405020304" pitchFamily="18" charset="0"/>
              </a:rPr>
              <a:t> LSTM </a:t>
            </a:r>
            <a:r>
              <a:rPr lang="en-GB" sz="2000" kern="100" dirty="0" err="1">
                <a:effectLst/>
                <a:latin typeface="Aptos" panose="020B0004020202020204" pitchFamily="34" charset="0"/>
                <a:ea typeface="Aptos" panose="020B0004020202020204" pitchFamily="34" charset="0"/>
                <a:cs typeface="Times New Roman" panose="02020603050405020304" pitchFamily="18" charset="0"/>
              </a:rPr>
              <a:t>modeliyle</a:t>
            </a:r>
            <a:r>
              <a:rPr lang="en-GB" sz="2000" kern="100" dirty="0">
                <a:effectLst/>
                <a:latin typeface="Aptos" panose="020B0004020202020204" pitchFamily="34" charset="0"/>
                <a:ea typeface="Aptos" panose="020B0004020202020204" pitchFamily="34" charset="0"/>
                <a:cs typeface="Times New Roman" panose="02020603050405020304" pitchFamily="18" charset="0"/>
              </a:rPr>
              <a:t> </a:t>
            </a:r>
            <a:r>
              <a:rPr lang="en-GB" sz="2000" kern="100" dirty="0" err="1">
                <a:effectLst/>
                <a:latin typeface="Aptos" panose="020B0004020202020204" pitchFamily="34" charset="0"/>
                <a:ea typeface="Aptos" panose="020B0004020202020204" pitchFamily="34" charset="0"/>
                <a:cs typeface="Times New Roman" panose="02020603050405020304" pitchFamily="18" charset="0"/>
              </a:rPr>
              <a:t>karşılaştırarak</a:t>
            </a:r>
            <a:r>
              <a:rPr lang="en-GB" sz="2000" kern="100" dirty="0">
                <a:effectLst/>
                <a:latin typeface="Aptos" panose="020B0004020202020204" pitchFamily="34" charset="0"/>
                <a:ea typeface="Aptos" panose="020B0004020202020204" pitchFamily="34" charset="0"/>
                <a:cs typeface="Times New Roman" panose="02020603050405020304" pitchFamily="18" charset="0"/>
              </a:rPr>
              <a:t> </a:t>
            </a:r>
            <a:r>
              <a:rPr lang="en-GB" sz="2000" kern="100" dirty="0" err="1">
                <a:effectLst/>
                <a:latin typeface="Aptos" panose="020B0004020202020204" pitchFamily="34" charset="0"/>
                <a:ea typeface="Aptos" panose="020B0004020202020204" pitchFamily="34" charset="0"/>
                <a:cs typeface="Times New Roman" panose="02020603050405020304" pitchFamily="18" charset="0"/>
              </a:rPr>
              <a:t>analiz</a:t>
            </a:r>
            <a:r>
              <a:rPr lang="en-GB" sz="2000" kern="100" dirty="0">
                <a:effectLst/>
                <a:latin typeface="Aptos" panose="020B0004020202020204" pitchFamily="34" charset="0"/>
                <a:ea typeface="Aptos" panose="020B0004020202020204" pitchFamily="34" charset="0"/>
                <a:cs typeface="Times New Roman" panose="02020603050405020304" pitchFamily="18" charset="0"/>
              </a:rPr>
              <a:t> </a:t>
            </a:r>
            <a:r>
              <a:rPr lang="en-GB" sz="2000" kern="100" dirty="0" err="1">
                <a:effectLst/>
                <a:latin typeface="Aptos" panose="020B0004020202020204" pitchFamily="34" charset="0"/>
                <a:ea typeface="Aptos" panose="020B0004020202020204" pitchFamily="34" charset="0"/>
                <a:cs typeface="Times New Roman" panose="02020603050405020304" pitchFamily="18" charset="0"/>
              </a:rPr>
              <a:t>eden</a:t>
            </a:r>
            <a:r>
              <a:rPr lang="en-GB" sz="2000" kern="100" dirty="0">
                <a:effectLst/>
                <a:latin typeface="Aptos" panose="020B0004020202020204" pitchFamily="34" charset="0"/>
                <a:ea typeface="Aptos" panose="020B0004020202020204" pitchFamily="34" charset="0"/>
                <a:cs typeface="Times New Roman" panose="02020603050405020304" pitchFamily="18" charset="0"/>
              </a:rPr>
              <a:t> </a:t>
            </a:r>
            <a:r>
              <a:rPr lang="en-GB" sz="2000" kern="100" dirty="0" err="1">
                <a:effectLst/>
                <a:latin typeface="Aptos" panose="020B0004020202020204" pitchFamily="34" charset="0"/>
                <a:ea typeface="Aptos" panose="020B0004020202020204" pitchFamily="34" charset="0"/>
                <a:cs typeface="Times New Roman" panose="02020603050405020304" pitchFamily="18" charset="0"/>
              </a:rPr>
              <a:t>kapsamlı</a:t>
            </a:r>
            <a:r>
              <a:rPr lang="en-GB" sz="2000" kern="100" dirty="0">
                <a:effectLst/>
                <a:latin typeface="Aptos" panose="020B0004020202020204" pitchFamily="34" charset="0"/>
                <a:ea typeface="Aptos" panose="020B0004020202020204" pitchFamily="34" charset="0"/>
                <a:cs typeface="Times New Roman" panose="02020603050405020304" pitchFamily="18" charset="0"/>
              </a:rPr>
              <a:t> </a:t>
            </a:r>
            <a:r>
              <a:rPr lang="en-GB" sz="2000" kern="100" dirty="0" err="1">
                <a:effectLst/>
                <a:latin typeface="Aptos" panose="020B0004020202020204" pitchFamily="34" charset="0"/>
                <a:ea typeface="Aptos" panose="020B0004020202020204" pitchFamily="34" charset="0"/>
                <a:cs typeface="Times New Roman" panose="02020603050405020304" pitchFamily="18" charset="0"/>
              </a:rPr>
              <a:t>bir</a:t>
            </a:r>
            <a:r>
              <a:rPr lang="en-GB" sz="2000" kern="100" dirty="0">
                <a:effectLst/>
                <a:latin typeface="Aptos" panose="020B0004020202020204" pitchFamily="34" charset="0"/>
                <a:ea typeface="Aptos" panose="020B0004020202020204" pitchFamily="34" charset="0"/>
                <a:cs typeface="Times New Roman" panose="02020603050405020304" pitchFamily="18" charset="0"/>
              </a:rPr>
              <a:t> </a:t>
            </a:r>
            <a:r>
              <a:rPr lang="en-GB" sz="2000" kern="100" dirty="0" err="1">
                <a:effectLst/>
                <a:latin typeface="Aptos" panose="020B0004020202020204" pitchFamily="34" charset="0"/>
                <a:ea typeface="Aptos" panose="020B0004020202020204" pitchFamily="34" charset="0"/>
                <a:cs typeface="Times New Roman" panose="02020603050405020304" pitchFamily="18" charset="0"/>
              </a:rPr>
              <a:t>araştırma</a:t>
            </a:r>
            <a:r>
              <a:rPr lang="en-GB" sz="2000" kern="100" dirty="0">
                <a:effectLst/>
                <a:latin typeface="Aptos" panose="020B0004020202020204" pitchFamily="34" charset="0"/>
                <a:ea typeface="Aptos" panose="020B0004020202020204" pitchFamily="34" charset="0"/>
                <a:cs typeface="Times New Roman" panose="02020603050405020304" pitchFamily="18" charset="0"/>
              </a:rPr>
              <a:t> </a:t>
            </a:r>
            <a:r>
              <a:rPr lang="en-GB" sz="2000" kern="100" dirty="0" err="1">
                <a:effectLst/>
                <a:latin typeface="Aptos" panose="020B0004020202020204" pitchFamily="34" charset="0"/>
                <a:ea typeface="Aptos" panose="020B0004020202020204" pitchFamily="34" charset="0"/>
                <a:cs typeface="Times New Roman" panose="02020603050405020304" pitchFamily="18" charset="0"/>
              </a:rPr>
              <a:t>çalışması</a:t>
            </a:r>
            <a:r>
              <a:rPr lang="en-GB" sz="2000" kern="100" dirty="0">
                <a:effectLst/>
                <a:latin typeface="Aptos" panose="020B0004020202020204" pitchFamily="34" charset="0"/>
                <a:ea typeface="Aptos" panose="020B0004020202020204" pitchFamily="34" charset="0"/>
                <a:cs typeface="Times New Roman" panose="02020603050405020304" pitchFamily="18" charset="0"/>
              </a:rPr>
              <a:t> </a:t>
            </a:r>
            <a:r>
              <a:rPr lang="en-GB" sz="2000" kern="100" dirty="0" err="1">
                <a:effectLst/>
                <a:latin typeface="Aptos" panose="020B0004020202020204" pitchFamily="34" charset="0"/>
                <a:ea typeface="Aptos" panose="020B0004020202020204" pitchFamily="34" charset="0"/>
                <a:cs typeface="Times New Roman" panose="02020603050405020304" pitchFamily="18" charset="0"/>
              </a:rPr>
              <a:t>yürütmektir</a:t>
            </a:r>
            <a:r>
              <a:rPr lang="en-GB" sz="20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2000" kern="100" dirty="0" err="1">
                <a:effectLst/>
                <a:latin typeface="Aptos" panose="020B0004020202020204" pitchFamily="34" charset="0"/>
                <a:ea typeface="Aptos" panose="020B0004020202020204" pitchFamily="34" charset="0"/>
                <a:cs typeface="Times New Roman" panose="02020603050405020304" pitchFamily="18" charset="0"/>
              </a:rPr>
              <a:t>Çalışmada</a:t>
            </a:r>
            <a:r>
              <a:rPr lang="en-GB" sz="2000" kern="100" dirty="0">
                <a:effectLst/>
                <a:latin typeface="Aptos" panose="020B0004020202020204" pitchFamily="34" charset="0"/>
                <a:ea typeface="Aptos" panose="020B0004020202020204" pitchFamily="34" charset="0"/>
                <a:cs typeface="Times New Roman" panose="02020603050405020304" pitchFamily="18" charset="0"/>
              </a:rPr>
              <a:t> </a:t>
            </a:r>
            <a:r>
              <a:rPr lang="en-GB" sz="2000" kern="100" dirty="0" err="1">
                <a:effectLst/>
                <a:latin typeface="Aptos" panose="020B0004020202020204" pitchFamily="34" charset="0"/>
                <a:ea typeface="Aptos" panose="020B0004020202020204" pitchFamily="34" charset="0"/>
                <a:cs typeface="Times New Roman" panose="02020603050405020304" pitchFamily="18" charset="0"/>
              </a:rPr>
              <a:t>aynı</a:t>
            </a:r>
            <a:r>
              <a:rPr lang="en-GB" sz="2000" kern="100" dirty="0">
                <a:effectLst/>
                <a:latin typeface="Aptos" panose="020B0004020202020204" pitchFamily="34" charset="0"/>
                <a:ea typeface="Aptos" panose="020B0004020202020204" pitchFamily="34" charset="0"/>
                <a:cs typeface="Times New Roman" panose="02020603050405020304" pitchFamily="18" charset="0"/>
              </a:rPr>
              <a:t> </a:t>
            </a:r>
            <a:r>
              <a:rPr lang="en-GB" sz="2000" kern="100" dirty="0" err="1">
                <a:effectLst/>
                <a:latin typeface="Aptos" panose="020B0004020202020204" pitchFamily="34" charset="0"/>
                <a:ea typeface="Aptos" panose="020B0004020202020204" pitchFamily="34" charset="0"/>
                <a:cs typeface="Times New Roman" panose="02020603050405020304" pitchFamily="18" charset="0"/>
              </a:rPr>
              <a:t>zamanda</a:t>
            </a:r>
            <a:r>
              <a:rPr lang="en-GB" sz="2000" kern="100" dirty="0">
                <a:effectLst/>
                <a:latin typeface="Aptos" panose="020B0004020202020204" pitchFamily="34" charset="0"/>
                <a:ea typeface="Aptos" panose="020B0004020202020204" pitchFamily="34" charset="0"/>
                <a:cs typeface="Times New Roman" panose="02020603050405020304" pitchFamily="18" charset="0"/>
              </a:rPr>
              <a:t> XLM-</a:t>
            </a:r>
            <a:r>
              <a:rPr lang="en-GB" sz="2000" kern="100" dirty="0" err="1">
                <a:effectLst/>
                <a:latin typeface="Aptos" panose="020B0004020202020204" pitchFamily="34" charset="0"/>
                <a:ea typeface="Aptos" panose="020B0004020202020204" pitchFamily="34" charset="0"/>
                <a:cs typeface="Times New Roman" panose="02020603050405020304" pitchFamily="18" charset="0"/>
              </a:rPr>
              <a:t>RoBERTa'nın</a:t>
            </a:r>
            <a:r>
              <a:rPr lang="en-GB" sz="2000" kern="100" dirty="0">
                <a:effectLst/>
                <a:latin typeface="Aptos" panose="020B0004020202020204" pitchFamily="34" charset="0"/>
                <a:ea typeface="Aptos" panose="020B0004020202020204" pitchFamily="34" charset="0"/>
                <a:cs typeface="Times New Roman" panose="02020603050405020304" pitchFamily="18" charset="0"/>
              </a:rPr>
              <a:t> </a:t>
            </a:r>
            <a:r>
              <a:rPr lang="en-GB" sz="2000" kern="100" dirty="0" err="1">
                <a:effectLst/>
                <a:latin typeface="Aptos" panose="020B0004020202020204" pitchFamily="34" charset="0"/>
                <a:ea typeface="Aptos" panose="020B0004020202020204" pitchFamily="34" charset="0"/>
                <a:cs typeface="Times New Roman" panose="02020603050405020304" pitchFamily="18" charset="0"/>
              </a:rPr>
              <a:t>daha</a:t>
            </a:r>
            <a:r>
              <a:rPr lang="en-GB" sz="2000" kern="100" dirty="0">
                <a:effectLst/>
                <a:latin typeface="Aptos" panose="020B0004020202020204" pitchFamily="34" charset="0"/>
                <a:ea typeface="Aptos" panose="020B0004020202020204" pitchFamily="34" charset="0"/>
                <a:cs typeface="Times New Roman" panose="02020603050405020304" pitchFamily="18" charset="0"/>
              </a:rPr>
              <a:t> </a:t>
            </a:r>
            <a:r>
              <a:rPr lang="en-GB" sz="2000" kern="100" dirty="0" err="1">
                <a:effectLst/>
                <a:latin typeface="Aptos" panose="020B0004020202020204" pitchFamily="34" charset="0"/>
                <a:ea typeface="Aptos" panose="020B0004020202020204" pitchFamily="34" charset="0"/>
                <a:cs typeface="Times New Roman" panose="02020603050405020304" pitchFamily="18" charset="0"/>
              </a:rPr>
              <a:t>geniş</a:t>
            </a:r>
            <a:r>
              <a:rPr lang="en-GB" sz="2000" kern="100" dirty="0">
                <a:effectLst/>
                <a:latin typeface="Aptos" panose="020B0004020202020204" pitchFamily="34" charset="0"/>
                <a:ea typeface="Aptos" panose="020B0004020202020204" pitchFamily="34" charset="0"/>
                <a:cs typeface="Times New Roman" panose="02020603050405020304" pitchFamily="18" charset="0"/>
              </a:rPr>
              <a:t> </a:t>
            </a:r>
            <a:r>
              <a:rPr lang="en-GB" sz="2000" kern="100" dirty="0" err="1">
                <a:effectLst/>
                <a:latin typeface="Aptos" panose="020B0004020202020204" pitchFamily="34" charset="0"/>
                <a:ea typeface="Aptos" panose="020B0004020202020204" pitchFamily="34" charset="0"/>
                <a:cs typeface="Times New Roman" panose="02020603050405020304" pitchFamily="18" charset="0"/>
              </a:rPr>
              <a:t>kelime</a:t>
            </a:r>
            <a:r>
              <a:rPr lang="en-GB" sz="2000" kern="100" dirty="0">
                <a:effectLst/>
                <a:latin typeface="Aptos" panose="020B0004020202020204" pitchFamily="34" charset="0"/>
                <a:ea typeface="Aptos" panose="020B0004020202020204" pitchFamily="34" charset="0"/>
                <a:cs typeface="Times New Roman" panose="02020603050405020304" pitchFamily="18" charset="0"/>
              </a:rPr>
              <a:t> </a:t>
            </a:r>
            <a:r>
              <a:rPr lang="en-GB" sz="2000" kern="100" dirty="0" err="1">
                <a:effectLst/>
                <a:latin typeface="Aptos" panose="020B0004020202020204" pitchFamily="34" charset="0"/>
                <a:ea typeface="Aptos" panose="020B0004020202020204" pitchFamily="34" charset="0"/>
                <a:cs typeface="Times New Roman" panose="02020603050405020304" pitchFamily="18" charset="0"/>
              </a:rPr>
              <a:t>dağarcığının</a:t>
            </a:r>
            <a:r>
              <a:rPr lang="en-GB" sz="2000" kern="100" dirty="0">
                <a:effectLst/>
                <a:latin typeface="Aptos" panose="020B0004020202020204" pitchFamily="34" charset="0"/>
                <a:ea typeface="Aptos" panose="020B0004020202020204" pitchFamily="34" charset="0"/>
                <a:cs typeface="Times New Roman" panose="02020603050405020304" pitchFamily="18" charset="0"/>
              </a:rPr>
              <a:t> </a:t>
            </a:r>
            <a:r>
              <a:rPr lang="en-GB" sz="2000" kern="100" dirty="0" err="1">
                <a:effectLst/>
                <a:latin typeface="Aptos" panose="020B0004020202020204" pitchFamily="34" charset="0"/>
                <a:ea typeface="Aptos" panose="020B0004020202020204" pitchFamily="34" charset="0"/>
                <a:cs typeface="Times New Roman" panose="02020603050405020304" pitchFamily="18" charset="0"/>
              </a:rPr>
              <a:t>uygunluğunu</a:t>
            </a:r>
            <a:r>
              <a:rPr lang="en-GB" sz="2000" kern="100" dirty="0">
                <a:effectLst/>
                <a:latin typeface="Aptos" panose="020B0004020202020204" pitchFamily="34" charset="0"/>
                <a:ea typeface="Aptos" panose="020B0004020202020204" pitchFamily="34" charset="0"/>
                <a:cs typeface="Times New Roman" panose="02020603050405020304" pitchFamily="18" charset="0"/>
              </a:rPr>
              <a:t> </a:t>
            </a:r>
            <a:r>
              <a:rPr lang="en-GB" sz="2000" kern="100" dirty="0" err="1">
                <a:effectLst/>
                <a:latin typeface="Aptos" panose="020B0004020202020204" pitchFamily="34" charset="0"/>
                <a:ea typeface="Aptos" panose="020B0004020202020204" pitchFamily="34" charset="0"/>
                <a:cs typeface="Times New Roman" panose="02020603050405020304" pitchFamily="18" charset="0"/>
              </a:rPr>
              <a:t>ve</a:t>
            </a:r>
            <a:r>
              <a:rPr lang="en-GB" sz="2000" kern="100" dirty="0">
                <a:effectLst/>
                <a:latin typeface="Aptos" panose="020B0004020202020204" pitchFamily="34" charset="0"/>
                <a:ea typeface="Aptos" panose="020B0004020202020204" pitchFamily="34" charset="0"/>
                <a:cs typeface="Times New Roman" panose="02020603050405020304" pitchFamily="18" charset="0"/>
              </a:rPr>
              <a:t> </a:t>
            </a:r>
            <a:r>
              <a:rPr lang="en-GB" sz="2000" kern="100" dirty="0" err="1">
                <a:effectLst/>
                <a:latin typeface="Aptos" panose="020B0004020202020204" pitchFamily="34" charset="0"/>
                <a:ea typeface="Aptos" panose="020B0004020202020204" pitchFamily="34" charset="0"/>
                <a:cs typeface="Times New Roman" panose="02020603050405020304" pitchFamily="18" charset="0"/>
              </a:rPr>
              <a:t>çok</a:t>
            </a:r>
            <a:r>
              <a:rPr lang="en-GB" sz="2000" kern="100" dirty="0">
                <a:effectLst/>
                <a:latin typeface="Aptos" panose="020B0004020202020204" pitchFamily="34" charset="0"/>
                <a:ea typeface="Aptos" panose="020B0004020202020204" pitchFamily="34" charset="0"/>
                <a:cs typeface="Times New Roman" panose="02020603050405020304" pitchFamily="18" charset="0"/>
              </a:rPr>
              <a:t> </a:t>
            </a:r>
            <a:r>
              <a:rPr lang="en-GB" sz="2000" kern="100" dirty="0" err="1">
                <a:effectLst/>
                <a:latin typeface="Aptos" panose="020B0004020202020204" pitchFamily="34" charset="0"/>
                <a:ea typeface="Aptos" panose="020B0004020202020204" pitchFamily="34" charset="0"/>
                <a:cs typeface="Times New Roman" panose="02020603050405020304" pitchFamily="18" charset="0"/>
              </a:rPr>
              <a:t>dilli</a:t>
            </a:r>
            <a:r>
              <a:rPr lang="en-GB" sz="2000" kern="100" dirty="0">
                <a:effectLst/>
                <a:latin typeface="Aptos" panose="020B0004020202020204" pitchFamily="34" charset="0"/>
                <a:ea typeface="Aptos" panose="020B0004020202020204" pitchFamily="34" charset="0"/>
                <a:cs typeface="Times New Roman" panose="02020603050405020304" pitchFamily="18" charset="0"/>
              </a:rPr>
              <a:t> </a:t>
            </a:r>
            <a:r>
              <a:rPr lang="en-GB" sz="2000" kern="100" dirty="0" err="1">
                <a:effectLst/>
                <a:latin typeface="Aptos" panose="020B0004020202020204" pitchFamily="34" charset="0"/>
                <a:ea typeface="Aptos" panose="020B0004020202020204" pitchFamily="34" charset="0"/>
                <a:cs typeface="Times New Roman" panose="02020603050405020304" pitchFamily="18" charset="0"/>
              </a:rPr>
              <a:t>bağlamlara</a:t>
            </a:r>
            <a:r>
              <a:rPr lang="en-GB" sz="2000" kern="100" dirty="0">
                <a:effectLst/>
                <a:latin typeface="Aptos" panose="020B0004020202020204" pitchFamily="34" charset="0"/>
                <a:ea typeface="Aptos" panose="020B0004020202020204" pitchFamily="34" charset="0"/>
                <a:cs typeface="Times New Roman" panose="02020603050405020304" pitchFamily="18" charset="0"/>
              </a:rPr>
              <a:t> </a:t>
            </a:r>
            <a:r>
              <a:rPr lang="en-GB" sz="2000" kern="100" dirty="0" err="1">
                <a:effectLst/>
                <a:latin typeface="Aptos" panose="020B0004020202020204" pitchFamily="34" charset="0"/>
                <a:ea typeface="Aptos" panose="020B0004020202020204" pitchFamily="34" charset="0"/>
                <a:cs typeface="Times New Roman" panose="02020603050405020304" pitchFamily="18" charset="0"/>
              </a:rPr>
              <a:t>yerleştirilmesini</a:t>
            </a:r>
            <a:r>
              <a:rPr lang="en-GB" sz="2000" kern="100" dirty="0">
                <a:effectLst/>
                <a:latin typeface="Aptos" panose="020B0004020202020204" pitchFamily="34" charset="0"/>
                <a:ea typeface="Aptos" panose="020B0004020202020204" pitchFamily="34" charset="0"/>
                <a:cs typeface="Times New Roman" panose="02020603050405020304" pitchFamily="18" charset="0"/>
              </a:rPr>
              <a:t> </a:t>
            </a:r>
            <a:r>
              <a:rPr lang="en-GB" sz="2000" kern="100" dirty="0" err="1">
                <a:effectLst/>
                <a:latin typeface="Aptos" panose="020B0004020202020204" pitchFamily="34" charset="0"/>
                <a:ea typeface="Aptos" panose="020B0004020202020204" pitchFamily="34" charset="0"/>
                <a:cs typeface="Times New Roman" panose="02020603050405020304" pitchFamily="18" charset="0"/>
              </a:rPr>
              <a:t>ve</a:t>
            </a:r>
            <a:r>
              <a:rPr lang="en-GB" sz="2000" kern="100" dirty="0">
                <a:effectLst/>
                <a:latin typeface="Aptos" panose="020B0004020202020204" pitchFamily="34" charset="0"/>
                <a:ea typeface="Aptos" panose="020B0004020202020204" pitchFamily="34" charset="0"/>
                <a:cs typeface="Times New Roman" panose="02020603050405020304" pitchFamily="18" charset="0"/>
              </a:rPr>
              <a:t> Transformer </a:t>
            </a:r>
            <a:r>
              <a:rPr lang="en-GB" sz="2000" kern="100" dirty="0" err="1">
                <a:effectLst/>
                <a:latin typeface="Aptos" panose="020B0004020202020204" pitchFamily="34" charset="0"/>
                <a:ea typeface="Aptos" panose="020B0004020202020204" pitchFamily="34" charset="0"/>
                <a:cs typeface="Times New Roman" panose="02020603050405020304" pitchFamily="18" charset="0"/>
              </a:rPr>
              <a:t>tabanlı</a:t>
            </a:r>
            <a:r>
              <a:rPr lang="en-GB" sz="2000" kern="100" dirty="0">
                <a:effectLst/>
                <a:latin typeface="Aptos" panose="020B0004020202020204" pitchFamily="34" charset="0"/>
                <a:ea typeface="Aptos" panose="020B0004020202020204" pitchFamily="34" charset="0"/>
                <a:cs typeface="Times New Roman" panose="02020603050405020304" pitchFamily="18" charset="0"/>
              </a:rPr>
              <a:t> </a:t>
            </a:r>
            <a:r>
              <a:rPr lang="en-GB" sz="2000" kern="100" dirty="0" err="1">
                <a:effectLst/>
                <a:latin typeface="Aptos" panose="020B0004020202020204" pitchFamily="34" charset="0"/>
                <a:ea typeface="Aptos" panose="020B0004020202020204" pitchFamily="34" charset="0"/>
                <a:cs typeface="Times New Roman" panose="02020603050405020304" pitchFamily="18" charset="0"/>
              </a:rPr>
              <a:t>MLM'lerin</a:t>
            </a:r>
            <a:r>
              <a:rPr lang="en-GB" sz="2000" kern="100" dirty="0">
                <a:effectLst/>
                <a:latin typeface="Aptos" panose="020B0004020202020204" pitchFamily="34" charset="0"/>
                <a:ea typeface="Aptos" panose="020B0004020202020204" pitchFamily="34" charset="0"/>
                <a:cs typeface="Times New Roman" panose="02020603050405020304" pitchFamily="18" charset="0"/>
              </a:rPr>
              <a:t> </a:t>
            </a:r>
            <a:r>
              <a:rPr lang="en-GB" sz="2000" kern="100" dirty="0" err="1">
                <a:effectLst/>
                <a:latin typeface="Aptos" panose="020B0004020202020204" pitchFamily="34" charset="0"/>
                <a:ea typeface="Aptos" panose="020B0004020202020204" pitchFamily="34" charset="0"/>
                <a:cs typeface="Times New Roman" panose="02020603050405020304" pitchFamily="18" charset="0"/>
              </a:rPr>
              <a:t>ezberleme</a:t>
            </a:r>
            <a:r>
              <a:rPr lang="en-GB" sz="2000" kern="100" dirty="0">
                <a:effectLst/>
                <a:latin typeface="Aptos" panose="020B0004020202020204" pitchFamily="34" charset="0"/>
                <a:ea typeface="Aptos" panose="020B0004020202020204" pitchFamily="34" charset="0"/>
                <a:cs typeface="Times New Roman" panose="02020603050405020304" pitchFamily="18" charset="0"/>
              </a:rPr>
              <a:t> </a:t>
            </a:r>
            <a:r>
              <a:rPr lang="en-GB" sz="2000" kern="100" dirty="0" err="1">
                <a:effectLst/>
                <a:latin typeface="Aptos" panose="020B0004020202020204" pitchFamily="34" charset="0"/>
                <a:ea typeface="Aptos" panose="020B0004020202020204" pitchFamily="34" charset="0"/>
                <a:cs typeface="Times New Roman" panose="02020603050405020304" pitchFamily="18" charset="0"/>
              </a:rPr>
              <a:t>eğilimlerini</a:t>
            </a:r>
            <a:r>
              <a:rPr lang="en-GB" sz="2000" kern="100" dirty="0">
                <a:effectLst/>
                <a:latin typeface="Aptos" panose="020B0004020202020204" pitchFamily="34" charset="0"/>
                <a:ea typeface="Aptos" panose="020B0004020202020204" pitchFamily="34" charset="0"/>
                <a:cs typeface="Times New Roman" panose="02020603050405020304" pitchFamily="18" charset="0"/>
              </a:rPr>
              <a:t> de </a:t>
            </a:r>
            <a:r>
              <a:rPr lang="en-GB" sz="2000" kern="100" dirty="0" err="1">
                <a:effectLst/>
                <a:latin typeface="Aptos" panose="020B0004020202020204" pitchFamily="34" charset="0"/>
                <a:ea typeface="Aptos" panose="020B0004020202020204" pitchFamily="34" charset="0"/>
                <a:cs typeface="Times New Roman" panose="02020603050405020304" pitchFamily="18" charset="0"/>
              </a:rPr>
              <a:t>araştırılmıştır</a:t>
            </a:r>
            <a:endParaRPr lang="en-GB" sz="20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12" name="Picture 11" descr="Rafların göründüğü bulanık soyut halk kütüphanesi">
            <a:extLst>
              <a:ext uri="{FF2B5EF4-FFF2-40B4-BE49-F238E27FC236}">
                <a16:creationId xmlns:a16="http://schemas.microsoft.com/office/drawing/2014/main" id="{613DF5DF-8926-57DF-D59C-2907F402C832}"/>
              </a:ext>
            </a:extLst>
          </p:cNvPr>
          <p:cNvPicPr>
            <a:picLocks noChangeAspect="1"/>
          </p:cNvPicPr>
          <p:nvPr/>
        </p:nvPicPr>
        <p:blipFill rotWithShape="1">
          <a:blip r:embed="rId2"/>
          <a:srcRect l="14881" r="37220" b="-1"/>
          <a:stretch/>
        </p:blipFill>
        <p:spPr>
          <a:xfrm>
            <a:off x="7270812" y="10"/>
            <a:ext cx="4921187" cy="6857990"/>
          </a:xfrm>
          <a:prstGeom prst="rect">
            <a:avLst/>
          </a:prstGeom>
        </p:spPr>
      </p:pic>
      <p:grpSp>
        <p:nvGrpSpPr>
          <p:cNvPr id="9" name="Group 8">
            <a:extLst>
              <a:ext uri="{FF2B5EF4-FFF2-40B4-BE49-F238E27FC236}">
                <a16:creationId xmlns:a16="http://schemas.microsoft.com/office/drawing/2014/main" id="{8CE57D37-C2D0-066B-1AE3-6F4244344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3" name="Rectangle 12">
              <a:extLst>
                <a:ext uri="{FF2B5EF4-FFF2-40B4-BE49-F238E27FC236}">
                  <a16:creationId xmlns:a16="http://schemas.microsoft.com/office/drawing/2014/main" id="{A24DCA44-89CF-872A-903F-96C50780E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B0CC4F5-AC85-FFFA-7EB5-33C4FCE90A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92947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Fırlatılan bir roketin uzun pozlama fotoğrafı">
            <a:extLst>
              <a:ext uri="{FF2B5EF4-FFF2-40B4-BE49-F238E27FC236}">
                <a16:creationId xmlns:a16="http://schemas.microsoft.com/office/drawing/2014/main" id="{EA12D7F6-4D0B-26E4-0B69-A92C9E29B939}"/>
              </a:ext>
            </a:extLst>
          </p:cNvPr>
          <p:cNvPicPr>
            <a:picLocks noChangeAspect="1"/>
          </p:cNvPicPr>
          <p:nvPr/>
        </p:nvPicPr>
        <p:blipFill rotWithShape="1">
          <a:blip r:embed="rId2"/>
          <a:srcRect t="20992"/>
          <a:stretch/>
        </p:blipFill>
        <p:spPr>
          <a:xfrm>
            <a:off x="20" y="-7619"/>
            <a:ext cx="12191979" cy="6887364"/>
          </a:xfrm>
          <a:prstGeom prst="rect">
            <a:avLst/>
          </a:prstGeom>
        </p:spPr>
      </p:pic>
      <p:sp>
        <p:nvSpPr>
          <p:cNvPr id="9" name="Rectangle 8">
            <a:extLst>
              <a:ext uri="{FF2B5EF4-FFF2-40B4-BE49-F238E27FC236}">
                <a16:creationId xmlns:a16="http://schemas.microsoft.com/office/drawing/2014/main" id="{4D60F200-5EB0-B223-2439-C96C67F0F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063219" y="-1252908"/>
            <a:ext cx="4065561" cy="12192000"/>
          </a:xfrm>
          <a:prstGeom prst="rect">
            <a:avLst/>
          </a:prstGeom>
          <a:gradFill flip="none" rotWithShape="1">
            <a:gsLst>
              <a:gs pos="17000">
                <a:srgbClr val="000000">
                  <a:alpha val="59000"/>
                </a:srgbClr>
              </a:gs>
              <a:gs pos="100000">
                <a:srgbClr val="00000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92CB243-67C5-E304-31A0-4D7D607BA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464116" y="322049"/>
            <a:ext cx="3067943" cy="2408606"/>
          </a:xfrm>
          <a:prstGeom prst="rect">
            <a:avLst/>
          </a:prstGeom>
          <a:gradFill flip="none" rotWithShape="1">
            <a:gsLst>
              <a:gs pos="0">
                <a:schemeClr val="accent2"/>
              </a:gs>
              <a:gs pos="51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11A95761-C93E-94BF-087D-D2A823789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392" y="4172881"/>
            <a:ext cx="7154743" cy="2702991"/>
          </a:xfrm>
          <a:prstGeom prst="rect">
            <a:avLst/>
          </a:prstGeom>
          <a:gradFill flip="none" rotWithShape="1">
            <a:gsLst>
              <a:gs pos="0">
                <a:schemeClr val="accent5"/>
              </a:gs>
              <a:gs pos="52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09FBD09B-1D14-6F9F-67EF-E1ABCE2C32E1}"/>
              </a:ext>
            </a:extLst>
          </p:cNvPr>
          <p:cNvSpPr>
            <a:spLocks noGrp="1"/>
          </p:cNvSpPr>
          <p:nvPr>
            <p:ph type="title"/>
          </p:nvPr>
        </p:nvSpPr>
        <p:spPr>
          <a:xfrm>
            <a:off x="859029" y="1936866"/>
            <a:ext cx="4849044" cy="2839273"/>
          </a:xfrm>
        </p:spPr>
        <p:txBody>
          <a:bodyPr vert="horz" lIns="91440" tIns="45720" rIns="91440" bIns="45720" rtlCol="0" anchor="b">
            <a:normAutofit/>
          </a:bodyPr>
          <a:lstStyle/>
          <a:p>
            <a:endParaRPr lang="en-US" sz="3600" dirty="0">
              <a:solidFill>
                <a:srgbClr val="FFFFFF"/>
              </a:solidFill>
            </a:endParaRPr>
          </a:p>
        </p:txBody>
      </p:sp>
      <p:sp>
        <p:nvSpPr>
          <p:cNvPr id="3" name="Content Placeholder 2">
            <a:extLst>
              <a:ext uri="{FF2B5EF4-FFF2-40B4-BE49-F238E27FC236}">
                <a16:creationId xmlns:a16="http://schemas.microsoft.com/office/drawing/2014/main" id="{1278BA05-005D-CE44-426C-6546ADF22BE9}"/>
              </a:ext>
            </a:extLst>
          </p:cNvPr>
          <p:cNvSpPr>
            <a:spLocks noGrp="1"/>
          </p:cNvSpPr>
          <p:nvPr>
            <p:ph idx="1"/>
          </p:nvPr>
        </p:nvSpPr>
        <p:spPr>
          <a:xfrm>
            <a:off x="859028" y="4873600"/>
            <a:ext cx="4849044" cy="1183602"/>
          </a:xfrm>
        </p:spPr>
        <p:txBody>
          <a:bodyPr vert="horz" lIns="91440" tIns="45720" rIns="91440" bIns="45720" rtlCol="0">
            <a:normAutofit/>
          </a:bodyPr>
          <a:lstStyle/>
          <a:p>
            <a:pPr marL="0" indent="0">
              <a:buNone/>
            </a:pPr>
            <a:r>
              <a:rPr lang="en-US" sz="2000" dirty="0">
                <a:solidFill>
                  <a:srgbClr val="FFFFFF"/>
                </a:solidFill>
              </a:rPr>
              <a:t>I’m missed</a:t>
            </a:r>
          </a:p>
        </p:txBody>
      </p:sp>
      <p:sp>
        <p:nvSpPr>
          <p:cNvPr id="15" name="Rectangle 14">
            <a:extLst>
              <a:ext uri="{FF2B5EF4-FFF2-40B4-BE49-F238E27FC236}">
                <a16:creationId xmlns:a16="http://schemas.microsoft.com/office/drawing/2014/main" id="{6E63D1A5-FD49-4756-F62E-786C34E63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6736" y="-7619"/>
            <a:ext cx="995654" cy="6918113"/>
          </a:xfrm>
          <a:prstGeom prst="rect">
            <a:avLst/>
          </a:prstGeom>
          <a:gradFill flip="none" rotWithShape="1">
            <a:gsLst>
              <a:gs pos="0">
                <a:schemeClr val="accent5">
                  <a:alpha val="68000"/>
                </a:schemeClr>
              </a:gs>
              <a:gs pos="37000">
                <a:schemeClr val="accent5">
                  <a:alpha val="0"/>
                </a:schemeClr>
              </a:gs>
            </a:gsLst>
            <a:lin ang="10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120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1000"/>
                                  </p:stCondLst>
                                  <p:endCondLst>
                                    <p:cond evt="begin" delay="0">
                                      <p:tn val="5"/>
                                    </p:cond>
                                  </p:end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4AFB90-830D-3198-57B3-22588B2822FF}"/>
              </a:ext>
            </a:extLst>
          </p:cNvPr>
          <p:cNvSpPr>
            <a:spLocks noGrp="1"/>
          </p:cNvSpPr>
          <p:nvPr>
            <p:ph type="title"/>
          </p:nvPr>
        </p:nvSpPr>
        <p:spPr>
          <a:xfrm>
            <a:off x="761800" y="762001"/>
            <a:ext cx="5334197" cy="1708242"/>
          </a:xfrm>
        </p:spPr>
        <p:txBody>
          <a:bodyPr anchor="ctr">
            <a:normAutofit/>
          </a:bodyPr>
          <a:lstStyle/>
          <a:p>
            <a:r>
              <a:rPr lang="en-GB" sz="4000" kern="0">
                <a:latin typeface="Times New Roman" panose="02020603050405020304" pitchFamily="18" charset="0"/>
                <a:ea typeface="Times New Roman" panose="02020603050405020304" pitchFamily="18" charset="0"/>
                <a:cs typeface="Times New Roman" panose="02020603050405020304" pitchFamily="18" charset="0"/>
              </a:rPr>
              <a:t>Giriş</a:t>
            </a:r>
            <a:endParaRPr lang="en-GB" sz="4000"/>
          </a:p>
        </p:txBody>
      </p:sp>
      <p:sp>
        <p:nvSpPr>
          <p:cNvPr id="3" name="Content Placeholder 2">
            <a:extLst>
              <a:ext uri="{FF2B5EF4-FFF2-40B4-BE49-F238E27FC236}">
                <a16:creationId xmlns:a16="http://schemas.microsoft.com/office/drawing/2014/main" id="{DE1681CC-7102-D470-592B-7A25C14A8D63}"/>
              </a:ext>
            </a:extLst>
          </p:cNvPr>
          <p:cNvSpPr>
            <a:spLocks noGrp="1"/>
          </p:cNvSpPr>
          <p:nvPr>
            <p:ph idx="1"/>
          </p:nvPr>
        </p:nvSpPr>
        <p:spPr>
          <a:xfrm>
            <a:off x="761800" y="2470244"/>
            <a:ext cx="5334197" cy="3769835"/>
          </a:xfrm>
        </p:spPr>
        <p:txBody>
          <a:bodyPr anchor="ctr">
            <a:normAutofit lnSpcReduction="10000"/>
          </a:bodyPr>
          <a:lstStyle/>
          <a:p>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Son </a:t>
            </a:r>
            <a:r>
              <a:rPr lang="en-GB"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yıllarda</a:t>
            </a: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MLM'ler</a:t>
            </a: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NLP'de</a:t>
            </a: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birçok</a:t>
            </a: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görevde</a:t>
            </a: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en</a:t>
            </a: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 son </a:t>
            </a:r>
            <a:r>
              <a:rPr lang="en-GB"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teknolojiyi</a:t>
            </a: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oluşturmuştur</a:t>
            </a: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 Bu modeller, </a:t>
            </a:r>
            <a:r>
              <a:rPr lang="en-GB"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büyük</a:t>
            </a: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metin</a:t>
            </a: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korpusları</a:t>
            </a: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üzerinde</a:t>
            </a: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eğitilerek</a:t>
            </a: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kelimelerin</a:t>
            </a: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bağlamdaki</a:t>
            </a: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anlamlarını</a:t>
            </a: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öğrenirler</a:t>
            </a: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spcAft>
                <a:spcPts val="800"/>
              </a:spcAft>
            </a:pP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Bu </a:t>
            </a:r>
            <a:r>
              <a:rPr lang="en-GB"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çalışmada</a:t>
            </a: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MLM'lerin</a:t>
            </a: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çok</a:t>
            </a: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dilli</a:t>
            </a: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morfolojik</a:t>
            </a: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sınıflandırma</a:t>
            </a: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görevlerindeki</a:t>
            </a: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performansları</a:t>
            </a: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araştırılmıştır</a:t>
            </a: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914400" lvl="2" indent="0">
              <a:spcAft>
                <a:spcPts val="800"/>
              </a:spcAft>
              <a:buNone/>
            </a:pPr>
            <a:r>
              <a:rPr lang="en-GB" kern="0" dirty="0">
                <a:latin typeface="Times New Roman" panose="02020603050405020304" pitchFamily="18" charset="0"/>
                <a:ea typeface="Times New Roman" panose="02020603050405020304" pitchFamily="18" charset="0"/>
                <a:cs typeface="Times New Roman" panose="02020603050405020304" pitchFamily="18" charset="0"/>
              </a:rPr>
              <a:t>“</a:t>
            </a:r>
            <a:r>
              <a:rPr lang="en-GB" kern="0" dirty="0" err="1">
                <a:effectLst/>
                <a:latin typeface="Times New Roman" panose="02020603050405020304" pitchFamily="18" charset="0"/>
                <a:ea typeface="Times New Roman" panose="02020603050405020304" pitchFamily="18" charset="0"/>
                <a:cs typeface="Times New Roman" panose="02020603050405020304" pitchFamily="18" charset="0"/>
              </a:rPr>
              <a:t>Morfoloji</a:t>
            </a:r>
            <a:r>
              <a:rPr lang="en-GB" kern="0" dirty="0">
                <a:latin typeface="Times New Roman" panose="02020603050405020304" pitchFamily="18" charset="0"/>
                <a:ea typeface="Times New Roman" panose="02020603050405020304" pitchFamily="18" charset="0"/>
                <a:cs typeface="Times New Roman" panose="02020603050405020304" pitchFamily="18" charset="0"/>
              </a:rPr>
              <a:t>:</a:t>
            </a: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kern="0" dirty="0" err="1">
                <a:effectLst/>
                <a:latin typeface="Times New Roman" panose="02020603050405020304" pitchFamily="18" charset="0"/>
                <a:ea typeface="Times New Roman" panose="02020603050405020304" pitchFamily="18" charset="0"/>
                <a:cs typeface="Times New Roman" panose="02020603050405020304" pitchFamily="18" charset="0"/>
              </a:rPr>
              <a:t>kelimelerin</a:t>
            </a: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kern="0" dirty="0" err="1">
                <a:effectLst/>
                <a:latin typeface="Times New Roman" panose="02020603050405020304" pitchFamily="18" charset="0"/>
                <a:ea typeface="Times New Roman" panose="02020603050405020304" pitchFamily="18" charset="0"/>
                <a:cs typeface="Times New Roman" panose="02020603050405020304" pitchFamily="18" charset="0"/>
              </a:rPr>
              <a:t>iç</a:t>
            </a: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kern="0" dirty="0" err="1">
                <a:effectLst/>
                <a:latin typeface="Times New Roman" panose="02020603050405020304" pitchFamily="18" charset="0"/>
                <a:ea typeface="Times New Roman" panose="02020603050405020304" pitchFamily="18" charset="0"/>
                <a:cs typeface="Times New Roman" panose="02020603050405020304" pitchFamily="18" charset="0"/>
              </a:rPr>
              <a:t>yapısını</a:t>
            </a: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kern="0" dirty="0" err="1">
                <a:effectLst/>
                <a:latin typeface="Times New Roman" panose="02020603050405020304" pitchFamily="18" charset="0"/>
                <a:ea typeface="Times New Roman" panose="02020603050405020304" pitchFamily="18" charset="0"/>
                <a:cs typeface="Times New Roman" panose="02020603050405020304" pitchFamily="18" charset="0"/>
              </a:rPr>
              <a:t>ve</a:t>
            </a: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kern="0" dirty="0" err="1">
                <a:effectLst/>
                <a:latin typeface="Times New Roman" panose="02020603050405020304" pitchFamily="18" charset="0"/>
                <a:ea typeface="Times New Roman" panose="02020603050405020304" pitchFamily="18" charset="0"/>
                <a:cs typeface="Times New Roman" panose="02020603050405020304" pitchFamily="18" charset="0"/>
              </a:rPr>
              <a:t>farklı</a:t>
            </a: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kern="0" dirty="0" err="1">
                <a:effectLst/>
                <a:latin typeface="Times New Roman" panose="02020603050405020304" pitchFamily="18" charset="0"/>
                <a:ea typeface="Times New Roman" panose="02020603050405020304" pitchFamily="18" charset="0"/>
                <a:cs typeface="Times New Roman" panose="02020603050405020304" pitchFamily="18" charset="0"/>
              </a:rPr>
              <a:t>kelime</a:t>
            </a: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kern="0" dirty="0" err="1">
                <a:effectLst/>
                <a:latin typeface="Times New Roman" panose="02020603050405020304" pitchFamily="18" charset="0"/>
                <a:ea typeface="Times New Roman" panose="02020603050405020304" pitchFamily="18" charset="0"/>
                <a:cs typeface="Times New Roman" panose="02020603050405020304" pitchFamily="18" charset="0"/>
              </a:rPr>
              <a:t>biçimlerini</a:t>
            </a: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kern="0" dirty="0" err="1">
                <a:effectLst/>
                <a:latin typeface="Times New Roman" panose="02020603050405020304" pitchFamily="18" charset="0"/>
                <a:ea typeface="Times New Roman" panose="02020603050405020304" pitchFamily="18" charset="0"/>
                <a:cs typeface="Times New Roman" panose="02020603050405020304" pitchFamily="18" charset="0"/>
              </a:rPr>
              <a:t>inceleyen</a:t>
            </a: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kern="0" dirty="0" err="1">
                <a:effectLst/>
                <a:latin typeface="Times New Roman" panose="02020603050405020304" pitchFamily="18" charset="0"/>
                <a:ea typeface="Times New Roman" panose="02020603050405020304" pitchFamily="18" charset="0"/>
                <a:cs typeface="Times New Roman" panose="02020603050405020304" pitchFamily="18" charset="0"/>
              </a:rPr>
              <a:t>bir</a:t>
            </a: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kern="0" dirty="0" err="1">
                <a:effectLst/>
                <a:latin typeface="Times New Roman" panose="02020603050405020304" pitchFamily="18" charset="0"/>
                <a:ea typeface="Times New Roman" panose="02020603050405020304" pitchFamily="18" charset="0"/>
                <a:cs typeface="Times New Roman" panose="02020603050405020304" pitchFamily="18" charset="0"/>
              </a:rPr>
              <a:t>dilbilim</a:t>
            </a:r>
            <a:r>
              <a:rPr lang="en-GB"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kern="0" dirty="0" err="1">
                <a:effectLst/>
                <a:latin typeface="Times New Roman" panose="02020603050405020304" pitchFamily="18" charset="0"/>
                <a:ea typeface="Times New Roman" panose="02020603050405020304" pitchFamily="18" charset="0"/>
                <a:cs typeface="Times New Roman" panose="02020603050405020304" pitchFamily="18" charset="0"/>
              </a:rPr>
              <a:t>dalıdır</a:t>
            </a:r>
            <a:r>
              <a:rPr lang="en-GB" kern="0" dirty="0">
                <a:latin typeface="Times New Roman" panose="02020603050405020304" pitchFamily="18" charset="0"/>
                <a:ea typeface="Times New Roman" panose="02020603050405020304" pitchFamily="18" charset="0"/>
                <a:cs typeface="Times New Roman" panose="02020603050405020304" pitchFamily="18" charset="0"/>
              </a:rPr>
              <a:t>”</a:t>
            </a:r>
            <a:endParaRPr lang="en-GB" dirty="0"/>
          </a:p>
        </p:txBody>
      </p:sp>
      <p:pic>
        <p:nvPicPr>
          <p:cNvPr id="5" name="Picture 4" descr="Çalışma alanı arka planı">
            <a:extLst>
              <a:ext uri="{FF2B5EF4-FFF2-40B4-BE49-F238E27FC236}">
                <a16:creationId xmlns:a16="http://schemas.microsoft.com/office/drawing/2014/main" id="{E83C3C38-227C-CBA6-10B8-21A1F2289E7B}"/>
              </a:ext>
            </a:extLst>
          </p:cNvPr>
          <p:cNvPicPr>
            <a:picLocks noChangeAspect="1"/>
          </p:cNvPicPr>
          <p:nvPr/>
        </p:nvPicPr>
        <p:blipFill rotWithShape="1">
          <a:blip r:embed="rId2"/>
          <a:srcRect l="48164" r="-1"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011946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7EDFEDF-2C16-1088-12DC-D1F30B6EB929}"/>
              </a:ext>
            </a:extLst>
          </p:cNvPr>
          <p:cNvSpPr>
            <a:spLocks noGrp="1"/>
          </p:cNvSpPr>
          <p:nvPr>
            <p:ph type="title"/>
          </p:nvPr>
        </p:nvSpPr>
        <p:spPr>
          <a:xfrm>
            <a:off x="1188069" y="381935"/>
            <a:ext cx="4008583" cy="5974414"/>
          </a:xfrm>
        </p:spPr>
        <p:txBody>
          <a:bodyPr anchor="ctr">
            <a:normAutofit/>
          </a:bodyPr>
          <a:lstStyle/>
          <a:p>
            <a:r>
              <a:rPr lang="en-GB" sz="8000">
                <a:solidFill>
                  <a:srgbClr val="FFFFFF"/>
                </a:solidFill>
              </a:rPr>
              <a:t>Veri</a:t>
            </a: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062748E6-B2D5-FC47-7453-2EE52F182AD0}"/>
              </a:ext>
            </a:extLst>
          </p:cNvPr>
          <p:cNvSpPr>
            <a:spLocks noGrp="1"/>
          </p:cNvSpPr>
          <p:nvPr>
            <p:ph idx="1"/>
          </p:nvPr>
        </p:nvSpPr>
        <p:spPr>
          <a:xfrm>
            <a:off x="6297233" y="518400"/>
            <a:ext cx="4771607" cy="5837949"/>
          </a:xfrm>
        </p:spPr>
        <p:txBody>
          <a:bodyPr anchor="ctr">
            <a:normAutofit/>
          </a:bodyPr>
          <a:lstStyle/>
          <a:p>
            <a:r>
              <a:rPr lang="en-GB" sz="2000" dirty="0">
                <a:solidFill>
                  <a:schemeClr val="tx1">
                    <a:alpha val="80000"/>
                  </a:schemeClr>
                </a:solidFill>
              </a:rPr>
              <a:t>Bir </a:t>
            </a:r>
            <a:r>
              <a:rPr lang="en-GB" sz="2000" dirty="0" err="1">
                <a:solidFill>
                  <a:schemeClr val="tx1">
                    <a:alpha val="80000"/>
                  </a:schemeClr>
                </a:solidFill>
              </a:rPr>
              <a:t>araştırma</a:t>
            </a:r>
            <a:r>
              <a:rPr lang="en-GB" sz="2000" dirty="0">
                <a:solidFill>
                  <a:schemeClr val="tx1">
                    <a:alpha val="80000"/>
                  </a:schemeClr>
                </a:solidFill>
              </a:rPr>
              <a:t> </a:t>
            </a:r>
            <a:r>
              <a:rPr lang="en-GB" sz="2000" dirty="0" err="1">
                <a:solidFill>
                  <a:schemeClr val="tx1">
                    <a:alpha val="80000"/>
                  </a:schemeClr>
                </a:solidFill>
              </a:rPr>
              <a:t>görevi</a:t>
            </a:r>
            <a:r>
              <a:rPr lang="en-GB" sz="2000" dirty="0">
                <a:solidFill>
                  <a:schemeClr val="tx1">
                    <a:alpha val="80000"/>
                  </a:schemeClr>
                </a:solidFill>
              </a:rPr>
              <a:t>, </a:t>
            </a:r>
            <a:r>
              <a:rPr lang="en-GB" sz="2000" dirty="0" err="1">
                <a:solidFill>
                  <a:schemeClr val="tx1">
                    <a:alpha val="80000"/>
                  </a:schemeClr>
                </a:solidFill>
              </a:rPr>
              <a:t>UD'nin</a:t>
            </a:r>
            <a:r>
              <a:rPr lang="en-GB" sz="2000" dirty="0">
                <a:solidFill>
                  <a:schemeClr val="tx1">
                    <a:alpha val="80000"/>
                  </a:schemeClr>
                </a:solidFill>
              </a:rPr>
              <a:t> </a:t>
            </a:r>
            <a:r>
              <a:rPr lang="en-GB" sz="2000" dirty="0" err="1">
                <a:solidFill>
                  <a:schemeClr val="tx1">
                    <a:alpha val="80000"/>
                  </a:schemeClr>
                </a:solidFill>
              </a:rPr>
              <a:t>morfolojik</a:t>
            </a:r>
            <a:r>
              <a:rPr lang="en-GB" sz="2000" dirty="0">
                <a:solidFill>
                  <a:schemeClr val="tx1">
                    <a:alpha val="80000"/>
                  </a:schemeClr>
                </a:solidFill>
              </a:rPr>
              <a:t> </a:t>
            </a:r>
            <a:r>
              <a:rPr lang="en-GB" sz="2000" dirty="0" err="1">
                <a:solidFill>
                  <a:schemeClr val="tx1">
                    <a:alpha val="80000"/>
                  </a:schemeClr>
                </a:solidFill>
              </a:rPr>
              <a:t>özellikler</a:t>
            </a:r>
            <a:r>
              <a:rPr lang="en-GB" sz="2000" dirty="0">
                <a:solidFill>
                  <a:schemeClr val="tx1">
                    <a:alpha val="80000"/>
                  </a:schemeClr>
                </a:solidFill>
              </a:rPr>
              <a:t> (</a:t>
            </a:r>
            <a:r>
              <a:rPr lang="en-GB" sz="2000" dirty="0" err="1">
                <a:solidFill>
                  <a:schemeClr val="tx1">
                    <a:alpha val="80000"/>
                  </a:schemeClr>
                </a:solidFill>
              </a:rPr>
              <a:t>etiketler</a:t>
            </a:r>
            <a:r>
              <a:rPr lang="en-GB" sz="2000" dirty="0">
                <a:solidFill>
                  <a:schemeClr val="tx1">
                    <a:alpha val="80000"/>
                  </a:schemeClr>
                </a:solidFill>
              </a:rPr>
              <a:t>) </a:t>
            </a:r>
            <a:r>
              <a:rPr lang="en-GB" sz="2000" dirty="0" err="1">
                <a:solidFill>
                  <a:schemeClr val="tx1">
                    <a:alpha val="80000"/>
                  </a:schemeClr>
                </a:solidFill>
              </a:rPr>
              <a:t>için</a:t>
            </a:r>
            <a:r>
              <a:rPr lang="en-GB" sz="2000" dirty="0">
                <a:solidFill>
                  <a:schemeClr val="tx1">
                    <a:alpha val="80000"/>
                  </a:schemeClr>
                </a:solidFill>
              </a:rPr>
              <a:t> </a:t>
            </a:r>
            <a:r>
              <a:rPr lang="en-GB" sz="2000" dirty="0" err="1">
                <a:solidFill>
                  <a:schemeClr val="tx1">
                    <a:alpha val="80000"/>
                  </a:schemeClr>
                </a:solidFill>
              </a:rPr>
              <a:t>adlandırma</a:t>
            </a:r>
            <a:r>
              <a:rPr lang="en-GB" sz="2000" dirty="0">
                <a:solidFill>
                  <a:schemeClr val="tx1">
                    <a:alpha val="80000"/>
                  </a:schemeClr>
                </a:solidFill>
              </a:rPr>
              <a:t> </a:t>
            </a:r>
            <a:r>
              <a:rPr lang="en-GB" sz="2000" dirty="0" err="1">
                <a:solidFill>
                  <a:schemeClr val="tx1">
                    <a:alpha val="80000"/>
                  </a:schemeClr>
                </a:solidFill>
              </a:rPr>
              <a:t>kurallarına</a:t>
            </a:r>
            <a:r>
              <a:rPr lang="en-GB" sz="2000" dirty="0">
                <a:solidFill>
                  <a:schemeClr val="tx1">
                    <a:alpha val="80000"/>
                  </a:schemeClr>
                </a:solidFill>
              </a:rPr>
              <a:t> </a:t>
            </a:r>
            <a:r>
              <a:rPr lang="en-GB" sz="2000" dirty="0" err="1">
                <a:solidFill>
                  <a:schemeClr val="tx1">
                    <a:alpha val="80000"/>
                  </a:schemeClr>
                </a:solidFill>
              </a:rPr>
              <a:t>uygun</a:t>
            </a:r>
            <a:r>
              <a:rPr lang="en-GB" sz="2000" dirty="0">
                <a:solidFill>
                  <a:schemeClr val="tx1">
                    <a:alpha val="80000"/>
                  </a:schemeClr>
                </a:solidFill>
              </a:rPr>
              <a:t> </a:t>
            </a:r>
            <a:r>
              <a:rPr lang="en-GB" sz="2000" dirty="0" err="1">
                <a:solidFill>
                  <a:schemeClr val="tx1">
                    <a:alpha val="80000"/>
                  </a:schemeClr>
                </a:solidFill>
              </a:rPr>
              <a:t>olarak</a:t>
            </a:r>
            <a:r>
              <a:rPr lang="en-GB" sz="2000" dirty="0">
                <a:solidFill>
                  <a:schemeClr val="tx1">
                    <a:alpha val="80000"/>
                  </a:schemeClr>
                </a:solidFill>
              </a:rPr>
              <a:t> </a:t>
            </a:r>
            <a:r>
              <a:rPr lang="en-GB" sz="2000" dirty="0" err="1">
                <a:solidFill>
                  <a:schemeClr val="tx1">
                    <a:alpha val="80000"/>
                  </a:schemeClr>
                </a:solidFill>
              </a:rPr>
              <a:t>üçlü</a:t>
            </a:r>
            <a:r>
              <a:rPr lang="en-GB" sz="2000" dirty="0">
                <a:solidFill>
                  <a:schemeClr val="tx1">
                    <a:alpha val="80000"/>
                  </a:schemeClr>
                </a:solidFill>
              </a:rPr>
              <a:t> (</a:t>
            </a:r>
            <a:r>
              <a:rPr lang="en-GB" sz="2000" dirty="0" err="1">
                <a:solidFill>
                  <a:schemeClr val="tx1">
                    <a:alpha val="80000"/>
                  </a:schemeClr>
                </a:solidFill>
              </a:rPr>
              <a:t>dil</a:t>
            </a:r>
            <a:r>
              <a:rPr lang="en-GB" sz="2000" dirty="0">
                <a:solidFill>
                  <a:schemeClr val="tx1">
                    <a:alpha val="80000"/>
                  </a:schemeClr>
                </a:solidFill>
              </a:rPr>
              <a:t>, POS, </a:t>
            </a:r>
            <a:r>
              <a:rPr lang="en-GB" sz="2000" dirty="0" err="1">
                <a:solidFill>
                  <a:schemeClr val="tx1">
                    <a:alpha val="80000"/>
                  </a:schemeClr>
                </a:solidFill>
              </a:rPr>
              <a:t>morfolojik</a:t>
            </a:r>
            <a:r>
              <a:rPr lang="en-GB" sz="2000" dirty="0">
                <a:solidFill>
                  <a:schemeClr val="tx1">
                    <a:alpha val="80000"/>
                  </a:schemeClr>
                </a:solidFill>
              </a:rPr>
              <a:t> </a:t>
            </a:r>
            <a:r>
              <a:rPr lang="en-GB" sz="2000" dirty="0" err="1">
                <a:solidFill>
                  <a:schemeClr val="tx1">
                    <a:alpha val="80000"/>
                  </a:schemeClr>
                </a:solidFill>
              </a:rPr>
              <a:t>özellik</a:t>
            </a:r>
            <a:r>
              <a:rPr lang="en-GB" sz="2000" dirty="0">
                <a:solidFill>
                  <a:schemeClr val="tx1">
                    <a:alpha val="80000"/>
                  </a:schemeClr>
                </a:solidFill>
              </a:rPr>
              <a:t>) </a:t>
            </a:r>
            <a:r>
              <a:rPr lang="en-GB" sz="2000" dirty="0" err="1">
                <a:solidFill>
                  <a:schemeClr val="tx1">
                    <a:alpha val="80000"/>
                  </a:schemeClr>
                </a:solidFill>
              </a:rPr>
              <a:t>olarak</a:t>
            </a:r>
            <a:r>
              <a:rPr lang="en-GB" sz="2000" dirty="0">
                <a:solidFill>
                  <a:schemeClr val="tx1">
                    <a:alpha val="80000"/>
                  </a:schemeClr>
                </a:solidFill>
              </a:rPr>
              <a:t> </a:t>
            </a:r>
            <a:r>
              <a:rPr lang="en-GB" sz="2000" dirty="0" err="1">
                <a:solidFill>
                  <a:schemeClr val="tx1">
                    <a:alpha val="80000"/>
                  </a:schemeClr>
                </a:solidFill>
              </a:rPr>
              <a:t>tanımlanıyor</a:t>
            </a:r>
            <a:r>
              <a:rPr lang="en-GB" sz="2000" dirty="0">
                <a:solidFill>
                  <a:schemeClr val="tx1">
                    <a:alpha val="80000"/>
                  </a:schemeClr>
                </a:solidFill>
              </a:rPr>
              <a:t>.</a:t>
            </a:r>
          </a:p>
          <a:p>
            <a:pPr marL="457200" lvl="1" indent="0">
              <a:buNone/>
            </a:pPr>
            <a:r>
              <a:rPr lang="en-GB" sz="1600">
                <a:solidFill>
                  <a:schemeClr val="tx1">
                    <a:alpha val="80000"/>
                  </a:schemeClr>
                </a:solidFill>
              </a:rPr>
              <a:t>“UD: https</a:t>
            </a:r>
            <a:r>
              <a:rPr lang="en-GB" sz="1600" dirty="0">
                <a:solidFill>
                  <a:schemeClr val="tx1">
                    <a:alpha val="80000"/>
                  </a:schemeClr>
                </a:solidFill>
              </a:rPr>
              <a:t>://universaldependencies.org/” </a:t>
            </a:r>
          </a:p>
          <a:p>
            <a:r>
              <a:rPr lang="en-GB" sz="2000" dirty="0">
                <a:solidFill>
                  <a:schemeClr val="tx1">
                    <a:alpha val="80000"/>
                  </a:schemeClr>
                </a:solidFill>
              </a:rPr>
              <a:t>Her </a:t>
            </a:r>
            <a:r>
              <a:rPr lang="en-GB" sz="2000" dirty="0" err="1">
                <a:solidFill>
                  <a:schemeClr val="tx1">
                    <a:alpha val="80000"/>
                  </a:schemeClr>
                </a:solidFill>
              </a:rPr>
              <a:t>örnek</a:t>
            </a:r>
            <a:r>
              <a:rPr lang="en-GB" sz="2000" dirty="0">
                <a:solidFill>
                  <a:schemeClr val="tx1">
                    <a:alpha val="80000"/>
                  </a:schemeClr>
                </a:solidFill>
              </a:rPr>
              <a:t>, </a:t>
            </a:r>
            <a:r>
              <a:rPr lang="en-GB" sz="2000" dirty="0" err="1">
                <a:solidFill>
                  <a:schemeClr val="tx1">
                    <a:alpha val="80000"/>
                  </a:schemeClr>
                </a:solidFill>
              </a:rPr>
              <a:t>belirli</a:t>
            </a:r>
            <a:r>
              <a:rPr lang="en-GB" sz="2000" dirty="0">
                <a:solidFill>
                  <a:schemeClr val="tx1">
                    <a:alpha val="80000"/>
                  </a:schemeClr>
                </a:solidFill>
              </a:rPr>
              <a:t> </a:t>
            </a:r>
            <a:r>
              <a:rPr lang="en-GB" sz="2000" dirty="0" err="1">
                <a:solidFill>
                  <a:schemeClr val="tx1">
                    <a:alpha val="80000"/>
                  </a:schemeClr>
                </a:solidFill>
              </a:rPr>
              <a:t>bir</a:t>
            </a:r>
            <a:r>
              <a:rPr lang="en-GB" sz="2000" dirty="0">
                <a:solidFill>
                  <a:schemeClr val="tx1">
                    <a:alpha val="80000"/>
                  </a:schemeClr>
                </a:solidFill>
              </a:rPr>
              <a:t> </a:t>
            </a:r>
            <a:r>
              <a:rPr lang="en-GB" sz="2000" dirty="0" err="1">
                <a:solidFill>
                  <a:schemeClr val="tx1">
                    <a:alpha val="80000"/>
                  </a:schemeClr>
                </a:solidFill>
              </a:rPr>
              <a:t>hedef</a:t>
            </a:r>
            <a:r>
              <a:rPr lang="en-GB" sz="2000" dirty="0">
                <a:solidFill>
                  <a:schemeClr val="tx1">
                    <a:alpha val="80000"/>
                  </a:schemeClr>
                </a:solidFill>
              </a:rPr>
              <a:t> </a:t>
            </a:r>
            <a:r>
              <a:rPr lang="en-GB" sz="2000" dirty="0" err="1">
                <a:solidFill>
                  <a:schemeClr val="tx1">
                    <a:alpha val="80000"/>
                  </a:schemeClr>
                </a:solidFill>
              </a:rPr>
              <a:t>kelimeye</a:t>
            </a:r>
            <a:r>
              <a:rPr lang="en-GB" sz="2000" dirty="0">
                <a:solidFill>
                  <a:schemeClr val="tx1">
                    <a:alpha val="80000"/>
                  </a:schemeClr>
                </a:solidFill>
              </a:rPr>
              <a:t> </a:t>
            </a:r>
            <a:r>
              <a:rPr lang="en-GB" sz="2000" dirty="0" err="1">
                <a:solidFill>
                  <a:schemeClr val="tx1">
                    <a:alpha val="80000"/>
                  </a:schemeClr>
                </a:solidFill>
              </a:rPr>
              <a:t>ve</a:t>
            </a:r>
            <a:r>
              <a:rPr lang="en-GB" sz="2000" dirty="0">
                <a:solidFill>
                  <a:schemeClr val="tx1">
                    <a:alpha val="80000"/>
                  </a:schemeClr>
                </a:solidFill>
              </a:rPr>
              <a:t> </a:t>
            </a:r>
            <a:r>
              <a:rPr lang="en-GB" sz="2000" dirty="0" err="1">
                <a:solidFill>
                  <a:schemeClr val="tx1">
                    <a:alpha val="80000"/>
                  </a:schemeClr>
                </a:solidFill>
              </a:rPr>
              <a:t>kendisi</a:t>
            </a:r>
            <a:r>
              <a:rPr lang="en-GB" sz="2000" dirty="0">
                <a:solidFill>
                  <a:schemeClr val="tx1">
                    <a:alpha val="80000"/>
                  </a:schemeClr>
                </a:solidFill>
              </a:rPr>
              <a:t> </a:t>
            </a:r>
            <a:r>
              <a:rPr lang="en-GB" sz="2000" dirty="0" err="1">
                <a:solidFill>
                  <a:schemeClr val="tx1">
                    <a:alpha val="80000"/>
                  </a:schemeClr>
                </a:solidFill>
              </a:rPr>
              <a:t>için</a:t>
            </a:r>
            <a:r>
              <a:rPr lang="en-GB" sz="2000" dirty="0">
                <a:solidFill>
                  <a:schemeClr val="tx1">
                    <a:alpha val="80000"/>
                  </a:schemeClr>
                </a:solidFill>
              </a:rPr>
              <a:t> </a:t>
            </a:r>
            <a:r>
              <a:rPr lang="en-GB" sz="2000" dirty="0" err="1">
                <a:solidFill>
                  <a:schemeClr val="tx1">
                    <a:alpha val="80000"/>
                  </a:schemeClr>
                </a:solidFill>
              </a:rPr>
              <a:t>bir</a:t>
            </a:r>
            <a:r>
              <a:rPr lang="en-GB" sz="2000" dirty="0">
                <a:solidFill>
                  <a:schemeClr val="tx1">
                    <a:alpha val="80000"/>
                  </a:schemeClr>
                </a:solidFill>
              </a:rPr>
              <a:t> </a:t>
            </a:r>
            <a:r>
              <a:rPr lang="en-GB" sz="2000" dirty="0" err="1">
                <a:solidFill>
                  <a:schemeClr val="tx1">
                    <a:alpha val="80000"/>
                  </a:schemeClr>
                </a:solidFill>
              </a:rPr>
              <a:t>morfolojik</a:t>
            </a:r>
            <a:r>
              <a:rPr lang="en-GB" sz="2000" dirty="0">
                <a:solidFill>
                  <a:schemeClr val="tx1">
                    <a:alpha val="80000"/>
                  </a:schemeClr>
                </a:solidFill>
              </a:rPr>
              <a:t> </a:t>
            </a:r>
            <a:r>
              <a:rPr lang="en-GB" sz="2000" dirty="0" err="1">
                <a:solidFill>
                  <a:schemeClr val="tx1">
                    <a:alpha val="80000"/>
                  </a:schemeClr>
                </a:solidFill>
              </a:rPr>
              <a:t>özellik</a:t>
            </a:r>
            <a:r>
              <a:rPr lang="en-GB" sz="2000" dirty="0">
                <a:solidFill>
                  <a:schemeClr val="tx1">
                    <a:alpha val="80000"/>
                  </a:schemeClr>
                </a:solidFill>
              </a:rPr>
              <a:t> </a:t>
            </a:r>
            <a:r>
              <a:rPr lang="en-GB" sz="2000" dirty="0" err="1">
                <a:solidFill>
                  <a:schemeClr val="tx1">
                    <a:alpha val="80000"/>
                  </a:schemeClr>
                </a:solidFill>
              </a:rPr>
              <a:t>değerine</a:t>
            </a:r>
            <a:r>
              <a:rPr lang="en-GB" sz="2000" dirty="0">
                <a:solidFill>
                  <a:schemeClr val="tx1">
                    <a:alpha val="80000"/>
                  </a:schemeClr>
                </a:solidFill>
              </a:rPr>
              <a:t> </a:t>
            </a:r>
            <a:r>
              <a:rPr lang="en-GB" sz="2000" dirty="0" err="1">
                <a:solidFill>
                  <a:schemeClr val="tx1">
                    <a:alpha val="80000"/>
                  </a:schemeClr>
                </a:solidFill>
              </a:rPr>
              <a:t>sahip</a:t>
            </a:r>
            <a:r>
              <a:rPr lang="en-GB" sz="2000" dirty="0">
                <a:solidFill>
                  <a:schemeClr val="tx1">
                    <a:alpha val="80000"/>
                  </a:schemeClr>
                </a:solidFill>
              </a:rPr>
              <a:t> </a:t>
            </a:r>
            <a:r>
              <a:rPr lang="en-GB" sz="2000" dirty="0" err="1">
                <a:solidFill>
                  <a:schemeClr val="tx1">
                    <a:alpha val="80000"/>
                  </a:schemeClr>
                </a:solidFill>
              </a:rPr>
              <a:t>bir</a:t>
            </a:r>
            <a:r>
              <a:rPr lang="en-GB" sz="2000" dirty="0">
                <a:solidFill>
                  <a:schemeClr val="tx1">
                    <a:alpha val="80000"/>
                  </a:schemeClr>
                </a:solidFill>
              </a:rPr>
              <a:t> </a:t>
            </a:r>
            <a:r>
              <a:rPr lang="en-GB" sz="2000" dirty="0" err="1">
                <a:solidFill>
                  <a:schemeClr val="tx1">
                    <a:alpha val="80000"/>
                  </a:schemeClr>
                </a:solidFill>
              </a:rPr>
              <a:t>cümledir</a:t>
            </a:r>
            <a:r>
              <a:rPr lang="en-GB" sz="2000" dirty="0">
                <a:solidFill>
                  <a:schemeClr val="tx1">
                    <a:alpha val="80000"/>
                  </a:schemeClr>
                </a:solidFill>
              </a:rPr>
              <a:t>. </a:t>
            </a:r>
            <a:r>
              <a:rPr lang="en-GB" sz="2000" dirty="0" err="1">
                <a:solidFill>
                  <a:schemeClr val="tx1">
                    <a:alpha val="80000"/>
                  </a:schemeClr>
                </a:solidFill>
              </a:rPr>
              <a:t>Örneğin</a:t>
            </a:r>
            <a:r>
              <a:rPr lang="en-GB" sz="2000" dirty="0">
                <a:solidFill>
                  <a:schemeClr val="tx1">
                    <a:alpha val="80000"/>
                  </a:schemeClr>
                </a:solidFill>
              </a:rPr>
              <a:t>, </a:t>
            </a:r>
            <a:r>
              <a:rPr lang="en-GB" sz="2000" dirty="0" err="1">
                <a:solidFill>
                  <a:schemeClr val="tx1">
                    <a:alpha val="80000"/>
                  </a:schemeClr>
                </a:solidFill>
              </a:rPr>
              <a:t>görevden</a:t>
            </a:r>
            <a:r>
              <a:rPr lang="en-GB" sz="2000" dirty="0">
                <a:solidFill>
                  <a:schemeClr val="tx1">
                    <a:alpha val="80000"/>
                  </a:schemeClr>
                </a:solidFill>
              </a:rPr>
              <a:t> </a:t>
            </a:r>
            <a:r>
              <a:rPr lang="en-GB" sz="2000" dirty="0" err="1">
                <a:solidFill>
                  <a:schemeClr val="tx1">
                    <a:alpha val="80000"/>
                  </a:schemeClr>
                </a:solidFill>
              </a:rPr>
              <a:t>bir</a:t>
            </a:r>
            <a:r>
              <a:rPr lang="en-GB" sz="2000" dirty="0">
                <a:solidFill>
                  <a:schemeClr val="tx1">
                    <a:alpha val="80000"/>
                  </a:schemeClr>
                </a:solidFill>
              </a:rPr>
              <a:t> </a:t>
            </a:r>
            <a:r>
              <a:rPr lang="en-GB" sz="2000" dirty="0" err="1">
                <a:solidFill>
                  <a:schemeClr val="tx1">
                    <a:alpha val="80000"/>
                  </a:schemeClr>
                </a:solidFill>
              </a:rPr>
              <a:t>örnek</a:t>
            </a:r>
            <a:r>
              <a:rPr lang="en-GB" sz="2000" dirty="0">
                <a:solidFill>
                  <a:schemeClr val="tx1">
                    <a:alpha val="80000"/>
                  </a:schemeClr>
                </a:solidFill>
              </a:rPr>
              <a:t> (Language, VERB, Tense), "</a:t>
            </a:r>
            <a:r>
              <a:rPr lang="en-GB" sz="2000" dirty="0" err="1">
                <a:solidFill>
                  <a:schemeClr val="tx1">
                    <a:alpha val="80000"/>
                  </a:schemeClr>
                </a:solidFill>
              </a:rPr>
              <a:t>Mektubunu</a:t>
            </a:r>
            <a:r>
              <a:rPr lang="en-GB" sz="2000" dirty="0">
                <a:solidFill>
                  <a:schemeClr val="tx1">
                    <a:alpha val="80000"/>
                  </a:schemeClr>
                </a:solidFill>
              </a:rPr>
              <a:t> </a:t>
            </a:r>
            <a:r>
              <a:rPr lang="en-GB" sz="2000" dirty="0" err="1">
                <a:solidFill>
                  <a:schemeClr val="tx1">
                    <a:alpha val="80000"/>
                  </a:schemeClr>
                </a:solidFill>
              </a:rPr>
              <a:t>dün</a:t>
            </a:r>
            <a:r>
              <a:rPr lang="en-GB" sz="2000" dirty="0">
                <a:solidFill>
                  <a:schemeClr val="tx1">
                    <a:alpha val="80000"/>
                  </a:schemeClr>
                </a:solidFill>
              </a:rPr>
              <a:t> </a:t>
            </a:r>
            <a:r>
              <a:rPr lang="en-GB" sz="2000" dirty="0" err="1">
                <a:solidFill>
                  <a:schemeClr val="tx1">
                    <a:alpha val="80000"/>
                  </a:schemeClr>
                </a:solidFill>
              </a:rPr>
              <a:t>okudum</a:t>
            </a:r>
            <a:r>
              <a:rPr lang="en-GB" sz="2000" dirty="0">
                <a:solidFill>
                  <a:schemeClr val="tx1">
                    <a:alpha val="80000"/>
                  </a:schemeClr>
                </a:solidFill>
              </a:rPr>
              <a:t>." </a:t>
            </a:r>
            <a:r>
              <a:rPr lang="en-GB" sz="2000" dirty="0" err="1">
                <a:solidFill>
                  <a:schemeClr val="tx1">
                    <a:alpha val="80000"/>
                  </a:schemeClr>
                </a:solidFill>
              </a:rPr>
              <a:t>gibi</a:t>
            </a:r>
            <a:r>
              <a:rPr lang="en-GB" sz="2000" dirty="0">
                <a:solidFill>
                  <a:schemeClr val="tx1">
                    <a:alpha val="80000"/>
                  </a:schemeClr>
                </a:solidFill>
              </a:rPr>
              <a:t> </a:t>
            </a:r>
            <a:r>
              <a:rPr lang="en-GB" sz="2000" dirty="0" err="1">
                <a:solidFill>
                  <a:schemeClr val="tx1">
                    <a:alpha val="80000"/>
                  </a:schemeClr>
                </a:solidFill>
              </a:rPr>
              <a:t>görünecektir</a:t>
            </a:r>
            <a:r>
              <a:rPr lang="en-GB" sz="2000" dirty="0">
                <a:solidFill>
                  <a:schemeClr val="tx1">
                    <a:alpha val="80000"/>
                  </a:schemeClr>
                </a:solidFill>
              </a:rPr>
              <a:t>; </a:t>
            </a:r>
            <a:r>
              <a:rPr lang="en-GB" sz="2000" dirty="0" err="1">
                <a:solidFill>
                  <a:schemeClr val="tx1">
                    <a:alpha val="80000"/>
                  </a:schemeClr>
                </a:solidFill>
              </a:rPr>
              <a:t>burada</a:t>
            </a:r>
            <a:r>
              <a:rPr lang="en-GB" sz="2000" dirty="0">
                <a:solidFill>
                  <a:schemeClr val="tx1">
                    <a:alpha val="80000"/>
                  </a:schemeClr>
                </a:solidFill>
              </a:rPr>
              <a:t> </a:t>
            </a:r>
            <a:r>
              <a:rPr lang="en-GB" sz="2000" dirty="0" err="1">
                <a:solidFill>
                  <a:schemeClr val="tx1">
                    <a:alpha val="80000"/>
                  </a:schemeClr>
                </a:solidFill>
              </a:rPr>
              <a:t>okuma</a:t>
            </a:r>
            <a:r>
              <a:rPr lang="en-GB" sz="2000" dirty="0">
                <a:solidFill>
                  <a:schemeClr val="tx1">
                    <a:alpha val="80000"/>
                  </a:schemeClr>
                </a:solidFill>
              </a:rPr>
              <a:t> </a:t>
            </a:r>
            <a:r>
              <a:rPr lang="en-GB" sz="2000" dirty="0" err="1">
                <a:solidFill>
                  <a:schemeClr val="tx1">
                    <a:alpha val="80000"/>
                  </a:schemeClr>
                </a:solidFill>
              </a:rPr>
              <a:t>hedef</a:t>
            </a:r>
            <a:r>
              <a:rPr lang="en-GB" sz="2000" dirty="0">
                <a:solidFill>
                  <a:schemeClr val="tx1">
                    <a:alpha val="80000"/>
                  </a:schemeClr>
                </a:solidFill>
              </a:rPr>
              <a:t> </a:t>
            </a:r>
            <a:r>
              <a:rPr lang="en-GB" sz="2000" dirty="0" err="1">
                <a:solidFill>
                  <a:schemeClr val="tx1">
                    <a:alpha val="80000"/>
                  </a:schemeClr>
                </a:solidFill>
              </a:rPr>
              <a:t>kelimedir</a:t>
            </a:r>
            <a:r>
              <a:rPr lang="en-GB" sz="2000" dirty="0">
                <a:solidFill>
                  <a:schemeClr val="tx1">
                    <a:alpha val="80000"/>
                  </a:schemeClr>
                </a:solidFill>
              </a:rPr>
              <a:t> </a:t>
            </a:r>
            <a:r>
              <a:rPr lang="en-GB" sz="2000" dirty="0" err="1">
                <a:solidFill>
                  <a:schemeClr val="tx1">
                    <a:alpha val="80000"/>
                  </a:schemeClr>
                </a:solidFill>
              </a:rPr>
              <a:t>ve</a:t>
            </a:r>
            <a:r>
              <a:rPr lang="en-GB" sz="2000" dirty="0">
                <a:solidFill>
                  <a:schemeClr val="tx1">
                    <a:alpha val="80000"/>
                  </a:schemeClr>
                </a:solidFill>
              </a:rPr>
              <a:t> </a:t>
            </a:r>
            <a:r>
              <a:rPr lang="en-GB" sz="2000" dirty="0" err="1">
                <a:solidFill>
                  <a:schemeClr val="tx1">
                    <a:alpha val="80000"/>
                  </a:schemeClr>
                </a:solidFill>
              </a:rPr>
              <a:t>Geçmiş</a:t>
            </a:r>
            <a:r>
              <a:rPr lang="en-GB" sz="2000" dirty="0">
                <a:solidFill>
                  <a:schemeClr val="tx1">
                    <a:alpha val="80000"/>
                  </a:schemeClr>
                </a:solidFill>
              </a:rPr>
              <a:t> </a:t>
            </a:r>
            <a:r>
              <a:rPr lang="en-GB" sz="2000" dirty="0" err="1">
                <a:solidFill>
                  <a:schemeClr val="tx1">
                    <a:alpha val="80000"/>
                  </a:schemeClr>
                </a:solidFill>
              </a:rPr>
              <a:t>doğru</a:t>
            </a:r>
            <a:r>
              <a:rPr lang="en-GB" sz="2000" dirty="0">
                <a:solidFill>
                  <a:schemeClr val="tx1">
                    <a:alpha val="80000"/>
                  </a:schemeClr>
                </a:solidFill>
              </a:rPr>
              <a:t> </a:t>
            </a:r>
            <a:r>
              <a:rPr lang="en-GB" sz="2000" dirty="0" err="1">
                <a:solidFill>
                  <a:schemeClr val="tx1">
                    <a:alpha val="80000"/>
                  </a:schemeClr>
                </a:solidFill>
              </a:rPr>
              <a:t>etiket</a:t>
            </a:r>
            <a:r>
              <a:rPr lang="en-GB" sz="2000" dirty="0">
                <a:solidFill>
                  <a:schemeClr val="tx1">
                    <a:alpha val="80000"/>
                  </a:schemeClr>
                </a:solidFill>
              </a:rPr>
              <a:t> </a:t>
            </a:r>
            <a:r>
              <a:rPr lang="en-GB" sz="2000" dirty="0" err="1">
                <a:solidFill>
                  <a:schemeClr val="tx1">
                    <a:alpha val="80000"/>
                  </a:schemeClr>
                </a:solidFill>
              </a:rPr>
              <a:t>değeridir</a:t>
            </a:r>
            <a:r>
              <a:rPr lang="en-GB" sz="2000" dirty="0">
                <a:solidFill>
                  <a:schemeClr val="tx1">
                    <a:alpha val="80000"/>
                  </a:schemeClr>
                </a:solidFill>
              </a:rPr>
              <a:t>.</a:t>
            </a:r>
          </a:p>
        </p:txBody>
      </p:sp>
      <p:cxnSp>
        <p:nvCxnSpPr>
          <p:cNvPr id="19" name="Straight Connector 1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1144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A175D9-E95D-12E0-6335-2EDBFAC640ED}"/>
              </a:ext>
            </a:extLst>
          </p:cNvPr>
          <p:cNvSpPr>
            <a:spLocks noGrp="1"/>
          </p:cNvSpPr>
          <p:nvPr>
            <p:ph type="title"/>
          </p:nvPr>
        </p:nvSpPr>
        <p:spPr>
          <a:xfrm>
            <a:off x="838200" y="557189"/>
            <a:ext cx="3374136" cy="5567891"/>
          </a:xfrm>
        </p:spPr>
        <p:txBody>
          <a:bodyPr>
            <a:normAutofit/>
          </a:bodyPr>
          <a:lstStyle/>
          <a:p>
            <a:r>
              <a:rPr lang="en-GB" sz="5200"/>
              <a:t>Kullanılan Diller</a:t>
            </a:r>
          </a:p>
        </p:txBody>
      </p:sp>
      <p:graphicFrame>
        <p:nvGraphicFramePr>
          <p:cNvPr id="7" name="Content Placeholder 6">
            <a:extLst>
              <a:ext uri="{FF2B5EF4-FFF2-40B4-BE49-F238E27FC236}">
                <a16:creationId xmlns:a16="http://schemas.microsoft.com/office/drawing/2014/main" id="{89BA7579-11B9-1B2B-722B-6FC76FF1BA5D}"/>
              </a:ext>
            </a:extLst>
          </p:cNvPr>
          <p:cNvGraphicFramePr>
            <a:graphicFrameLocks noGrp="1"/>
          </p:cNvGraphicFramePr>
          <p:nvPr>
            <p:ph idx="1"/>
            <p:extLst>
              <p:ext uri="{D42A27DB-BD31-4B8C-83A1-F6EECF244321}">
                <p14:modId xmlns:p14="http://schemas.microsoft.com/office/powerpoint/2010/main" val="3713131360"/>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1617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ight Triangle 13">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E2E44D9A-EFF9-AF83-E804-0351BC16DDA5}"/>
              </a:ext>
            </a:extLst>
          </p:cNvPr>
          <p:cNvPicPr>
            <a:picLocks noGrp="1" noChangeAspect="1"/>
          </p:cNvPicPr>
          <p:nvPr>
            <p:ph idx="1"/>
          </p:nvPr>
        </p:nvPicPr>
        <p:blipFill>
          <a:blip r:embed="rId2"/>
          <a:stretch>
            <a:fillRect/>
          </a:stretch>
        </p:blipFill>
        <p:spPr>
          <a:xfrm>
            <a:off x="2268850" y="918546"/>
            <a:ext cx="5133334" cy="4979334"/>
          </a:xfrm>
          <a:prstGeom prst="rect">
            <a:avLst/>
          </a:prstGeom>
        </p:spPr>
      </p:pic>
    </p:spTree>
    <p:extLst>
      <p:ext uri="{BB962C8B-B14F-4D97-AF65-F5344CB8AC3E}">
        <p14:creationId xmlns:p14="http://schemas.microsoft.com/office/powerpoint/2010/main" val="3338140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D9A230-F0B7-03FA-38F8-5F63CD249501}"/>
              </a:ext>
            </a:extLst>
          </p:cNvPr>
          <p:cNvSpPr>
            <a:spLocks noGrp="1"/>
          </p:cNvSpPr>
          <p:nvPr>
            <p:ph type="title"/>
          </p:nvPr>
        </p:nvSpPr>
        <p:spPr>
          <a:xfrm>
            <a:off x="838200" y="365125"/>
            <a:ext cx="5558489" cy="1325563"/>
          </a:xfrm>
        </p:spPr>
        <p:txBody>
          <a:bodyPr>
            <a:normAutofit/>
          </a:bodyPr>
          <a:lstStyle/>
          <a:p>
            <a:r>
              <a:rPr lang="en-GB" dirty="0" err="1"/>
              <a:t>Etiketler</a:t>
            </a:r>
            <a:endParaRPr lang="en-GB" dirty="0"/>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ADDCD-3E62-A9F8-2C10-27FACA883421}"/>
              </a:ext>
            </a:extLst>
          </p:cNvPr>
          <p:cNvSpPr>
            <a:spLocks noGrp="1"/>
          </p:cNvSpPr>
          <p:nvPr>
            <p:ph idx="1"/>
          </p:nvPr>
        </p:nvSpPr>
        <p:spPr>
          <a:xfrm>
            <a:off x="838200" y="1825625"/>
            <a:ext cx="5558489" cy="4351338"/>
          </a:xfrm>
        </p:spPr>
        <p:txBody>
          <a:bodyPr>
            <a:normAutofit/>
          </a:bodyPr>
          <a:lstStyle/>
          <a:p>
            <a:r>
              <a:rPr lang="en-GB" dirty="0"/>
              <a:t>UD has over 130 different morphosyntactic tags but most of them are only used for a couple of languages. In this work, they limit their analysis to four major tags that are available in most of the 42 languages: Case, Gender, Number, and Tense, and four open POS classes ADJ, NOUN, PROPN, VERB. Out of the 4 × 4 = 16 POS-tag combinations,</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1297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03D33-2325-D6D7-484B-EDE640270EC1}"/>
              </a:ext>
            </a:extLst>
          </p:cNvPr>
          <p:cNvSpPr>
            <a:spLocks noGrp="1"/>
          </p:cNvSpPr>
          <p:nvPr>
            <p:ph type="title"/>
          </p:nvPr>
        </p:nvSpPr>
        <p:spPr/>
        <p:txBody>
          <a:bodyPr/>
          <a:lstStyle/>
          <a:p>
            <a:r>
              <a:rPr lang="en-GB" dirty="0" err="1"/>
              <a:t>Görev</a:t>
            </a:r>
            <a:r>
              <a:rPr lang="en-GB" dirty="0"/>
              <a:t> </a:t>
            </a:r>
            <a:r>
              <a:rPr lang="en-GB" dirty="0" err="1"/>
              <a:t>Detayları</a:t>
            </a:r>
            <a:r>
              <a:rPr lang="en-GB" dirty="0"/>
              <a:t> - TAGS</a:t>
            </a:r>
          </a:p>
        </p:txBody>
      </p:sp>
      <p:sp>
        <p:nvSpPr>
          <p:cNvPr id="3" name="Content Placeholder 2">
            <a:extLst>
              <a:ext uri="{FF2B5EF4-FFF2-40B4-BE49-F238E27FC236}">
                <a16:creationId xmlns:a16="http://schemas.microsoft.com/office/drawing/2014/main" id="{329D93D3-BF26-2E93-7FAD-5EF34D129169}"/>
              </a:ext>
            </a:extLst>
          </p:cNvPr>
          <p:cNvSpPr>
            <a:spLocks noGrp="1"/>
          </p:cNvSpPr>
          <p:nvPr>
            <p:ph idx="1"/>
          </p:nvPr>
        </p:nvSpPr>
        <p:spPr/>
        <p:txBody>
          <a:bodyPr>
            <a:normAutofit fontScale="85000" lnSpcReduction="20000"/>
          </a:bodyPr>
          <a:lstStyle/>
          <a:p>
            <a:r>
              <a:rPr lang="en-GB" dirty="0"/>
              <a:t>One task, (ADJ, Tense) is only available in Estonian. </a:t>
            </a:r>
          </a:p>
          <a:p>
            <a:r>
              <a:rPr lang="en-GB" dirty="0"/>
              <a:t>The most common tasks are </a:t>
            </a:r>
          </a:p>
          <a:p>
            <a:pPr lvl="1"/>
            <a:r>
              <a:rPr lang="en-GB" dirty="0"/>
              <a:t>(NOUN, Number) 37</a:t>
            </a:r>
          </a:p>
          <a:p>
            <a:pPr lvl="1"/>
            <a:r>
              <a:rPr lang="en-GB" dirty="0"/>
              <a:t>(NOUN, Gender), 32</a:t>
            </a:r>
          </a:p>
          <a:p>
            <a:pPr lvl="1"/>
            <a:r>
              <a:rPr lang="en-GB" dirty="0"/>
              <a:t>(VERB, Number), 27</a:t>
            </a:r>
          </a:p>
          <a:p>
            <a:pPr marL="0" indent="0">
              <a:buNone/>
            </a:pPr>
            <a:r>
              <a:rPr lang="en-GB" dirty="0"/>
              <a:t>	available languages respectively. </a:t>
            </a:r>
          </a:p>
          <a:p>
            <a:r>
              <a:rPr lang="en-GB" dirty="0"/>
              <a:t>60% of the tasks are binary (e.g., (English, NOUN, Number)</a:t>
            </a:r>
          </a:p>
          <a:p>
            <a:r>
              <a:rPr lang="en-GB" dirty="0"/>
              <a:t>20.6% are three-way (e.g., (German, NOUN, Gender)) classification problems. </a:t>
            </a:r>
          </a:p>
          <a:p>
            <a:r>
              <a:rPr lang="en-GB" dirty="0"/>
              <a:t>The rest of the tasks have four or more classes. (Hungarian, NOUN, Case) has the most classes with 18 distinct noun cases, </a:t>
            </a:r>
          </a:p>
          <a:p>
            <a:r>
              <a:rPr lang="en-GB" dirty="0"/>
              <a:t>Followed by (Estonian, NOUN, Case), (Finnish, NOUN, Case) and (Finnish, VERB, Case) with 15, 12, and 12 cases respectively</a:t>
            </a:r>
          </a:p>
        </p:txBody>
      </p:sp>
    </p:spTree>
    <p:extLst>
      <p:ext uri="{BB962C8B-B14F-4D97-AF65-F5344CB8AC3E}">
        <p14:creationId xmlns:p14="http://schemas.microsoft.com/office/powerpoint/2010/main" val="4294889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1635</TotalTime>
  <Words>1491</Words>
  <Application>Microsoft Office PowerPoint</Application>
  <PresentationFormat>Widescreen</PresentationFormat>
  <Paragraphs>103</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Aptos</vt:lpstr>
      <vt:lpstr>Aptos Display</vt:lpstr>
      <vt:lpstr>Arial</vt:lpstr>
      <vt:lpstr>KaTeX_Main</vt:lpstr>
      <vt:lpstr>KaTeX_Math</vt:lpstr>
      <vt:lpstr>Symbol</vt:lpstr>
      <vt:lpstr>Times New Roman</vt:lpstr>
      <vt:lpstr>ui-sans-serif</vt:lpstr>
      <vt:lpstr>Office Theme</vt:lpstr>
      <vt:lpstr>Morphosyntactic Probing of Multilingual BERT Models</vt:lpstr>
      <vt:lpstr>Özet</vt:lpstr>
      <vt:lpstr>Amaç</vt:lpstr>
      <vt:lpstr>Giriş</vt:lpstr>
      <vt:lpstr>Veri</vt:lpstr>
      <vt:lpstr>Kullanılan Diller</vt:lpstr>
      <vt:lpstr>PowerPoint Presentation</vt:lpstr>
      <vt:lpstr>Etiketler</vt:lpstr>
      <vt:lpstr>Görev Detayları - TAGS</vt:lpstr>
      <vt:lpstr>Dil Aileleri - Görevler</vt:lpstr>
      <vt:lpstr>Yöntemler</vt:lpstr>
      <vt:lpstr>Veri Oluşturma</vt:lpstr>
      <vt:lpstr>Model Oluşturma</vt:lpstr>
      <vt:lpstr>PowerPoint Presentation</vt:lpstr>
      <vt:lpstr>Baselines</vt:lpstr>
      <vt:lpstr>Setup</vt:lpstr>
      <vt:lpstr>Results</vt:lpstr>
      <vt:lpstr>PowerPoint Presentation</vt:lpstr>
      <vt:lpstr>Shapley</vt:lpstr>
      <vt:lpstr>Shapley 1</vt:lpstr>
      <vt:lpstr>Shapley 2</vt:lpstr>
      <vt:lpstr>Shapley 3</vt:lpstr>
      <vt:lpstr>Shapley 4</vt:lpstr>
      <vt:lpstr>Shapley Results</vt:lpstr>
      <vt:lpstr>Shapley Results 2</vt:lpstr>
      <vt:lpstr>Shapley Sonuçları Çıkarımları</vt:lpstr>
      <vt:lpstr>Genel Çıkarımlar</vt:lpstr>
      <vt:lpstr>Conclusions</vt:lpstr>
      <vt:lpstr>Uyarı</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Morphosyntactic Probing of Multilingual BERT Models</dc:title>
  <dc:creator>Ibrahim Akvec</dc:creator>
  <cp:lastModifiedBy>Ibrahim Akvec</cp:lastModifiedBy>
  <cp:revision>72</cp:revision>
  <dcterms:created xsi:type="dcterms:W3CDTF">2024-05-25T12:12:43Z</dcterms:created>
  <dcterms:modified xsi:type="dcterms:W3CDTF">2024-05-26T15:28:28Z</dcterms:modified>
</cp:coreProperties>
</file>