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ooper Hewitt" panose="020B0604020202020204" charset="0"/>
      <p:regular r:id="rId9"/>
    </p:embeddedFont>
    <p:embeddedFont>
      <p:font typeface="Public Sans Bold" panose="020B0604020202020204" charset="0"/>
      <p:regular r:id="rId10"/>
    </p:embeddedFont>
    <p:embeddedFont>
      <p:font typeface="Public Sans Heavy" panose="020B0604020202020204" charset="0"/>
      <p:regular r:id="rId11"/>
    </p:embeddedFont>
    <p:embeddedFont>
      <p:font typeface="Source Sans Pro" panose="020B0503030403020204" pitchFamily="3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888" b="-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-35248"/>
            <a:ext cx="18288000" cy="10322248"/>
            <a:chOff x="0" y="0"/>
            <a:chExt cx="3475695" cy="196177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75695" cy="1961778"/>
            </a:xfrm>
            <a:custGeom>
              <a:avLst/>
              <a:gdLst/>
              <a:ahLst/>
              <a:cxnLst/>
              <a:rect l="l" t="t" r="r" b="b"/>
              <a:pathLst>
                <a:path w="3475695" h="1961778">
                  <a:moveTo>
                    <a:pt x="0" y="0"/>
                  </a:moveTo>
                  <a:lnTo>
                    <a:pt x="3475695" y="0"/>
                  </a:lnTo>
                  <a:lnTo>
                    <a:pt x="3475695" y="1961778"/>
                  </a:lnTo>
                  <a:lnTo>
                    <a:pt x="0" y="1961778"/>
                  </a:lnTo>
                  <a:close/>
                </a:path>
              </a:pathLst>
            </a:custGeom>
            <a:solidFill>
              <a:srgbClr val="1A6FB0">
                <a:alpha val="8470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080711" y="3175839"/>
            <a:ext cx="2126578" cy="2126578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8B9EB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Freeform 7"/>
          <p:cNvSpPr/>
          <p:nvPr/>
        </p:nvSpPr>
        <p:spPr>
          <a:xfrm>
            <a:off x="8498948" y="3718999"/>
            <a:ext cx="1290104" cy="1161093"/>
          </a:xfrm>
          <a:custGeom>
            <a:avLst/>
            <a:gdLst/>
            <a:ahLst/>
            <a:cxnLst/>
            <a:rect l="l" t="t" r="r" b="b"/>
            <a:pathLst>
              <a:path w="1290104" h="1161093">
                <a:moveTo>
                  <a:pt x="0" y="0"/>
                </a:moveTo>
                <a:lnTo>
                  <a:pt x="1290104" y="0"/>
                </a:lnTo>
                <a:lnTo>
                  <a:pt x="1290104" y="1161094"/>
                </a:lnTo>
                <a:lnTo>
                  <a:pt x="0" y="11610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028700" y="1028700"/>
            <a:ext cx="495587" cy="495587"/>
          </a:xfrm>
          <a:custGeom>
            <a:avLst/>
            <a:gdLst/>
            <a:ahLst/>
            <a:cxnLst/>
            <a:rect l="l" t="t" r="r" b="b"/>
            <a:pathLst>
              <a:path w="495587" h="495587">
                <a:moveTo>
                  <a:pt x="0" y="0"/>
                </a:moveTo>
                <a:lnTo>
                  <a:pt x="495587" y="0"/>
                </a:lnTo>
                <a:lnTo>
                  <a:pt x="495587" y="495587"/>
                </a:lnTo>
                <a:lnTo>
                  <a:pt x="0" y="4955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267977" y="5501661"/>
            <a:ext cx="13752046" cy="1236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49"/>
              </a:lnSpc>
            </a:pPr>
            <a:r>
              <a:rPr lang="en-US" sz="7178" b="1">
                <a:solidFill>
                  <a:srgbClr val="FFFFFF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EV CHARGING PATTERN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48872" y="1059006"/>
            <a:ext cx="2605807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Cansu Guzel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6F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731" y="3574879"/>
            <a:ext cx="1132640" cy="113264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372" y="-118297"/>
            <a:ext cx="10032366" cy="11163149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0600210" y="1845815"/>
            <a:ext cx="1300910" cy="1300910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8B9EB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/>
          <p:cNvSpPr/>
          <p:nvPr/>
        </p:nvSpPr>
        <p:spPr>
          <a:xfrm rot="-5400000">
            <a:off x="10854589" y="2194261"/>
            <a:ext cx="792154" cy="604017"/>
          </a:xfrm>
          <a:custGeom>
            <a:avLst/>
            <a:gdLst/>
            <a:ahLst/>
            <a:cxnLst/>
            <a:rect l="l" t="t" r="r" b="b"/>
            <a:pathLst>
              <a:path w="792154" h="604017">
                <a:moveTo>
                  <a:pt x="0" y="0"/>
                </a:moveTo>
                <a:lnTo>
                  <a:pt x="792153" y="0"/>
                </a:lnTo>
                <a:lnTo>
                  <a:pt x="792153" y="604017"/>
                </a:lnTo>
                <a:lnTo>
                  <a:pt x="0" y="6040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848712" y="3904979"/>
            <a:ext cx="4196088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b="1">
                <a:solidFill>
                  <a:srgbClr val="FFFFFF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CHICAGO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88118" y="1569170"/>
            <a:ext cx="6435954" cy="1749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>
                <a:solidFill>
                  <a:srgbClr val="FFFFFF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EV CHARGING STATIONS 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731" y="4781573"/>
            <a:ext cx="1132640" cy="113264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3731" y="5992140"/>
            <a:ext cx="1132640" cy="113264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3731" y="7202707"/>
            <a:ext cx="1132640" cy="113264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93731" y="8413274"/>
            <a:ext cx="1132640" cy="113264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2848712" y="5111674"/>
            <a:ext cx="4196088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b="1">
                <a:solidFill>
                  <a:srgbClr val="FFFFFF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HOUSTON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848712" y="6322241"/>
            <a:ext cx="4196088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b="1">
                <a:solidFill>
                  <a:srgbClr val="FFFFFF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LOS ANGELES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848712" y="7532808"/>
            <a:ext cx="4196088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b="1">
                <a:solidFill>
                  <a:srgbClr val="FFFFFF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NEW YORK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848712" y="8743375"/>
            <a:ext cx="4196088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b="1">
                <a:solidFill>
                  <a:srgbClr val="FFFFFF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SAN FRANCISCO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6F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520" y="2309514"/>
            <a:ext cx="6588877" cy="646131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386640" y="752475"/>
            <a:ext cx="11514720" cy="1749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FFFFFF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EV CHARGING PATTERNS BY TIME OF DAY 2024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3160798"/>
            <a:ext cx="1670990" cy="1670990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8B9EB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962492" y="3408662"/>
            <a:ext cx="2866239" cy="1153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activity, as users charge at home or work to start the day.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962492" y="2984145"/>
            <a:ext cx="2339186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b="1">
                <a:solidFill>
                  <a:srgbClr val="FFFFFF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MORNING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752661"/>
            <a:ext cx="1670990" cy="457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b="1">
                <a:solidFill>
                  <a:srgbClr val="FFFFFF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+15%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28700" y="6674094"/>
            <a:ext cx="1670990" cy="167099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8B9EB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962492" y="6921957"/>
            <a:ext cx="2866239" cy="1153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Common for overnight charging schedules.</a:t>
            </a:r>
          </a:p>
          <a:p>
            <a:pPr algn="l">
              <a:lnSpc>
                <a:spcPts val="3080"/>
              </a:lnSpc>
            </a:pPr>
            <a:endParaRPr lang="en-US" sz="2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962492" y="6497441"/>
            <a:ext cx="2866239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b="1">
                <a:solidFill>
                  <a:srgbClr val="FFFFFF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NIGHT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7265957"/>
            <a:ext cx="1670990" cy="457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b="1">
                <a:solidFill>
                  <a:srgbClr val="FFFFFF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-10%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5588310" y="3160798"/>
            <a:ext cx="1670990" cy="1670990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8B9EB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5799286" y="3752661"/>
            <a:ext cx="1249037" cy="457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b="1">
                <a:solidFill>
                  <a:srgbClr val="FFFFFF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+12%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5588310" y="6674094"/>
            <a:ext cx="1670990" cy="1670990"/>
            <a:chOff x="0" y="0"/>
            <a:chExt cx="6350000" cy="63500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8B9EB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5588310" y="7265957"/>
            <a:ext cx="1670990" cy="457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b="1">
                <a:solidFill>
                  <a:srgbClr val="FFFFFF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-8%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454893" y="3408662"/>
            <a:ext cx="2866239" cy="1153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Peak charging time, likely as people return home after work.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073345" y="2984145"/>
            <a:ext cx="2247788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399" b="1">
                <a:solidFill>
                  <a:srgbClr val="FFFFFF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EVENING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454893" y="6921957"/>
            <a:ext cx="2866239" cy="1153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Lowest activity, but close to nighttime levels.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322190" y="6497441"/>
            <a:ext cx="2998942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399" b="1">
                <a:solidFill>
                  <a:srgbClr val="FFFFFF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AFTERNOON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6F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16" y="-99461"/>
            <a:ext cx="9719083" cy="866993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799" y="5566364"/>
            <a:ext cx="8142498" cy="430387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1179254" y="5959792"/>
            <a:ext cx="323901" cy="294979"/>
            <a:chOff x="0" y="0"/>
            <a:chExt cx="85307" cy="776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5307" cy="77690"/>
            </a:xfrm>
            <a:custGeom>
              <a:avLst/>
              <a:gdLst/>
              <a:ahLst/>
              <a:cxnLst/>
              <a:rect l="l" t="t" r="r" b="b"/>
              <a:pathLst>
                <a:path w="85307" h="77690">
                  <a:moveTo>
                    <a:pt x="0" y="0"/>
                  </a:moveTo>
                  <a:lnTo>
                    <a:pt x="85307" y="0"/>
                  </a:lnTo>
                  <a:lnTo>
                    <a:pt x="85307" y="77690"/>
                  </a:lnTo>
                  <a:lnTo>
                    <a:pt x="0" y="77690"/>
                  </a:lnTo>
                  <a:close/>
                </a:path>
              </a:pathLst>
            </a:custGeom>
            <a:solidFill>
              <a:srgbClr val="00CAD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85307" cy="1348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302086" y="5959792"/>
            <a:ext cx="289203" cy="285114"/>
            <a:chOff x="0" y="0"/>
            <a:chExt cx="76169" cy="7509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6169" cy="75092"/>
            </a:xfrm>
            <a:custGeom>
              <a:avLst/>
              <a:gdLst/>
              <a:ahLst/>
              <a:cxnLst/>
              <a:rect l="l" t="t" r="r" b="b"/>
              <a:pathLst>
                <a:path w="76169" h="75092">
                  <a:moveTo>
                    <a:pt x="0" y="0"/>
                  </a:moveTo>
                  <a:lnTo>
                    <a:pt x="76169" y="0"/>
                  </a:lnTo>
                  <a:lnTo>
                    <a:pt x="76169" y="75092"/>
                  </a:lnTo>
                  <a:lnTo>
                    <a:pt x="0" y="75092"/>
                  </a:lnTo>
                  <a:close/>
                </a:path>
              </a:pathLst>
            </a:custGeom>
            <a:solidFill>
              <a:srgbClr val="35BCF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76169" cy="1322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51237" y="605688"/>
            <a:ext cx="5689090" cy="2635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>
                <a:solidFill>
                  <a:srgbClr val="FFFFFF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ENERGY CONSUMPTION INSIGHTS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51237" y="3486209"/>
            <a:ext cx="5078386" cy="2184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Energy consumption remains stable across temperatures with occasional spikes, while Level 1 show the highest energy use with but lowest charging costs.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206861" y="7857381"/>
            <a:ext cx="2608263" cy="431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Temperature ( °C )</a:t>
            </a:r>
          </a:p>
        </p:txBody>
      </p:sp>
      <p:sp>
        <p:nvSpPr>
          <p:cNvPr id="13" name="TextBox 13"/>
          <p:cNvSpPr txBox="1"/>
          <p:nvPr/>
        </p:nvSpPr>
        <p:spPr>
          <a:xfrm rot="-5400000">
            <a:off x="-1622475" y="4019609"/>
            <a:ext cx="4784033" cy="431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Energy Consumed (kWh)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629877" y="5874067"/>
            <a:ext cx="2548384" cy="370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Energy Consumed (kWh)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713514" y="5883932"/>
            <a:ext cx="2794397" cy="370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Charging Cost ($ per kWh))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721359" y="9201150"/>
            <a:ext cx="2608263" cy="431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Charger Type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6F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456197"/>
            <a:ext cx="8617337" cy="4629078"/>
          </a:xfrm>
          <a:custGeom>
            <a:avLst/>
            <a:gdLst/>
            <a:ahLst/>
            <a:cxnLst/>
            <a:rect l="l" t="t" r="r" b="b"/>
            <a:pathLst>
              <a:path w="8617337" h="4629078">
                <a:moveTo>
                  <a:pt x="0" y="0"/>
                </a:moveTo>
                <a:lnTo>
                  <a:pt x="8617337" y="0"/>
                </a:lnTo>
                <a:lnTo>
                  <a:pt x="8617337" y="4629079"/>
                </a:lnTo>
                <a:lnTo>
                  <a:pt x="0" y="4629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530746" y="1228523"/>
            <a:ext cx="5441632" cy="1749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>
                <a:solidFill>
                  <a:srgbClr val="FFFFFF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EV CHARGING STATIONS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530746" y="3396310"/>
            <a:ext cx="1670990" cy="1670990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8B9EB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2458333" y="3970990"/>
            <a:ext cx="4800967" cy="869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2024, an average of 12,000 new EV charging stations are added.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458333" y="3565524"/>
            <a:ext cx="4356260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b="1">
                <a:solidFill>
                  <a:srgbClr val="FFFFFF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EV CHARGING STATIONS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802852" y="3988173"/>
            <a:ext cx="1236748" cy="422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b="1" dirty="0">
                <a:solidFill>
                  <a:srgbClr val="FFFFFF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+12K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8593" y="4899735"/>
            <a:ext cx="8291833" cy="479717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997" y="1624123"/>
            <a:ext cx="4316434" cy="1331341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028700" y="1401984"/>
            <a:ext cx="2242149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b="1">
                <a:solidFill>
                  <a:srgbClr val="FFFFFF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MALE USERS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2758880"/>
            <a:ext cx="4108869" cy="763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Men represent the majority, with around 72% of EV registrations.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7465" y="1624123"/>
            <a:ext cx="4316434" cy="1331341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5537168" y="1401984"/>
            <a:ext cx="2804747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b="1">
                <a:solidFill>
                  <a:srgbClr val="FFFFFF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FEMALE USERS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537168" y="2758880"/>
            <a:ext cx="4108869" cy="763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Women account for around 28% of  EV registration.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6F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891158" y="2752616"/>
            <a:ext cx="6505684" cy="6505684"/>
          </a:xfrm>
          <a:custGeom>
            <a:avLst/>
            <a:gdLst/>
            <a:ahLst/>
            <a:cxnLst/>
            <a:rect l="l" t="t" r="r" b="b"/>
            <a:pathLst>
              <a:path w="6505684" h="6505684">
                <a:moveTo>
                  <a:pt x="0" y="0"/>
                </a:moveTo>
                <a:lnTo>
                  <a:pt x="6505684" y="0"/>
                </a:lnTo>
                <a:lnTo>
                  <a:pt x="6505684" y="6505684"/>
                </a:lnTo>
                <a:lnTo>
                  <a:pt x="0" y="6505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7663880" y="4525338"/>
            <a:ext cx="2960241" cy="2960241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AB3E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6724115" y="3524076"/>
            <a:ext cx="1253110" cy="1235880"/>
          </a:xfrm>
          <a:custGeom>
            <a:avLst/>
            <a:gdLst/>
            <a:ahLst/>
            <a:cxnLst/>
            <a:rect l="l" t="t" r="r" b="b"/>
            <a:pathLst>
              <a:path w="1253110" h="1235880">
                <a:moveTo>
                  <a:pt x="0" y="0"/>
                </a:moveTo>
                <a:lnTo>
                  <a:pt x="1253110" y="0"/>
                </a:lnTo>
                <a:lnTo>
                  <a:pt x="1253110" y="1235879"/>
                </a:lnTo>
                <a:lnTo>
                  <a:pt x="0" y="1235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6763439" y="7295746"/>
            <a:ext cx="1174462" cy="1174462"/>
          </a:xfrm>
          <a:custGeom>
            <a:avLst/>
            <a:gdLst/>
            <a:ahLst/>
            <a:cxnLst/>
            <a:rect l="l" t="t" r="r" b="b"/>
            <a:pathLst>
              <a:path w="1174462" h="1174462">
                <a:moveTo>
                  <a:pt x="0" y="0"/>
                </a:moveTo>
                <a:lnTo>
                  <a:pt x="1174462" y="0"/>
                </a:lnTo>
                <a:lnTo>
                  <a:pt x="1174462" y="1174462"/>
                </a:lnTo>
                <a:lnTo>
                  <a:pt x="0" y="11744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0296611" y="7437537"/>
            <a:ext cx="1306623" cy="890879"/>
          </a:xfrm>
          <a:custGeom>
            <a:avLst/>
            <a:gdLst/>
            <a:ahLst/>
            <a:cxnLst/>
            <a:rect l="l" t="t" r="r" b="b"/>
            <a:pathLst>
              <a:path w="1306623" h="890879">
                <a:moveTo>
                  <a:pt x="0" y="0"/>
                </a:moveTo>
                <a:lnTo>
                  <a:pt x="1306623" y="0"/>
                </a:lnTo>
                <a:lnTo>
                  <a:pt x="1306623" y="890880"/>
                </a:lnTo>
                <a:lnTo>
                  <a:pt x="0" y="8908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0277920" y="3714377"/>
            <a:ext cx="1344005" cy="855276"/>
          </a:xfrm>
          <a:custGeom>
            <a:avLst/>
            <a:gdLst/>
            <a:ahLst/>
            <a:cxnLst/>
            <a:rect l="l" t="t" r="r" b="b"/>
            <a:pathLst>
              <a:path w="1344005" h="855276">
                <a:moveTo>
                  <a:pt x="0" y="0"/>
                </a:moveTo>
                <a:lnTo>
                  <a:pt x="1344005" y="0"/>
                </a:lnTo>
                <a:lnTo>
                  <a:pt x="1344005" y="855276"/>
                </a:lnTo>
                <a:lnTo>
                  <a:pt x="0" y="8552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3687125" y="923925"/>
            <a:ext cx="10913750" cy="863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FFFFFF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EV CHARGER PATTERN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663880" y="5507544"/>
            <a:ext cx="2960241" cy="928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28"/>
              </a:lnSpc>
            </a:pPr>
            <a:r>
              <a:rPr lang="en-US" sz="2663" b="1">
                <a:solidFill>
                  <a:srgbClr val="FFFFFF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EVERY</a:t>
            </a:r>
          </a:p>
          <a:p>
            <a:pPr algn="ctr">
              <a:lnSpc>
                <a:spcPts val="3728"/>
              </a:lnSpc>
            </a:pPr>
            <a:r>
              <a:rPr lang="en-US" sz="2663" b="1">
                <a:solidFill>
                  <a:srgbClr val="FFFFFF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ASPECT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40307" y="3222858"/>
            <a:ext cx="4165145" cy="2622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Facilitate sustainable transportation through convenient, accessible charging that curbs fossil fuel dependence and reduces greenhouse gas emissions.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40307" y="2836143"/>
            <a:ext cx="4326260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b="1">
                <a:solidFill>
                  <a:srgbClr val="FFFFFF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MISSION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094155" y="3270483"/>
            <a:ext cx="4165145" cy="1746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Financially secure, family-oriented men , sustainable solutions that complement their lifestyle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094155" y="2883768"/>
            <a:ext cx="4165145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399" b="1">
                <a:solidFill>
                  <a:srgbClr val="FFFFFF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CLIENT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40307" y="6838163"/>
            <a:ext cx="4165145" cy="2184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Accelerates EV adoption through accessible, user-friendly charging solutions that support sustainable transportation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40307" y="6451448"/>
            <a:ext cx="4165145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b="1">
                <a:solidFill>
                  <a:srgbClr val="FFFFFF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STARTUP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094155" y="6885788"/>
            <a:ext cx="4165145" cy="1308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 a world where clean, accessible, and sustainable mobility is the norm.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968058" y="6499073"/>
            <a:ext cx="4291242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399" b="1">
                <a:solidFill>
                  <a:srgbClr val="FFFFFF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VISION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888" b="-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-35248"/>
            <a:ext cx="18288000" cy="10322248"/>
            <a:chOff x="0" y="0"/>
            <a:chExt cx="3475695" cy="196177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75695" cy="1961778"/>
            </a:xfrm>
            <a:custGeom>
              <a:avLst/>
              <a:gdLst/>
              <a:ahLst/>
              <a:cxnLst/>
              <a:rect l="l" t="t" r="r" b="b"/>
              <a:pathLst>
                <a:path w="3475695" h="1961778">
                  <a:moveTo>
                    <a:pt x="0" y="0"/>
                  </a:moveTo>
                  <a:lnTo>
                    <a:pt x="3475695" y="0"/>
                  </a:lnTo>
                  <a:lnTo>
                    <a:pt x="3475695" y="1961778"/>
                  </a:lnTo>
                  <a:lnTo>
                    <a:pt x="0" y="1961778"/>
                  </a:lnTo>
                  <a:close/>
                </a:path>
              </a:pathLst>
            </a:custGeom>
            <a:solidFill>
              <a:srgbClr val="1A6FB0">
                <a:alpha val="8470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080711" y="3175839"/>
            <a:ext cx="2126578" cy="2126578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8B9EB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Freeform 7"/>
          <p:cNvSpPr/>
          <p:nvPr/>
        </p:nvSpPr>
        <p:spPr>
          <a:xfrm>
            <a:off x="8498948" y="3718999"/>
            <a:ext cx="1290104" cy="1161093"/>
          </a:xfrm>
          <a:custGeom>
            <a:avLst/>
            <a:gdLst/>
            <a:ahLst/>
            <a:cxnLst/>
            <a:rect l="l" t="t" r="r" b="b"/>
            <a:pathLst>
              <a:path w="1290104" h="1161093">
                <a:moveTo>
                  <a:pt x="0" y="0"/>
                </a:moveTo>
                <a:lnTo>
                  <a:pt x="1290104" y="0"/>
                </a:lnTo>
                <a:lnTo>
                  <a:pt x="1290104" y="1161094"/>
                </a:lnTo>
                <a:lnTo>
                  <a:pt x="0" y="11610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605077" y="5501661"/>
            <a:ext cx="15077846" cy="1236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49"/>
              </a:lnSpc>
            </a:pPr>
            <a:r>
              <a:rPr lang="en-US" sz="7178" b="1">
                <a:solidFill>
                  <a:srgbClr val="FFFFFF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THANKS FOR WATCHING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48872" y="1059006"/>
            <a:ext cx="3012345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Cansu Guzel</a:t>
            </a:r>
          </a:p>
        </p:txBody>
      </p:sp>
      <p:sp>
        <p:nvSpPr>
          <p:cNvPr id="10" name="Freeform 10"/>
          <p:cNvSpPr/>
          <p:nvPr/>
        </p:nvSpPr>
        <p:spPr>
          <a:xfrm>
            <a:off x="1028700" y="1028700"/>
            <a:ext cx="495587" cy="495587"/>
          </a:xfrm>
          <a:custGeom>
            <a:avLst/>
            <a:gdLst/>
            <a:ahLst/>
            <a:cxnLst/>
            <a:rect l="l" t="t" r="r" b="b"/>
            <a:pathLst>
              <a:path w="495587" h="495587">
                <a:moveTo>
                  <a:pt x="0" y="0"/>
                </a:moveTo>
                <a:lnTo>
                  <a:pt x="495587" y="0"/>
                </a:lnTo>
                <a:lnTo>
                  <a:pt x="495587" y="495587"/>
                </a:lnTo>
                <a:lnTo>
                  <a:pt x="0" y="4955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Office PowerPoint</Application>
  <PresentationFormat>Custom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Public Sans Heavy</vt:lpstr>
      <vt:lpstr>Cooper Hewitt</vt:lpstr>
      <vt:lpstr>Arial</vt:lpstr>
      <vt:lpstr>Calibri</vt:lpstr>
      <vt:lpstr>Public Sans Bold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Modern Visual Data &amp; Chart Presentation </dc:title>
  <cp:lastModifiedBy>SHS Group</cp:lastModifiedBy>
  <cp:revision>2</cp:revision>
  <dcterms:created xsi:type="dcterms:W3CDTF">2006-08-16T00:00:00Z</dcterms:created>
  <dcterms:modified xsi:type="dcterms:W3CDTF">2024-12-20T22:01:57Z</dcterms:modified>
  <dc:identifier>DAGZfFqDabg</dc:identifier>
</cp:coreProperties>
</file>