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Google Sans"/>
      <p:regular r:id="rId21"/>
      <p:bold r:id="rId22"/>
      <p:italic r:id="rId23"/>
      <p:boldItalic r:id="rId24"/>
    </p:embeddedFont>
    <p:embeddedFont>
      <p:font typeface="Google Sans Medium"/>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064">
          <p15:clr>
            <a:srgbClr val="9AA0A6"/>
          </p15:clr>
        </p15:guide>
        <p15:guide id="4" orient="horz" pos="1317">
          <p15:clr>
            <a:srgbClr val="9AA0A6"/>
          </p15:clr>
        </p15:guide>
        <p15:guide id="5" pos="608">
          <p15:clr>
            <a:srgbClr val="9AA0A6"/>
          </p15:clr>
        </p15:guide>
        <p15:guide id="6" orient="horz" pos="508">
          <p15:clr>
            <a:srgbClr val="9AA0A6"/>
          </p15:clr>
        </p15:guide>
        <p15:guide id="7" orient="horz" pos="760">
          <p15:clr>
            <a:srgbClr val="9AA0A6"/>
          </p15:clr>
        </p15:guide>
        <p15:guide id="8" pos="5159">
          <p15:clr>
            <a:srgbClr val="9AA0A6"/>
          </p15:clr>
        </p15:guide>
        <p15:guide id="9" orient="horz" pos="1923">
          <p15:clr>
            <a:srgbClr val="9AA0A6"/>
          </p15:clr>
        </p15:guide>
        <p15:guide id="10" orient="horz" pos="226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064" orient="horz"/>
        <p:guide pos="1317" orient="horz"/>
        <p:guide pos="608"/>
        <p:guide pos="508" orient="horz"/>
        <p:guide pos="760" orient="horz"/>
        <p:guide pos="5159"/>
        <p:guide pos="1923" orient="horz"/>
        <p:guide pos="22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GoogleSans-bold.fntdata"/><Relationship Id="rId21" Type="http://schemas.openxmlformats.org/officeDocument/2006/relationships/font" Target="fonts/GoogleSans-regular.fntdata"/><Relationship Id="rId24" Type="http://schemas.openxmlformats.org/officeDocument/2006/relationships/font" Target="fonts/GoogleSans-boldItalic.fntdata"/><Relationship Id="rId23" Type="http://schemas.openxmlformats.org/officeDocument/2006/relationships/font" Target="fonts/Google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oogleSansMedium-bold.fntdata"/><Relationship Id="rId25" Type="http://schemas.openxmlformats.org/officeDocument/2006/relationships/font" Target="fonts/GoogleSansMedium-regular.fntdata"/><Relationship Id="rId28" Type="http://schemas.openxmlformats.org/officeDocument/2006/relationships/font" Target="fonts/GoogleSansMedium-boldItalic.fntdata"/><Relationship Id="rId27" Type="http://schemas.openxmlformats.org/officeDocument/2006/relationships/font" Target="fonts/GoogleSa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03fa93f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03fa93f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c884efcc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c884efcc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32166f3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32166f3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601c3174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1c3174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6d98a3a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6d98a3a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6d98a3a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d98a3a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c884efc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884efc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c2c5e83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2c5e8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2166f3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32166f3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32166f3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32166f3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f3af1a8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f3af1a8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1" name="Google Shape;11;p2"/>
          <p:cNvSpPr txBox="1"/>
          <p:nvPr>
            <p:ph type="ctrTitle"/>
          </p:nvPr>
        </p:nvSpPr>
        <p:spPr>
          <a:xfrm>
            <a:off x="3413299" y="1544925"/>
            <a:ext cx="4246200" cy="119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1pPr>
            <a:lvl2pPr lvl="1"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2pPr>
            <a:lvl3pPr lvl="2"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3pPr>
            <a:lvl4pPr lvl="3"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4pPr>
            <a:lvl5pPr lvl="4"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5pPr>
            <a:lvl6pPr lvl="5"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6pPr>
            <a:lvl7pPr lvl="6"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7pPr>
            <a:lvl8pPr lvl="7"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8pPr>
            <a:lvl9pPr lvl="8" rtl="0">
              <a:spcBef>
                <a:spcPts val="0"/>
              </a:spcBef>
              <a:spcAft>
                <a:spcPts val="0"/>
              </a:spcAft>
              <a:buClr>
                <a:srgbClr val="434343"/>
              </a:buClr>
              <a:buSzPts val="3600"/>
              <a:buFont typeface="Google Sans"/>
              <a:buNone/>
              <a:defRPr sz="3600">
                <a:solidFill>
                  <a:srgbClr val="434343"/>
                </a:solidFill>
                <a:latin typeface="Google Sans"/>
                <a:ea typeface="Google Sans"/>
                <a:cs typeface="Google Sans"/>
                <a:sym typeface="Google Sans"/>
              </a:defRPr>
            </a:lvl9pPr>
          </a:lstStyle>
          <a:p/>
        </p:txBody>
      </p:sp>
      <p:sp>
        <p:nvSpPr>
          <p:cNvPr id="12" name="Google Shape;12;p2"/>
          <p:cNvSpPr txBox="1"/>
          <p:nvPr>
            <p:ph idx="1" type="subTitle"/>
          </p:nvPr>
        </p:nvSpPr>
        <p:spPr>
          <a:xfrm>
            <a:off x="3413297" y="2834125"/>
            <a:ext cx="420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Google Sans"/>
              <a:buNone/>
              <a:defRPr sz="2400">
                <a:latin typeface="Google Sans"/>
                <a:ea typeface="Google Sans"/>
                <a:cs typeface="Google Sans"/>
                <a:sym typeface="Google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txBox="1"/>
          <p:nvPr>
            <p:ph idx="2" type="subTitle"/>
          </p:nvPr>
        </p:nvSpPr>
        <p:spPr>
          <a:xfrm>
            <a:off x="4252750" y="3984850"/>
            <a:ext cx="396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Google Sans"/>
              <a:buNone/>
              <a:defRPr>
                <a:latin typeface="Google Sans"/>
                <a:ea typeface="Google Sans"/>
                <a:cs typeface="Google Sans"/>
                <a:sym typeface="Google Sans"/>
              </a:defRPr>
            </a:lvl1pPr>
            <a:lvl2pPr lvl="1"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2pPr>
            <a:lvl3pPr lvl="2"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3pPr>
            <a:lvl4pPr lvl="3"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4pPr>
            <a:lvl5pPr lvl="4"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5pPr>
            <a:lvl6pPr lvl="5"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6pPr>
            <a:lvl7pPr lvl="6"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7pPr>
            <a:lvl8pPr lvl="7"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8pPr>
            <a:lvl9pPr lvl="8" rtl="0" algn="ctr">
              <a:lnSpc>
                <a:spcPct val="100000"/>
              </a:lnSpc>
              <a:spcBef>
                <a:spcPts val="0"/>
              </a:spcBef>
              <a:spcAft>
                <a:spcPts val="0"/>
              </a:spcAft>
              <a:buSzPts val="1800"/>
              <a:buFont typeface="Google Sans"/>
              <a:buNone/>
              <a:defRPr sz="1800">
                <a:latin typeface="Google Sans"/>
                <a:ea typeface="Google Sans"/>
                <a:cs typeface="Google Sans"/>
                <a:sym typeface="Google Sans"/>
              </a:defRPr>
            </a:lvl9pPr>
          </a:lstStyle>
          <a:p/>
        </p:txBody>
      </p:sp>
    </p:spTree>
  </p:cSld>
  <p:clrMapOvr>
    <a:masterClrMapping/>
  </p:clrMapOvr>
  <p:extLst>
    <p:ext uri="{DCECCB84-F9BA-43D5-87BE-67443E8EF086}">
      <p15:sldGuideLst>
        <p15:guide id="1" pos="221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header and footer">
  <p:cSld name="TITLE_1">
    <p:spTree>
      <p:nvGrpSpPr>
        <p:cNvPr id="36" name="Shape 36"/>
        <p:cNvGrpSpPr/>
        <p:nvPr/>
      </p:nvGrpSpPr>
      <p:grpSpPr>
        <a:xfrm>
          <a:off x="0" y="0"/>
          <a:ext cx="0" cy="0"/>
          <a:chOff x="0" y="0"/>
          <a:chExt cx="0" cy="0"/>
        </a:xfrm>
      </p:grpSpPr>
      <p:sp>
        <p:nvSpPr>
          <p:cNvPr id="37" name="Google Shape;3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11"/>
          <p:cNvSpPr txBox="1"/>
          <p:nvPr/>
        </p:nvSpPr>
        <p:spPr>
          <a:xfrm>
            <a:off x="247600" y="121350"/>
            <a:ext cx="8563200" cy="20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800">
                <a:solidFill>
                  <a:srgbClr val="B7B7B7"/>
                </a:solidFill>
                <a:latin typeface="Google Sans"/>
                <a:ea typeface="Google Sans"/>
                <a:cs typeface="Google Sans"/>
                <a:sym typeface="Google Sans"/>
              </a:rPr>
              <a:t>Women Techmakers Brand Guidelines													</a:t>
            </a:r>
            <a:endParaRPr sz="800">
              <a:solidFill>
                <a:srgbClr val="B7B7B7"/>
              </a:solidFill>
              <a:latin typeface="Google Sans"/>
              <a:ea typeface="Google Sans"/>
              <a:cs typeface="Google Sans"/>
              <a:sym typeface="Google Sans"/>
            </a:endParaRPr>
          </a:p>
        </p:txBody>
      </p:sp>
      <p:sp>
        <p:nvSpPr>
          <p:cNvPr id="39" name="Google Shape;39;p11"/>
          <p:cNvSpPr txBox="1"/>
          <p:nvPr/>
        </p:nvSpPr>
        <p:spPr>
          <a:xfrm>
            <a:off x="247600" y="4810625"/>
            <a:ext cx="8563200" cy="20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800">
                <a:solidFill>
                  <a:srgbClr val="B7B7B7"/>
                </a:solidFill>
                <a:latin typeface="Google Sans"/>
                <a:ea typeface="Google Sans"/>
                <a:cs typeface="Google Sans"/>
                <a:sym typeface="Google Sans"/>
              </a:rPr>
              <a:t>FALL 2019   |    Google Developer Studio   														</a:t>
            </a:r>
            <a:endParaRPr sz="800">
              <a:solidFill>
                <a:srgbClr val="B7B7B7"/>
              </a:solidFill>
              <a:latin typeface="Google Sans"/>
              <a:ea typeface="Google Sans"/>
              <a:cs typeface="Google Sans"/>
              <a:sym typeface="Google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header and footer 1">
  <p:cSld name="TITLE_2">
    <p:spTree>
      <p:nvGrpSpPr>
        <p:cNvPr id="40" name="Shape 40"/>
        <p:cNvGrpSpPr/>
        <p:nvPr/>
      </p:nvGrpSpPr>
      <p:grpSpPr>
        <a:xfrm>
          <a:off x="0" y="0"/>
          <a:ext cx="0" cy="0"/>
          <a:chOff x="0" y="0"/>
          <a:chExt cx="0" cy="0"/>
        </a:xfrm>
      </p:grpSpPr>
      <p:sp>
        <p:nvSpPr>
          <p:cNvPr id="41" name="Google Shape;4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12"/>
          <p:cNvSpPr txBox="1"/>
          <p:nvPr/>
        </p:nvSpPr>
        <p:spPr>
          <a:xfrm>
            <a:off x="247600" y="121350"/>
            <a:ext cx="8563200" cy="20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800">
                <a:solidFill>
                  <a:srgbClr val="B7B7B7"/>
                </a:solidFill>
                <a:latin typeface="Google Sans"/>
                <a:ea typeface="Google Sans"/>
                <a:cs typeface="Google Sans"/>
                <a:sym typeface="Google Sans"/>
              </a:rPr>
              <a:t>Women Techmakers Brand Guidelines													</a:t>
            </a:r>
            <a:endParaRPr sz="800">
              <a:solidFill>
                <a:srgbClr val="B7B7B7"/>
              </a:solidFill>
              <a:latin typeface="Google Sans"/>
              <a:ea typeface="Google Sans"/>
              <a:cs typeface="Google Sans"/>
              <a:sym typeface="Google Sans"/>
            </a:endParaRPr>
          </a:p>
        </p:txBody>
      </p:sp>
      <p:sp>
        <p:nvSpPr>
          <p:cNvPr id="43" name="Google Shape;43;p12"/>
          <p:cNvSpPr txBox="1"/>
          <p:nvPr/>
        </p:nvSpPr>
        <p:spPr>
          <a:xfrm>
            <a:off x="247600" y="4810625"/>
            <a:ext cx="8563200" cy="20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800">
                <a:solidFill>
                  <a:srgbClr val="B7B7B7"/>
                </a:solidFill>
                <a:latin typeface="Google Sans"/>
                <a:ea typeface="Google Sans"/>
                <a:cs typeface="Google Sans"/>
                <a:sym typeface="Google Sans"/>
              </a:rPr>
              <a:t>FALL 2019   |    Google Developer Studio   														</a:t>
            </a:r>
            <a:endParaRPr sz="800">
              <a:solidFill>
                <a:srgbClr val="B7B7B7"/>
              </a:solidFill>
              <a:latin typeface="Google Sans"/>
              <a:ea typeface="Google Sans"/>
              <a:cs typeface="Google Sans"/>
              <a:sym typeface="Google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7" name="Google Shape;4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48" name="Shape 48"/>
        <p:cNvGrpSpPr/>
        <p:nvPr/>
      </p:nvGrpSpPr>
      <p:grpSpPr>
        <a:xfrm>
          <a:off x="0" y="0"/>
          <a:ext cx="0" cy="0"/>
          <a:chOff x="0" y="0"/>
          <a:chExt cx="0" cy="0"/>
        </a:xfrm>
      </p:grpSpPr>
      <p:sp>
        <p:nvSpPr>
          <p:cNvPr id="49" name="Google Shape;49;p14"/>
          <p:cNvSpPr/>
          <p:nvPr>
            <p:ph idx="2" type="pic"/>
          </p:nvPr>
        </p:nvSpPr>
        <p:spPr>
          <a:xfrm>
            <a:off x="1095359" y="2983441"/>
            <a:ext cx="1277700" cy="1277100"/>
          </a:xfrm>
          <a:prstGeom prst="ellipse">
            <a:avLst/>
          </a:prstGeom>
          <a:solidFill>
            <a:srgbClr val="BFBFBF"/>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50" name="Google Shape;50;p14"/>
          <p:cNvSpPr/>
          <p:nvPr>
            <p:ph idx="3" type="pic"/>
          </p:nvPr>
        </p:nvSpPr>
        <p:spPr>
          <a:xfrm>
            <a:off x="3555944" y="1745336"/>
            <a:ext cx="1277700" cy="1277100"/>
          </a:xfrm>
          <a:prstGeom prst="ellipse">
            <a:avLst/>
          </a:prstGeom>
          <a:solidFill>
            <a:srgbClr val="BFBFBF"/>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51" name="Google Shape;51;p14"/>
          <p:cNvSpPr/>
          <p:nvPr>
            <p:ph idx="4" type="pic"/>
          </p:nvPr>
        </p:nvSpPr>
        <p:spPr>
          <a:xfrm>
            <a:off x="6671509" y="1745336"/>
            <a:ext cx="1277700" cy="1277100"/>
          </a:xfrm>
          <a:prstGeom prst="ellipse">
            <a:avLst/>
          </a:prstGeom>
          <a:solidFill>
            <a:srgbClr val="BFBFBF"/>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grpSp>
        <p:nvGrpSpPr>
          <p:cNvPr id="52" name="Google Shape;52;p14"/>
          <p:cNvGrpSpPr/>
          <p:nvPr/>
        </p:nvGrpSpPr>
        <p:grpSpPr>
          <a:xfrm>
            <a:off x="467916" y="276225"/>
            <a:ext cx="831353" cy="149411"/>
            <a:chOff x="1228969" y="3277604"/>
            <a:chExt cx="1108470" cy="199215"/>
          </a:xfrm>
        </p:grpSpPr>
        <p:sp>
          <p:nvSpPr>
            <p:cNvPr id="53" name="Google Shape;53;p14"/>
            <p:cNvSpPr/>
            <p:nvPr/>
          </p:nvSpPr>
          <p:spPr>
            <a:xfrm>
              <a:off x="122896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4" name="Google Shape;54;p14"/>
            <p:cNvSpPr/>
            <p:nvPr/>
          </p:nvSpPr>
          <p:spPr>
            <a:xfrm>
              <a:off x="153215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5" name="Google Shape;55;p14"/>
            <p:cNvSpPr/>
            <p:nvPr/>
          </p:nvSpPr>
          <p:spPr>
            <a:xfrm>
              <a:off x="183534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6" name="Google Shape;56;p14"/>
            <p:cNvSpPr/>
            <p:nvPr/>
          </p:nvSpPr>
          <p:spPr>
            <a:xfrm>
              <a:off x="2138539" y="3277919"/>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57" name="Google Shape;57;p14"/>
          <p:cNvGrpSpPr/>
          <p:nvPr/>
        </p:nvGrpSpPr>
        <p:grpSpPr>
          <a:xfrm>
            <a:off x="7844657" y="4690405"/>
            <a:ext cx="831353" cy="149411"/>
            <a:chOff x="1228969" y="3277604"/>
            <a:chExt cx="1108470" cy="199215"/>
          </a:xfrm>
        </p:grpSpPr>
        <p:sp>
          <p:nvSpPr>
            <p:cNvPr id="58" name="Google Shape;58;p14"/>
            <p:cNvSpPr/>
            <p:nvPr/>
          </p:nvSpPr>
          <p:spPr>
            <a:xfrm>
              <a:off x="122896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9" name="Google Shape;59;p14"/>
            <p:cNvSpPr/>
            <p:nvPr/>
          </p:nvSpPr>
          <p:spPr>
            <a:xfrm>
              <a:off x="153215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60" name="Google Shape;60;p14"/>
            <p:cNvSpPr/>
            <p:nvPr/>
          </p:nvSpPr>
          <p:spPr>
            <a:xfrm>
              <a:off x="1835349" y="3277604"/>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61" name="Google Shape;61;p14"/>
            <p:cNvSpPr/>
            <p:nvPr/>
          </p:nvSpPr>
          <p:spPr>
            <a:xfrm>
              <a:off x="2138539" y="3277919"/>
              <a:ext cx="198900" cy="198900"/>
            </a:xfrm>
            <a:prstGeom prst="ellipse">
              <a:avLst/>
            </a:prstGeom>
            <a:gradFill>
              <a:gsLst>
                <a:gs pos="0">
                  <a:schemeClr val="accent1"/>
                </a:gs>
                <a:gs pos="50000">
                  <a:schemeClr val="accent3"/>
                </a:gs>
                <a:gs pos="100000">
                  <a:schemeClr val="accent5"/>
                </a:gs>
              </a:gsLst>
              <a:lin ang="180000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62" name="Google Shape;62;p14"/>
          <p:cNvSpPr txBox="1"/>
          <p:nvPr>
            <p:ph type="ctrTitle"/>
          </p:nvPr>
        </p:nvSpPr>
        <p:spPr>
          <a:xfrm>
            <a:off x="695309" y="625500"/>
            <a:ext cx="5145300" cy="708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ontserrat"/>
              <a:buNone/>
              <a:defRPr b="1" sz="33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4"/>
          <p:cNvSpPr txBox="1"/>
          <p:nvPr>
            <p:ph idx="1" type="subTitle"/>
          </p:nvPr>
        </p:nvSpPr>
        <p:spPr>
          <a:xfrm>
            <a:off x="695309" y="1202357"/>
            <a:ext cx="5145300" cy="263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800"/>
              </a:spcBef>
              <a:spcAft>
                <a:spcPts val="0"/>
              </a:spcAft>
              <a:buClr>
                <a:srgbClr val="8B8B8B"/>
              </a:buClr>
              <a:buSzPts val="900"/>
              <a:buNone/>
              <a:defRPr sz="900">
                <a:solidFill>
                  <a:srgbClr val="8B8B8B"/>
                </a:solidFill>
              </a:defRPr>
            </a:lvl1pPr>
            <a:lvl2pPr lvl="1" rtl="0" algn="ctr">
              <a:lnSpc>
                <a:spcPct val="90000"/>
              </a:lnSpc>
              <a:spcBef>
                <a:spcPts val="1600"/>
              </a:spcBef>
              <a:spcAft>
                <a:spcPts val="0"/>
              </a:spcAft>
              <a:buClr>
                <a:schemeClr val="dk1"/>
              </a:buClr>
              <a:buSzPts val="1500"/>
              <a:buNone/>
              <a:defRPr sz="1500"/>
            </a:lvl2pPr>
            <a:lvl3pPr lvl="2" rtl="0" algn="ctr">
              <a:lnSpc>
                <a:spcPct val="90000"/>
              </a:lnSpc>
              <a:spcBef>
                <a:spcPts val="1600"/>
              </a:spcBef>
              <a:spcAft>
                <a:spcPts val="0"/>
              </a:spcAft>
              <a:buClr>
                <a:schemeClr val="dk1"/>
              </a:buClr>
              <a:buSzPts val="1400"/>
              <a:buNone/>
              <a:defRPr sz="1400"/>
            </a:lvl3pPr>
            <a:lvl4pPr lvl="3" rtl="0" algn="ctr">
              <a:lnSpc>
                <a:spcPct val="90000"/>
              </a:lnSpc>
              <a:spcBef>
                <a:spcPts val="1600"/>
              </a:spcBef>
              <a:spcAft>
                <a:spcPts val="0"/>
              </a:spcAft>
              <a:buClr>
                <a:schemeClr val="dk1"/>
              </a:buClr>
              <a:buSzPts val="1200"/>
              <a:buNone/>
              <a:defRPr sz="1200"/>
            </a:lvl4pPr>
            <a:lvl5pPr lvl="4" rtl="0" algn="ctr">
              <a:lnSpc>
                <a:spcPct val="90000"/>
              </a:lnSpc>
              <a:spcBef>
                <a:spcPts val="1600"/>
              </a:spcBef>
              <a:spcAft>
                <a:spcPts val="0"/>
              </a:spcAft>
              <a:buClr>
                <a:schemeClr val="dk1"/>
              </a:buClr>
              <a:buSzPts val="1200"/>
              <a:buNone/>
              <a:defRPr sz="1200"/>
            </a:lvl5pPr>
            <a:lvl6pPr lvl="5" rtl="0" algn="ctr">
              <a:lnSpc>
                <a:spcPct val="90000"/>
              </a:lnSpc>
              <a:spcBef>
                <a:spcPts val="1600"/>
              </a:spcBef>
              <a:spcAft>
                <a:spcPts val="0"/>
              </a:spcAft>
              <a:buClr>
                <a:schemeClr val="dk1"/>
              </a:buClr>
              <a:buSzPts val="1200"/>
              <a:buNone/>
              <a:defRPr sz="1200"/>
            </a:lvl6pPr>
            <a:lvl7pPr lvl="6" rtl="0" algn="ctr">
              <a:lnSpc>
                <a:spcPct val="90000"/>
              </a:lnSpc>
              <a:spcBef>
                <a:spcPts val="1600"/>
              </a:spcBef>
              <a:spcAft>
                <a:spcPts val="0"/>
              </a:spcAft>
              <a:buClr>
                <a:schemeClr val="dk1"/>
              </a:buClr>
              <a:buSzPts val="1200"/>
              <a:buNone/>
              <a:defRPr sz="1200"/>
            </a:lvl7pPr>
            <a:lvl8pPr lvl="7" rtl="0" algn="ctr">
              <a:lnSpc>
                <a:spcPct val="90000"/>
              </a:lnSpc>
              <a:spcBef>
                <a:spcPts val="1600"/>
              </a:spcBef>
              <a:spcAft>
                <a:spcPts val="0"/>
              </a:spcAft>
              <a:buClr>
                <a:schemeClr val="dk1"/>
              </a:buClr>
              <a:buSzPts val="1200"/>
              <a:buNone/>
              <a:defRPr sz="1200"/>
            </a:lvl8pPr>
            <a:lvl9pPr lvl="8" rtl="0" algn="ctr">
              <a:lnSpc>
                <a:spcPct val="90000"/>
              </a:lnSpc>
              <a:spcBef>
                <a:spcPts val="1600"/>
              </a:spcBef>
              <a:spcAft>
                <a:spcPts val="1600"/>
              </a:spcAft>
              <a:buClr>
                <a:schemeClr val="dk1"/>
              </a:buClr>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0" y="0"/>
            <a:ext cx="9143998" cy="51408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1" type="titleOnly">
  <p:cSld name="TITLE_ONLY">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27025"/>
            <a:ext cx="9196831" cy="5170524"/>
          </a:xfrm>
          <a:prstGeom prst="rect">
            <a:avLst/>
          </a:prstGeom>
          <a:noFill/>
          <a:ln>
            <a:noFill/>
          </a:ln>
        </p:spPr>
      </p:pic>
      <p:sp>
        <p:nvSpPr>
          <p:cNvPr id="21" name="Google Shape;21;p5"/>
          <p:cNvSpPr txBox="1"/>
          <p:nvPr>
            <p:ph type="title"/>
          </p:nvPr>
        </p:nvSpPr>
        <p:spPr>
          <a:xfrm>
            <a:off x="457200" y="2569800"/>
            <a:ext cx="4159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1pPr>
            <a:lvl2pPr lvl="1"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2pPr>
            <a:lvl3pPr lvl="2"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3pPr>
            <a:lvl4pPr lvl="3"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4pPr>
            <a:lvl5pPr lvl="4"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5pPr>
            <a:lvl6pPr lvl="5"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6pPr>
            <a:lvl7pPr lvl="6"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7pPr>
            <a:lvl8pPr lvl="7"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8pPr>
            <a:lvl9pPr lvl="8"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1512">
          <p15:clr>
            <a:srgbClr val="FA7B17"/>
          </p15:clr>
        </p15:guide>
        <p15:guide id="4" pos="28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2">
  <p:cSld name="TITLE_ONLY_1">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39" l="0" r="0" t="49"/>
          <a:stretch/>
        </p:blipFill>
        <p:spPr>
          <a:xfrm>
            <a:off x="0" y="-27025"/>
            <a:ext cx="9196831" cy="5170523"/>
          </a:xfrm>
          <a:prstGeom prst="rect">
            <a:avLst/>
          </a:prstGeom>
          <a:noFill/>
          <a:ln>
            <a:noFill/>
          </a:ln>
        </p:spPr>
      </p:pic>
      <p:sp>
        <p:nvSpPr>
          <p:cNvPr id="24" name="Google Shape;24;p6"/>
          <p:cNvSpPr txBox="1"/>
          <p:nvPr>
            <p:ph type="title"/>
          </p:nvPr>
        </p:nvSpPr>
        <p:spPr>
          <a:xfrm>
            <a:off x="457200" y="2569800"/>
            <a:ext cx="4159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1pPr>
            <a:lvl2pPr lvl="1"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2pPr>
            <a:lvl3pPr lvl="2"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3pPr>
            <a:lvl4pPr lvl="3"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4pPr>
            <a:lvl5pPr lvl="4"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5pPr>
            <a:lvl6pPr lvl="5"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6pPr>
            <a:lvl7pPr lvl="6"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7pPr>
            <a:lvl8pPr lvl="7"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8pPr>
            <a:lvl9pPr lvl="8" rtl="0">
              <a:spcBef>
                <a:spcPts val="0"/>
              </a:spcBef>
              <a:spcAft>
                <a:spcPts val="0"/>
              </a:spcAft>
              <a:buClr>
                <a:srgbClr val="434343"/>
              </a:buClr>
              <a:buSzPts val="3200"/>
              <a:buFont typeface="Google Sans"/>
              <a:buNone/>
              <a:defRPr sz="3200">
                <a:solidFill>
                  <a:srgbClr val="434343"/>
                </a:solidFill>
                <a:latin typeface="Google Sans"/>
                <a:ea typeface="Google Sans"/>
                <a:cs typeface="Google Sans"/>
                <a:sym typeface="Google Sans"/>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1512">
          <p15:clr>
            <a:srgbClr val="FA7B17"/>
          </p15:clr>
        </p15:guide>
        <p15:guide id="4"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pic>
        <p:nvPicPr>
          <p:cNvPr id="26" name="Google Shape;26;p7"/>
          <p:cNvPicPr preferRelativeResize="0"/>
          <p:nvPr/>
        </p:nvPicPr>
        <p:blipFill rotWithShape="1">
          <a:blip r:embed="rId2">
            <a:alphaModFix/>
          </a:blip>
          <a:srcRect b="0" l="0" r="0" t="0"/>
          <a:stretch/>
        </p:blipFill>
        <p:spPr>
          <a:xfrm>
            <a:off x="-6176" y="-6188"/>
            <a:ext cx="9162306" cy="5155875"/>
          </a:xfrm>
          <a:prstGeom prst="rect">
            <a:avLst/>
          </a:prstGeom>
          <a:noFill/>
          <a:ln>
            <a:noFill/>
          </a:ln>
        </p:spPr>
      </p:pic>
      <p:sp>
        <p:nvSpPr>
          <p:cNvPr id="27" name="Google Shape;27;p7"/>
          <p:cNvSpPr txBox="1"/>
          <p:nvPr>
            <p:ph idx="1" type="subTitle"/>
          </p:nvPr>
        </p:nvSpPr>
        <p:spPr>
          <a:xfrm>
            <a:off x="457201" y="2271100"/>
            <a:ext cx="5037900" cy="19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Font typeface="Google Sans"/>
              <a:buNone/>
              <a:defRPr sz="2400">
                <a:solidFill>
                  <a:srgbClr val="FFFFFF"/>
                </a:solidFill>
                <a:latin typeface="Google Sans"/>
                <a:ea typeface="Google Sans"/>
                <a:cs typeface="Google Sans"/>
                <a:sym typeface="Google Sans"/>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extLst>
    <p:ext uri="{DCECCB84-F9BA-43D5-87BE-67443E8EF086}">
      <p15:sldGuideLst>
        <p15:guide id="1" pos="28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8" name="Shape 28"/>
        <p:cNvGrpSpPr/>
        <p:nvPr/>
      </p:nvGrpSpPr>
      <p:grpSpPr>
        <a:xfrm>
          <a:off x="0" y="0"/>
          <a:ext cx="0" cy="0"/>
          <a:chOff x="0" y="0"/>
          <a:chExt cx="0" cy="0"/>
        </a:xfrm>
      </p:grpSpPr>
      <p:pic>
        <p:nvPicPr>
          <p:cNvPr id="29" name="Google Shape;29;p8"/>
          <p:cNvPicPr preferRelativeResize="0"/>
          <p:nvPr/>
        </p:nvPicPr>
        <p:blipFill rotWithShape="1">
          <a:blip r:embed="rId2">
            <a:alphaModFix/>
          </a:blip>
          <a:srcRect b="0" l="0" r="0" t="0"/>
          <a:stretch/>
        </p:blipFill>
        <p:spPr>
          <a:xfrm>
            <a:off x="-6176" y="-6188"/>
            <a:ext cx="9162306" cy="5155875"/>
          </a:xfrm>
          <a:prstGeom prst="rect">
            <a:avLst/>
          </a:prstGeom>
          <a:noFill/>
          <a:ln>
            <a:noFill/>
          </a:ln>
        </p:spPr>
      </p:pic>
      <p:sp>
        <p:nvSpPr>
          <p:cNvPr id="30" name="Google Shape;30;p8"/>
          <p:cNvSpPr txBox="1"/>
          <p:nvPr>
            <p:ph idx="1" type="subTitle"/>
          </p:nvPr>
        </p:nvSpPr>
        <p:spPr>
          <a:xfrm>
            <a:off x="457201" y="2271100"/>
            <a:ext cx="5037900" cy="198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Font typeface="Google Sans"/>
              <a:buNone/>
              <a:defRPr sz="2400">
                <a:solidFill>
                  <a:srgbClr val="FFFFFF"/>
                </a:solidFill>
                <a:latin typeface="Google Sans"/>
                <a:ea typeface="Google Sans"/>
                <a:cs typeface="Google Sans"/>
                <a:sym typeface="Google Sans"/>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extLst>
    <p:ext uri="{DCECCB84-F9BA-43D5-87BE-67443E8EF086}">
      <p15:sldGuideLst>
        <p15:guide id="1"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pic>
        <p:nvPicPr>
          <p:cNvPr id="32" name="Google Shape;32;p9"/>
          <p:cNvPicPr preferRelativeResize="0"/>
          <p:nvPr/>
        </p:nvPicPr>
        <p:blipFill rotWithShape="1">
          <a:blip r:embed="rId2">
            <a:alphaModFix/>
          </a:blip>
          <a:srcRect b="0" l="0" r="0" t="0"/>
          <a:stretch/>
        </p:blipFill>
        <p:spPr>
          <a:xfrm>
            <a:off x="1850" y="0"/>
            <a:ext cx="9140300" cy="5143501"/>
          </a:xfrm>
          <a:prstGeom prst="rect">
            <a:avLst/>
          </a:prstGeom>
          <a:noFill/>
          <a:ln>
            <a:noFill/>
          </a:ln>
        </p:spPr>
      </p:pic>
      <p:sp>
        <p:nvSpPr>
          <p:cNvPr id="33" name="Google Shape;33;p9"/>
          <p:cNvSpPr txBox="1"/>
          <p:nvPr>
            <p:ph idx="1" type="subTitle"/>
          </p:nvPr>
        </p:nvSpPr>
        <p:spPr>
          <a:xfrm>
            <a:off x="1563451" y="1739050"/>
            <a:ext cx="5037900" cy="198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Font typeface="Google Sans"/>
              <a:buNone/>
              <a:defRPr>
                <a:latin typeface="Google Sans"/>
                <a:ea typeface="Google Sans"/>
                <a:cs typeface="Google Sans"/>
                <a:sym typeface="Google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4.png"/><Relationship Id="rId13" Type="http://schemas.openxmlformats.org/officeDocument/2006/relationships/image" Target="../media/image33.png"/><Relationship Id="rId12"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jpg"/><Relationship Id="rId4" Type="http://schemas.openxmlformats.org/officeDocument/2006/relationships/image" Target="../media/image22.jp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3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2357150" y="1379250"/>
            <a:ext cx="6142200" cy="119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Women’s Safety Hackathon</a:t>
            </a:r>
            <a:br>
              <a:rPr lang="en"/>
            </a:br>
            <a:r>
              <a:rPr b="1" lang="en"/>
              <a:t>“</a:t>
            </a:r>
            <a:r>
              <a:rPr b="1" lang="en" sz="2800"/>
              <a:t>Kadınlar Güçlensin Diye”</a:t>
            </a:r>
            <a:endParaRPr b="1" sz="2800"/>
          </a:p>
        </p:txBody>
      </p:sp>
      <p:sp>
        <p:nvSpPr>
          <p:cNvPr id="69" name="Google Shape;69;p15"/>
          <p:cNvSpPr txBox="1"/>
          <p:nvPr>
            <p:ph idx="1" type="subTitle"/>
          </p:nvPr>
        </p:nvSpPr>
        <p:spPr>
          <a:xfrm>
            <a:off x="4632025" y="2683200"/>
            <a:ext cx="6224100" cy="2376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Mudita</a:t>
            </a:r>
            <a:br>
              <a:rPr lang="en"/>
            </a:br>
            <a:r>
              <a:rPr lang="en"/>
              <a:t>	</a:t>
            </a:r>
            <a:r>
              <a:rPr lang="en" sz="1500"/>
              <a:t>Cansu Uzunşimşek</a:t>
            </a:r>
            <a:endParaRPr sz="1500"/>
          </a:p>
          <a:p>
            <a:pPr indent="0" lvl="0" marL="914400" rtl="0" algn="l">
              <a:spcBef>
                <a:spcPts val="0"/>
              </a:spcBef>
              <a:spcAft>
                <a:spcPts val="0"/>
              </a:spcAft>
              <a:buNone/>
            </a:pPr>
            <a:r>
              <a:rPr lang="en" sz="1500"/>
              <a:t>Havvanur Kılıç </a:t>
            </a:r>
            <a:endParaRPr sz="1500"/>
          </a:p>
          <a:p>
            <a:pPr indent="0" lvl="0" marL="914400" rtl="0" algn="l">
              <a:spcBef>
                <a:spcPts val="0"/>
              </a:spcBef>
              <a:spcAft>
                <a:spcPts val="0"/>
              </a:spcAft>
              <a:buNone/>
            </a:pPr>
            <a:r>
              <a:rPr lang="en" sz="1500"/>
              <a:t>İslam Sansur </a:t>
            </a:r>
            <a:br>
              <a:rPr lang="en"/>
            </a:br>
            <a:br>
              <a:rPr lang="en"/>
            </a:br>
            <a:endParaRPr sz="1400"/>
          </a:p>
        </p:txBody>
      </p:sp>
      <p:pic>
        <p:nvPicPr>
          <p:cNvPr id="70" name="Google Shape;70;p15"/>
          <p:cNvPicPr preferRelativeResize="0"/>
          <p:nvPr/>
        </p:nvPicPr>
        <p:blipFill rotWithShape="1">
          <a:blip r:embed="rId3">
            <a:alphaModFix/>
          </a:blip>
          <a:srcRect b="34882" l="26068" r="26396" t="31482"/>
          <a:stretch/>
        </p:blipFill>
        <p:spPr>
          <a:xfrm>
            <a:off x="3122532" y="2790825"/>
            <a:ext cx="1594812" cy="159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24"/>
          <p:cNvSpPr txBox="1"/>
          <p:nvPr/>
        </p:nvSpPr>
        <p:spPr>
          <a:xfrm>
            <a:off x="805775" y="218775"/>
            <a:ext cx="7670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4285F4"/>
                </a:solidFill>
                <a:latin typeface="Google Sans"/>
                <a:ea typeface="Google Sans"/>
                <a:cs typeface="Google Sans"/>
                <a:sym typeface="Google Sans"/>
              </a:rPr>
              <a:t>Temel Sorular ve Yanıtları</a:t>
            </a:r>
            <a:endParaRPr sz="2600">
              <a:solidFill>
                <a:srgbClr val="4285F4"/>
              </a:solidFill>
              <a:latin typeface="Google Sans"/>
              <a:ea typeface="Google Sans"/>
              <a:cs typeface="Google Sans"/>
              <a:sym typeface="Google Sans"/>
            </a:endParaRPr>
          </a:p>
        </p:txBody>
      </p:sp>
      <p:sp>
        <p:nvSpPr>
          <p:cNvPr id="166" name="Google Shape;166;p24"/>
          <p:cNvSpPr txBox="1"/>
          <p:nvPr/>
        </p:nvSpPr>
        <p:spPr>
          <a:xfrm>
            <a:off x="360125" y="673200"/>
            <a:ext cx="8561400" cy="4470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Hangi soruna çözüm buluyorsunuz? </a:t>
            </a:r>
            <a:r>
              <a:rPr b="1" lang="en" sz="1200">
                <a:solidFill>
                  <a:srgbClr val="222222"/>
                </a:solidFill>
                <a:highlight>
                  <a:srgbClr val="FFFFFF"/>
                </a:highlight>
                <a:latin typeface="Google Sans"/>
                <a:ea typeface="Google Sans"/>
                <a:cs typeface="Google Sans"/>
                <a:sym typeface="Google Sans"/>
              </a:rPr>
              <a:t>(Kadınların dijital alanda maruz bırakıldıkları şiddeti tanımlamaları ve bu şiddetle başa çıkma yolları)</a:t>
            </a:r>
            <a:endParaRPr b="1"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Kimin/kimlerin sorununa çözüm buluyorsunuz? Kullanıcılarımız kim? </a:t>
            </a:r>
            <a:r>
              <a:rPr b="1" lang="en" sz="1200">
                <a:solidFill>
                  <a:srgbClr val="222222"/>
                </a:solidFill>
                <a:highlight>
                  <a:srgbClr val="FFFFFF"/>
                </a:highlight>
                <a:latin typeface="Google Sans"/>
                <a:ea typeface="Google Sans"/>
                <a:cs typeface="Google Sans"/>
                <a:sym typeface="Google Sans"/>
              </a:rPr>
              <a:t>(Sosyal medyada şiddete maruz bırakılan 16 yaş üzeri kız çocukları ile kadınlar)</a:t>
            </a:r>
            <a:endParaRPr b="1"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Sorunu nasıl çözmeyi planlıyorsunuz?</a:t>
            </a:r>
            <a:r>
              <a:rPr b="1" lang="en" sz="1200">
                <a:solidFill>
                  <a:srgbClr val="222222"/>
                </a:solidFill>
                <a:highlight>
                  <a:srgbClr val="FFFFFF"/>
                </a:highlight>
                <a:latin typeface="Google Sans"/>
                <a:ea typeface="Google Sans"/>
                <a:cs typeface="Google Sans"/>
                <a:sym typeface="Google Sans"/>
              </a:rPr>
              <a:t> (Uygulama içerisinde kadınlara kendilerini ifade etme ortamı sunuyor, şiddet türleri ve şiddete karşı destek mekanizmaları hakkında bilgilenmelerine imkan sağlıyor, kadınların birlikte hem sosyal hem ekonomik anlamda güçlenmesi için KızKardeşimKulübü (3k) alanında içerikler üretiyoruz.)</a:t>
            </a:r>
            <a:endParaRPr b="1"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Fiyat, erişilebilirlik, maliyet veya teknoloji olarak barajları var mı? </a:t>
            </a:r>
            <a:r>
              <a:rPr b="1" lang="en" sz="1200">
                <a:solidFill>
                  <a:srgbClr val="222222"/>
                </a:solidFill>
                <a:highlight>
                  <a:srgbClr val="FFFFFF"/>
                </a:highlight>
                <a:latin typeface="Google Sans"/>
                <a:ea typeface="Google Sans"/>
                <a:cs typeface="Google Sans"/>
                <a:sym typeface="Google Sans"/>
              </a:rPr>
              <a:t>(Ücretsiz üyelikte reklam, reklamsız kullanım için de premium üyelik)</a:t>
            </a:r>
            <a:endParaRPr b="1"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Projenizin ne kadar sürede yayılmasını bekliyorsunuz? </a:t>
            </a:r>
            <a:r>
              <a:rPr b="1" lang="en" sz="1200">
                <a:solidFill>
                  <a:srgbClr val="222222"/>
                </a:solidFill>
                <a:highlight>
                  <a:srgbClr val="FFFFFF"/>
                </a:highlight>
                <a:latin typeface="Google Sans"/>
                <a:ea typeface="Google Sans"/>
                <a:cs typeface="Google Sans"/>
                <a:sym typeface="Google Sans"/>
              </a:rPr>
              <a:t>(3-6 ay arası)</a:t>
            </a:r>
            <a:endParaRPr b="1" baseline="-25000"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Projeniz ne kadar </a:t>
            </a:r>
            <a:r>
              <a:rPr lang="en" sz="1200">
                <a:solidFill>
                  <a:srgbClr val="222222"/>
                </a:solidFill>
                <a:latin typeface="Google Sans"/>
                <a:ea typeface="Google Sans"/>
                <a:cs typeface="Google Sans"/>
                <a:sym typeface="Google Sans"/>
              </a:rPr>
              <a:t>sürdürülebilir? </a:t>
            </a:r>
            <a:r>
              <a:rPr b="1" lang="en" sz="1200">
                <a:solidFill>
                  <a:srgbClr val="222222"/>
                </a:solidFill>
                <a:latin typeface="Google Sans"/>
                <a:ea typeface="Google Sans"/>
                <a:cs typeface="Google Sans"/>
                <a:sym typeface="Google Sans"/>
              </a:rPr>
              <a:t>(Kullanıcı sayısının artmasına ve üretilen içeriklerin katılımcı desteğiyle geliştirilmesine bağlı olarak; kendi kendini sürdürmesi planlanmaktadır.) </a:t>
            </a:r>
            <a:endParaRPr b="1" sz="1200">
              <a:solidFill>
                <a:srgbClr val="222222"/>
              </a:solidFill>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Projeniz  ne kadar gerçekçi/uygulanabilir? </a:t>
            </a:r>
            <a:r>
              <a:rPr b="1" lang="en" sz="1200">
                <a:solidFill>
                  <a:srgbClr val="222222"/>
                </a:solidFill>
                <a:highlight>
                  <a:srgbClr val="FFFFFF"/>
                </a:highlight>
                <a:latin typeface="Google Sans"/>
                <a:ea typeface="Google Sans"/>
                <a:cs typeface="Google Sans"/>
                <a:sym typeface="Google Sans"/>
              </a:rPr>
              <a:t>(Gerekli destekler bulunduğunda hayat geçmesi oldukça kolay olacaktır.)</a:t>
            </a:r>
            <a:endParaRPr b="1" sz="1200">
              <a:solidFill>
                <a:srgbClr val="222222"/>
              </a:solidFill>
              <a:highlight>
                <a:srgbClr val="FFFFFF"/>
              </a:highlight>
              <a:latin typeface="Google Sans"/>
              <a:ea typeface="Google Sans"/>
              <a:cs typeface="Google Sans"/>
              <a:sym typeface="Google Sans"/>
            </a:endParaRPr>
          </a:p>
          <a:p>
            <a:pPr indent="-304800" lvl="0" marL="457200" rtl="0" algn="l">
              <a:lnSpc>
                <a:spcPct val="115000"/>
              </a:lnSpc>
              <a:spcBef>
                <a:spcPts val="0"/>
              </a:spcBef>
              <a:spcAft>
                <a:spcPts val="0"/>
              </a:spcAft>
              <a:buClr>
                <a:srgbClr val="222222"/>
              </a:buClr>
              <a:buSzPts val="1200"/>
              <a:buFont typeface="Google Sans"/>
              <a:buChar char="●"/>
            </a:pPr>
            <a:r>
              <a:rPr lang="en" sz="1200">
                <a:solidFill>
                  <a:srgbClr val="222222"/>
                </a:solidFill>
                <a:highlight>
                  <a:srgbClr val="FFFFFF"/>
                </a:highlight>
                <a:latin typeface="Google Sans"/>
                <a:ea typeface="Google Sans"/>
                <a:cs typeface="Google Sans"/>
                <a:sym typeface="Google Sans"/>
              </a:rPr>
              <a:t>Projeyi hayata geçirmek için desteğe veya özel izinlere ihtiyacınız var mı? Evet ise, nasıl desteklere/izinlere ihtiyacınız var? </a:t>
            </a:r>
            <a:r>
              <a:rPr b="1" lang="en" sz="1200">
                <a:solidFill>
                  <a:srgbClr val="222222"/>
                </a:solidFill>
                <a:highlight>
                  <a:srgbClr val="FFFFFF"/>
                </a:highlight>
                <a:latin typeface="Google Sans"/>
                <a:ea typeface="Google Sans"/>
                <a:cs typeface="Google Sans"/>
                <a:sym typeface="Google Sans"/>
              </a:rPr>
              <a:t>(STK’ler, kadın meclisleri, sponsorlar, reklam işbirlikleri, KVKK)</a:t>
            </a:r>
            <a:endParaRPr b="1" sz="1200">
              <a:solidFill>
                <a:srgbClr val="222222"/>
              </a:solidFill>
              <a:highlight>
                <a:srgbClr val="FFFFFF"/>
              </a:highlight>
              <a:latin typeface="Google Sans"/>
              <a:ea typeface="Google Sans"/>
              <a:cs typeface="Google Sans"/>
              <a:sym typeface="Google Sans"/>
            </a:endParaRPr>
          </a:p>
          <a:p>
            <a:pPr indent="0" lvl="0" marL="0" rtl="0" algn="l">
              <a:lnSpc>
                <a:spcPct val="115000"/>
              </a:lnSpc>
              <a:spcBef>
                <a:spcPts val="1000"/>
              </a:spcBef>
              <a:spcAft>
                <a:spcPts val="0"/>
              </a:spcAft>
              <a:buNone/>
            </a:pPr>
            <a:r>
              <a:t/>
            </a:r>
            <a:endParaRPr sz="1000">
              <a:solidFill>
                <a:srgbClr val="222222"/>
              </a:solidFill>
              <a:highlight>
                <a:srgbClr val="FFFFFF"/>
              </a:highlight>
              <a:latin typeface="Google Sans"/>
              <a:ea typeface="Google Sans"/>
              <a:cs typeface="Google Sans"/>
              <a:sym typeface="Google Sans"/>
            </a:endParaRPr>
          </a:p>
          <a:p>
            <a:pPr indent="0" lvl="0" marL="0" rtl="0" algn="l">
              <a:lnSpc>
                <a:spcPct val="115000"/>
              </a:lnSpc>
              <a:spcBef>
                <a:spcPts val="1000"/>
              </a:spcBef>
              <a:spcAft>
                <a:spcPts val="1000"/>
              </a:spcAft>
              <a:buNone/>
            </a:pPr>
            <a:r>
              <a:t/>
            </a:r>
            <a:endParaRPr sz="1000">
              <a:solidFill>
                <a:srgbClr val="222222"/>
              </a:solidFill>
              <a:highlight>
                <a:srgbClr val="FFFFFF"/>
              </a:highlight>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 type="subTitle"/>
          </p:nvPr>
        </p:nvSpPr>
        <p:spPr>
          <a:xfrm>
            <a:off x="457201" y="2271100"/>
            <a:ext cx="5037900" cy="19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Teşekkürler...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832850" y="412675"/>
            <a:ext cx="6773700" cy="10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Konuşamayan kadınlar, artan vakalar!</a:t>
            </a:r>
            <a:endParaRPr>
              <a:solidFill>
                <a:schemeClr val="dk2"/>
              </a:solidFill>
            </a:endParaRPr>
          </a:p>
        </p:txBody>
      </p:sp>
      <p:sp>
        <p:nvSpPr>
          <p:cNvPr id="76" name="Google Shape;76;p16"/>
          <p:cNvSpPr txBox="1"/>
          <p:nvPr/>
        </p:nvSpPr>
        <p:spPr>
          <a:xfrm>
            <a:off x="515175" y="1886475"/>
            <a:ext cx="7207200" cy="2176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Yaptığımız uygulama ile,</a:t>
            </a:r>
            <a:endParaRPr sz="1050">
              <a:solidFill>
                <a:schemeClr val="dk1"/>
              </a:solidFill>
              <a:highlight>
                <a:srgbClr val="FFFFFF"/>
              </a:highlight>
              <a:latin typeface="Open Sans"/>
              <a:ea typeface="Open Sans"/>
              <a:cs typeface="Open Sans"/>
              <a:sym typeface="Open Sans"/>
            </a:endParaRPr>
          </a:p>
          <a:p>
            <a:pPr indent="0" lvl="0" marL="0" rtl="0" algn="l">
              <a:lnSpc>
                <a:spcPct val="125000"/>
              </a:lnSpc>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kadınların dijital alanda maruz bırakıldıkları şiddet türlerini bilmesi, yaşadığı şiddeti anlamlandırması ve destek mekanizmalarını öğrenmesi ile farkındalık kazanmasını amaçlayarak;</a:t>
            </a:r>
            <a:endParaRPr sz="1050">
              <a:solidFill>
                <a:schemeClr val="dk1"/>
              </a:solidFill>
              <a:highlight>
                <a:srgbClr val="FFFFFF"/>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rgbClr val="FFFFFF"/>
                </a:highlight>
                <a:latin typeface="Open Sans"/>
                <a:ea typeface="Open Sans"/>
                <a:cs typeface="Open Sans"/>
                <a:sym typeface="Open Sans"/>
              </a:rPr>
              <a:t>yaşadıklarını paylaşma ihtiyacına,</a:t>
            </a:r>
            <a:endParaRPr sz="1050">
              <a:solidFill>
                <a:schemeClr val="dk1"/>
              </a:solidFill>
              <a:highlight>
                <a:srgbClr val="FFFFFF"/>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rgbClr val="FFFFFF"/>
                </a:highlight>
                <a:latin typeface="Open Sans"/>
                <a:ea typeface="Open Sans"/>
                <a:cs typeface="Open Sans"/>
                <a:sym typeface="Open Sans"/>
              </a:rPr>
              <a:t>yalnız hissetmemelerine,</a:t>
            </a:r>
            <a:endParaRPr sz="1050">
              <a:solidFill>
                <a:schemeClr val="dk1"/>
              </a:solidFill>
              <a:highlight>
                <a:srgbClr val="FFFFFF"/>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rgbClr val="FFFFFF"/>
                </a:highlight>
                <a:latin typeface="Open Sans"/>
                <a:ea typeface="Open Sans"/>
                <a:cs typeface="Open Sans"/>
                <a:sym typeface="Open Sans"/>
              </a:rPr>
              <a:t>seslerini duyurmaya ve</a:t>
            </a:r>
            <a:endParaRPr sz="1050">
              <a:solidFill>
                <a:schemeClr val="dk1"/>
              </a:solidFill>
              <a:highlight>
                <a:srgbClr val="FFFFFF"/>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rgbClr val="FFFFFF"/>
                </a:highlight>
                <a:latin typeface="Open Sans"/>
                <a:ea typeface="Open Sans"/>
                <a:cs typeface="Open Sans"/>
                <a:sym typeface="Open Sans"/>
              </a:rPr>
              <a:t>birbirinden güç almalarına </a:t>
            </a:r>
            <a:endParaRPr sz="1050">
              <a:solidFill>
                <a:schemeClr val="dk1"/>
              </a:solidFill>
              <a:highlight>
                <a:srgbClr val="FFFFFF"/>
              </a:highlight>
              <a:latin typeface="Open Sans"/>
              <a:ea typeface="Open Sans"/>
              <a:cs typeface="Open Sans"/>
              <a:sym typeface="Open Sans"/>
            </a:endParaRPr>
          </a:p>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odaklandık.</a:t>
            </a:r>
            <a:br>
              <a:rPr lang="en" sz="1050">
                <a:solidFill>
                  <a:schemeClr val="dk1"/>
                </a:solidFill>
                <a:highlight>
                  <a:srgbClr val="FFFFFF"/>
                </a:highlight>
                <a:latin typeface="Open Sans"/>
                <a:ea typeface="Open Sans"/>
                <a:cs typeface="Open Sans"/>
                <a:sym typeface="Open Sans"/>
              </a:rPr>
            </a:br>
            <a:endParaRPr sz="2300">
              <a:solidFill>
                <a:srgbClr val="434343"/>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508860" y="3732649"/>
            <a:ext cx="123710" cy="154291"/>
          </a:xfrm>
          <a:prstGeom prst="rect">
            <a:avLst/>
          </a:prstGeom>
          <a:noFill/>
          <a:ln>
            <a:noFill/>
          </a:ln>
        </p:spPr>
      </p:pic>
      <p:pic>
        <p:nvPicPr>
          <p:cNvPr id="82" name="Google Shape;82;p17"/>
          <p:cNvPicPr preferRelativeResize="0"/>
          <p:nvPr/>
        </p:nvPicPr>
        <p:blipFill>
          <a:blip r:embed="rId3">
            <a:alphaModFix/>
          </a:blip>
          <a:stretch>
            <a:fillRect/>
          </a:stretch>
        </p:blipFill>
        <p:spPr>
          <a:xfrm>
            <a:off x="5486060" y="3578357"/>
            <a:ext cx="123710" cy="154291"/>
          </a:xfrm>
          <a:prstGeom prst="rect">
            <a:avLst/>
          </a:prstGeom>
          <a:noFill/>
          <a:ln>
            <a:noFill/>
          </a:ln>
        </p:spPr>
      </p:pic>
      <p:pic>
        <p:nvPicPr>
          <p:cNvPr id="83" name="Google Shape;83;p17"/>
          <p:cNvPicPr preferRelativeResize="0"/>
          <p:nvPr/>
        </p:nvPicPr>
        <p:blipFill>
          <a:blip r:embed="rId4">
            <a:alphaModFix/>
          </a:blip>
          <a:stretch>
            <a:fillRect/>
          </a:stretch>
        </p:blipFill>
        <p:spPr>
          <a:xfrm>
            <a:off x="6216592" y="335450"/>
            <a:ext cx="228900" cy="228900"/>
          </a:xfrm>
          <a:prstGeom prst="rect">
            <a:avLst/>
          </a:prstGeom>
          <a:noFill/>
          <a:ln>
            <a:noFill/>
          </a:ln>
        </p:spPr>
      </p:pic>
      <p:pic>
        <p:nvPicPr>
          <p:cNvPr id="84" name="Google Shape;84;p17"/>
          <p:cNvPicPr preferRelativeResize="0"/>
          <p:nvPr/>
        </p:nvPicPr>
        <p:blipFill>
          <a:blip r:embed="rId5">
            <a:alphaModFix/>
          </a:blip>
          <a:stretch>
            <a:fillRect/>
          </a:stretch>
        </p:blipFill>
        <p:spPr>
          <a:xfrm rot="-2929444">
            <a:off x="174380" y="140925"/>
            <a:ext cx="348771" cy="419150"/>
          </a:xfrm>
          <a:prstGeom prst="rect">
            <a:avLst/>
          </a:prstGeom>
          <a:noFill/>
          <a:ln>
            <a:noFill/>
          </a:ln>
        </p:spPr>
      </p:pic>
      <p:pic>
        <p:nvPicPr>
          <p:cNvPr id="85" name="Google Shape;85;p17"/>
          <p:cNvPicPr preferRelativeResize="0"/>
          <p:nvPr/>
        </p:nvPicPr>
        <p:blipFill>
          <a:blip r:embed="rId6">
            <a:alphaModFix/>
          </a:blip>
          <a:stretch>
            <a:fillRect/>
          </a:stretch>
        </p:blipFill>
        <p:spPr>
          <a:xfrm>
            <a:off x="6993626" y="1793464"/>
            <a:ext cx="506275" cy="778285"/>
          </a:xfrm>
          <a:prstGeom prst="rect">
            <a:avLst/>
          </a:prstGeom>
          <a:noFill/>
          <a:ln>
            <a:noFill/>
          </a:ln>
        </p:spPr>
      </p:pic>
      <p:pic>
        <p:nvPicPr>
          <p:cNvPr id="86" name="Google Shape;86;p17"/>
          <p:cNvPicPr preferRelativeResize="0"/>
          <p:nvPr/>
        </p:nvPicPr>
        <p:blipFill>
          <a:blip r:embed="rId7">
            <a:alphaModFix/>
          </a:blip>
          <a:stretch>
            <a:fillRect/>
          </a:stretch>
        </p:blipFill>
        <p:spPr>
          <a:xfrm>
            <a:off x="3271750" y="4713300"/>
            <a:ext cx="317525" cy="238134"/>
          </a:xfrm>
          <a:prstGeom prst="rect">
            <a:avLst/>
          </a:prstGeom>
          <a:noFill/>
          <a:ln>
            <a:noFill/>
          </a:ln>
        </p:spPr>
      </p:pic>
      <p:pic>
        <p:nvPicPr>
          <p:cNvPr id="87" name="Google Shape;87;p17"/>
          <p:cNvPicPr preferRelativeResize="0"/>
          <p:nvPr/>
        </p:nvPicPr>
        <p:blipFill>
          <a:blip r:embed="rId8">
            <a:alphaModFix/>
          </a:blip>
          <a:stretch>
            <a:fillRect/>
          </a:stretch>
        </p:blipFill>
        <p:spPr>
          <a:xfrm>
            <a:off x="4177425" y="2162025"/>
            <a:ext cx="314325" cy="541800"/>
          </a:xfrm>
          <a:prstGeom prst="rect">
            <a:avLst/>
          </a:prstGeom>
          <a:noFill/>
          <a:ln>
            <a:noFill/>
          </a:ln>
        </p:spPr>
      </p:pic>
      <p:pic>
        <p:nvPicPr>
          <p:cNvPr id="88" name="Google Shape;88;p17"/>
          <p:cNvPicPr preferRelativeResize="0"/>
          <p:nvPr/>
        </p:nvPicPr>
        <p:blipFill>
          <a:blip r:embed="rId9">
            <a:alphaModFix/>
          </a:blip>
          <a:stretch>
            <a:fillRect/>
          </a:stretch>
        </p:blipFill>
        <p:spPr>
          <a:xfrm>
            <a:off x="8547275" y="468100"/>
            <a:ext cx="114600" cy="114600"/>
          </a:xfrm>
          <a:prstGeom prst="rect">
            <a:avLst/>
          </a:prstGeom>
          <a:noFill/>
          <a:ln>
            <a:noFill/>
          </a:ln>
        </p:spPr>
      </p:pic>
      <p:pic>
        <p:nvPicPr>
          <p:cNvPr id="89" name="Google Shape;89;p17"/>
          <p:cNvPicPr preferRelativeResize="0"/>
          <p:nvPr/>
        </p:nvPicPr>
        <p:blipFill>
          <a:blip r:embed="rId10">
            <a:alphaModFix/>
          </a:blip>
          <a:stretch>
            <a:fillRect/>
          </a:stretch>
        </p:blipFill>
        <p:spPr>
          <a:xfrm>
            <a:off x="2320025" y="4320965"/>
            <a:ext cx="757000" cy="681308"/>
          </a:xfrm>
          <a:prstGeom prst="rect">
            <a:avLst/>
          </a:prstGeom>
          <a:noFill/>
          <a:ln>
            <a:noFill/>
          </a:ln>
        </p:spPr>
      </p:pic>
      <p:pic>
        <p:nvPicPr>
          <p:cNvPr id="90" name="Google Shape;90;p17"/>
          <p:cNvPicPr preferRelativeResize="0"/>
          <p:nvPr/>
        </p:nvPicPr>
        <p:blipFill>
          <a:blip r:embed="rId7">
            <a:alphaModFix/>
          </a:blip>
          <a:stretch>
            <a:fillRect/>
          </a:stretch>
        </p:blipFill>
        <p:spPr>
          <a:xfrm>
            <a:off x="1186362" y="3947750"/>
            <a:ext cx="147925" cy="110935"/>
          </a:xfrm>
          <a:prstGeom prst="rect">
            <a:avLst/>
          </a:prstGeom>
          <a:noFill/>
          <a:ln>
            <a:noFill/>
          </a:ln>
        </p:spPr>
      </p:pic>
      <p:pic>
        <p:nvPicPr>
          <p:cNvPr id="91" name="Google Shape;91;p17"/>
          <p:cNvPicPr preferRelativeResize="0"/>
          <p:nvPr/>
        </p:nvPicPr>
        <p:blipFill>
          <a:blip r:embed="rId11">
            <a:alphaModFix/>
          </a:blip>
          <a:stretch>
            <a:fillRect/>
          </a:stretch>
        </p:blipFill>
        <p:spPr>
          <a:xfrm>
            <a:off x="536224" y="4813750"/>
            <a:ext cx="147925" cy="143579"/>
          </a:xfrm>
          <a:prstGeom prst="rect">
            <a:avLst/>
          </a:prstGeom>
          <a:noFill/>
          <a:ln>
            <a:noFill/>
          </a:ln>
        </p:spPr>
      </p:pic>
      <p:pic>
        <p:nvPicPr>
          <p:cNvPr id="92" name="Google Shape;92;p17"/>
          <p:cNvPicPr preferRelativeResize="0"/>
          <p:nvPr/>
        </p:nvPicPr>
        <p:blipFill>
          <a:blip r:embed="rId12">
            <a:alphaModFix/>
          </a:blip>
          <a:stretch>
            <a:fillRect/>
          </a:stretch>
        </p:blipFill>
        <p:spPr>
          <a:xfrm>
            <a:off x="3077017" y="368237"/>
            <a:ext cx="314325" cy="314325"/>
          </a:xfrm>
          <a:prstGeom prst="rect">
            <a:avLst/>
          </a:prstGeom>
          <a:noFill/>
          <a:ln>
            <a:noFill/>
          </a:ln>
        </p:spPr>
      </p:pic>
      <p:pic>
        <p:nvPicPr>
          <p:cNvPr id="93" name="Google Shape;93;p17"/>
          <p:cNvPicPr preferRelativeResize="0"/>
          <p:nvPr/>
        </p:nvPicPr>
        <p:blipFill>
          <a:blip r:embed="rId13">
            <a:alphaModFix/>
          </a:blip>
          <a:stretch>
            <a:fillRect/>
          </a:stretch>
        </p:blipFill>
        <p:spPr>
          <a:xfrm>
            <a:off x="7885416" y="4058675"/>
            <a:ext cx="630906" cy="619725"/>
          </a:xfrm>
          <a:prstGeom prst="rect">
            <a:avLst/>
          </a:prstGeom>
          <a:noFill/>
          <a:ln>
            <a:noFill/>
          </a:ln>
        </p:spPr>
      </p:pic>
      <p:pic>
        <p:nvPicPr>
          <p:cNvPr id="94" name="Google Shape;94;p17"/>
          <p:cNvPicPr preferRelativeResize="0"/>
          <p:nvPr/>
        </p:nvPicPr>
        <p:blipFill>
          <a:blip r:embed="rId14">
            <a:alphaModFix/>
          </a:blip>
          <a:stretch>
            <a:fillRect/>
          </a:stretch>
        </p:blipFill>
        <p:spPr>
          <a:xfrm>
            <a:off x="429350" y="2036475"/>
            <a:ext cx="757000" cy="1070522"/>
          </a:xfrm>
          <a:prstGeom prst="rect">
            <a:avLst/>
          </a:prstGeom>
          <a:noFill/>
          <a:ln>
            <a:noFill/>
          </a:ln>
        </p:spPr>
      </p:pic>
      <p:sp>
        <p:nvSpPr>
          <p:cNvPr id="95" name="Google Shape;95;p17"/>
          <p:cNvSpPr txBox="1"/>
          <p:nvPr/>
        </p:nvSpPr>
        <p:spPr>
          <a:xfrm>
            <a:off x="2033663" y="938550"/>
            <a:ext cx="2109900" cy="16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rgbClr val="1484D5"/>
                </a:solidFill>
                <a:latin typeface="Google Sans"/>
                <a:ea typeface="Google Sans"/>
                <a:cs typeface="Google Sans"/>
                <a:sym typeface="Google Sans"/>
              </a:rPr>
              <a:t>10/6 </a:t>
            </a:r>
            <a:endParaRPr b="1" sz="4000">
              <a:solidFill>
                <a:srgbClr val="1484D5"/>
              </a:solidFill>
              <a:latin typeface="Google Sans"/>
              <a:ea typeface="Google Sans"/>
              <a:cs typeface="Google Sans"/>
              <a:sym typeface="Google Sans"/>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550 kadın</a:t>
            </a:r>
            <a:endParaRPr sz="1300">
              <a:solidFill>
                <a:schemeClr val="dk2"/>
              </a:solidFill>
              <a:latin typeface="Google Sans Medium"/>
              <a:ea typeface="Google Sans Medium"/>
              <a:cs typeface="Google Sans Medium"/>
              <a:sym typeface="Google Sans Medium"/>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Siber şiddet mağduru</a:t>
            </a:r>
            <a:endParaRPr sz="1300">
              <a:solidFill>
                <a:schemeClr val="dk2"/>
              </a:solidFill>
              <a:latin typeface="Google Sans Medium"/>
              <a:ea typeface="Google Sans Medium"/>
              <a:cs typeface="Google Sans Medium"/>
              <a:sym typeface="Google Sans Medium"/>
            </a:endParaRPr>
          </a:p>
          <a:p>
            <a:pPr indent="0" lvl="0" marL="0" rtl="0" algn="ctr">
              <a:spcBef>
                <a:spcPts val="0"/>
              </a:spcBef>
              <a:spcAft>
                <a:spcPts val="0"/>
              </a:spcAft>
              <a:buNone/>
            </a:pPr>
            <a:r>
              <a:rPr b="1" lang="en" sz="900">
                <a:solidFill>
                  <a:schemeClr val="dk2"/>
                </a:solidFill>
                <a:latin typeface="Google Sans"/>
                <a:ea typeface="Google Sans"/>
                <a:cs typeface="Google Sans"/>
                <a:sym typeface="Google Sans"/>
              </a:rPr>
              <a:t>(Siber Şiddet Anketi, Facebook)</a:t>
            </a:r>
            <a:endParaRPr b="1" sz="900">
              <a:solidFill>
                <a:schemeClr val="dk2"/>
              </a:solidFill>
              <a:latin typeface="Google Sans"/>
              <a:ea typeface="Google Sans"/>
              <a:cs typeface="Google Sans"/>
              <a:sym typeface="Google Sans"/>
            </a:endParaRPr>
          </a:p>
        </p:txBody>
      </p:sp>
      <p:sp>
        <p:nvSpPr>
          <p:cNvPr id="96" name="Google Shape;96;p17"/>
          <p:cNvSpPr txBox="1"/>
          <p:nvPr/>
        </p:nvSpPr>
        <p:spPr>
          <a:xfrm>
            <a:off x="4840138" y="872363"/>
            <a:ext cx="2109900" cy="16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rgbClr val="1484D5"/>
                </a:solidFill>
                <a:latin typeface="Google Sans"/>
                <a:ea typeface="Google Sans"/>
                <a:cs typeface="Google Sans"/>
                <a:sym typeface="Google Sans"/>
              </a:rPr>
              <a:t>%30,6</a:t>
            </a:r>
            <a:endParaRPr b="1" sz="4000">
              <a:solidFill>
                <a:srgbClr val="1484D5"/>
              </a:solidFill>
              <a:latin typeface="Google Sans"/>
              <a:ea typeface="Google Sans"/>
              <a:cs typeface="Google Sans"/>
              <a:sym typeface="Google Sans"/>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612 Üniv. Öğr.</a:t>
            </a:r>
            <a:endParaRPr sz="1300">
              <a:solidFill>
                <a:schemeClr val="dk2"/>
              </a:solidFill>
              <a:latin typeface="Google Sans Medium"/>
              <a:ea typeface="Google Sans Medium"/>
              <a:cs typeface="Google Sans Medium"/>
              <a:sym typeface="Google Sans Medium"/>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En az bir kez tehdit/küçük düşürülme</a:t>
            </a:r>
            <a:endParaRPr sz="1300">
              <a:solidFill>
                <a:schemeClr val="dk2"/>
              </a:solidFill>
              <a:latin typeface="Google Sans Medium"/>
              <a:ea typeface="Google Sans Medium"/>
              <a:cs typeface="Google Sans Medium"/>
              <a:sym typeface="Google Sans Medium"/>
            </a:endParaRPr>
          </a:p>
        </p:txBody>
      </p:sp>
      <p:sp>
        <p:nvSpPr>
          <p:cNvPr id="97" name="Google Shape;97;p17"/>
          <p:cNvSpPr txBox="1"/>
          <p:nvPr/>
        </p:nvSpPr>
        <p:spPr>
          <a:xfrm>
            <a:off x="1299525" y="3139963"/>
            <a:ext cx="1929900" cy="17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1484D5"/>
                </a:solidFill>
                <a:latin typeface="Google Sans"/>
                <a:ea typeface="Google Sans"/>
                <a:cs typeface="Google Sans"/>
                <a:sym typeface="Google Sans"/>
              </a:rPr>
              <a:t>WTM verilerine göre;</a:t>
            </a:r>
            <a:endParaRPr sz="2000">
              <a:solidFill>
                <a:schemeClr val="dk2"/>
              </a:solidFill>
              <a:latin typeface="Google Sans Medium"/>
              <a:ea typeface="Google Sans Medium"/>
              <a:cs typeface="Google Sans Medium"/>
              <a:sym typeface="Google Sans Medium"/>
            </a:endParaRPr>
          </a:p>
        </p:txBody>
      </p:sp>
      <p:pic>
        <p:nvPicPr>
          <p:cNvPr id="98" name="Google Shape;98;p17"/>
          <p:cNvPicPr preferRelativeResize="0"/>
          <p:nvPr/>
        </p:nvPicPr>
        <p:blipFill>
          <a:blip r:embed="rId4">
            <a:alphaModFix/>
          </a:blip>
          <a:stretch>
            <a:fillRect/>
          </a:stretch>
        </p:blipFill>
        <p:spPr>
          <a:xfrm>
            <a:off x="6368992" y="487850"/>
            <a:ext cx="228900" cy="228900"/>
          </a:xfrm>
          <a:prstGeom prst="rect">
            <a:avLst/>
          </a:prstGeom>
          <a:noFill/>
          <a:ln>
            <a:noFill/>
          </a:ln>
        </p:spPr>
      </p:pic>
      <p:pic>
        <p:nvPicPr>
          <p:cNvPr id="99" name="Google Shape;99;p17"/>
          <p:cNvPicPr preferRelativeResize="0"/>
          <p:nvPr/>
        </p:nvPicPr>
        <p:blipFill>
          <a:blip r:embed="rId6">
            <a:alphaModFix/>
          </a:blip>
          <a:stretch>
            <a:fillRect/>
          </a:stretch>
        </p:blipFill>
        <p:spPr>
          <a:xfrm>
            <a:off x="7146026" y="1945864"/>
            <a:ext cx="506275" cy="778285"/>
          </a:xfrm>
          <a:prstGeom prst="rect">
            <a:avLst/>
          </a:prstGeom>
          <a:noFill/>
          <a:ln>
            <a:noFill/>
          </a:ln>
        </p:spPr>
      </p:pic>
      <p:pic>
        <p:nvPicPr>
          <p:cNvPr id="100" name="Google Shape;100;p17"/>
          <p:cNvPicPr preferRelativeResize="0"/>
          <p:nvPr/>
        </p:nvPicPr>
        <p:blipFill>
          <a:blip r:embed="rId8">
            <a:alphaModFix/>
          </a:blip>
          <a:stretch>
            <a:fillRect/>
          </a:stretch>
        </p:blipFill>
        <p:spPr>
          <a:xfrm>
            <a:off x="4329825" y="2314425"/>
            <a:ext cx="314325" cy="541800"/>
          </a:xfrm>
          <a:prstGeom prst="rect">
            <a:avLst/>
          </a:prstGeom>
          <a:noFill/>
          <a:ln>
            <a:noFill/>
          </a:ln>
        </p:spPr>
      </p:pic>
      <p:pic>
        <p:nvPicPr>
          <p:cNvPr id="101" name="Google Shape;101;p17"/>
          <p:cNvPicPr preferRelativeResize="0"/>
          <p:nvPr/>
        </p:nvPicPr>
        <p:blipFill>
          <a:blip r:embed="rId9">
            <a:alphaModFix/>
          </a:blip>
          <a:stretch>
            <a:fillRect/>
          </a:stretch>
        </p:blipFill>
        <p:spPr>
          <a:xfrm>
            <a:off x="8699675" y="620500"/>
            <a:ext cx="114600" cy="114600"/>
          </a:xfrm>
          <a:prstGeom prst="rect">
            <a:avLst/>
          </a:prstGeom>
          <a:noFill/>
          <a:ln>
            <a:noFill/>
          </a:ln>
        </p:spPr>
      </p:pic>
      <p:pic>
        <p:nvPicPr>
          <p:cNvPr id="102" name="Google Shape;102;p17"/>
          <p:cNvPicPr preferRelativeResize="0"/>
          <p:nvPr/>
        </p:nvPicPr>
        <p:blipFill>
          <a:blip r:embed="rId12">
            <a:alphaModFix/>
          </a:blip>
          <a:stretch>
            <a:fillRect/>
          </a:stretch>
        </p:blipFill>
        <p:spPr>
          <a:xfrm>
            <a:off x="3229417" y="520637"/>
            <a:ext cx="314325" cy="314325"/>
          </a:xfrm>
          <a:prstGeom prst="rect">
            <a:avLst/>
          </a:prstGeom>
          <a:noFill/>
          <a:ln>
            <a:noFill/>
          </a:ln>
        </p:spPr>
      </p:pic>
      <p:sp>
        <p:nvSpPr>
          <p:cNvPr id="103" name="Google Shape;103;p17"/>
          <p:cNvSpPr txBox="1"/>
          <p:nvPr/>
        </p:nvSpPr>
        <p:spPr>
          <a:xfrm>
            <a:off x="3432025" y="2968163"/>
            <a:ext cx="2109900" cy="16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rgbClr val="1484D5"/>
                </a:solidFill>
                <a:latin typeface="Google Sans"/>
                <a:ea typeface="Google Sans"/>
                <a:cs typeface="Google Sans"/>
                <a:sym typeface="Google Sans"/>
              </a:rPr>
              <a:t>%85</a:t>
            </a:r>
            <a:endParaRPr b="1" sz="4000">
              <a:solidFill>
                <a:srgbClr val="1484D5"/>
              </a:solidFill>
              <a:latin typeface="Google Sans"/>
              <a:ea typeface="Google Sans"/>
              <a:cs typeface="Google Sans"/>
              <a:sym typeface="Google Sans"/>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Partner veya eski partnerden çevrimiçi + çevrimdışı istismar</a:t>
            </a:r>
            <a:endParaRPr b="1" sz="3300">
              <a:solidFill>
                <a:schemeClr val="dk2"/>
              </a:solidFill>
              <a:latin typeface="Google Sans"/>
              <a:ea typeface="Google Sans"/>
              <a:cs typeface="Google Sans"/>
              <a:sym typeface="Google Sans"/>
            </a:endParaRPr>
          </a:p>
        </p:txBody>
      </p:sp>
      <p:sp>
        <p:nvSpPr>
          <p:cNvPr id="104" name="Google Shape;104;p17"/>
          <p:cNvSpPr txBox="1"/>
          <p:nvPr/>
        </p:nvSpPr>
        <p:spPr>
          <a:xfrm>
            <a:off x="5692638" y="2968175"/>
            <a:ext cx="2109900" cy="16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rgbClr val="1484D5"/>
                </a:solidFill>
                <a:latin typeface="Google Sans"/>
                <a:ea typeface="Google Sans"/>
                <a:cs typeface="Google Sans"/>
                <a:sym typeface="Google Sans"/>
              </a:rPr>
              <a:t>%50</a:t>
            </a:r>
            <a:endParaRPr b="1" sz="4000">
              <a:solidFill>
                <a:srgbClr val="1484D5"/>
              </a:solidFill>
              <a:latin typeface="Google Sans"/>
              <a:ea typeface="Google Sans"/>
              <a:cs typeface="Google Sans"/>
              <a:sym typeface="Google Sans"/>
            </a:endParaRPr>
          </a:p>
          <a:p>
            <a:pPr indent="0" lvl="0" marL="0" rtl="0" algn="ctr">
              <a:spcBef>
                <a:spcPts val="0"/>
              </a:spcBef>
              <a:spcAft>
                <a:spcPts val="0"/>
              </a:spcAft>
              <a:buNone/>
            </a:pPr>
            <a:r>
              <a:rPr lang="en" sz="1300">
                <a:solidFill>
                  <a:schemeClr val="dk2"/>
                </a:solidFill>
                <a:latin typeface="Google Sans Medium"/>
                <a:ea typeface="Google Sans Medium"/>
                <a:cs typeface="Google Sans Medium"/>
                <a:sym typeface="Google Sans Medium"/>
              </a:rPr>
              <a:t>Şahsa veya tanıdığa yönelik tehdit</a:t>
            </a:r>
            <a:endParaRPr b="1" sz="3300">
              <a:solidFill>
                <a:schemeClr val="dk2"/>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368650" y="418900"/>
            <a:ext cx="4609500" cy="14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4927E1"/>
                </a:solidFill>
              </a:rPr>
              <a:t>Kız Kardeşim </a:t>
            </a:r>
            <a:r>
              <a:rPr lang="en" sz="2800">
                <a:solidFill>
                  <a:srgbClr val="B4A7D6"/>
                </a:solidFill>
              </a:rPr>
              <a:t>’le</a:t>
            </a:r>
            <a:endParaRPr sz="3400">
              <a:solidFill>
                <a:srgbClr val="B4A7D6"/>
              </a:solidFill>
            </a:endParaRPr>
          </a:p>
        </p:txBody>
      </p:sp>
      <p:sp>
        <p:nvSpPr>
          <p:cNvPr id="110" name="Google Shape;110;p18"/>
          <p:cNvSpPr txBox="1"/>
          <p:nvPr>
            <p:ph type="title"/>
          </p:nvPr>
        </p:nvSpPr>
        <p:spPr>
          <a:xfrm>
            <a:off x="3088500" y="3503900"/>
            <a:ext cx="2967000" cy="54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D9D2E9"/>
                </a:solidFill>
              </a:rPr>
              <a:t>Birlikte Güçlüyüz</a:t>
            </a:r>
            <a:endParaRPr sz="2800">
              <a:solidFill>
                <a:srgbClr val="D9D2E9"/>
              </a:solidFill>
            </a:endParaRPr>
          </a:p>
        </p:txBody>
      </p:sp>
      <p:pic>
        <p:nvPicPr>
          <p:cNvPr id="111" name="Google Shape;111;p18"/>
          <p:cNvPicPr preferRelativeResize="0"/>
          <p:nvPr/>
        </p:nvPicPr>
        <p:blipFill rotWithShape="1">
          <a:blip r:embed="rId3">
            <a:alphaModFix/>
          </a:blip>
          <a:srcRect b="0" l="2020" r="-2020" t="0"/>
          <a:stretch/>
        </p:blipFill>
        <p:spPr>
          <a:xfrm>
            <a:off x="3165625" y="1297238"/>
            <a:ext cx="2549025" cy="254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067300" y="40750"/>
            <a:ext cx="7032600" cy="11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595959"/>
                </a:solidFill>
              </a:rPr>
              <a:t>Anlatmak zor ama imkansız değil</a:t>
            </a:r>
            <a:endParaRPr sz="3400">
              <a:solidFill>
                <a:srgbClr val="595959"/>
              </a:solidFill>
            </a:endParaRPr>
          </a:p>
        </p:txBody>
      </p:sp>
      <p:pic>
        <p:nvPicPr>
          <p:cNvPr id="117" name="Google Shape;117;p19"/>
          <p:cNvPicPr preferRelativeResize="0"/>
          <p:nvPr/>
        </p:nvPicPr>
        <p:blipFill>
          <a:blip r:embed="rId3">
            <a:alphaModFix/>
          </a:blip>
          <a:stretch>
            <a:fillRect/>
          </a:stretch>
        </p:blipFill>
        <p:spPr>
          <a:xfrm>
            <a:off x="2202925" y="677250"/>
            <a:ext cx="3086300" cy="3086300"/>
          </a:xfrm>
          <a:prstGeom prst="rect">
            <a:avLst/>
          </a:prstGeom>
          <a:noFill/>
          <a:ln>
            <a:noFill/>
          </a:ln>
        </p:spPr>
      </p:pic>
      <p:pic>
        <p:nvPicPr>
          <p:cNvPr id="118" name="Google Shape;118;p19"/>
          <p:cNvPicPr preferRelativeResize="0"/>
          <p:nvPr/>
        </p:nvPicPr>
        <p:blipFill rotWithShape="1">
          <a:blip r:embed="rId4">
            <a:alphaModFix/>
          </a:blip>
          <a:srcRect b="0" l="0" r="0" t="3799"/>
          <a:stretch/>
        </p:blipFill>
        <p:spPr>
          <a:xfrm>
            <a:off x="5212050" y="771550"/>
            <a:ext cx="3154499" cy="303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0" l="2229" r="48760" t="3947"/>
          <a:stretch/>
        </p:blipFill>
        <p:spPr>
          <a:xfrm>
            <a:off x="5748325" y="111450"/>
            <a:ext cx="2235149" cy="4380499"/>
          </a:xfrm>
          <a:prstGeom prst="rect">
            <a:avLst/>
          </a:prstGeom>
          <a:noFill/>
          <a:ln>
            <a:noFill/>
          </a:ln>
        </p:spPr>
      </p:pic>
      <p:pic>
        <p:nvPicPr>
          <p:cNvPr id="124" name="Google Shape;124;p20"/>
          <p:cNvPicPr preferRelativeResize="0"/>
          <p:nvPr/>
        </p:nvPicPr>
        <p:blipFill rotWithShape="1">
          <a:blip r:embed="rId4">
            <a:alphaModFix/>
          </a:blip>
          <a:srcRect b="0" l="0" r="0" t="3947"/>
          <a:stretch/>
        </p:blipFill>
        <p:spPr>
          <a:xfrm>
            <a:off x="1273525" y="111450"/>
            <a:ext cx="4560551" cy="4380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48800" y="2488550"/>
            <a:ext cx="2260200" cy="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800"/>
              <a:t>Hedef Kitle</a:t>
            </a:r>
            <a:endParaRPr i="1" sz="2800"/>
          </a:p>
        </p:txBody>
      </p:sp>
      <p:pic>
        <p:nvPicPr>
          <p:cNvPr id="130" name="Google Shape;130;p21"/>
          <p:cNvPicPr preferRelativeResize="0"/>
          <p:nvPr/>
        </p:nvPicPr>
        <p:blipFill>
          <a:blip r:embed="rId3">
            <a:alphaModFix/>
          </a:blip>
          <a:stretch>
            <a:fillRect/>
          </a:stretch>
        </p:blipFill>
        <p:spPr>
          <a:xfrm>
            <a:off x="782823" y="3047858"/>
            <a:ext cx="1231670" cy="1237439"/>
          </a:xfrm>
          <a:prstGeom prst="rect">
            <a:avLst/>
          </a:prstGeom>
          <a:noFill/>
          <a:ln>
            <a:noFill/>
          </a:ln>
        </p:spPr>
      </p:pic>
      <p:sp>
        <p:nvSpPr>
          <p:cNvPr id="131" name="Google Shape;131;p21"/>
          <p:cNvSpPr txBox="1"/>
          <p:nvPr>
            <p:ph type="title"/>
          </p:nvPr>
        </p:nvSpPr>
        <p:spPr>
          <a:xfrm>
            <a:off x="448800" y="4244984"/>
            <a:ext cx="2037300" cy="5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16+ şiddete maruz bırakılan</a:t>
            </a:r>
            <a:endParaRPr sz="1500"/>
          </a:p>
        </p:txBody>
      </p:sp>
      <p:sp>
        <p:nvSpPr>
          <p:cNvPr id="132" name="Google Shape;132;p21"/>
          <p:cNvSpPr txBox="1"/>
          <p:nvPr>
            <p:ph type="title"/>
          </p:nvPr>
        </p:nvSpPr>
        <p:spPr>
          <a:xfrm>
            <a:off x="3241565" y="872550"/>
            <a:ext cx="278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800"/>
              <a:t>Gelir Modeli</a:t>
            </a:r>
            <a:endParaRPr i="1" sz="2800"/>
          </a:p>
        </p:txBody>
      </p:sp>
      <p:pic>
        <p:nvPicPr>
          <p:cNvPr id="133" name="Google Shape;133;p21"/>
          <p:cNvPicPr preferRelativeResize="0"/>
          <p:nvPr/>
        </p:nvPicPr>
        <p:blipFill>
          <a:blip r:embed="rId4">
            <a:alphaModFix/>
          </a:blip>
          <a:stretch>
            <a:fillRect/>
          </a:stretch>
        </p:blipFill>
        <p:spPr>
          <a:xfrm>
            <a:off x="3113032" y="1499849"/>
            <a:ext cx="2384187" cy="1382075"/>
          </a:xfrm>
          <a:prstGeom prst="rect">
            <a:avLst/>
          </a:prstGeom>
          <a:noFill/>
          <a:ln>
            <a:noFill/>
          </a:ln>
        </p:spPr>
      </p:pic>
      <p:sp>
        <p:nvSpPr>
          <p:cNvPr id="134" name="Google Shape;134;p21"/>
          <p:cNvSpPr txBox="1"/>
          <p:nvPr>
            <p:ph type="title"/>
          </p:nvPr>
        </p:nvSpPr>
        <p:spPr>
          <a:xfrm>
            <a:off x="3335938" y="3076159"/>
            <a:ext cx="2037300" cy="5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freemium reklam &amp; premium reklamsız</a:t>
            </a:r>
            <a:endParaRPr sz="1500"/>
          </a:p>
        </p:txBody>
      </p:sp>
      <p:sp>
        <p:nvSpPr>
          <p:cNvPr id="135" name="Google Shape;135;p21"/>
          <p:cNvSpPr txBox="1"/>
          <p:nvPr>
            <p:ph type="title"/>
          </p:nvPr>
        </p:nvSpPr>
        <p:spPr>
          <a:xfrm>
            <a:off x="6128590" y="299850"/>
            <a:ext cx="278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800"/>
              <a:t>Sürdürülebilirlik</a:t>
            </a:r>
            <a:endParaRPr i="1" sz="2800"/>
          </a:p>
        </p:txBody>
      </p:sp>
      <p:pic>
        <p:nvPicPr>
          <p:cNvPr id="136" name="Google Shape;136;p21"/>
          <p:cNvPicPr preferRelativeResize="0"/>
          <p:nvPr/>
        </p:nvPicPr>
        <p:blipFill>
          <a:blip r:embed="rId5">
            <a:alphaModFix/>
          </a:blip>
          <a:stretch>
            <a:fillRect/>
          </a:stretch>
        </p:blipFill>
        <p:spPr>
          <a:xfrm>
            <a:off x="6772675" y="770450"/>
            <a:ext cx="1501251" cy="1501251"/>
          </a:xfrm>
          <a:prstGeom prst="rect">
            <a:avLst/>
          </a:prstGeom>
          <a:noFill/>
          <a:ln>
            <a:noFill/>
          </a:ln>
        </p:spPr>
      </p:pic>
      <p:sp>
        <p:nvSpPr>
          <p:cNvPr id="137" name="Google Shape;137;p21"/>
          <p:cNvSpPr txBox="1"/>
          <p:nvPr>
            <p:ph type="title"/>
          </p:nvPr>
        </p:nvSpPr>
        <p:spPr>
          <a:xfrm>
            <a:off x="6504638" y="2488559"/>
            <a:ext cx="2037300" cy="5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kendi kendine</a:t>
            </a:r>
            <a:endParaRPr sz="1500"/>
          </a:p>
          <a:p>
            <a:pPr indent="0" lvl="0" marL="0" rtl="0" algn="ctr">
              <a:spcBef>
                <a:spcPts val="0"/>
              </a:spcBef>
              <a:spcAft>
                <a:spcPts val="0"/>
              </a:spcAft>
              <a:buClr>
                <a:schemeClr val="dk1"/>
              </a:buClr>
              <a:buSzPts val="1100"/>
              <a:buFont typeface="Arial"/>
              <a:buNone/>
            </a:pPr>
            <a:r>
              <a:rPr lang="en" sz="1500"/>
              <a:t>katılımcı + adminler</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604850" y="437700"/>
            <a:ext cx="548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Kadınlara Nasıl ve Ne Zaman Ulaşacağız?</a:t>
            </a:r>
            <a:endParaRPr/>
          </a:p>
        </p:txBody>
      </p:sp>
      <p:pic>
        <p:nvPicPr>
          <p:cNvPr id="143" name="Google Shape;143;p22"/>
          <p:cNvPicPr preferRelativeResize="0"/>
          <p:nvPr/>
        </p:nvPicPr>
        <p:blipFill rotWithShape="1">
          <a:blip r:embed="rId3">
            <a:alphaModFix/>
          </a:blip>
          <a:srcRect b="22660" l="19756" r="20009" t="14863"/>
          <a:stretch/>
        </p:blipFill>
        <p:spPr>
          <a:xfrm>
            <a:off x="5589250" y="1010400"/>
            <a:ext cx="2306000" cy="2391725"/>
          </a:xfrm>
          <a:prstGeom prst="rect">
            <a:avLst/>
          </a:prstGeom>
          <a:noFill/>
          <a:ln>
            <a:noFill/>
          </a:ln>
        </p:spPr>
      </p:pic>
      <p:pic>
        <p:nvPicPr>
          <p:cNvPr id="144" name="Google Shape;144;p22"/>
          <p:cNvPicPr preferRelativeResize="0"/>
          <p:nvPr/>
        </p:nvPicPr>
        <p:blipFill rotWithShape="1">
          <a:blip r:embed="rId4">
            <a:alphaModFix/>
          </a:blip>
          <a:srcRect b="27170" l="25565" r="24276" t="28266"/>
          <a:stretch/>
        </p:blipFill>
        <p:spPr>
          <a:xfrm>
            <a:off x="420025" y="2571750"/>
            <a:ext cx="1920251" cy="1705925"/>
          </a:xfrm>
          <a:prstGeom prst="rect">
            <a:avLst/>
          </a:prstGeom>
          <a:noFill/>
          <a:ln>
            <a:noFill/>
          </a:ln>
        </p:spPr>
      </p:pic>
      <p:sp>
        <p:nvSpPr>
          <p:cNvPr id="145" name="Google Shape;145;p22"/>
          <p:cNvSpPr txBox="1"/>
          <p:nvPr/>
        </p:nvSpPr>
        <p:spPr>
          <a:xfrm>
            <a:off x="2991175" y="2250825"/>
            <a:ext cx="2084400" cy="951600"/>
          </a:xfrm>
          <a:prstGeom prst="rect">
            <a:avLst/>
          </a:prstGeom>
          <a:noFill/>
          <a:ln>
            <a:noFill/>
          </a:ln>
        </p:spPr>
        <p:txBody>
          <a:bodyPr anchorCtr="0" anchor="t" bIns="91425" lIns="91425" spcFirstLastPara="1" rIns="91425" wrap="square" tIns="91425">
            <a:noAutofit/>
          </a:bodyPr>
          <a:lstStyle/>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chemeClr val="lt1"/>
                </a:highlight>
                <a:latin typeface="Open Sans"/>
                <a:ea typeface="Open Sans"/>
                <a:cs typeface="Open Sans"/>
                <a:sym typeface="Open Sans"/>
              </a:rPr>
              <a:t>STK</a:t>
            </a:r>
            <a:endParaRPr sz="1050">
              <a:solidFill>
                <a:schemeClr val="dk1"/>
              </a:solidFill>
              <a:highlight>
                <a:schemeClr val="lt1"/>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chemeClr val="lt1"/>
                </a:highlight>
                <a:latin typeface="Open Sans"/>
                <a:ea typeface="Open Sans"/>
                <a:cs typeface="Open Sans"/>
                <a:sym typeface="Open Sans"/>
              </a:rPr>
              <a:t>Kadın Meclisleri</a:t>
            </a:r>
            <a:endParaRPr sz="1050">
              <a:solidFill>
                <a:schemeClr val="dk1"/>
              </a:solidFill>
              <a:highlight>
                <a:schemeClr val="lt1"/>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chemeClr val="lt1"/>
                </a:highlight>
                <a:latin typeface="Open Sans"/>
                <a:ea typeface="Open Sans"/>
                <a:cs typeface="Open Sans"/>
                <a:sym typeface="Open Sans"/>
              </a:rPr>
              <a:t>Sponsorlar</a:t>
            </a:r>
            <a:endParaRPr sz="1050">
              <a:solidFill>
                <a:schemeClr val="dk1"/>
              </a:solidFill>
              <a:highlight>
                <a:schemeClr val="lt1"/>
              </a:highlight>
              <a:latin typeface="Open Sans"/>
              <a:ea typeface="Open Sans"/>
              <a:cs typeface="Open Sans"/>
              <a:sym typeface="Open Sans"/>
            </a:endParaRPr>
          </a:p>
          <a:p>
            <a:pPr indent="-295275" lvl="0" marL="457200" rtl="0" algn="l">
              <a:lnSpc>
                <a:spcPct val="125000"/>
              </a:lnSpc>
              <a:spcBef>
                <a:spcPts val="0"/>
              </a:spcBef>
              <a:spcAft>
                <a:spcPts val="0"/>
              </a:spcAft>
              <a:buClr>
                <a:schemeClr val="dk1"/>
              </a:buClr>
              <a:buSzPts val="1050"/>
              <a:buFont typeface="Open Sans"/>
              <a:buChar char="●"/>
            </a:pPr>
            <a:r>
              <a:rPr lang="en" sz="1050">
                <a:solidFill>
                  <a:schemeClr val="dk1"/>
                </a:solidFill>
                <a:highlight>
                  <a:schemeClr val="lt1"/>
                </a:highlight>
                <a:latin typeface="Open Sans"/>
                <a:ea typeface="Open Sans"/>
                <a:cs typeface="Open Sans"/>
                <a:sym typeface="Open Sans"/>
              </a:rPr>
              <a:t>Reklam İşbirlikleri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 name="Shape 149"/>
        <p:cNvGrpSpPr/>
        <p:nvPr/>
      </p:nvGrpSpPr>
      <p:grpSpPr>
        <a:xfrm>
          <a:off x="0" y="0"/>
          <a:ext cx="0" cy="0"/>
          <a:chOff x="0" y="0"/>
          <a:chExt cx="0" cy="0"/>
        </a:xfrm>
      </p:grpSpPr>
      <p:sp>
        <p:nvSpPr>
          <p:cNvPr id="150" name="Google Shape;150;p23"/>
          <p:cNvSpPr txBox="1"/>
          <p:nvPr/>
        </p:nvSpPr>
        <p:spPr>
          <a:xfrm>
            <a:off x="2356925" y="371975"/>
            <a:ext cx="58323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4285F4"/>
                </a:solidFill>
                <a:latin typeface="Google Sans"/>
                <a:ea typeface="Google Sans"/>
                <a:cs typeface="Google Sans"/>
                <a:sym typeface="Google Sans"/>
              </a:rPr>
              <a:t>Kadınlara Sağladığımız Değerler</a:t>
            </a:r>
            <a:endParaRPr sz="2200">
              <a:solidFill>
                <a:srgbClr val="4285F4"/>
              </a:solidFill>
              <a:latin typeface="Google Sans"/>
              <a:ea typeface="Google Sans"/>
              <a:cs typeface="Google Sans"/>
              <a:sym typeface="Google Sans"/>
            </a:endParaRPr>
          </a:p>
        </p:txBody>
      </p:sp>
      <p:sp>
        <p:nvSpPr>
          <p:cNvPr id="151" name="Google Shape;151;p23"/>
          <p:cNvSpPr txBox="1"/>
          <p:nvPr/>
        </p:nvSpPr>
        <p:spPr>
          <a:xfrm>
            <a:off x="2279675" y="4374775"/>
            <a:ext cx="1662600" cy="308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Öğrenme &amp; Farkındalık</a:t>
            </a:r>
            <a:endParaRPr sz="2300">
              <a:solidFill>
                <a:srgbClr val="434343"/>
              </a:solidFill>
              <a:latin typeface="Google Sans"/>
              <a:ea typeface="Google Sans"/>
              <a:cs typeface="Google Sans"/>
              <a:sym typeface="Google Sans"/>
            </a:endParaRPr>
          </a:p>
        </p:txBody>
      </p:sp>
      <p:sp>
        <p:nvSpPr>
          <p:cNvPr id="152" name="Google Shape;152;p23"/>
          <p:cNvSpPr txBox="1"/>
          <p:nvPr/>
        </p:nvSpPr>
        <p:spPr>
          <a:xfrm>
            <a:off x="4832850" y="4374925"/>
            <a:ext cx="1742400" cy="308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Güvenli Paylaşım Ortamı</a:t>
            </a:r>
            <a:endParaRPr sz="2300">
              <a:solidFill>
                <a:srgbClr val="434343"/>
              </a:solidFill>
              <a:latin typeface="Google Sans"/>
              <a:ea typeface="Google Sans"/>
              <a:cs typeface="Google Sans"/>
              <a:sym typeface="Google Sans"/>
            </a:endParaRPr>
          </a:p>
        </p:txBody>
      </p:sp>
      <p:sp>
        <p:nvSpPr>
          <p:cNvPr id="153" name="Google Shape;153;p23"/>
          <p:cNvSpPr txBox="1"/>
          <p:nvPr/>
        </p:nvSpPr>
        <p:spPr>
          <a:xfrm>
            <a:off x="894056" y="2485421"/>
            <a:ext cx="1573200" cy="308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Birliktelik &amp; Destek</a:t>
            </a:r>
            <a:endParaRPr sz="2300">
              <a:solidFill>
                <a:srgbClr val="434343"/>
              </a:solidFill>
              <a:latin typeface="Google Sans"/>
              <a:ea typeface="Google Sans"/>
              <a:cs typeface="Google Sans"/>
              <a:sym typeface="Google Sans"/>
            </a:endParaRPr>
          </a:p>
        </p:txBody>
      </p:sp>
      <p:sp>
        <p:nvSpPr>
          <p:cNvPr id="154" name="Google Shape;154;p23"/>
          <p:cNvSpPr txBox="1"/>
          <p:nvPr/>
        </p:nvSpPr>
        <p:spPr>
          <a:xfrm>
            <a:off x="6243301" y="2485500"/>
            <a:ext cx="2312700" cy="3081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Ekonomik ve Sosyal Güçlenme</a:t>
            </a:r>
            <a:endParaRPr sz="2300">
              <a:solidFill>
                <a:srgbClr val="434343"/>
              </a:solidFill>
              <a:latin typeface="Google Sans"/>
              <a:ea typeface="Google Sans"/>
              <a:cs typeface="Google Sans"/>
              <a:sym typeface="Google Sans"/>
            </a:endParaRPr>
          </a:p>
        </p:txBody>
      </p:sp>
      <p:pic>
        <p:nvPicPr>
          <p:cNvPr id="155" name="Google Shape;155;p23"/>
          <p:cNvPicPr preferRelativeResize="0"/>
          <p:nvPr/>
        </p:nvPicPr>
        <p:blipFill rotWithShape="1">
          <a:blip r:embed="rId3">
            <a:alphaModFix/>
          </a:blip>
          <a:srcRect b="22756" l="0" r="0" t="10877"/>
          <a:stretch/>
        </p:blipFill>
        <p:spPr>
          <a:xfrm>
            <a:off x="483000" y="1044650"/>
            <a:ext cx="2312703" cy="1436514"/>
          </a:xfrm>
          <a:prstGeom prst="rect">
            <a:avLst/>
          </a:prstGeom>
          <a:noFill/>
          <a:ln>
            <a:noFill/>
          </a:ln>
        </p:spPr>
      </p:pic>
      <p:pic>
        <p:nvPicPr>
          <p:cNvPr id="156" name="Google Shape;156;p23"/>
          <p:cNvPicPr preferRelativeResize="0"/>
          <p:nvPr/>
        </p:nvPicPr>
        <p:blipFill rotWithShape="1">
          <a:blip r:embed="rId4">
            <a:alphaModFix/>
          </a:blip>
          <a:srcRect b="9508" l="0" r="0" t="14664"/>
          <a:stretch/>
        </p:blipFill>
        <p:spPr>
          <a:xfrm>
            <a:off x="2141087" y="3052386"/>
            <a:ext cx="1850525" cy="1313300"/>
          </a:xfrm>
          <a:prstGeom prst="rect">
            <a:avLst/>
          </a:prstGeom>
          <a:noFill/>
          <a:ln>
            <a:noFill/>
          </a:ln>
        </p:spPr>
      </p:pic>
      <p:pic>
        <p:nvPicPr>
          <p:cNvPr id="157" name="Google Shape;157;p23"/>
          <p:cNvPicPr preferRelativeResize="0"/>
          <p:nvPr/>
        </p:nvPicPr>
        <p:blipFill rotWithShape="1">
          <a:blip r:embed="rId5">
            <a:alphaModFix/>
          </a:blip>
          <a:srcRect b="11610" l="4489" r="0" t="4560"/>
          <a:stretch/>
        </p:blipFill>
        <p:spPr>
          <a:xfrm>
            <a:off x="6069240" y="1200758"/>
            <a:ext cx="2660809" cy="1313299"/>
          </a:xfrm>
          <a:prstGeom prst="rect">
            <a:avLst/>
          </a:prstGeom>
          <a:noFill/>
          <a:ln>
            <a:noFill/>
          </a:ln>
        </p:spPr>
      </p:pic>
      <p:pic>
        <p:nvPicPr>
          <p:cNvPr id="158" name="Google Shape;158;p23"/>
          <p:cNvPicPr preferRelativeResize="0"/>
          <p:nvPr/>
        </p:nvPicPr>
        <p:blipFill rotWithShape="1">
          <a:blip r:embed="rId6">
            <a:alphaModFix/>
          </a:blip>
          <a:srcRect b="11213" l="0" r="0" t="0"/>
          <a:stretch/>
        </p:blipFill>
        <p:spPr>
          <a:xfrm>
            <a:off x="4663835" y="3052385"/>
            <a:ext cx="2080447" cy="1313298"/>
          </a:xfrm>
          <a:prstGeom prst="rect">
            <a:avLst/>
          </a:prstGeom>
          <a:noFill/>
          <a:ln>
            <a:noFill/>
          </a:ln>
        </p:spPr>
      </p:pic>
      <p:pic>
        <p:nvPicPr>
          <p:cNvPr id="159" name="Google Shape;159;p23"/>
          <p:cNvPicPr preferRelativeResize="0"/>
          <p:nvPr/>
        </p:nvPicPr>
        <p:blipFill rotWithShape="1">
          <a:blip r:embed="rId7">
            <a:alphaModFix/>
          </a:blip>
          <a:srcRect b="15592" l="0" r="0" t="14608"/>
          <a:stretch/>
        </p:blipFill>
        <p:spPr>
          <a:xfrm>
            <a:off x="3759614" y="1304305"/>
            <a:ext cx="1662458" cy="1085989"/>
          </a:xfrm>
          <a:prstGeom prst="rect">
            <a:avLst/>
          </a:prstGeom>
          <a:noFill/>
          <a:ln>
            <a:noFill/>
          </a:ln>
        </p:spPr>
      </p:pic>
      <p:sp>
        <p:nvSpPr>
          <p:cNvPr id="160" name="Google Shape;160;p23"/>
          <p:cNvSpPr txBox="1"/>
          <p:nvPr/>
        </p:nvSpPr>
        <p:spPr>
          <a:xfrm>
            <a:off x="3814762" y="2485433"/>
            <a:ext cx="1850400" cy="308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dk1"/>
                </a:solidFill>
                <a:highlight>
                  <a:srgbClr val="FFFFFF"/>
                </a:highlight>
                <a:latin typeface="Open Sans"/>
                <a:ea typeface="Open Sans"/>
                <a:cs typeface="Open Sans"/>
                <a:sym typeface="Open Sans"/>
              </a:rPr>
              <a:t>Değerli ve Özel Hissetme</a:t>
            </a:r>
            <a:endParaRPr sz="2300">
              <a:solidFill>
                <a:srgbClr val="434343"/>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