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256" r:id="rId2"/>
    <p:sldId id="472" r:id="rId3"/>
    <p:sldId id="492" r:id="rId4"/>
    <p:sldId id="988" r:id="rId5"/>
    <p:sldId id="989" r:id="rId6"/>
    <p:sldId id="990" r:id="rId7"/>
    <p:sldId id="969" r:id="rId8"/>
    <p:sldId id="985" r:id="rId9"/>
    <p:sldId id="991" r:id="rId10"/>
    <p:sldId id="992" r:id="rId11"/>
    <p:sldId id="993" r:id="rId12"/>
    <p:sldId id="994" r:id="rId13"/>
    <p:sldId id="995" r:id="rId14"/>
    <p:sldId id="996" r:id="rId15"/>
    <p:sldId id="997" r:id="rId16"/>
    <p:sldId id="998" r:id="rId17"/>
    <p:sldId id="1000" r:id="rId18"/>
    <p:sldId id="999" r:id="rId19"/>
    <p:sldId id="970" r:id="rId20"/>
    <p:sldId id="987" r:id="rId21"/>
    <p:sldId id="1001" r:id="rId22"/>
    <p:sldId id="1002" r:id="rId23"/>
    <p:sldId id="1003" r:id="rId24"/>
    <p:sldId id="971" r:id="rId25"/>
    <p:sldId id="602" r:id="rId26"/>
    <p:sldId id="471" r:id="rId27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CFF0"/>
    <a:srgbClr val="199988"/>
    <a:srgbClr val="75B54C"/>
    <a:srgbClr val="242671"/>
    <a:srgbClr val="F1BA02"/>
    <a:srgbClr val="9DC4E6"/>
    <a:srgbClr val="EC5600"/>
    <a:srgbClr val="F1FAFA"/>
    <a:srgbClr val="7F7F7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88" autoAdjust="0"/>
    <p:restoredTop sz="89864" autoAdjust="0"/>
  </p:normalViewPr>
  <p:slideViewPr>
    <p:cSldViewPr>
      <p:cViewPr>
        <p:scale>
          <a:sx n="87" d="100"/>
          <a:sy n="87" d="100"/>
        </p:scale>
        <p:origin x="208" y="6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97" d="100"/>
          <a:sy n="97" d="100"/>
        </p:scale>
        <p:origin x="377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D3441-9121-7D46-BC51-84A9F95E6917}" type="datetimeFigureOut">
              <a:rPr lang="en-US" smtClean="0"/>
              <a:pPr/>
              <a:t>1/11/24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996D4-EB15-0D47-9ABF-6F353AD7B4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9621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A3638A-ED8F-4141-B58D-315E5706B0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99195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6930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1981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2343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35922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64813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9668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0480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08024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1002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1899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7352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131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028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3311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774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5606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3920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0937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A3638A-ED8F-4141-B58D-315E5706B025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1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12801" y="3965371"/>
            <a:ext cx="10560049" cy="196711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 b="1"/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subtitle</a:t>
            </a:r>
            <a:r>
              <a:rPr lang="de-DE" dirty="0"/>
              <a:t> style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E51A407E-BAEA-A94E-9EAF-2904F0B539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" y="1807659"/>
            <a:ext cx="12191999" cy="1967116"/>
          </a:xfrm>
          <a:prstGeom prst="rect">
            <a:avLst/>
          </a:prstGeom>
          <a:solidFill>
            <a:srgbClr val="242671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24267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itchFamily="34" charset="0"/>
                <a:ea typeface="宋体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itchFamily="34" charset="0"/>
                <a:ea typeface="宋体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itchFamily="34" charset="0"/>
                <a:ea typeface="宋体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itchFamily="34" charset="0"/>
                <a:ea typeface="宋体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itchFamily="34" charset="0"/>
                <a:ea typeface="宋体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itchFamily="34" charset="0"/>
                <a:ea typeface="宋体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itchFamily="34" charset="0"/>
                <a:ea typeface="宋体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600" b="1">
                <a:solidFill>
                  <a:schemeClr val="bg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ctr">
              <a:lnSpc>
                <a:spcPct val="110000"/>
              </a:lnSpc>
            </a:pPr>
            <a:endParaRPr kumimoji="1" lang="zh-CN" altLang="en-US" sz="3600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5671" y="2257063"/>
            <a:ext cx="10560049" cy="1079500"/>
          </a:xfrm>
        </p:spPr>
        <p:txBody>
          <a:bodyPr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44E8227-63EA-DA41-B544-5E8C6B3508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42" y="485902"/>
            <a:ext cx="12185758" cy="443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68BD519-0E98-47E4-AA41-A35CF724A2D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" y="-16621"/>
            <a:ext cx="3208822" cy="96036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0E1576A-3375-ED44-A3E3-D81470DD15C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43672" y="57508"/>
            <a:ext cx="991667" cy="709317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itchFamily="2" charset="2"/>
              <a:buChar char="n"/>
              <a:defRPr/>
            </a:lvl1pPr>
            <a:lvl2pPr marL="800100" indent="-342900">
              <a:buFont typeface="Wingdings" charset="2"/>
              <a:buChar char="l"/>
              <a:defRPr/>
            </a:lvl2pPr>
            <a:lvl3pPr marL="1257300" indent="-342900">
              <a:buFont typeface="Wingdings" pitchFamily="2" charset="2"/>
              <a:buChar char="u"/>
              <a:defRPr/>
            </a:lvl3pPr>
            <a:lvl4pPr marL="1714500" indent="-342900">
              <a:buFont typeface="Wingdings" pitchFamily="2" charset="2"/>
              <a:buChar char="p"/>
              <a:defRPr/>
            </a:lvl4pPr>
            <a:lvl5pPr marL="2171700" indent="-342900">
              <a:buFont typeface="Wingdings" pitchFamily="2" charset="2"/>
              <a:buChar char="Ø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15480" y="5170648"/>
            <a:ext cx="9025467" cy="476250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5E9E6D-B1E9-4F08-8E83-0E081C425F53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0" y="1125539"/>
            <a:ext cx="551391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48918" y="1125539"/>
            <a:ext cx="5516033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C96BD4-B791-4C8E-BBF7-79275CA9D095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267F1-93F1-4E3E-B30F-5804AF0131CA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ACB26B-C1C8-4C5E-B232-0EC000952787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5C95E-8AE2-48B8-91E3-6245884FF356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800" y="188913"/>
            <a:ext cx="10972800" cy="5651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31801" y="1125539"/>
            <a:ext cx="11233151" cy="496728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GB" altLang="zh-CN"/>
              <a:t>3 November, 2008</a:t>
            </a: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90651" y="6245225"/>
            <a:ext cx="9025467" cy="476250"/>
          </a:xfrm>
        </p:spPr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5A3FAC3C-9319-4511-B25D-033378084A72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206924"/>
            <a:ext cx="11055352" cy="4885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styles</a:t>
            </a:r>
            <a:endParaRPr lang="de-DE" dirty="0"/>
          </a:p>
          <a:p>
            <a:pPr lvl="1"/>
            <a:r>
              <a:rPr lang="de-DE" dirty="0"/>
              <a:t>Second </a:t>
            </a:r>
            <a:r>
              <a:rPr lang="de-DE" dirty="0" err="1"/>
              <a:t>level</a:t>
            </a:r>
            <a:endParaRPr lang="de-DE" dirty="0"/>
          </a:p>
          <a:p>
            <a:pPr lvl="2"/>
            <a:r>
              <a:rPr lang="de-DE" dirty="0"/>
              <a:t>Third </a:t>
            </a:r>
            <a:r>
              <a:rPr lang="de-DE" dirty="0" err="1"/>
              <a:t>level</a:t>
            </a:r>
            <a:endParaRPr lang="de-DE" dirty="0"/>
          </a:p>
          <a:p>
            <a:pPr lvl="3"/>
            <a:r>
              <a:rPr lang="de-DE" dirty="0" err="1"/>
              <a:t>Fourth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  <a:p>
            <a:pPr lvl="4"/>
            <a:r>
              <a:rPr lang="de-DE" dirty="0" err="1"/>
              <a:t>Fifth</a:t>
            </a:r>
            <a:r>
              <a:rPr lang="de-DE" dirty="0"/>
              <a:t> </a:t>
            </a:r>
            <a:r>
              <a:rPr lang="de-DE" dirty="0" err="1"/>
              <a:t>level</a:t>
            </a:r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r>
              <a:rPr lang="en-GB" altLang="zh-CN" dirty="0"/>
              <a:t>3 November, 2008</a:t>
            </a:r>
            <a:endParaRPr lang="de-DE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35641" y="6245225"/>
            <a:ext cx="9025467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1">
                <a:solidFill>
                  <a:schemeClr val="bg2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DAA495AF-A2E5-4C69-B93F-A4394812F7B9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58454" y="-118639"/>
            <a:ext cx="11842202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 Master title style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E5005621-CC62-9B4C-BE70-032620594377}"/>
              </a:ext>
            </a:extLst>
          </p:cNvPr>
          <p:cNvSpPr/>
          <p:nvPr userDrawn="1"/>
        </p:nvSpPr>
        <p:spPr>
          <a:xfrm>
            <a:off x="-5861" y="320040"/>
            <a:ext cx="152400" cy="396240"/>
          </a:xfrm>
          <a:prstGeom prst="rect">
            <a:avLst/>
          </a:prstGeom>
          <a:solidFill>
            <a:srgbClr val="242671"/>
          </a:solidFill>
          <a:ln>
            <a:solidFill>
              <a:srgbClr val="24267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0000"/>
              </a:solidFill>
              <a:latin typeface="+mj-ea"/>
              <a:ea typeface="+mj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DCCC75-E9DD-4D2D-84DB-6C75FD8A24C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55" y="6256426"/>
            <a:ext cx="2005831" cy="60032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B70A13C7-5192-CA47-8D2E-6ADAF88329BB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6458859" y="6301750"/>
            <a:ext cx="673529" cy="48176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5" r:id="rId4"/>
    <p:sldLayoutId id="2147483656" r:id="rId5"/>
    <p:sldLayoutId id="2147483659" r:id="rId6"/>
    <p:sldLayoutId id="2147483661" r:id="rId7"/>
  </p:sldLayoutIdLst>
  <p:transition/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b="1">
          <a:solidFill>
            <a:srgbClr val="242671"/>
          </a:solidFill>
          <a:latin typeface="Microsoft YaHei" panose="020B0503020204020204" pitchFamily="34" charset="-122"/>
          <a:ea typeface="Microsoft YaHei" panose="020B0503020204020204" pitchFamily="34" charset="-122"/>
          <a:cs typeface="Times New Roman" charset="0"/>
        </a:defRPr>
      </a:lvl1pPr>
      <a:lvl2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2pPr>
      <a:lvl3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3pPr>
      <a:lvl4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4pPr>
      <a:lvl5pPr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600" b="1">
          <a:solidFill>
            <a:schemeClr val="bg1"/>
          </a:solidFill>
          <a:latin typeface="Verdana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206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Times New Roman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00206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Times New Roman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206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Times New Roman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00206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Times New Roman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rgbClr val="002060"/>
        </a:buClr>
        <a:buSzPct val="100000"/>
        <a:buFont typeface="Wingdings" pitchFamily="2" charset="2"/>
        <a:buChar char="n"/>
        <a:defRPr sz="20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Times New Roman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audio" Target="../media/media4.wav"/><Relationship Id="rId3" Type="http://schemas.microsoft.com/office/2007/relationships/media" Target="../media/media2.wav"/><Relationship Id="rId7" Type="http://schemas.microsoft.com/office/2007/relationships/media" Target="../media/media4.wav"/><Relationship Id="rId12" Type="http://schemas.openxmlformats.org/officeDocument/2006/relationships/image" Target="../media/image20.png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6" Type="http://schemas.openxmlformats.org/officeDocument/2006/relationships/audio" Target="../media/media3.wav"/><Relationship Id="rId11" Type="http://schemas.openxmlformats.org/officeDocument/2006/relationships/image" Target="../media/image19.png"/><Relationship Id="rId5" Type="http://schemas.microsoft.com/office/2007/relationships/media" Target="../media/media3.wav"/><Relationship Id="rId10" Type="http://schemas.openxmlformats.org/officeDocument/2006/relationships/notesSlide" Target="../notesSlides/notesSlide16.xml"/><Relationship Id="rId4" Type="http://schemas.openxmlformats.org/officeDocument/2006/relationships/audio" Target="../media/media2.wav"/><Relationship Id="rId9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media" Target="../media/media6.wav"/><Relationship Id="rId7" Type="http://schemas.openxmlformats.org/officeDocument/2006/relationships/image" Target="../media/image20.png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6" Type="http://schemas.openxmlformats.org/officeDocument/2006/relationships/image" Target="../media/image21.png"/><Relationship Id="rId5" Type="http://schemas.openxmlformats.org/officeDocument/2006/relationships/slideLayout" Target="../slideLayouts/slideLayout2.xml"/><Relationship Id="rId4" Type="http://schemas.openxmlformats.org/officeDocument/2006/relationships/audio" Target="../media/media6.wav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6" Type="http://schemas.openxmlformats.org/officeDocument/2006/relationships/image" Target="../media/image20.png"/><Relationship Id="rId5" Type="http://schemas.openxmlformats.org/officeDocument/2006/relationships/image" Target="../media/image22.png"/><Relationship Id="rId4" Type="http://schemas.openxmlformats.org/officeDocument/2006/relationships/notesSlide" Target="../notesSlides/notesSlide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408368" y="6243007"/>
            <a:ext cx="2133600" cy="476250"/>
          </a:xfrm>
        </p:spPr>
        <p:txBody>
          <a:bodyPr/>
          <a:lstStyle/>
          <a:p>
            <a:fld id="{F6C7CC9B-F300-488E-AE2D-CC29E8E1A01A}" type="slidenum">
              <a:rPr lang="de-DE" smtClean="0"/>
              <a:pPr/>
              <a:t>1</a:t>
            </a:fld>
            <a:endParaRPr lang="de-DE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75B85AD-BFDF-E341-95DC-3B133362DCED}"/>
              </a:ext>
            </a:extLst>
          </p:cNvPr>
          <p:cNvSpPr/>
          <p:nvPr/>
        </p:nvSpPr>
        <p:spPr>
          <a:xfrm>
            <a:off x="803412" y="3983057"/>
            <a:ext cx="105851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zh-CN" sz="2000" b="1" dirty="0" err="1">
                <a:latin typeface="Microsoft YaHei" charset="-122"/>
                <a:ea typeface="Microsoft YaHei" charset="-122"/>
                <a:cs typeface="Microsoft YaHei" charset="-122"/>
              </a:rPr>
              <a:t>Chenpeng</a:t>
            </a:r>
            <a:r>
              <a:rPr lang="en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 Du</a:t>
            </a:r>
            <a:r>
              <a:rPr lang="en" altLang="zh-CN" sz="2000" b="1" baseline="30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en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, </a:t>
            </a:r>
            <a:r>
              <a:rPr lang="en" altLang="zh-CN" sz="2000" b="1" dirty="0" err="1">
                <a:latin typeface="Microsoft YaHei" charset="-122"/>
                <a:ea typeface="Microsoft YaHei" charset="-122"/>
                <a:cs typeface="Microsoft YaHei" charset="-122"/>
              </a:rPr>
              <a:t>Yiwei</a:t>
            </a:r>
            <a:r>
              <a:rPr lang="en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 Guo</a:t>
            </a:r>
            <a:r>
              <a:rPr lang="en" altLang="zh-CN" sz="2000" b="1" baseline="30000" dirty="0">
                <a:latin typeface="Microsoft YaHei" charset="-122"/>
                <a:ea typeface="Microsoft YaHei" charset="-122"/>
              </a:rPr>
              <a:t>1</a:t>
            </a:r>
            <a:r>
              <a:rPr lang="en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, </a:t>
            </a:r>
            <a:r>
              <a:rPr lang="en" altLang="zh-CN" sz="2000" b="1" dirty="0" err="1">
                <a:latin typeface="Microsoft YaHei" charset="-122"/>
                <a:ea typeface="Microsoft YaHei" charset="-122"/>
                <a:cs typeface="Microsoft YaHei" charset="-122"/>
              </a:rPr>
              <a:t>Feiyu</a:t>
            </a:r>
            <a:r>
              <a:rPr lang="en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 Shen</a:t>
            </a:r>
            <a:r>
              <a:rPr lang="en" altLang="zh-CN" sz="2000" b="1" baseline="30000" dirty="0">
                <a:latin typeface="Microsoft YaHei" charset="-122"/>
                <a:ea typeface="Microsoft YaHei" charset="-122"/>
              </a:rPr>
              <a:t>1</a:t>
            </a:r>
            <a:r>
              <a:rPr lang="en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, Zhijun Liu</a:t>
            </a:r>
            <a:r>
              <a:rPr lang="en" altLang="zh-CN" sz="2000" b="1" baseline="30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en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, Zheng Liang</a:t>
            </a:r>
            <a:r>
              <a:rPr lang="en" altLang="zh-CN" sz="2000" b="1" baseline="30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en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, </a:t>
            </a:r>
            <a:r>
              <a:rPr lang="en" altLang="zh-CN" sz="2000" b="1" dirty="0" err="1">
                <a:latin typeface="Microsoft YaHei" charset="-122"/>
                <a:ea typeface="Microsoft YaHei" charset="-122"/>
                <a:cs typeface="Microsoft YaHei" charset="-122"/>
              </a:rPr>
              <a:t>Xie</a:t>
            </a:r>
            <a:r>
              <a:rPr lang="en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 Chen</a:t>
            </a:r>
            <a:r>
              <a:rPr lang="en" altLang="zh-CN" sz="2000" b="1" baseline="30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  <a:r>
              <a:rPr lang="en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, </a:t>
            </a:r>
          </a:p>
          <a:p>
            <a:pPr algn="ctr"/>
            <a:r>
              <a:rPr lang="en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Shuai Wang</a:t>
            </a:r>
            <a:r>
              <a:rPr lang="en" altLang="zh-CN" sz="2000" b="1" baseline="30000" dirty="0">
                <a:latin typeface="Microsoft YaHei" charset="-122"/>
                <a:ea typeface="Microsoft YaHei" charset="-122"/>
                <a:cs typeface="Microsoft YaHei" charset="-122"/>
              </a:rPr>
              <a:t>2</a:t>
            </a:r>
            <a:r>
              <a:rPr lang="en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, Hui Zhang</a:t>
            </a:r>
            <a:r>
              <a:rPr lang="en" altLang="zh-CN" sz="2000" b="1" baseline="30000" dirty="0">
                <a:latin typeface="Microsoft YaHei" charset="-122"/>
                <a:ea typeface="Microsoft YaHei" charset="-122"/>
                <a:cs typeface="Microsoft YaHei" charset="-122"/>
              </a:rPr>
              <a:t>3</a:t>
            </a:r>
            <a:r>
              <a:rPr lang="en" altLang="zh-CN" sz="2000" b="1" dirty="0">
                <a:latin typeface="Microsoft YaHei" charset="-122"/>
                <a:ea typeface="Microsoft YaHei" charset="-122"/>
                <a:cs typeface="Microsoft YaHei" charset="-122"/>
              </a:rPr>
              <a:t>, Kai Yu</a:t>
            </a:r>
            <a:r>
              <a:rPr lang="en" altLang="zh-CN" sz="2000" b="1" baseline="30000" dirty="0">
                <a:latin typeface="Microsoft YaHei" charset="-122"/>
                <a:ea typeface="Microsoft YaHei" charset="-122"/>
                <a:cs typeface="Microsoft YaHei" charset="-122"/>
              </a:rPr>
              <a:t>1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45D5BB5-C51C-B54F-B165-F0B460F36BCC}"/>
              </a:ext>
            </a:extLst>
          </p:cNvPr>
          <p:cNvSpPr/>
          <p:nvPr/>
        </p:nvSpPr>
        <p:spPr>
          <a:xfrm>
            <a:off x="95672" y="2204864"/>
            <a:ext cx="120006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" altLang="zh-CN" sz="3200" b="1" dirty="0" err="1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UniCATS</a:t>
            </a:r>
            <a:r>
              <a:rPr lang="en" altLang="zh-CN" sz="3200" b="1" dirty="0">
                <a:solidFill>
                  <a:schemeClr val="bg1"/>
                </a:solidFill>
                <a:latin typeface="Microsoft YaHei" charset="-122"/>
                <a:ea typeface="Microsoft YaHei" charset="-122"/>
              </a:rPr>
              <a:t>: A Unified Context-Aware Text-to-Speech Framework with Contextual VQ-Diffusion and Vocoding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98F829-FE45-974B-956D-C5B7484CDC22}"/>
              </a:ext>
            </a:extLst>
          </p:cNvPr>
          <p:cNvSpPr txBox="1"/>
          <p:nvPr/>
        </p:nvSpPr>
        <p:spPr>
          <a:xfrm>
            <a:off x="-72516" y="4928366"/>
            <a:ext cx="1233703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altLang="zh-CN" sz="1600" baseline="30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MoE Key Lab of Artificial Intelligence, AI Institute</a:t>
            </a:r>
          </a:p>
          <a:p>
            <a:pPr algn="ctr"/>
            <a:r>
              <a:rPr lang="en" altLang="zh-CN" sz="16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X-LANCE Lab, Department of Computer Science and Engineering, Shanghai Jiao Tong University, China</a:t>
            </a:r>
          </a:p>
          <a:p>
            <a:pPr algn="ctr"/>
            <a:r>
              <a:rPr lang="en" altLang="zh-CN" sz="1600" baseline="30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Shenzhen Research Institute of Big Data, China</a:t>
            </a:r>
          </a:p>
          <a:p>
            <a:pPr algn="ctr"/>
            <a:r>
              <a:rPr lang="en" altLang="zh-CN" sz="1600" baseline="300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3</a:t>
            </a:r>
            <a:r>
              <a:rPr lang="en" altLang="zh-CN" sz="160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AISpeech Ltd, China</a:t>
            </a:r>
          </a:p>
        </p:txBody>
      </p:sp>
    </p:spTree>
  </p:cSld>
  <p:clrMapOvr>
    <a:masterClrMapping/>
  </p:clrMapOvr>
  <p:transition advTm="1236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51BC4-C22F-4050-BAE4-52DB0CB2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UniCATS</a:t>
            </a:r>
            <a:r>
              <a:rPr lang="en-US" altLang="zh-CN" dirty="0"/>
              <a:t>: Overview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10345-AB13-401E-A1D9-23F308F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pPr/>
              <a:t>10</a:t>
            </a:fld>
            <a:endParaRPr lang="de-DE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69E735-DD41-8C4A-B83B-8C2A9DC6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980728"/>
            <a:ext cx="10584904" cy="5072765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563631E3-7ED1-3F49-945B-53AD302AA12A}"/>
              </a:ext>
            </a:extLst>
          </p:cNvPr>
          <p:cNvSpPr/>
          <p:nvPr/>
        </p:nvSpPr>
        <p:spPr>
          <a:xfrm>
            <a:off x="3087278" y="3212977"/>
            <a:ext cx="3008722" cy="648071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45C144-A890-3C43-ABCC-333EB0B3D96F}"/>
              </a:ext>
            </a:extLst>
          </p:cNvPr>
          <p:cNvSpPr txBox="1"/>
          <p:nvPr/>
        </p:nvSpPr>
        <p:spPr>
          <a:xfrm>
            <a:off x="2495600" y="3933056"/>
            <a:ext cx="56477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Semantic token: vq-wav2vec (</a:t>
            </a:r>
            <a:r>
              <a:rPr kumimoji="1" lang="en-US" altLang="zh-CN" b="1" dirty="0" err="1">
                <a:solidFill>
                  <a:srgbClr val="C00000"/>
                </a:solidFill>
              </a:rPr>
              <a:t>Baevski</a:t>
            </a:r>
            <a:r>
              <a:rPr kumimoji="1" lang="en-US" altLang="zh-CN" b="1" dirty="0">
                <a:solidFill>
                  <a:srgbClr val="C00000"/>
                </a:solidFill>
              </a:rPr>
              <a:t> et al. 2019) 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946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51BC4-C22F-4050-BAE4-52DB0CB2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UniCATS</a:t>
            </a:r>
            <a:r>
              <a:rPr lang="en-US" altLang="zh-CN" dirty="0"/>
              <a:t>: Overview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10345-AB13-401E-A1D9-23F308F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pPr/>
              <a:t>11</a:t>
            </a:fld>
            <a:endParaRPr lang="de-DE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69E735-DD41-8C4A-B83B-8C2A9DC6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980728"/>
            <a:ext cx="10584904" cy="5072765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563631E3-7ED1-3F49-945B-53AD302AA12A}"/>
              </a:ext>
            </a:extLst>
          </p:cNvPr>
          <p:cNvSpPr/>
          <p:nvPr/>
        </p:nvSpPr>
        <p:spPr>
          <a:xfrm>
            <a:off x="2639616" y="5085184"/>
            <a:ext cx="1872208" cy="66696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圆角矩形 8">
            <a:extLst>
              <a:ext uri="{FF2B5EF4-FFF2-40B4-BE49-F238E27FC236}">
                <a16:creationId xmlns:a16="http://schemas.microsoft.com/office/drawing/2014/main" id="{9AA0E08E-9B7B-F145-81D0-E268A1BBF78D}"/>
              </a:ext>
            </a:extLst>
          </p:cNvPr>
          <p:cNvSpPr/>
          <p:nvPr/>
        </p:nvSpPr>
        <p:spPr>
          <a:xfrm>
            <a:off x="922278" y="2306291"/>
            <a:ext cx="2221394" cy="215072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0C03CE4A-D80A-4645-AC0A-475433B8E43D}"/>
              </a:ext>
            </a:extLst>
          </p:cNvPr>
          <p:cNvSpPr/>
          <p:nvPr/>
        </p:nvSpPr>
        <p:spPr>
          <a:xfrm>
            <a:off x="6207170" y="2306291"/>
            <a:ext cx="2221394" cy="215072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02C5660C-54E3-0E4E-A936-948FF4018992}"/>
              </a:ext>
            </a:extLst>
          </p:cNvPr>
          <p:cNvSpPr/>
          <p:nvPr/>
        </p:nvSpPr>
        <p:spPr>
          <a:xfrm>
            <a:off x="9186332" y="5085184"/>
            <a:ext cx="654084" cy="66797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DCDD0CD7-4157-8F4E-9960-F727DB96ADA1}"/>
              </a:ext>
            </a:extLst>
          </p:cNvPr>
          <p:cNvSpPr/>
          <p:nvPr/>
        </p:nvSpPr>
        <p:spPr>
          <a:xfrm>
            <a:off x="10266452" y="5084170"/>
            <a:ext cx="654084" cy="667974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23964D1-9246-6F44-8879-2BC052467F10}"/>
              </a:ext>
            </a:extLst>
          </p:cNvPr>
          <p:cNvSpPr txBox="1"/>
          <p:nvPr/>
        </p:nvSpPr>
        <p:spPr>
          <a:xfrm>
            <a:off x="5887855" y="4899504"/>
            <a:ext cx="2056973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Context (prompt)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600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51BC4-C22F-4050-BAE4-52DB0CB2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UniCATS</a:t>
            </a:r>
            <a:r>
              <a:rPr lang="en-US" altLang="zh-CN" dirty="0"/>
              <a:t>: Acoustic model CTX-txt2vec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10345-AB13-401E-A1D9-23F308F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6B7C86-5CCA-1E46-9568-A20A156B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3416032"/>
            <a:ext cx="6552728" cy="3420544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1B57594-4511-474F-94CD-C2F96EA0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6924"/>
            <a:ext cx="11055352" cy="4885902"/>
          </a:xfrm>
        </p:spPr>
        <p:txBody>
          <a:bodyPr/>
          <a:lstStyle/>
          <a:p>
            <a:r>
              <a:rPr kumimoji="1" lang="en-US" altLang="zh-CN" dirty="0"/>
              <a:t>The acoustic model CTX-txt2vec is a non-autoregressive TTS model based on VQ-diffusion.</a:t>
            </a:r>
          </a:p>
          <a:p>
            <a:endParaRPr kumimoji="1" lang="en-US" altLang="zh-CN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1A3BB42D-F780-5D43-ABC9-9AA3AC108596}"/>
              </a:ext>
            </a:extLst>
          </p:cNvPr>
          <p:cNvSpPr/>
          <p:nvPr/>
        </p:nvSpPr>
        <p:spPr>
          <a:xfrm>
            <a:off x="609600" y="1988840"/>
            <a:ext cx="10670976" cy="111742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5" name="图形 14" descr="工具 纯色填充">
            <a:extLst>
              <a:ext uri="{FF2B5EF4-FFF2-40B4-BE49-F238E27FC236}">
                <a16:creationId xmlns:a16="http://schemas.microsoft.com/office/drawing/2014/main" id="{C2DAAED9-3B88-C34E-A398-AB52828E1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968" y="2131532"/>
            <a:ext cx="466903" cy="46690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24507AA-FE22-9149-95C8-F1A140E30BA1}"/>
              </a:ext>
            </a:extLst>
          </p:cNvPr>
          <p:cNvSpPr txBox="1"/>
          <p:nvPr/>
        </p:nvSpPr>
        <p:spPr>
          <a:xfrm>
            <a:off x="1552199" y="2090603"/>
            <a:ext cx="91422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VQ-diffusion is a type of diffusion generative model in discrete state spaces.</a:t>
            </a:r>
          </a:p>
          <a:p>
            <a:r>
              <a:rPr kumimoji="1" lang="en-US" altLang="zh-CN" sz="2000" dirty="0"/>
              <a:t>Forward process: add noise to discrete data by randomly masking or replacing.</a:t>
            </a:r>
          </a:p>
          <a:p>
            <a:r>
              <a:rPr kumimoji="1" lang="en-US" altLang="zh-CN" sz="2000" dirty="0"/>
              <a:t>Apply a neural network to recover the original discrete data from noisy ones.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061496228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>
            <a:extLst>
              <a:ext uri="{FF2B5EF4-FFF2-40B4-BE49-F238E27FC236}">
                <a16:creationId xmlns:a16="http://schemas.microsoft.com/office/drawing/2014/main" id="{F5B61665-6301-9F4D-8226-FD2ABD6BE525}"/>
              </a:ext>
            </a:extLst>
          </p:cNvPr>
          <p:cNvSpPr/>
          <p:nvPr/>
        </p:nvSpPr>
        <p:spPr>
          <a:xfrm>
            <a:off x="174370" y="4598284"/>
            <a:ext cx="5389000" cy="171462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5E87D410-C5F9-D743-BD60-CB7F24ECBECC}"/>
              </a:ext>
            </a:extLst>
          </p:cNvPr>
          <p:cNvSpPr/>
          <p:nvPr/>
        </p:nvSpPr>
        <p:spPr>
          <a:xfrm>
            <a:off x="609600" y="2811804"/>
            <a:ext cx="4694312" cy="171580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751BC4-C22F-4050-BAE4-52DB0CB2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UniCATS</a:t>
            </a:r>
            <a:r>
              <a:rPr lang="en-US" altLang="zh-CN" dirty="0"/>
              <a:t>: Acoustic model CTX-txt2vec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10345-AB13-401E-A1D9-23F308F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6B7C86-5CCA-1E46-9568-A20A156B8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3370" y="2762042"/>
            <a:ext cx="6552728" cy="3420544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1B57594-4511-474F-94CD-C2F96EA0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06924"/>
            <a:ext cx="11055352" cy="861969"/>
          </a:xfrm>
        </p:spPr>
        <p:txBody>
          <a:bodyPr/>
          <a:lstStyle/>
          <a:p>
            <a:r>
              <a:rPr kumimoji="1" lang="en-US" altLang="zh-CN" dirty="0"/>
              <a:t>The acoustic model CTX-txt2vec is a non-autoregressive TTS model based on VQ-diffusion.</a:t>
            </a:r>
          </a:p>
          <a:p>
            <a:endParaRPr kumimoji="1" lang="en-US" altLang="zh-CN" dirty="0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1A3BB42D-F780-5D43-ABC9-9AA3AC108596}"/>
              </a:ext>
            </a:extLst>
          </p:cNvPr>
          <p:cNvSpPr/>
          <p:nvPr/>
        </p:nvSpPr>
        <p:spPr>
          <a:xfrm>
            <a:off x="767408" y="1988840"/>
            <a:ext cx="10513168" cy="7522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pic>
        <p:nvPicPr>
          <p:cNvPr id="15" name="图形 14" descr="工具 纯色填充">
            <a:extLst>
              <a:ext uri="{FF2B5EF4-FFF2-40B4-BE49-F238E27FC236}">
                <a16:creationId xmlns:a16="http://schemas.microsoft.com/office/drawing/2014/main" id="{C2DAAED9-3B88-C34E-A398-AB52828E1C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7968" y="2131532"/>
            <a:ext cx="466903" cy="46690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24507AA-FE22-9149-95C8-F1A140E30BA1}"/>
              </a:ext>
            </a:extLst>
          </p:cNvPr>
          <p:cNvSpPr txBox="1"/>
          <p:nvPr/>
        </p:nvSpPr>
        <p:spPr>
          <a:xfrm>
            <a:off x="1521759" y="2175386"/>
            <a:ext cx="8775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VQ-diffusion is a type of diffusion generative model in discrete state spaces.</a:t>
            </a:r>
            <a:endParaRPr kumimoji="1"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5B8289C-2FBD-764C-BC0B-3741107F950C}"/>
                  </a:ext>
                </a:extLst>
              </p:cNvPr>
              <p:cNvSpPr txBox="1"/>
              <p:nvPr/>
            </p:nvSpPr>
            <p:spPr>
              <a:xfrm>
                <a:off x="1344654" y="3120014"/>
                <a:ext cx="32308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p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b="1" i="1" smtClean="0">
                          <a:latin typeface="Cambria Math" panose="02040503050406030204" pitchFamily="18" charset="0"/>
                        </a:rPr>
                        <m:t>𝒗</m:t>
                      </m:r>
                      <m:d>
                        <m:dPr>
                          <m:ctrlPr>
                            <a:rPr kumimoji="1"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5B8289C-2FBD-764C-BC0B-3741107F9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4654" y="3120014"/>
                <a:ext cx="323088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AA61AD0D-E923-4848-A7CE-9E37B16BB895}"/>
              </a:ext>
            </a:extLst>
          </p:cNvPr>
          <p:cNvSpPr txBox="1"/>
          <p:nvPr/>
        </p:nvSpPr>
        <p:spPr>
          <a:xfrm>
            <a:off x="903160" y="281180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Forward process: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00049B0-0713-5D4C-9605-100FD74E705F}"/>
                  </a:ext>
                </a:extLst>
              </p:cNvPr>
              <p:cNvSpPr txBox="1"/>
              <p:nvPr/>
            </p:nvSpPr>
            <p:spPr>
              <a:xfrm>
                <a:off x="932233" y="3515490"/>
                <a:ext cx="413767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the variable at timestep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, 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𝒗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/>
                  <a:t> is the one-hot vector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dirty="0"/>
                  <a:t>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dirty="0"/>
                  <a:t> is the pre-defined transition matrix.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00049B0-0713-5D4C-9605-100FD74E70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233" y="3515490"/>
                <a:ext cx="4137671" cy="923330"/>
              </a:xfrm>
              <a:prstGeom prst="rect">
                <a:avLst/>
              </a:prstGeom>
              <a:blipFill>
                <a:blip r:embed="rId7"/>
                <a:stretch>
                  <a:fillRect l="-1223" t="-2703" b="-9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FD3164E9-7646-1B40-8263-BF4F634F623B}"/>
              </a:ext>
            </a:extLst>
          </p:cNvPr>
          <p:cNvSpPr txBox="1"/>
          <p:nvPr/>
        </p:nvSpPr>
        <p:spPr>
          <a:xfrm>
            <a:off x="917968" y="4588509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 CTX-txt2vec, we aim to model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7C164C-C475-2B41-BC6D-7D0D268265CA}"/>
                  </a:ext>
                </a:extLst>
              </p:cNvPr>
              <p:cNvSpPr txBox="1"/>
              <p:nvPr/>
            </p:nvSpPr>
            <p:spPr>
              <a:xfrm>
                <a:off x="1841584" y="4861963"/>
                <a:ext cx="2318968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zh-CN" sz="2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b="1" i="1" smtClean="0"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sz="20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27C164C-C475-2B41-BC6D-7D0D26826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584" y="4861963"/>
                <a:ext cx="2318968" cy="405624"/>
              </a:xfrm>
              <a:prstGeom prst="rect">
                <a:avLst/>
              </a:prstGeom>
              <a:blipFill>
                <a:blip r:embed="rId8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5DC0DE28-F3B3-D545-9BE8-51754DF68F6C}"/>
              </a:ext>
            </a:extLst>
          </p:cNvPr>
          <p:cNvSpPr txBox="1"/>
          <p:nvPr/>
        </p:nvSpPr>
        <p:spPr>
          <a:xfrm>
            <a:off x="487016" y="5292200"/>
            <a:ext cx="4939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i.e. the probability of original semantic tokens given noisy ones, together with text input and contexts from both front and back.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2050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7" grpId="0"/>
      <p:bldP spid="9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51BC4-C22F-4050-BAE4-52DB0CB2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UniCATS</a:t>
            </a:r>
            <a:r>
              <a:rPr lang="en-US" altLang="zh-CN" dirty="0"/>
              <a:t>: Acoustic model CTX-txt2vec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10345-AB13-401E-A1D9-23F308F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1B57594-4511-474F-94CD-C2F96EA0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8187"/>
            <a:ext cx="11055352" cy="1403457"/>
          </a:xfrm>
        </p:spPr>
        <p:txBody>
          <a:bodyPr/>
          <a:lstStyle/>
          <a:p>
            <a:r>
              <a:rPr kumimoji="1" lang="en-US" altLang="zh-CN" dirty="0"/>
              <a:t>The acoustic model CTX-txt2vec is a non-autoregressive TTS model based on VQ-diffusion.</a:t>
            </a:r>
          </a:p>
          <a:p>
            <a:r>
              <a:rPr kumimoji="1" lang="en-US" altLang="zh-CN" dirty="0"/>
              <a:t>The VQ-diffusion decoder takes the architecture of common transformers, except there is a context indicator as input.</a:t>
            </a:r>
          </a:p>
          <a:p>
            <a:r>
              <a:rPr kumimoji="1" lang="en-US" altLang="zh-CN" dirty="0"/>
              <a:t>Training objective is the combination of VQ-diffusion and duration prediction loss.</a:t>
            </a:r>
          </a:p>
          <a:p>
            <a:endParaRPr kumimoji="1" lang="en-US" altLang="zh-CN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6B1406BC-41D2-4040-A4AC-8AADE47D9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931" y="3005142"/>
            <a:ext cx="6552728" cy="34205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C3FCF6F3-8EA1-974F-BB66-BE96413B5E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2655" y="2878068"/>
            <a:ext cx="3876352" cy="367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735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51BC4-C22F-4050-BAE4-52DB0CB2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UniCATS</a:t>
            </a:r>
            <a:r>
              <a:rPr lang="en-US" altLang="zh-CN" dirty="0"/>
              <a:t>: Vocoder CTX-vec2wav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10345-AB13-401E-A1D9-23F308F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1B57594-4511-474F-94CD-C2F96EA0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8187"/>
            <a:ext cx="11055352" cy="1403457"/>
          </a:xfrm>
        </p:spPr>
        <p:txBody>
          <a:bodyPr/>
          <a:lstStyle/>
          <a:p>
            <a:r>
              <a:rPr kumimoji="1" lang="en-US" altLang="zh-CN" dirty="0"/>
              <a:t>The vocoder CTX-vec2wav is a </a:t>
            </a:r>
            <a:r>
              <a:rPr kumimoji="1" lang="en-US" altLang="zh-CN" dirty="0" err="1"/>
              <a:t>HifiGAN</a:t>
            </a:r>
            <a:r>
              <a:rPr kumimoji="1" lang="en-US" altLang="zh-CN" dirty="0"/>
              <a:t>-based vocoder to convert semantic tokens into waveforms, with the help of acoustic prompt in the form of </a:t>
            </a:r>
            <a:r>
              <a:rPr kumimoji="1" lang="en-US" altLang="zh-CN" dirty="0" err="1"/>
              <a:t>mel</a:t>
            </a:r>
            <a:r>
              <a:rPr kumimoji="1" lang="en-US" altLang="zh-CN" dirty="0"/>
              <a:t>-spectrograms.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EB198B-1E39-FD4C-B030-08D0E9D51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46" y="1781453"/>
            <a:ext cx="6682953" cy="5059278"/>
          </a:xfrm>
          <a:prstGeom prst="rect">
            <a:avLst/>
          </a:prstGeom>
        </p:spPr>
      </p:pic>
      <p:sp>
        <p:nvSpPr>
          <p:cNvPr id="7" name="梯形 6">
            <a:extLst>
              <a:ext uri="{FF2B5EF4-FFF2-40B4-BE49-F238E27FC236}">
                <a16:creationId xmlns:a16="http://schemas.microsoft.com/office/drawing/2014/main" id="{84446CE5-AA0E-514D-9327-5A3B96F79D9C}"/>
              </a:ext>
            </a:extLst>
          </p:cNvPr>
          <p:cNvSpPr/>
          <p:nvPr/>
        </p:nvSpPr>
        <p:spPr>
          <a:xfrm rot="16200000">
            <a:off x="6251407" y="3534009"/>
            <a:ext cx="2483579" cy="1929479"/>
          </a:xfrm>
          <a:prstGeom prst="trapezoid">
            <a:avLst>
              <a:gd name="adj" fmla="val 45654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DB1A70-8C8D-8546-BB8C-867D6CFCC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2280" y="2291792"/>
            <a:ext cx="33909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13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51BC4-C22F-4050-BAE4-52DB0CB2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UniCATS</a:t>
            </a:r>
            <a:r>
              <a:rPr lang="en-US" altLang="zh-CN" dirty="0"/>
              <a:t>: Vocoder CTX-vec2wav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10345-AB13-401E-A1D9-23F308F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EB198B-1E39-FD4C-B030-08D0E9D51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8689" y="1808796"/>
            <a:ext cx="6682953" cy="5059278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92F5AB9A-373E-4F4C-A581-873CCBD6DC3B}"/>
              </a:ext>
            </a:extLst>
          </p:cNvPr>
          <p:cNvSpPr/>
          <p:nvPr/>
        </p:nvSpPr>
        <p:spPr>
          <a:xfrm>
            <a:off x="5672284" y="3444145"/>
            <a:ext cx="3008722" cy="342392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1B57594-4511-474F-94CD-C2F96EA0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8187"/>
            <a:ext cx="11055352" cy="1403457"/>
          </a:xfrm>
        </p:spPr>
        <p:txBody>
          <a:bodyPr/>
          <a:lstStyle/>
          <a:p>
            <a:r>
              <a:rPr kumimoji="1" lang="en-US" altLang="zh-CN" dirty="0"/>
              <a:t>The vocoder CTX-vec2wav is a </a:t>
            </a:r>
            <a:r>
              <a:rPr kumimoji="1" lang="en-US" altLang="zh-CN" dirty="0" err="1"/>
              <a:t>HifiGAN</a:t>
            </a:r>
            <a:r>
              <a:rPr kumimoji="1" lang="en-US" altLang="zh-CN" dirty="0"/>
              <a:t>-based vocoder to convert semantic tokens into waveforms, with the help of acoustic prompt in the form of </a:t>
            </a:r>
            <a:r>
              <a:rPr kumimoji="1" lang="en-US" altLang="zh-CN" dirty="0" err="1"/>
              <a:t>mel</a:t>
            </a:r>
            <a:r>
              <a:rPr kumimoji="1" lang="en-US" altLang="zh-CN" dirty="0"/>
              <a:t>-spectrograms.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20C60B8-0F29-CB4F-8455-FAE32A904B85}"/>
              </a:ext>
            </a:extLst>
          </p:cNvPr>
          <p:cNvSpPr txBox="1"/>
          <p:nvPr/>
        </p:nvSpPr>
        <p:spPr>
          <a:xfrm>
            <a:off x="412470" y="4014914"/>
            <a:ext cx="5078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delle Sans Devanagari" panose="02000503000000020004" pitchFamily="2" charset="-78"/>
              </a:rPr>
              <a:t>The acoustic prompt provides strong </a:t>
            </a:r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delle Sans Devanagari" panose="02000503000000020004" pitchFamily="2" charset="-78"/>
              </a:rPr>
              <a:t>speaker timbre-related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delle Sans Devanagari" panose="02000503000000020004" pitchFamily="2" charset="-78"/>
              </a:rPr>
              <a:t>information.</a:t>
            </a:r>
          </a:p>
          <a:p>
            <a:pPr marL="342900" indent="-342900">
              <a:buFont typeface="Wingdings" pitchFamily="2" charset="2"/>
              <a:buChar char="n"/>
            </a:pPr>
            <a:r>
              <a:rPr kumimoji="1" lang="en-US" altLang="zh-CN" sz="20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delle Sans Devanagari" panose="02000503000000020004" pitchFamily="2" charset="-78"/>
              </a:rPr>
              <a:t>No positional encoding </a:t>
            </a: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delle Sans Devanagari" panose="02000503000000020004" pitchFamily="2" charset="-78"/>
              </a:rPr>
              <a:t>is applied, because timbre is a global feature.</a:t>
            </a:r>
          </a:p>
        </p:txBody>
      </p:sp>
    </p:spTree>
    <p:extLst>
      <p:ext uri="{BB962C8B-B14F-4D97-AF65-F5344CB8AC3E}">
        <p14:creationId xmlns:p14="http://schemas.microsoft.com/office/powerpoint/2010/main" val="401405407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51BC4-C22F-4050-BAE4-52DB0CB2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UniCATS</a:t>
            </a:r>
            <a:r>
              <a:rPr lang="en-US" altLang="zh-CN" dirty="0"/>
              <a:t>: Vocoder CTX-vec2wav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10345-AB13-401E-A1D9-23F308F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EB198B-1E39-FD4C-B030-08D0E9D51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87" y="1798722"/>
            <a:ext cx="6682953" cy="5059278"/>
          </a:xfrm>
          <a:prstGeom prst="rect">
            <a:avLst/>
          </a:prstGeom>
        </p:spPr>
      </p:pic>
      <p:sp>
        <p:nvSpPr>
          <p:cNvPr id="8" name="圆角矩形 7">
            <a:extLst>
              <a:ext uri="{FF2B5EF4-FFF2-40B4-BE49-F238E27FC236}">
                <a16:creationId xmlns:a16="http://schemas.microsoft.com/office/drawing/2014/main" id="{92F5AB9A-373E-4F4C-A581-873CCBD6DC3B}"/>
              </a:ext>
            </a:extLst>
          </p:cNvPr>
          <p:cNvSpPr/>
          <p:nvPr/>
        </p:nvSpPr>
        <p:spPr>
          <a:xfrm>
            <a:off x="3949588" y="3789039"/>
            <a:ext cx="2938500" cy="43204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1B57594-4511-474F-94CD-C2F96EA0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8187"/>
            <a:ext cx="11055352" cy="1403457"/>
          </a:xfrm>
        </p:spPr>
        <p:txBody>
          <a:bodyPr/>
          <a:lstStyle/>
          <a:p>
            <a:r>
              <a:rPr kumimoji="1" lang="en-US" altLang="zh-CN" dirty="0"/>
              <a:t>The vocoder CTX-vec2wav is a </a:t>
            </a:r>
            <a:r>
              <a:rPr kumimoji="1" lang="en-US" altLang="zh-CN" dirty="0" err="1"/>
              <a:t>HifiGAN</a:t>
            </a:r>
            <a:r>
              <a:rPr kumimoji="1" lang="en-US" altLang="zh-CN" dirty="0"/>
              <a:t>-based vocoder to convert semantic tokens into waveforms, with the help of acoustic prompt in the form of </a:t>
            </a:r>
            <a:r>
              <a:rPr kumimoji="1" lang="en-US" altLang="zh-CN" dirty="0" err="1"/>
              <a:t>mel</a:t>
            </a:r>
            <a:r>
              <a:rPr kumimoji="1" lang="en-US" altLang="zh-CN" dirty="0"/>
              <a:t>-spectrograms.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F3ED3F8-1D1A-5346-8950-1A3B39C3A163}"/>
              </a:ext>
            </a:extLst>
          </p:cNvPr>
          <p:cNvSpPr txBox="1"/>
          <p:nvPr/>
        </p:nvSpPr>
        <p:spPr>
          <a:xfrm>
            <a:off x="6922098" y="3362875"/>
            <a:ext cx="5078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itchFamily="2" charset="2"/>
              <a:buChar char="n"/>
            </a:pPr>
            <a:r>
              <a:rPr kumimoji="1" lang="en-US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delle Sans Devanagari" panose="02000503000000020004" pitchFamily="2" charset="-78"/>
              </a:rPr>
              <a:t>Auxiliary feature adaptor predicts prosodic features (pitch, probability of voice, and energy) based on semantic tokens and prompt.</a:t>
            </a:r>
          </a:p>
        </p:txBody>
      </p:sp>
    </p:spTree>
    <p:extLst>
      <p:ext uri="{BB962C8B-B14F-4D97-AF65-F5344CB8AC3E}">
        <p14:creationId xmlns:p14="http://schemas.microsoft.com/office/powerpoint/2010/main" val="29333878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51BC4-C22F-4050-BAE4-52DB0CB2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UniCATS</a:t>
            </a:r>
            <a:r>
              <a:rPr lang="en-US" altLang="zh-CN" dirty="0"/>
              <a:t>: Vocoder CTX-vec2wav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10345-AB13-401E-A1D9-23F308F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AEB198B-1E39-FD4C-B030-08D0E9D514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7557" y="2353750"/>
            <a:ext cx="5904656" cy="4470074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C1B57594-4511-474F-94CD-C2F96EA0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8187"/>
            <a:ext cx="11055352" cy="1403457"/>
          </a:xfrm>
        </p:spPr>
        <p:txBody>
          <a:bodyPr/>
          <a:lstStyle/>
          <a:p>
            <a:r>
              <a:rPr kumimoji="1" lang="en-US" altLang="zh-CN" dirty="0"/>
              <a:t>The vocoder CTX-vec2wav is a </a:t>
            </a:r>
            <a:r>
              <a:rPr kumimoji="1" lang="en-US" altLang="zh-CN" dirty="0" err="1"/>
              <a:t>HifiGAN</a:t>
            </a:r>
            <a:r>
              <a:rPr kumimoji="1" lang="en-US" altLang="zh-CN" dirty="0"/>
              <a:t>-based vocoder to convert semantic tokens into waveforms, with the help of acoustic prompt in the form of </a:t>
            </a:r>
            <a:r>
              <a:rPr kumimoji="1" lang="en-US" altLang="zh-CN" dirty="0" err="1"/>
              <a:t>mel</a:t>
            </a:r>
            <a:r>
              <a:rPr kumimoji="1" lang="en-US" altLang="zh-CN" dirty="0"/>
              <a:t>-spectrograms.</a:t>
            </a:r>
          </a:p>
          <a:p>
            <a:r>
              <a:rPr kumimoji="1" lang="en-US" altLang="zh-CN" b="1" dirty="0"/>
              <a:t>No speaker-label is required</a:t>
            </a:r>
            <a:r>
              <a:rPr kumimoji="1" lang="en-US" altLang="zh-CN" dirty="0"/>
              <a:t>. We cut a segment from the utterance itself to treat as a prompt. The prompt is no longer than 3 seconds.</a:t>
            </a:r>
          </a:p>
        </p:txBody>
      </p:sp>
    </p:spTree>
    <p:extLst>
      <p:ext uri="{BB962C8B-B14F-4D97-AF65-F5344CB8AC3E}">
        <p14:creationId xmlns:p14="http://schemas.microsoft.com/office/powerpoint/2010/main" val="1310284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19</a:t>
            </a:fld>
            <a:endParaRPr lang="de-DE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433ACC2-0317-413E-8B9B-AC31FC4932B6}"/>
              </a:ext>
            </a:extLst>
          </p:cNvPr>
          <p:cNvGrpSpPr/>
          <p:nvPr/>
        </p:nvGrpSpPr>
        <p:grpSpPr>
          <a:xfrm>
            <a:off x="2775937" y="1723440"/>
            <a:ext cx="6607236" cy="3411120"/>
            <a:chOff x="3503712" y="1916832"/>
            <a:chExt cx="5058060" cy="2258992"/>
          </a:xfrm>
        </p:grpSpPr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43627C55-C721-5D47-8A5C-2952AF18E0D6}"/>
                </a:ext>
              </a:extLst>
            </p:cNvPr>
            <p:cNvGrpSpPr/>
            <p:nvPr/>
          </p:nvGrpSpPr>
          <p:grpSpPr>
            <a:xfrm>
              <a:off x="3517560" y="3136621"/>
              <a:ext cx="4989609" cy="426244"/>
              <a:chOff x="1325234" y="2840262"/>
              <a:chExt cx="5148327" cy="568325"/>
            </a:xfrm>
          </p:grpSpPr>
          <p:sp>
            <p:nvSpPr>
              <p:cNvPr id="22" name="Freeform 9">
                <a:extLst>
                  <a:ext uri="{FF2B5EF4-FFF2-40B4-BE49-F238E27FC236}">
                    <a16:creationId xmlns:a16="http://schemas.microsoft.com/office/drawing/2014/main" id="{D30ED8EF-FEF4-4649-8BF9-587563DF3AAC}"/>
                  </a:ext>
                </a:extLst>
              </p:cNvPr>
              <p:cNvSpPr/>
              <p:nvPr/>
            </p:nvSpPr>
            <p:spPr bwMode="gray">
              <a:xfrm>
                <a:off x="2054341" y="2840262"/>
                <a:ext cx="4419220" cy="568325"/>
              </a:xfrm>
              <a:custGeom>
                <a:avLst/>
                <a:gdLst>
                  <a:gd name="T0" fmla="*/ 0 w 2856"/>
                  <a:gd name="T1" fmla="*/ 5 h 358"/>
                  <a:gd name="T2" fmla="*/ 0 w 2856"/>
                  <a:gd name="T3" fmla="*/ 357 h 358"/>
                  <a:gd name="T4" fmla="*/ 2667 w 2856"/>
                  <a:gd name="T5" fmla="*/ 357 h 358"/>
                  <a:gd name="T6" fmla="*/ 2854 w 2856"/>
                  <a:gd name="T7" fmla="*/ 182 h 358"/>
                  <a:gd name="T8" fmla="*/ 2667 w 2856"/>
                  <a:gd name="T9" fmla="*/ 0 h 358"/>
                  <a:gd name="T10" fmla="*/ 0 w 2856"/>
                  <a:gd name="T11" fmla="*/ 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6" h="358">
                    <a:moveTo>
                      <a:pt x="0" y="5"/>
                    </a:moveTo>
                    <a:lnTo>
                      <a:pt x="0" y="357"/>
                    </a:lnTo>
                    <a:cubicBezTo>
                      <a:pt x="97" y="358"/>
                      <a:pt x="2594" y="357"/>
                      <a:pt x="2667" y="357"/>
                    </a:cubicBezTo>
                    <a:cubicBezTo>
                      <a:pt x="2739" y="357"/>
                      <a:pt x="2851" y="321"/>
                      <a:pt x="2854" y="182"/>
                    </a:cubicBezTo>
                    <a:cubicBezTo>
                      <a:pt x="2856" y="43"/>
                      <a:pt x="2755" y="0"/>
                      <a:pt x="2667" y="0"/>
                    </a:cubicBezTo>
                    <a:cubicBezTo>
                      <a:pt x="2579" y="0"/>
                      <a:pt x="95" y="5"/>
                      <a:pt x="0" y="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10">
                <a:extLst>
                  <a:ext uri="{FF2B5EF4-FFF2-40B4-BE49-F238E27FC236}">
                    <a16:creationId xmlns:a16="http://schemas.microsoft.com/office/drawing/2014/main" id="{7285AE4F-15CE-A84A-8DEE-80A59A9A13E9}"/>
                  </a:ext>
                </a:extLst>
              </p:cNvPr>
              <p:cNvSpPr/>
              <p:nvPr/>
            </p:nvSpPr>
            <p:spPr bwMode="gray">
              <a:xfrm>
                <a:off x="1325234" y="2840262"/>
                <a:ext cx="609600" cy="568325"/>
              </a:xfrm>
              <a:custGeom>
                <a:avLst/>
                <a:gdLst>
                  <a:gd name="T0" fmla="*/ 372 w 372"/>
                  <a:gd name="T1" fmla="*/ 1 h 358"/>
                  <a:gd name="T2" fmla="*/ 372 w 372"/>
                  <a:gd name="T3" fmla="*/ 358 h 358"/>
                  <a:gd name="T4" fmla="*/ 165 w 372"/>
                  <a:gd name="T5" fmla="*/ 357 h 358"/>
                  <a:gd name="T6" fmla="*/ 0 w 372"/>
                  <a:gd name="T7" fmla="*/ 181 h 358"/>
                  <a:gd name="T8" fmla="*/ 164 w 372"/>
                  <a:gd name="T9" fmla="*/ 1 h 358"/>
                  <a:gd name="T10" fmla="*/ 372 w 372"/>
                  <a:gd name="T11" fmla="*/ 1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58">
                    <a:moveTo>
                      <a:pt x="372" y="1"/>
                    </a:moveTo>
                    <a:cubicBezTo>
                      <a:pt x="372" y="179"/>
                      <a:pt x="372" y="358"/>
                      <a:pt x="372" y="358"/>
                    </a:cubicBezTo>
                    <a:lnTo>
                      <a:pt x="165" y="357"/>
                    </a:lnTo>
                    <a:cubicBezTo>
                      <a:pt x="137" y="357"/>
                      <a:pt x="0" y="316"/>
                      <a:pt x="0" y="181"/>
                    </a:cubicBezTo>
                    <a:cubicBezTo>
                      <a:pt x="0" y="46"/>
                      <a:pt x="126" y="0"/>
                      <a:pt x="164" y="1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 Box 17">
                <a:extLst>
                  <a:ext uri="{FF2B5EF4-FFF2-40B4-BE49-F238E27FC236}">
                    <a16:creationId xmlns:a16="http://schemas.microsoft.com/office/drawing/2014/main" id="{05110A2A-F0C6-2E4C-AF8F-46721D54A6A0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522457" y="2913877"/>
                <a:ext cx="304800" cy="407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28398" dir="1593903" algn="ctr" rotWithShape="0">
                  <a:srgbClr val="333333">
                    <a:alpha val="50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5" name="Text Box 13">
                <a:extLst>
                  <a:ext uri="{FF2B5EF4-FFF2-40B4-BE49-F238E27FC236}">
                    <a16:creationId xmlns:a16="http://schemas.microsoft.com/office/drawing/2014/main" id="{C28FEAF3-B441-0143-8E52-DD7D8881F587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77863" y="2937293"/>
                <a:ext cx="4222464" cy="3742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17961" dir="2700000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tIns="27000" bIns="27000" anchor="ctr" anchorCtr="0">
                <a:spAutoFit/>
              </a:bodyPr>
              <a:lstStyle/>
              <a:p>
                <a:pPr lvl="0"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Experimental Results</a:t>
                </a:r>
                <a:endPara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">
              <a:extLst>
                <a:ext uri="{FF2B5EF4-FFF2-40B4-BE49-F238E27FC236}">
                  <a16:creationId xmlns:a16="http://schemas.microsoft.com/office/drawing/2014/main" id="{9424B437-741E-3949-A72F-6AB5C97E3F31}"/>
                </a:ext>
              </a:extLst>
            </p:cNvPr>
            <p:cNvGrpSpPr/>
            <p:nvPr/>
          </p:nvGrpSpPr>
          <p:grpSpPr>
            <a:xfrm>
              <a:off x="3503712" y="1916832"/>
              <a:ext cx="4998601" cy="426244"/>
              <a:chOff x="1325234" y="2077505"/>
              <a:chExt cx="5157605" cy="568325"/>
            </a:xfrm>
          </p:grpSpPr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43C0B1AF-DB31-3C46-A2F0-75DCE23E2DCA}"/>
                  </a:ext>
                </a:extLst>
              </p:cNvPr>
              <p:cNvSpPr/>
              <p:nvPr/>
            </p:nvSpPr>
            <p:spPr bwMode="gray">
              <a:xfrm>
                <a:off x="2054341" y="2077505"/>
                <a:ext cx="4428498" cy="568325"/>
              </a:xfrm>
              <a:custGeom>
                <a:avLst/>
                <a:gdLst>
                  <a:gd name="T0" fmla="*/ 0 w 2856"/>
                  <a:gd name="T1" fmla="*/ 5 h 358"/>
                  <a:gd name="T2" fmla="*/ 0 w 2856"/>
                  <a:gd name="T3" fmla="*/ 357 h 358"/>
                  <a:gd name="T4" fmla="*/ 2667 w 2856"/>
                  <a:gd name="T5" fmla="*/ 357 h 358"/>
                  <a:gd name="T6" fmla="*/ 2854 w 2856"/>
                  <a:gd name="T7" fmla="*/ 182 h 358"/>
                  <a:gd name="T8" fmla="*/ 2667 w 2856"/>
                  <a:gd name="T9" fmla="*/ 0 h 358"/>
                  <a:gd name="T10" fmla="*/ 0 w 2856"/>
                  <a:gd name="T11" fmla="*/ 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6" h="358">
                    <a:moveTo>
                      <a:pt x="0" y="5"/>
                    </a:moveTo>
                    <a:lnTo>
                      <a:pt x="0" y="357"/>
                    </a:lnTo>
                    <a:cubicBezTo>
                      <a:pt x="97" y="358"/>
                      <a:pt x="2594" y="357"/>
                      <a:pt x="2667" y="357"/>
                    </a:cubicBezTo>
                    <a:cubicBezTo>
                      <a:pt x="2739" y="357"/>
                      <a:pt x="2851" y="321"/>
                      <a:pt x="2854" y="182"/>
                    </a:cubicBezTo>
                    <a:cubicBezTo>
                      <a:pt x="2856" y="43"/>
                      <a:pt x="2755" y="0"/>
                      <a:pt x="2667" y="0"/>
                    </a:cubicBezTo>
                    <a:cubicBezTo>
                      <a:pt x="2579" y="0"/>
                      <a:pt x="95" y="5"/>
                      <a:pt x="0" y="5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AF1B00B4-2443-E34F-90F8-3A0F28455B0B}"/>
                  </a:ext>
                </a:extLst>
              </p:cNvPr>
              <p:cNvSpPr/>
              <p:nvPr/>
            </p:nvSpPr>
            <p:spPr bwMode="gray">
              <a:xfrm>
                <a:off x="1325234" y="2077505"/>
                <a:ext cx="609600" cy="568325"/>
              </a:xfrm>
              <a:custGeom>
                <a:avLst/>
                <a:gdLst>
                  <a:gd name="T0" fmla="*/ 372 w 372"/>
                  <a:gd name="T1" fmla="*/ 1 h 358"/>
                  <a:gd name="T2" fmla="*/ 372 w 372"/>
                  <a:gd name="T3" fmla="*/ 358 h 358"/>
                  <a:gd name="T4" fmla="*/ 165 w 372"/>
                  <a:gd name="T5" fmla="*/ 357 h 358"/>
                  <a:gd name="T6" fmla="*/ 0 w 372"/>
                  <a:gd name="T7" fmla="*/ 181 h 358"/>
                  <a:gd name="T8" fmla="*/ 164 w 372"/>
                  <a:gd name="T9" fmla="*/ 1 h 358"/>
                  <a:gd name="T10" fmla="*/ 372 w 372"/>
                  <a:gd name="T11" fmla="*/ 1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58">
                    <a:moveTo>
                      <a:pt x="372" y="1"/>
                    </a:moveTo>
                    <a:cubicBezTo>
                      <a:pt x="372" y="179"/>
                      <a:pt x="372" y="358"/>
                      <a:pt x="372" y="358"/>
                    </a:cubicBezTo>
                    <a:lnTo>
                      <a:pt x="165" y="357"/>
                    </a:lnTo>
                    <a:cubicBezTo>
                      <a:pt x="137" y="357"/>
                      <a:pt x="0" y="316"/>
                      <a:pt x="0" y="181"/>
                    </a:cubicBezTo>
                    <a:cubicBezTo>
                      <a:pt x="0" y="46"/>
                      <a:pt x="126" y="0"/>
                      <a:pt x="164" y="1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22173EBF-2A99-394B-A8EB-0643CAEE8E36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522814" y="2152633"/>
                <a:ext cx="304800" cy="407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28398" dir="1593903" algn="ctr" rotWithShape="0">
                  <a:srgbClr val="333333">
                    <a:alpha val="50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1" name="Text Box 13">
                <a:extLst>
                  <a:ext uri="{FF2B5EF4-FFF2-40B4-BE49-F238E27FC236}">
                    <a16:creationId xmlns:a16="http://schemas.microsoft.com/office/drawing/2014/main" id="{D04C2462-89A6-F94C-92F1-50638D7858BC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80900" y="2174536"/>
                <a:ext cx="3168000" cy="3742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17961" dir="2700000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tIns="27000" bIns="27000" anchor="ctr" anchorCtr="0">
                <a:spAutoFit/>
              </a:bodyPr>
              <a:lstStyle/>
              <a:p>
                <a:pPr lvl="0"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Motivation</a:t>
                </a:r>
                <a:endPara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25">
              <a:extLst>
                <a:ext uri="{FF2B5EF4-FFF2-40B4-BE49-F238E27FC236}">
                  <a16:creationId xmlns:a16="http://schemas.microsoft.com/office/drawing/2014/main" id="{BC015302-E1F0-DE4C-A699-5C6549677B4E}"/>
                </a:ext>
              </a:extLst>
            </p:cNvPr>
            <p:cNvGrpSpPr/>
            <p:nvPr/>
          </p:nvGrpSpPr>
          <p:grpSpPr>
            <a:xfrm>
              <a:off x="3526786" y="2532968"/>
              <a:ext cx="4980383" cy="426244"/>
              <a:chOff x="1325234" y="2840262"/>
              <a:chExt cx="5138808" cy="568325"/>
            </a:xfrm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3C71AE1E-736D-3F47-82D8-031DC335C21D}"/>
                  </a:ext>
                </a:extLst>
              </p:cNvPr>
              <p:cNvSpPr/>
              <p:nvPr/>
            </p:nvSpPr>
            <p:spPr bwMode="gray">
              <a:xfrm>
                <a:off x="2054341" y="2840262"/>
                <a:ext cx="4409701" cy="568325"/>
              </a:xfrm>
              <a:custGeom>
                <a:avLst/>
                <a:gdLst>
                  <a:gd name="T0" fmla="*/ 0 w 2856"/>
                  <a:gd name="T1" fmla="*/ 5 h 358"/>
                  <a:gd name="T2" fmla="*/ 0 w 2856"/>
                  <a:gd name="T3" fmla="*/ 357 h 358"/>
                  <a:gd name="T4" fmla="*/ 2667 w 2856"/>
                  <a:gd name="T5" fmla="*/ 357 h 358"/>
                  <a:gd name="T6" fmla="*/ 2854 w 2856"/>
                  <a:gd name="T7" fmla="*/ 182 h 358"/>
                  <a:gd name="T8" fmla="*/ 2667 w 2856"/>
                  <a:gd name="T9" fmla="*/ 0 h 358"/>
                  <a:gd name="T10" fmla="*/ 0 w 2856"/>
                  <a:gd name="T11" fmla="*/ 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6" h="358">
                    <a:moveTo>
                      <a:pt x="0" y="5"/>
                    </a:moveTo>
                    <a:lnTo>
                      <a:pt x="0" y="357"/>
                    </a:lnTo>
                    <a:cubicBezTo>
                      <a:pt x="97" y="358"/>
                      <a:pt x="2594" y="357"/>
                      <a:pt x="2667" y="357"/>
                    </a:cubicBezTo>
                    <a:cubicBezTo>
                      <a:pt x="2739" y="357"/>
                      <a:pt x="2851" y="321"/>
                      <a:pt x="2854" y="182"/>
                    </a:cubicBezTo>
                    <a:cubicBezTo>
                      <a:pt x="2856" y="43"/>
                      <a:pt x="2755" y="0"/>
                      <a:pt x="2667" y="0"/>
                    </a:cubicBezTo>
                    <a:cubicBezTo>
                      <a:pt x="2579" y="0"/>
                      <a:pt x="95" y="5"/>
                      <a:pt x="0" y="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8C2C2546-4FE0-2244-9503-253EA3BE0324}"/>
                  </a:ext>
                </a:extLst>
              </p:cNvPr>
              <p:cNvSpPr/>
              <p:nvPr/>
            </p:nvSpPr>
            <p:spPr bwMode="gray">
              <a:xfrm>
                <a:off x="1325234" y="2840262"/>
                <a:ext cx="609600" cy="568325"/>
              </a:xfrm>
              <a:custGeom>
                <a:avLst/>
                <a:gdLst>
                  <a:gd name="T0" fmla="*/ 372 w 372"/>
                  <a:gd name="T1" fmla="*/ 1 h 358"/>
                  <a:gd name="T2" fmla="*/ 372 w 372"/>
                  <a:gd name="T3" fmla="*/ 358 h 358"/>
                  <a:gd name="T4" fmla="*/ 165 w 372"/>
                  <a:gd name="T5" fmla="*/ 357 h 358"/>
                  <a:gd name="T6" fmla="*/ 0 w 372"/>
                  <a:gd name="T7" fmla="*/ 181 h 358"/>
                  <a:gd name="T8" fmla="*/ 164 w 372"/>
                  <a:gd name="T9" fmla="*/ 1 h 358"/>
                  <a:gd name="T10" fmla="*/ 372 w 372"/>
                  <a:gd name="T11" fmla="*/ 1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58">
                    <a:moveTo>
                      <a:pt x="372" y="1"/>
                    </a:moveTo>
                    <a:cubicBezTo>
                      <a:pt x="372" y="179"/>
                      <a:pt x="372" y="358"/>
                      <a:pt x="372" y="358"/>
                    </a:cubicBezTo>
                    <a:lnTo>
                      <a:pt x="165" y="357"/>
                    </a:lnTo>
                    <a:cubicBezTo>
                      <a:pt x="137" y="357"/>
                      <a:pt x="0" y="316"/>
                      <a:pt x="0" y="181"/>
                    </a:cubicBezTo>
                    <a:cubicBezTo>
                      <a:pt x="0" y="46"/>
                      <a:pt x="126" y="0"/>
                      <a:pt x="164" y="1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 Box 17">
                <a:extLst>
                  <a:ext uri="{FF2B5EF4-FFF2-40B4-BE49-F238E27FC236}">
                    <a16:creationId xmlns:a16="http://schemas.microsoft.com/office/drawing/2014/main" id="{019672C1-D909-0146-9CF4-F1D1A66F18C6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512938" y="2921595"/>
                <a:ext cx="304800" cy="407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28398" dir="1593903" algn="ctr" rotWithShape="0">
                  <a:srgbClr val="333333">
                    <a:alpha val="50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7" name="Text Box 13">
                <a:extLst>
                  <a:ext uri="{FF2B5EF4-FFF2-40B4-BE49-F238E27FC236}">
                    <a16:creationId xmlns:a16="http://schemas.microsoft.com/office/drawing/2014/main" id="{A881AE16-3691-5D49-8D34-35D87323E38B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80899" y="2937295"/>
                <a:ext cx="4222463" cy="3742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17961" dir="2700000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tIns="27000" bIns="27000" anchor="ctr" anchorCtr="0">
                <a:spAutoFit/>
              </a:bodyPr>
              <a:lstStyle/>
              <a:p>
                <a:pPr lvl="0">
                  <a:buNone/>
                </a:pPr>
                <a:r>
                  <a:rPr lang="en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Architecture of </a:t>
                </a:r>
                <a:r>
                  <a:rPr lang="en" altLang="zh-CN" sz="2400" dirty="0" err="1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UniCATS</a:t>
                </a:r>
                <a:endPara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25">
              <a:extLst>
                <a:ext uri="{FF2B5EF4-FFF2-40B4-BE49-F238E27FC236}">
                  <a16:creationId xmlns:a16="http://schemas.microsoft.com/office/drawing/2014/main" id="{824BA7D2-66E9-2549-AC35-DF92BA406BC4}"/>
                </a:ext>
              </a:extLst>
            </p:cNvPr>
            <p:cNvGrpSpPr/>
            <p:nvPr/>
          </p:nvGrpSpPr>
          <p:grpSpPr>
            <a:xfrm>
              <a:off x="3503712" y="3749580"/>
              <a:ext cx="5058060" cy="426244"/>
              <a:chOff x="1325234" y="2781270"/>
              <a:chExt cx="5209524" cy="568325"/>
            </a:xfrm>
          </p:grpSpPr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2C71AA3D-96F1-2547-9D7A-5A4EF95C20B7}"/>
                  </a:ext>
                </a:extLst>
              </p:cNvPr>
              <p:cNvSpPr/>
              <p:nvPr/>
            </p:nvSpPr>
            <p:spPr bwMode="gray">
              <a:xfrm>
                <a:off x="2054341" y="2781270"/>
                <a:ext cx="4420496" cy="568325"/>
              </a:xfrm>
              <a:custGeom>
                <a:avLst/>
                <a:gdLst>
                  <a:gd name="T0" fmla="*/ 0 w 2856"/>
                  <a:gd name="T1" fmla="*/ 5 h 358"/>
                  <a:gd name="T2" fmla="*/ 0 w 2856"/>
                  <a:gd name="T3" fmla="*/ 357 h 358"/>
                  <a:gd name="T4" fmla="*/ 2667 w 2856"/>
                  <a:gd name="T5" fmla="*/ 357 h 358"/>
                  <a:gd name="T6" fmla="*/ 2854 w 2856"/>
                  <a:gd name="T7" fmla="*/ 182 h 358"/>
                  <a:gd name="T8" fmla="*/ 2667 w 2856"/>
                  <a:gd name="T9" fmla="*/ 0 h 358"/>
                  <a:gd name="T10" fmla="*/ 0 w 2856"/>
                  <a:gd name="T11" fmla="*/ 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6" h="358">
                    <a:moveTo>
                      <a:pt x="0" y="5"/>
                    </a:moveTo>
                    <a:lnTo>
                      <a:pt x="0" y="357"/>
                    </a:lnTo>
                    <a:cubicBezTo>
                      <a:pt x="97" y="358"/>
                      <a:pt x="2594" y="357"/>
                      <a:pt x="2667" y="357"/>
                    </a:cubicBezTo>
                    <a:cubicBezTo>
                      <a:pt x="2739" y="357"/>
                      <a:pt x="2851" y="321"/>
                      <a:pt x="2854" y="182"/>
                    </a:cubicBezTo>
                    <a:cubicBezTo>
                      <a:pt x="2856" y="43"/>
                      <a:pt x="2755" y="0"/>
                      <a:pt x="2667" y="0"/>
                    </a:cubicBezTo>
                    <a:cubicBezTo>
                      <a:pt x="2579" y="0"/>
                      <a:pt x="95" y="5"/>
                      <a:pt x="0" y="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254453D4-B766-804B-9EC1-D4BE27F7C9E3}"/>
                  </a:ext>
                </a:extLst>
              </p:cNvPr>
              <p:cNvSpPr/>
              <p:nvPr/>
            </p:nvSpPr>
            <p:spPr bwMode="gray">
              <a:xfrm>
                <a:off x="1325234" y="2781270"/>
                <a:ext cx="609600" cy="568325"/>
              </a:xfrm>
              <a:custGeom>
                <a:avLst/>
                <a:gdLst>
                  <a:gd name="T0" fmla="*/ 372 w 372"/>
                  <a:gd name="T1" fmla="*/ 1 h 358"/>
                  <a:gd name="T2" fmla="*/ 372 w 372"/>
                  <a:gd name="T3" fmla="*/ 358 h 358"/>
                  <a:gd name="T4" fmla="*/ 165 w 372"/>
                  <a:gd name="T5" fmla="*/ 357 h 358"/>
                  <a:gd name="T6" fmla="*/ 0 w 372"/>
                  <a:gd name="T7" fmla="*/ 181 h 358"/>
                  <a:gd name="T8" fmla="*/ 164 w 372"/>
                  <a:gd name="T9" fmla="*/ 1 h 358"/>
                  <a:gd name="T10" fmla="*/ 372 w 372"/>
                  <a:gd name="T11" fmla="*/ 1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58">
                    <a:moveTo>
                      <a:pt x="372" y="1"/>
                    </a:moveTo>
                    <a:cubicBezTo>
                      <a:pt x="372" y="179"/>
                      <a:pt x="372" y="358"/>
                      <a:pt x="372" y="358"/>
                    </a:cubicBezTo>
                    <a:lnTo>
                      <a:pt x="165" y="357"/>
                    </a:lnTo>
                    <a:cubicBezTo>
                      <a:pt x="137" y="357"/>
                      <a:pt x="0" y="316"/>
                      <a:pt x="0" y="181"/>
                    </a:cubicBezTo>
                    <a:cubicBezTo>
                      <a:pt x="0" y="46"/>
                      <a:pt x="126" y="0"/>
                      <a:pt x="164" y="1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 Box 17">
                <a:extLst>
                  <a:ext uri="{FF2B5EF4-FFF2-40B4-BE49-F238E27FC236}">
                    <a16:creationId xmlns:a16="http://schemas.microsoft.com/office/drawing/2014/main" id="{F3F9F610-8508-1340-AAED-2C32A41BD549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522457" y="2854554"/>
                <a:ext cx="304800" cy="407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28398" dir="1593903" algn="ctr" rotWithShape="0">
                  <a:srgbClr val="333333">
                    <a:alpha val="50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7" name="Text Box 13">
                <a:extLst>
                  <a:ext uri="{FF2B5EF4-FFF2-40B4-BE49-F238E27FC236}">
                    <a16:creationId xmlns:a16="http://schemas.microsoft.com/office/drawing/2014/main" id="{85742639-3121-B043-AB6A-6ED6DB5658E7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90764" y="2871246"/>
                <a:ext cx="4443994" cy="3742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17961" dir="2700000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tIns="27000" bIns="27000" anchor="ctr" anchorCtr="0">
                <a:spAutoFit/>
              </a:bodyPr>
              <a:lstStyle/>
              <a:p>
                <a:pPr lvl="0"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Conclusion</a:t>
                </a:r>
                <a:endPara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CB31DD51-A21F-0946-820A-E7AE927C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266184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2</a:t>
            </a:fld>
            <a:endParaRPr lang="de-DE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433ACC2-0317-413E-8B9B-AC31FC4932B6}"/>
              </a:ext>
            </a:extLst>
          </p:cNvPr>
          <p:cNvGrpSpPr/>
          <p:nvPr/>
        </p:nvGrpSpPr>
        <p:grpSpPr>
          <a:xfrm>
            <a:off x="2775937" y="1723440"/>
            <a:ext cx="6607236" cy="3411120"/>
            <a:chOff x="3503712" y="1916832"/>
            <a:chExt cx="5058060" cy="2258992"/>
          </a:xfrm>
        </p:grpSpPr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43627C55-C721-5D47-8A5C-2952AF18E0D6}"/>
                </a:ext>
              </a:extLst>
            </p:cNvPr>
            <p:cNvGrpSpPr/>
            <p:nvPr/>
          </p:nvGrpSpPr>
          <p:grpSpPr>
            <a:xfrm>
              <a:off x="3517560" y="3136621"/>
              <a:ext cx="4989609" cy="426244"/>
              <a:chOff x="1325234" y="2840262"/>
              <a:chExt cx="5148327" cy="568325"/>
            </a:xfrm>
          </p:grpSpPr>
          <p:sp>
            <p:nvSpPr>
              <p:cNvPr id="22" name="Freeform 9">
                <a:extLst>
                  <a:ext uri="{FF2B5EF4-FFF2-40B4-BE49-F238E27FC236}">
                    <a16:creationId xmlns:a16="http://schemas.microsoft.com/office/drawing/2014/main" id="{D30ED8EF-FEF4-4649-8BF9-587563DF3AAC}"/>
                  </a:ext>
                </a:extLst>
              </p:cNvPr>
              <p:cNvSpPr/>
              <p:nvPr/>
            </p:nvSpPr>
            <p:spPr bwMode="gray">
              <a:xfrm>
                <a:off x="2054341" y="2840262"/>
                <a:ext cx="4419220" cy="568325"/>
              </a:xfrm>
              <a:custGeom>
                <a:avLst/>
                <a:gdLst>
                  <a:gd name="T0" fmla="*/ 0 w 2856"/>
                  <a:gd name="T1" fmla="*/ 5 h 358"/>
                  <a:gd name="T2" fmla="*/ 0 w 2856"/>
                  <a:gd name="T3" fmla="*/ 357 h 358"/>
                  <a:gd name="T4" fmla="*/ 2667 w 2856"/>
                  <a:gd name="T5" fmla="*/ 357 h 358"/>
                  <a:gd name="T6" fmla="*/ 2854 w 2856"/>
                  <a:gd name="T7" fmla="*/ 182 h 358"/>
                  <a:gd name="T8" fmla="*/ 2667 w 2856"/>
                  <a:gd name="T9" fmla="*/ 0 h 358"/>
                  <a:gd name="T10" fmla="*/ 0 w 2856"/>
                  <a:gd name="T11" fmla="*/ 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6" h="358">
                    <a:moveTo>
                      <a:pt x="0" y="5"/>
                    </a:moveTo>
                    <a:lnTo>
                      <a:pt x="0" y="357"/>
                    </a:lnTo>
                    <a:cubicBezTo>
                      <a:pt x="97" y="358"/>
                      <a:pt x="2594" y="357"/>
                      <a:pt x="2667" y="357"/>
                    </a:cubicBezTo>
                    <a:cubicBezTo>
                      <a:pt x="2739" y="357"/>
                      <a:pt x="2851" y="321"/>
                      <a:pt x="2854" y="182"/>
                    </a:cubicBezTo>
                    <a:cubicBezTo>
                      <a:pt x="2856" y="43"/>
                      <a:pt x="2755" y="0"/>
                      <a:pt x="2667" y="0"/>
                    </a:cubicBezTo>
                    <a:cubicBezTo>
                      <a:pt x="2579" y="0"/>
                      <a:pt x="95" y="5"/>
                      <a:pt x="0" y="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10">
                <a:extLst>
                  <a:ext uri="{FF2B5EF4-FFF2-40B4-BE49-F238E27FC236}">
                    <a16:creationId xmlns:a16="http://schemas.microsoft.com/office/drawing/2014/main" id="{7285AE4F-15CE-A84A-8DEE-80A59A9A13E9}"/>
                  </a:ext>
                </a:extLst>
              </p:cNvPr>
              <p:cNvSpPr/>
              <p:nvPr/>
            </p:nvSpPr>
            <p:spPr bwMode="gray">
              <a:xfrm>
                <a:off x="1325234" y="2840262"/>
                <a:ext cx="609600" cy="568325"/>
              </a:xfrm>
              <a:custGeom>
                <a:avLst/>
                <a:gdLst>
                  <a:gd name="T0" fmla="*/ 372 w 372"/>
                  <a:gd name="T1" fmla="*/ 1 h 358"/>
                  <a:gd name="T2" fmla="*/ 372 w 372"/>
                  <a:gd name="T3" fmla="*/ 358 h 358"/>
                  <a:gd name="T4" fmla="*/ 165 w 372"/>
                  <a:gd name="T5" fmla="*/ 357 h 358"/>
                  <a:gd name="T6" fmla="*/ 0 w 372"/>
                  <a:gd name="T7" fmla="*/ 181 h 358"/>
                  <a:gd name="T8" fmla="*/ 164 w 372"/>
                  <a:gd name="T9" fmla="*/ 1 h 358"/>
                  <a:gd name="T10" fmla="*/ 372 w 372"/>
                  <a:gd name="T11" fmla="*/ 1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58">
                    <a:moveTo>
                      <a:pt x="372" y="1"/>
                    </a:moveTo>
                    <a:cubicBezTo>
                      <a:pt x="372" y="179"/>
                      <a:pt x="372" y="358"/>
                      <a:pt x="372" y="358"/>
                    </a:cubicBezTo>
                    <a:lnTo>
                      <a:pt x="165" y="357"/>
                    </a:lnTo>
                    <a:cubicBezTo>
                      <a:pt x="137" y="357"/>
                      <a:pt x="0" y="316"/>
                      <a:pt x="0" y="181"/>
                    </a:cubicBezTo>
                    <a:cubicBezTo>
                      <a:pt x="0" y="46"/>
                      <a:pt x="126" y="0"/>
                      <a:pt x="164" y="1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 Box 17">
                <a:extLst>
                  <a:ext uri="{FF2B5EF4-FFF2-40B4-BE49-F238E27FC236}">
                    <a16:creationId xmlns:a16="http://schemas.microsoft.com/office/drawing/2014/main" id="{05110A2A-F0C6-2E4C-AF8F-46721D54A6A0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522457" y="2913877"/>
                <a:ext cx="304800" cy="407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28398" dir="1593903" algn="ctr" rotWithShape="0">
                  <a:srgbClr val="333333">
                    <a:alpha val="50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5" name="Text Box 13">
                <a:extLst>
                  <a:ext uri="{FF2B5EF4-FFF2-40B4-BE49-F238E27FC236}">
                    <a16:creationId xmlns:a16="http://schemas.microsoft.com/office/drawing/2014/main" id="{C28FEAF3-B441-0143-8E52-DD7D8881F587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77863" y="2937293"/>
                <a:ext cx="4222464" cy="3742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17961" dir="2700000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tIns="27000" bIns="27000" anchor="ctr" anchorCtr="0">
                <a:spAutoFit/>
              </a:bodyPr>
              <a:lstStyle/>
              <a:p>
                <a:pPr lvl="0"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Experimental Results</a:t>
                </a:r>
                <a:endPara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">
              <a:extLst>
                <a:ext uri="{FF2B5EF4-FFF2-40B4-BE49-F238E27FC236}">
                  <a16:creationId xmlns:a16="http://schemas.microsoft.com/office/drawing/2014/main" id="{9424B437-741E-3949-A72F-6AB5C97E3F31}"/>
                </a:ext>
              </a:extLst>
            </p:cNvPr>
            <p:cNvGrpSpPr/>
            <p:nvPr/>
          </p:nvGrpSpPr>
          <p:grpSpPr>
            <a:xfrm>
              <a:off x="3503712" y="1916832"/>
              <a:ext cx="4998601" cy="426244"/>
              <a:chOff x="1325234" y="2077505"/>
              <a:chExt cx="5157605" cy="568325"/>
            </a:xfrm>
          </p:grpSpPr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43C0B1AF-DB31-3C46-A2F0-75DCE23E2DCA}"/>
                  </a:ext>
                </a:extLst>
              </p:cNvPr>
              <p:cNvSpPr/>
              <p:nvPr/>
            </p:nvSpPr>
            <p:spPr bwMode="gray">
              <a:xfrm>
                <a:off x="2054341" y="2077505"/>
                <a:ext cx="4428498" cy="568325"/>
              </a:xfrm>
              <a:custGeom>
                <a:avLst/>
                <a:gdLst>
                  <a:gd name="T0" fmla="*/ 0 w 2856"/>
                  <a:gd name="T1" fmla="*/ 5 h 358"/>
                  <a:gd name="T2" fmla="*/ 0 w 2856"/>
                  <a:gd name="T3" fmla="*/ 357 h 358"/>
                  <a:gd name="T4" fmla="*/ 2667 w 2856"/>
                  <a:gd name="T5" fmla="*/ 357 h 358"/>
                  <a:gd name="T6" fmla="*/ 2854 w 2856"/>
                  <a:gd name="T7" fmla="*/ 182 h 358"/>
                  <a:gd name="T8" fmla="*/ 2667 w 2856"/>
                  <a:gd name="T9" fmla="*/ 0 h 358"/>
                  <a:gd name="T10" fmla="*/ 0 w 2856"/>
                  <a:gd name="T11" fmla="*/ 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6" h="358">
                    <a:moveTo>
                      <a:pt x="0" y="5"/>
                    </a:moveTo>
                    <a:lnTo>
                      <a:pt x="0" y="357"/>
                    </a:lnTo>
                    <a:cubicBezTo>
                      <a:pt x="97" y="358"/>
                      <a:pt x="2594" y="357"/>
                      <a:pt x="2667" y="357"/>
                    </a:cubicBezTo>
                    <a:cubicBezTo>
                      <a:pt x="2739" y="357"/>
                      <a:pt x="2851" y="321"/>
                      <a:pt x="2854" y="182"/>
                    </a:cubicBezTo>
                    <a:cubicBezTo>
                      <a:pt x="2856" y="43"/>
                      <a:pt x="2755" y="0"/>
                      <a:pt x="2667" y="0"/>
                    </a:cubicBezTo>
                    <a:cubicBezTo>
                      <a:pt x="2579" y="0"/>
                      <a:pt x="95" y="5"/>
                      <a:pt x="0" y="5"/>
                    </a:cubicBezTo>
                    <a:close/>
                  </a:path>
                </a:pathLst>
              </a:custGeom>
              <a:solidFill>
                <a:srgbClr val="242671"/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AF1B00B4-2443-E34F-90F8-3A0F28455B0B}"/>
                  </a:ext>
                </a:extLst>
              </p:cNvPr>
              <p:cNvSpPr/>
              <p:nvPr/>
            </p:nvSpPr>
            <p:spPr bwMode="gray">
              <a:xfrm>
                <a:off x="1325234" y="2077505"/>
                <a:ext cx="609600" cy="568325"/>
              </a:xfrm>
              <a:custGeom>
                <a:avLst/>
                <a:gdLst>
                  <a:gd name="T0" fmla="*/ 372 w 372"/>
                  <a:gd name="T1" fmla="*/ 1 h 358"/>
                  <a:gd name="T2" fmla="*/ 372 w 372"/>
                  <a:gd name="T3" fmla="*/ 358 h 358"/>
                  <a:gd name="T4" fmla="*/ 165 w 372"/>
                  <a:gd name="T5" fmla="*/ 357 h 358"/>
                  <a:gd name="T6" fmla="*/ 0 w 372"/>
                  <a:gd name="T7" fmla="*/ 181 h 358"/>
                  <a:gd name="T8" fmla="*/ 164 w 372"/>
                  <a:gd name="T9" fmla="*/ 1 h 358"/>
                  <a:gd name="T10" fmla="*/ 372 w 372"/>
                  <a:gd name="T11" fmla="*/ 1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58">
                    <a:moveTo>
                      <a:pt x="372" y="1"/>
                    </a:moveTo>
                    <a:cubicBezTo>
                      <a:pt x="372" y="179"/>
                      <a:pt x="372" y="358"/>
                      <a:pt x="372" y="358"/>
                    </a:cubicBezTo>
                    <a:lnTo>
                      <a:pt x="165" y="357"/>
                    </a:lnTo>
                    <a:cubicBezTo>
                      <a:pt x="137" y="357"/>
                      <a:pt x="0" y="316"/>
                      <a:pt x="0" y="181"/>
                    </a:cubicBezTo>
                    <a:cubicBezTo>
                      <a:pt x="0" y="46"/>
                      <a:pt x="126" y="0"/>
                      <a:pt x="164" y="1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rgbClr val="242671"/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22173EBF-2A99-394B-A8EB-0643CAEE8E36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522814" y="2152633"/>
                <a:ext cx="304800" cy="407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28398" dir="1593903" algn="ctr" rotWithShape="0">
                  <a:srgbClr val="333333">
                    <a:alpha val="50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1" name="Text Box 13">
                <a:extLst>
                  <a:ext uri="{FF2B5EF4-FFF2-40B4-BE49-F238E27FC236}">
                    <a16:creationId xmlns:a16="http://schemas.microsoft.com/office/drawing/2014/main" id="{D04C2462-89A6-F94C-92F1-50638D7858BC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80900" y="2174536"/>
                <a:ext cx="3168000" cy="3742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17961" dir="2700000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tIns="27000" bIns="27000" anchor="ctr" anchorCtr="0">
                <a:spAutoFit/>
              </a:bodyPr>
              <a:lstStyle/>
              <a:p>
                <a:pPr lvl="0">
                  <a:buNone/>
                </a:pPr>
                <a:r>
                  <a:rPr lang="en-US" altLang="zh-CN" sz="24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Motivation</a:t>
                </a:r>
                <a:endParaRPr lang="zh-CN" altLang="en-US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25">
              <a:extLst>
                <a:ext uri="{FF2B5EF4-FFF2-40B4-BE49-F238E27FC236}">
                  <a16:creationId xmlns:a16="http://schemas.microsoft.com/office/drawing/2014/main" id="{BC015302-E1F0-DE4C-A699-5C6549677B4E}"/>
                </a:ext>
              </a:extLst>
            </p:cNvPr>
            <p:cNvGrpSpPr/>
            <p:nvPr/>
          </p:nvGrpSpPr>
          <p:grpSpPr>
            <a:xfrm>
              <a:off x="3526786" y="2532968"/>
              <a:ext cx="4980383" cy="426244"/>
              <a:chOff x="1325234" y="2840262"/>
              <a:chExt cx="5138808" cy="568325"/>
            </a:xfrm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3C71AE1E-736D-3F47-82D8-031DC335C21D}"/>
                  </a:ext>
                </a:extLst>
              </p:cNvPr>
              <p:cNvSpPr/>
              <p:nvPr/>
            </p:nvSpPr>
            <p:spPr bwMode="gray">
              <a:xfrm>
                <a:off x="2054341" y="2840262"/>
                <a:ext cx="4409701" cy="568325"/>
              </a:xfrm>
              <a:custGeom>
                <a:avLst/>
                <a:gdLst>
                  <a:gd name="T0" fmla="*/ 0 w 2856"/>
                  <a:gd name="T1" fmla="*/ 5 h 358"/>
                  <a:gd name="T2" fmla="*/ 0 w 2856"/>
                  <a:gd name="T3" fmla="*/ 357 h 358"/>
                  <a:gd name="T4" fmla="*/ 2667 w 2856"/>
                  <a:gd name="T5" fmla="*/ 357 h 358"/>
                  <a:gd name="T6" fmla="*/ 2854 w 2856"/>
                  <a:gd name="T7" fmla="*/ 182 h 358"/>
                  <a:gd name="T8" fmla="*/ 2667 w 2856"/>
                  <a:gd name="T9" fmla="*/ 0 h 358"/>
                  <a:gd name="T10" fmla="*/ 0 w 2856"/>
                  <a:gd name="T11" fmla="*/ 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6" h="358">
                    <a:moveTo>
                      <a:pt x="0" y="5"/>
                    </a:moveTo>
                    <a:lnTo>
                      <a:pt x="0" y="357"/>
                    </a:lnTo>
                    <a:cubicBezTo>
                      <a:pt x="97" y="358"/>
                      <a:pt x="2594" y="357"/>
                      <a:pt x="2667" y="357"/>
                    </a:cubicBezTo>
                    <a:cubicBezTo>
                      <a:pt x="2739" y="357"/>
                      <a:pt x="2851" y="321"/>
                      <a:pt x="2854" y="182"/>
                    </a:cubicBezTo>
                    <a:cubicBezTo>
                      <a:pt x="2856" y="43"/>
                      <a:pt x="2755" y="0"/>
                      <a:pt x="2667" y="0"/>
                    </a:cubicBezTo>
                    <a:cubicBezTo>
                      <a:pt x="2579" y="0"/>
                      <a:pt x="95" y="5"/>
                      <a:pt x="0" y="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8C2C2546-4FE0-2244-9503-253EA3BE0324}"/>
                  </a:ext>
                </a:extLst>
              </p:cNvPr>
              <p:cNvSpPr/>
              <p:nvPr/>
            </p:nvSpPr>
            <p:spPr bwMode="gray">
              <a:xfrm>
                <a:off x="1325234" y="2840262"/>
                <a:ext cx="609600" cy="568325"/>
              </a:xfrm>
              <a:custGeom>
                <a:avLst/>
                <a:gdLst>
                  <a:gd name="T0" fmla="*/ 372 w 372"/>
                  <a:gd name="T1" fmla="*/ 1 h 358"/>
                  <a:gd name="T2" fmla="*/ 372 w 372"/>
                  <a:gd name="T3" fmla="*/ 358 h 358"/>
                  <a:gd name="T4" fmla="*/ 165 w 372"/>
                  <a:gd name="T5" fmla="*/ 357 h 358"/>
                  <a:gd name="T6" fmla="*/ 0 w 372"/>
                  <a:gd name="T7" fmla="*/ 181 h 358"/>
                  <a:gd name="T8" fmla="*/ 164 w 372"/>
                  <a:gd name="T9" fmla="*/ 1 h 358"/>
                  <a:gd name="T10" fmla="*/ 372 w 372"/>
                  <a:gd name="T11" fmla="*/ 1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58">
                    <a:moveTo>
                      <a:pt x="372" y="1"/>
                    </a:moveTo>
                    <a:cubicBezTo>
                      <a:pt x="372" y="179"/>
                      <a:pt x="372" y="358"/>
                      <a:pt x="372" y="358"/>
                    </a:cubicBezTo>
                    <a:lnTo>
                      <a:pt x="165" y="357"/>
                    </a:lnTo>
                    <a:cubicBezTo>
                      <a:pt x="137" y="357"/>
                      <a:pt x="0" y="316"/>
                      <a:pt x="0" y="181"/>
                    </a:cubicBezTo>
                    <a:cubicBezTo>
                      <a:pt x="0" y="46"/>
                      <a:pt x="126" y="0"/>
                      <a:pt x="164" y="1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 Box 17">
                <a:extLst>
                  <a:ext uri="{FF2B5EF4-FFF2-40B4-BE49-F238E27FC236}">
                    <a16:creationId xmlns:a16="http://schemas.microsoft.com/office/drawing/2014/main" id="{019672C1-D909-0146-9CF4-F1D1A66F18C6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512938" y="2921595"/>
                <a:ext cx="304800" cy="407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28398" dir="1593903" algn="ctr" rotWithShape="0">
                  <a:srgbClr val="333333">
                    <a:alpha val="50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7" name="Text Box 13">
                <a:extLst>
                  <a:ext uri="{FF2B5EF4-FFF2-40B4-BE49-F238E27FC236}">
                    <a16:creationId xmlns:a16="http://schemas.microsoft.com/office/drawing/2014/main" id="{A881AE16-3691-5D49-8D34-35D87323E38B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80899" y="2937295"/>
                <a:ext cx="4222463" cy="3742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17961" dir="2700000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tIns="27000" bIns="27000" anchor="ctr" anchorCtr="0">
                <a:spAutoFit/>
              </a:bodyPr>
              <a:lstStyle/>
              <a:p>
                <a:pPr lvl="0"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Architecture of </a:t>
                </a:r>
                <a:r>
                  <a:rPr lang="en-US" altLang="zh-CN" sz="2400" dirty="0" err="1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UniCATS</a:t>
                </a:r>
                <a:endPara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25">
              <a:extLst>
                <a:ext uri="{FF2B5EF4-FFF2-40B4-BE49-F238E27FC236}">
                  <a16:creationId xmlns:a16="http://schemas.microsoft.com/office/drawing/2014/main" id="{824BA7D2-66E9-2549-AC35-DF92BA406BC4}"/>
                </a:ext>
              </a:extLst>
            </p:cNvPr>
            <p:cNvGrpSpPr/>
            <p:nvPr/>
          </p:nvGrpSpPr>
          <p:grpSpPr>
            <a:xfrm>
              <a:off x="3503712" y="3749580"/>
              <a:ext cx="5058060" cy="426244"/>
              <a:chOff x="1325234" y="2781270"/>
              <a:chExt cx="5209524" cy="568325"/>
            </a:xfrm>
          </p:grpSpPr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2C71AA3D-96F1-2547-9D7A-5A4EF95C20B7}"/>
                  </a:ext>
                </a:extLst>
              </p:cNvPr>
              <p:cNvSpPr/>
              <p:nvPr/>
            </p:nvSpPr>
            <p:spPr bwMode="gray">
              <a:xfrm>
                <a:off x="2054341" y="2781270"/>
                <a:ext cx="4420496" cy="568325"/>
              </a:xfrm>
              <a:custGeom>
                <a:avLst/>
                <a:gdLst>
                  <a:gd name="T0" fmla="*/ 0 w 2856"/>
                  <a:gd name="T1" fmla="*/ 5 h 358"/>
                  <a:gd name="T2" fmla="*/ 0 w 2856"/>
                  <a:gd name="T3" fmla="*/ 357 h 358"/>
                  <a:gd name="T4" fmla="*/ 2667 w 2856"/>
                  <a:gd name="T5" fmla="*/ 357 h 358"/>
                  <a:gd name="T6" fmla="*/ 2854 w 2856"/>
                  <a:gd name="T7" fmla="*/ 182 h 358"/>
                  <a:gd name="T8" fmla="*/ 2667 w 2856"/>
                  <a:gd name="T9" fmla="*/ 0 h 358"/>
                  <a:gd name="T10" fmla="*/ 0 w 2856"/>
                  <a:gd name="T11" fmla="*/ 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6" h="358">
                    <a:moveTo>
                      <a:pt x="0" y="5"/>
                    </a:moveTo>
                    <a:lnTo>
                      <a:pt x="0" y="357"/>
                    </a:lnTo>
                    <a:cubicBezTo>
                      <a:pt x="97" y="358"/>
                      <a:pt x="2594" y="357"/>
                      <a:pt x="2667" y="357"/>
                    </a:cubicBezTo>
                    <a:cubicBezTo>
                      <a:pt x="2739" y="357"/>
                      <a:pt x="2851" y="321"/>
                      <a:pt x="2854" y="182"/>
                    </a:cubicBezTo>
                    <a:cubicBezTo>
                      <a:pt x="2856" y="43"/>
                      <a:pt x="2755" y="0"/>
                      <a:pt x="2667" y="0"/>
                    </a:cubicBezTo>
                    <a:cubicBezTo>
                      <a:pt x="2579" y="0"/>
                      <a:pt x="95" y="5"/>
                      <a:pt x="0" y="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254453D4-B766-804B-9EC1-D4BE27F7C9E3}"/>
                  </a:ext>
                </a:extLst>
              </p:cNvPr>
              <p:cNvSpPr/>
              <p:nvPr/>
            </p:nvSpPr>
            <p:spPr bwMode="gray">
              <a:xfrm>
                <a:off x="1325234" y="2781270"/>
                <a:ext cx="609600" cy="568325"/>
              </a:xfrm>
              <a:custGeom>
                <a:avLst/>
                <a:gdLst>
                  <a:gd name="T0" fmla="*/ 372 w 372"/>
                  <a:gd name="T1" fmla="*/ 1 h 358"/>
                  <a:gd name="T2" fmla="*/ 372 w 372"/>
                  <a:gd name="T3" fmla="*/ 358 h 358"/>
                  <a:gd name="T4" fmla="*/ 165 w 372"/>
                  <a:gd name="T5" fmla="*/ 357 h 358"/>
                  <a:gd name="T6" fmla="*/ 0 w 372"/>
                  <a:gd name="T7" fmla="*/ 181 h 358"/>
                  <a:gd name="T8" fmla="*/ 164 w 372"/>
                  <a:gd name="T9" fmla="*/ 1 h 358"/>
                  <a:gd name="T10" fmla="*/ 372 w 372"/>
                  <a:gd name="T11" fmla="*/ 1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58">
                    <a:moveTo>
                      <a:pt x="372" y="1"/>
                    </a:moveTo>
                    <a:cubicBezTo>
                      <a:pt x="372" y="179"/>
                      <a:pt x="372" y="358"/>
                      <a:pt x="372" y="358"/>
                    </a:cubicBezTo>
                    <a:lnTo>
                      <a:pt x="165" y="357"/>
                    </a:lnTo>
                    <a:cubicBezTo>
                      <a:pt x="137" y="357"/>
                      <a:pt x="0" y="316"/>
                      <a:pt x="0" y="181"/>
                    </a:cubicBezTo>
                    <a:cubicBezTo>
                      <a:pt x="0" y="46"/>
                      <a:pt x="126" y="0"/>
                      <a:pt x="164" y="1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 Box 17">
                <a:extLst>
                  <a:ext uri="{FF2B5EF4-FFF2-40B4-BE49-F238E27FC236}">
                    <a16:creationId xmlns:a16="http://schemas.microsoft.com/office/drawing/2014/main" id="{F3F9F610-8508-1340-AAED-2C32A41BD549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522457" y="2854554"/>
                <a:ext cx="304800" cy="407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28398" dir="1593903" algn="ctr" rotWithShape="0">
                  <a:srgbClr val="333333">
                    <a:alpha val="50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7" name="Text Box 13">
                <a:extLst>
                  <a:ext uri="{FF2B5EF4-FFF2-40B4-BE49-F238E27FC236}">
                    <a16:creationId xmlns:a16="http://schemas.microsoft.com/office/drawing/2014/main" id="{85742639-3121-B043-AB6A-6ED6DB5658E7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90764" y="2871246"/>
                <a:ext cx="4443994" cy="3742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17961" dir="2700000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tIns="27000" bIns="27000" anchor="ctr" anchorCtr="0">
                <a:spAutoFit/>
              </a:bodyPr>
              <a:lstStyle/>
              <a:p>
                <a:pPr lvl="0"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Conclusion</a:t>
                </a:r>
                <a:endPara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CB31DD51-A21F-0946-820A-E7AE927C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82461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ACA2DE-DFCC-4206-96CE-F96E2044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Results: Configurations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514B39-7D78-4F56-9955-187B1787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195" name="内容占位符 2">
            <a:extLst>
              <a:ext uri="{FF2B5EF4-FFF2-40B4-BE49-F238E27FC236}">
                <a16:creationId xmlns:a16="http://schemas.microsoft.com/office/drawing/2014/main" id="{BA25DDDF-A028-2742-AD22-BB057F5C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8187"/>
            <a:ext cx="11055352" cy="4849085"/>
          </a:xfrm>
        </p:spPr>
        <p:txBody>
          <a:bodyPr/>
          <a:lstStyle/>
          <a:p>
            <a:r>
              <a:rPr kumimoji="1" lang="en-US" altLang="zh-CN" dirty="0"/>
              <a:t>Dataset: </a:t>
            </a:r>
            <a:r>
              <a:rPr kumimoji="1" lang="en-US" altLang="zh-CN" dirty="0" err="1"/>
              <a:t>LibriTTS</a:t>
            </a:r>
            <a:r>
              <a:rPr kumimoji="1" lang="en-US" altLang="zh-CN" dirty="0"/>
              <a:t>, with around 580-hour speech and 2306 speakers.</a:t>
            </a:r>
          </a:p>
          <a:p>
            <a:r>
              <a:rPr kumimoji="1" lang="en-US" altLang="zh-CN" dirty="0"/>
              <a:t>Test split: </a:t>
            </a:r>
          </a:p>
          <a:p>
            <a:pPr lvl="1"/>
            <a:r>
              <a:rPr kumimoji="1" lang="en-US" altLang="zh-CN" dirty="0"/>
              <a:t>Test set A comprises 500 utterances of 369 seen speakers in training. </a:t>
            </a:r>
          </a:p>
          <a:p>
            <a:pPr lvl="1"/>
            <a:r>
              <a:rPr kumimoji="1" lang="en-US" altLang="zh-CN" dirty="0"/>
              <a:t>Test set B contains 500 utterances from 37 unseen speakers. Prompt length is around 3s. </a:t>
            </a:r>
          </a:p>
          <a:p>
            <a:pPr lvl="1"/>
            <a:r>
              <a:rPr kumimoji="1" lang="en-US" altLang="zh-CN" dirty="0"/>
              <a:t>Test set C follows that of </a:t>
            </a:r>
            <a:r>
              <a:rPr kumimoji="1" lang="en-US" altLang="zh-CN" dirty="0" err="1"/>
              <a:t>RetrieverTTS</a:t>
            </a:r>
            <a:r>
              <a:rPr kumimoji="1" lang="en-US" altLang="zh-CN" dirty="0"/>
              <a:t> (Yin et al., 2022) for speech editing.</a:t>
            </a:r>
          </a:p>
          <a:p>
            <a:r>
              <a:rPr kumimoji="1" lang="en-US" altLang="zh-CN" dirty="0"/>
              <a:t>Model configuration:</a:t>
            </a:r>
          </a:p>
          <a:p>
            <a:pPr lvl="1"/>
            <a:r>
              <a:rPr kumimoji="1" lang="en-US" altLang="zh-CN" dirty="0"/>
              <a:t>CTX-txt2vec has 12 transformer blocks, each with 8 heads and 512 hidden dim.</a:t>
            </a:r>
          </a:p>
          <a:p>
            <a:pPr lvl="1"/>
            <a:r>
              <a:rPr kumimoji="1" lang="en-US" altLang="zh-CN" dirty="0"/>
              <a:t>CTX-txt2vec was trained for 50 epochs.</a:t>
            </a:r>
          </a:p>
          <a:p>
            <a:pPr lvl="1"/>
            <a:r>
              <a:rPr kumimoji="1" lang="en-US" altLang="zh-CN" dirty="0"/>
              <a:t>Semantic token: pretrained </a:t>
            </a:r>
            <a:r>
              <a:rPr kumimoji="1" lang="en-US" altLang="zh-CN" dirty="0" err="1"/>
              <a:t>Kmeans</a:t>
            </a:r>
            <a:r>
              <a:rPr kumimoji="1" lang="en-US" altLang="zh-CN" dirty="0"/>
              <a:t>-based vq-wav2vec from FAIR.</a:t>
            </a:r>
          </a:p>
          <a:p>
            <a:pPr lvl="1"/>
            <a:r>
              <a:rPr kumimoji="1" lang="en-US" altLang="zh-CN" dirty="0"/>
              <a:t>Diffusion steps in training: 100</a:t>
            </a:r>
          </a:p>
          <a:p>
            <a:pPr lvl="1"/>
            <a:r>
              <a:rPr kumimoji="1" lang="en-US" altLang="zh-CN" dirty="0"/>
              <a:t>CTX-vec2wav has 2 conformer blocks in each semantic encoder.</a:t>
            </a:r>
          </a:p>
          <a:p>
            <a:pPr lvl="1"/>
            <a:r>
              <a:rPr kumimoji="1" lang="en-US" altLang="zh-CN" dirty="0"/>
              <a:t>CTX-vec2wav was trained for 800k steps.</a:t>
            </a:r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6735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角矩形 5">
            <a:extLst>
              <a:ext uri="{FF2B5EF4-FFF2-40B4-BE49-F238E27FC236}">
                <a16:creationId xmlns:a16="http://schemas.microsoft.com/office/drawing/2014/main" id="{79FF887A-5C3B-0041-BA89-E649F1F277CF}"/>
              </a:ext>
            </a:extLst>
          </p:cNvPr>
          <p:cNvSpPr/>
          <p:nvPr/>
        </p:nvSpPr>
        <p:spPr>
          <a:xfrm>
            <a:off x="2135560" y="5229200"/>
            <a:ext cx="8284929" cy="153671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ACA2DE-DFCC-4206-96CE-F96E2044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Results: Speech Resynthesis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514B39-7D78-4F56-9955-187B1787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195" name="内容占位符 2">
            <a:extLst>
              <a:ext uri="{FF2B5EF4-FFF2-40B4-BE49-F238E27FC236}">
                <a16:creationId xmlns:a16="http://schemas.microsoft.com/office/drawing/2014/main" id="{BA25DDDF-A028-2742-AD22-BB057F5C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8187"/>
            <a:ext cx="11391056" cy="4849085"/>
          </a:xfrm>
        </p:spPr>
        <p:txBody>
          <a:bodyPr/>
          <a:lstStyle/>
          <a:p>
            <a:r>
              <a:rPr kumimoji="1" lang="en-US" altLang="zh-CN" dirty="0"/>
              <a:t>We performed speech resynthesis (reconstruction) with CTX-vec2wav only, on test set B.</a:t>
            </a:r>
          </a:p>
          <a:p>
            <a:r>
              <a:rPr kumimoji="1" lang="en-US" altLang="zh-CN" dirty="0"/>
              <a:t>Compared with </a:t>
            </a:r>
            <a:r>
              <a:rPr kumimoji="1" lang="en-US" altLang="zh-CN" dirty="0" err="1"/>
              <a:t>Encodec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HifiGAN</a:t>
            </a:r>
            <a:r>
              <a:rPr kumimoji="1" lang="en-US" altLang="zh-CN" dirty="0"/>
              <a:t>  (from semantic tokens), </a:t>
            </a:r>
            <a:r>
              <a:rPr kumimoji="1" lang="en-US" altLang="zh-CN" dirty="0" err="1"/>
              <a:t>AudioLM</a:t>
            </a:r>
            <a:r>
              <a:rPr kumimoji="1" lang="en-US" altLang="zh-CN" dirty="0"/>
              <a:t>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SECS: speaker embedding cosine similarity score rated by a speaker verification model.</a:t>
            </a:r>
          </a:p>
          <a:p>
            <a:r>
              <a:rPr kumimoji="1" lang="en-US" altLang="zh-CN" dirty="0"/>
              <a:t>Achieves significantly higher naturalness MOS and speaker similarity against baselines. Especially, CTX-vec2wav reconstructs speech pretty well on unseen speakers.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81984C-D338-5440-A610-946F9F57B2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4415" y="1916832"/>
            <a:ext cx="12192000" cy="1968049"/>
          </a:xfrm>
          <a:prstGeom prst="rect">
            <a:avLst/>
          </a:prstGeom>
        </p:spPr>
      </p:pic>
      <p:pic>
        <p:nvPicPr>
          <p:cNvPr id="5" name="1089_134686_000026_000003 (2)" descr="1089_134686_000026_000003 (2)">
            <a:hlinkClick r:id="" action="ppaction://media"/>
            <a:extLst>
              <a:ext uri="{FF2B5EF4-FFF2-40B4-BE49-F238E27FC236}">
                <a16:creationId xmlns:a16="http://schemas.microsoft.com/office/drawing/2014/main" id="{E6481574-89CE-8448-9FEC-50EEA120BA0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2793400" y="5774380"/>
            <a:ext cx="812800" cy="8128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F533BB6-21A4-8D46-9EA1-41AEDB3C3247}"/>
              </a:ext>
            </a:extLst>
          </p:cNvPr>
          <p:cNvSpPr txBox="1"/>
          <p:nvPr/>
        </p:nvSpPr>
        <p:spPr>
          <a:xfrm>
            <a:off x="2892095" y="5431350"/>
            <a:ext cx="5405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GT</a:t>
            </a:r>
            <a:endParaRPr kumimoji="1" lang="zh-CN" altLang="en-US" sz="2000" dirty="0"/>
          </a:p>
        </p:txBody>
      </p:sp>
      <p:pic>
        <p:nvPicPr>
          <p:cNvPr id="8" name="1089_134686_000026_000003 (3)" descr="1089_134686_000026_000003 (3)">
            <a:hlinkClick r:id="" action="ppaction://media"/>
            <a:extLst>
              <a:ext uri="{FF2B5EF4-FFF2-40B4-BE49-F238E27FC236}">
                <a16:creationId xmlns:a16="http://schemas.microsoft.com/office/drawing/2014/main" id="{5AF7F90E-0046-C649-AA38-B320CBAAA66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4371382" y="5774380"/>
            <a:ext cx="812800" cy="8128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C64DE9B-2D10-B64A-9E09-9F9A55595172}"/>
              </a:ext>
            </a:extLst>
          </p:cNvPr>
          <p:cNvSpPr txBox="1"/>
          <p:nvPr/>
        </p:nvSpPr>
        <p:spPr>
          <a:xfrm>
            <a:off x="4120575" y="5427407"/>
            <a:ext cx="11833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Encodec</a:t>
            </a:r>
            <a:endParaRPr kumimoji="1" lang="zh-CN" altLang="en-US" sz="2000" dirty="0"/>
          </a:p>
        </p:txBody>
      </p:sp>
      <p:pic>
        <p:nvPicPr>
          <p:cNvPr id="9" name="1089_134686_000026_000003 (4)" descr="1089_134686_000026_000003 (4)">
            <a:hlinkClick r:id="" action="ppaction://media"/>
            <a:extLst>
              <a:ext uri="{FF2B5EF4-FFF2-40B4-BE49-F238E27FC236}">
                <a16:creationId xmlns:a16="http://schemas.microsoft.com/office/drawing/2014/main" id="{7C325730-92F6-AF40-9462-21CEFAA3680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6245225" y="5774380"/>
            <a:ext cx="812800" cy="8128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E523E841-8B09-CC41-8947-8EBCAE979CCB}"/>
              </a:ext>
            </a:extLst>
          </p:cNvPr>
          <p:cNvSpPr txBox="1"/>
          <p:nvPr/>
        </p:nvSpPr>
        <p:spPr>
          <a:xfrm>
            <a:off x="6033158" y="5427407"/>
            <a:ext cx="1197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 err="1"/>
              <a:t>AudioLM</a:t>
            </a:r>
            <a:endParaRPr kumimoji="1" lang="zh-CN" altLang="en-US" sz="2000" dirty="0"/>
          </a:p>
        </p:txBody>
      </p:sp>
      <p:pic>
        <p:nvPicPr>
          <p:cNvPr id="12" name="1089_134686_000026_000003 (5)" descr="1089_134686_000026_000003 (5)">
            <a:hlinkClick r:id="" action="ppaction://media"/>
            <a:extLst>
              <a:ext uri="{FF2B5EF4-FFF2-40B4-BE49-F238E27FC236}">
                <a16:creationId xmlns:a16="http://schemas.microsoft.com/office/drawing/2014/main" id="{979050C5-9E40-334B-AB1F-ED1CEDCA568B}"/>
              </a:ext>
            </a:extLst>
          </p:cNvPr>
          <p:cNvPicPr>
            <a:picLocks noChangeAspect="1"/>
          </p:cNvPicPr>
          <p:nvPr>
            <a:audi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2"/>
          <a:stretch>
            <a:fillRect/>
          </a:stretch>
        </p:blipFill>
        <p:spPr>
          <a:xfrm>
            <a:off x="8436107" y="5825722"/>
            <a:ext cx="812800" cy="8128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CC772169-23DA-6E45-9A39-0627F0EA87A2}"/>
              </a:ext>
            </a:extLst>
          </p:cNvPr>
          <p:cNvSpPr txBox="1"/>
          <p:nvPr/>
        </p:nvSpPr>
        <p:spPr>
          <a:xfrm>
            <a:off x="7778889" y="5438752"/>
            <a:ext cx="1782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CTX-vec2wav</a:t>
            </a:r>
            <a:endParaRPr kumimoji="1" lang="zh-CN" altLang="en-US" sz="2000" dirty="0"/>
          </a:p>
        </p:txBody>
      </p:sp>
      <p:sp>
        <p:nvSpPr>
          <p:cNvPr id="16" name="圆角矩形 15">
            <a:extLst>
              <a:ext uri="{FF2B5EF4-FFF2-40B4-BE49-F238E27FC236}">
                <a16:creationId xmlns:a16="http://schemas.microsoft.com/office/drawing/2014/main" id="{CCAEEA54-044A-2940-A8C6-9D5D5092A8AB}"/>
              </a:ext>
            </a:extLst>
          </p:cNvPr>
          <p:cNvSpPr/>
          <p:nvPr/>
        </p:nvSpPr>
        <p:spPr>
          <a:xfrm>
            <a:off x="2607862" y="5317322"/>
            <a:ext cx="1125643" cy="129406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06CA6BAF-DBFA-DF4B-8AB0-3592D3DB7631}"/>
              </a:ext>
            </a:extLst>
          </p:cNvPr>
          <p:cNvSpPr/>
          <p:nvPr/>
        </p:nvSpPr>
        <p:spPr>
          <a:xfrm>
            <a:off x="4151198" y="5317322"/>
            <a:ext cx="1125643" cy="129406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18B721F9-51B3-FB4C-91DE-FF0772D18AE3}"/>
              </a:ext>
            </a:extLst>
          </p:cNvPr>
          <p:cNvSpPr/>
          <p:nvPr/>
        </p:nvSpPr>
        <p:spPr>
          <a:xfrm>
            <a:off x="6050477" y="5317322"/>
            <a:ext cx="1125643" cy="1294068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22685A3A-69E6-AD45-ACF2-D73FF4555A05}"/>
              </a:ext>
            </a:extLst>
          </p:cNvPr>
          <p:cNvSpPr/>
          <p:nvPr/>
        </p:nvSpPr>
        <p:spPr>
          <a:xfrm>
            <a:off x="7755190" y="5317322"/>
            <a:ext cx="2013218" cy="1374089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4733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567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0" dur="564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5650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3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>
                <p:cTn id="3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  <p:audio>
              <p:cMediaNode vol="8000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>
            <a:extLst>
              <a:ext uri="{FF2B5EF4-FFF2-40B4-BE49-F238E27FC236}">
                <a16:creationId xmlns:a16="http://schemas.microsoft.com/office/drawing/2014/main" id="{6CCC7612-D882-D949-8A01-17B9C514B663}"/>
              </a:ext>
            </a:extLst>
          </p:cNvPr>
          <p:cNvSpPr/>
          <p:nvPr/>
        </p:nvSpPr>
        <p:spPr>
          <a:xfrm>
            <a:off x="614496" y="4393316"/>
            <a:ext cx="10507018" cy="2474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ACA2DE-DFCC-4206-96CE-F96E2044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Results: Zero-shot Speaker Adaptive TTS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514B39-7D78-4F56-9955-187B1787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22</a:t>
            </a:fld>
            <a:endParaRPr lang="de-DE" dirty="0"/>
          </a:p>
        </p:txBody>
      </p:sp>
      <p:sp>
        <p:nvSpPr>
          <p:cNvPr id="195" name="内容占位符 2">
            <a:extLst>
              <a:ext uri="{FF2B5EF4-FFF2-40B4-BE49-F238E27FC236}">
                <a16:creationId xmlns:a16="http://schemas.microsoft.com/office/drawing/2014/main" id="{BA25DDDF-A028-2742-AD22-BB057F5C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8187"/>
            <a:ext cx="11391056" cy="4849085"/>
          </a:xfrm>
        </p:spPr>
        <p:txBody>
          <a:bodyPr/>
          <a:lstStyle/>
          <a:p>
            <a:r>
              <a:rPr kumimoji="1" lang="en-US" altLang="zh-CN" dirty="0"/>
              <a:t>We performed speaker adaptive TTS by speech continuation (only front contexts).</a:t>
            </a:r>
          </a:p>
          <a:p>
            <a:r>
              <a:rPr kumimoji="1" lang="en-US" altLang="zh-CN" dirty="0"/>
              <a:t>Evaluated both on seen speakers and unseen speakers.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Exhibited strong zero-shot TTS ability.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FCF4C2-FBA7-0B45-A746-44FED91DDB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7674" y="1844824"/>
            <a:ext cx="12192000" cy="1992074"/>
          </a:xfrm>
          <a:prstGeom prst="rect">
            <a:avLst/>
          </a:prstGeom>
        </p:spPr>
      </p:pic>
      <p:pic>
        <p:nvPicPr>
          <p:cNvPr id="7" name="4077_13754_000003_000005 (1)" descr="4077_13754_000003_000005 (1)">
            <a:hlinkClick r:id="" action="ppaction://media"/>
            <a:extLst>
              <a:ext uri="{FF2B5EF4-FFF2-40B4-BE49-F238E27FC236}">
                <a16:creationId xmlns:a16="http://schemas.microsoft.com/office/drawing/2014/main" id="{2EF878D7-31DA-A24C-9758-2F19009AB0D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3141046" y="5881152"/>
            <a:ext cx="812800" cy="8128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E948B33-641E-8741-9C37-940770E4A0F1}"/>
              </a:ext>
            </a:extLst>
          </p:cNvPr>
          <p:cNvSpPr txBox="1"/>
          <p:nvPr/>
        </p:nvSpPr>
        <p:spPr>
          <a:xfrm>
            <a:off x="1249904" y="4639728"/>
            <a:ext cx="48398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Yet the two have often been confused in the popular mind.</a:t>
            </a:r>
            <a:r>
              <a:rPr lang="en" altLang="zh-CN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 [Continuation] He was unjustly charged with favoring secession; but the charge was soon disproved.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9" name="6829_68769_000030_000000 (1)" descr="6829_68769_000030_000000 (1)">
            <a:hlinkClick r:id="" action="ppaction://media"/>
            <a:extLst>
              <a:ext uri="{FF2B5EF4-FFF2-40B4-BE49-F238E27FC236}">
                <a16:creationId xmlns:a16="http://schemas.microsoft.com/office/drawing/2014/main" id="{9FB1C98A-6F74-4643-A65F-068E4E21B34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385210" y="5927854"/>
            <a:ext cx="812800" cy="8128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04D1C87-BF52-F04C-A4E6-8A3AD023AAB3}"/>
              </a:ext>
            </a:extLst>
          </p:cNvPr>
          <p:cNvSpPr txBox="1"/>
          <p:nvPr/>
        </p:nvSpPr>
        <p:spPr>
          <a:xfrm>
            <a:off x="6467249" y="4559760"/>
            <a:ext cx="43357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i="0" dirty="0">
                <a:solidFill>
                  <a:srgbClr val="212529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A sudden wave of scarlet swept over Eliza's face. </a:t>
            </a:r>
            <a:r>
              <a:rPr lang="en" altLang="zh-CN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[Continuation] Then he deliberately locked Kenneth and Beth in with the forger, and retreated along the passage.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196466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7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7840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80000">
                <p:cTn id="1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>
            <a:extLst>
              <a:ext uri="{FF2B5EF4-FFF2-40B4-BE49-F238E27FC236}">
                <a16:creationId xmlns:a16="http://schemas.microsoft.com/office/drawing/2014/main" id="{6CCC7612-D882-D949-8A01-17B9C514B663}"/>
              </a:ext>
            </a:extLst>
          </p:cNvPr>
          <p:cNvSpPr/>
          <p:nvPr/>
        </p:nvSpPr>
        <p:spPr>
          <a:xfrm>
            <a:off x="1047134" y="3586321"/>
            <a:ext cx="10507018" cy="24749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5ACA2DE-DFCC-4206-96CE-F96E20444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Results: Speech Editing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514B39-7D78-4F56-9955-187B1787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195" name="内容占位符 2">
            <a:extLst>
              <a:ext uri="{FF2B5EF4-FFF2-40B4-BE49-F238E27FC236}">
                <a16:creationId xmlns:a16="http://schemas.microsoft.com/office/drawing/2014/main" id="{BA25DDDF-A028-2742-AD22-BB057F5C8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28187"/>
            <a:ext cx="11391056" cy="4849085"/>
          </a:xfrm>
        </p:spPr>
        <p:txBody>
          <a:bodyPr/>
          <a:lstStyle/>
          <a:p>
            <a:r>
              <a:rPr kumimoji="1" lang="en-US" altLang="zh-CN" dirty="0"/>
              <a:t>We performed speech editing by providing both front and back contexts.</a:t>
            </a:r>
          </a:p>
          <a:p>
            <a:r>
              <a:rPr kumimoji="1" lang="en-US" altLang="zh-CN" dirty="0"/>
              <a:t>Evaluated on both short and long editing lengths up to 2s.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7CC9B0E-2C4C-DF41-BE82-DE968A5E37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4955" y="1748803"/>
            <a:ext cx="6563055" cy="175606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F24C620-8ACF-FE4A-91A5-EC07B3021965}"/>
              </a:ext>
            </a:extLst>
          </p:cNvPr>
          <p:cNvSpPr txBox="1"/>
          <p:nvPr/>
        </p:nvSpPr>
        <p:spPr>
          <a:xfrm>
            <a:off x="1045991" y="4049218"/>
            <a:ext cx="106654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delle Sans Devanagari" panose="02000503000000020004" pitchFamily="2" charset="-78"/>
              </a:rPr>
              <a:t>I remained there alone for many </a:t>
            </a:r>
            <a:r>
              <a:rPr lang="en" altLang="zh-CN" sz="2000" dirty="0">
                <a:solidFill>
                  <a:schemeClr val="accent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delle Sans Devanagari" panose="02000503000000020004" pitchFamily="2" charset="-78"/>
              </a:rPr>
              <a:t>hours, but I must acknowledge that before I left 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delle Sans Devanagari" panose="02000503000000020004" pitchFamily="2" charset="-78"/>
              </a:rPr>
              <a:t>the chambers I had gradually brought myself to look at the matter</a:t>
            </a:r>
            <a:r>
              <a:rPr lang="en" altLang="zh-CN" sz="2000" dirty="0">
                <a:solidFill>
                  <a:srgbClr val="D9986D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delle Sans Devanagari" panose="02000503000000020004" pitchFamily="2" charset="-78"/>
              </a:rPr>
              <a:t> </a:t>
            </a:r>
            <a:r>
              <a:rPr lang="en" altLang="zh-CN" sz="2000" dirty="0">
                <a:latin typeface="Microsoft YaHei" panose="020B0503020204020204" pitchFamily="34" charset="-122"/>
                <a:ea typeface="Microsoft YaHei" panose="020B0503020204020204" pitchFamily="34" charset="-122"/>
                <a:cs typeface="Adelle Sans Devanagari" panose="02000503000000020004" pitchFamily="2" charset="-78"/>
              </a:rPr>
              <a:t>in another light.</a:t>
            </a:r>
            <a:endParaRPr lang="zh-CN" altLang="en-US" sz="2000" dirty="0">
              <a:latin typeface="Microsoft YaHei" panose="020B0503020204020204" pitchFamily="34" charset="-122"/>
              <a:ea typeface="Microsoft YaHei" panose="020B0503020204020204" pitchFamily="34" charset="-122"/>
              <a:cs typeface="Adelle Sans Devanagari" panose="02000503000000020004" pitchFamily="2" charset="-78"/>
            </a:endParaRPr>
          </a:p>
        </p:txBody>
      </p:sp>
      <p:pic>
        <p:nvPicPr>
          <p:cNvPr id="13" name="8455_210777_000003_000000 (1)" descr="8455_210777_000003_000000 (1)">
            <a:hlinkClick r:id="" action="ppaction://media"/>
            <a:extLst>
              <a:ext uri="{FF2B5EF4-FFF2-40B4-BE49-F238E27FC236}">
                <a16:creationId xmlns:a16="http://schemas.microsoft.com/office/drawing/2014/main" id="{CACF3DDB-9F91-0B44-9666-C5D962DE145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5715838" y="495174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781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48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24</a:t>
            </a:fld>
            <a:endParaRPr lang="de-DE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433ACC2-0317-413E-8B9B-AC31FC4932B6}"/>
              </a:ext>
            </a:extLst>
          </p:cNvPr>
          <p:cNvGrpSpPr/>
          <p:nvPr/>
        </p:nvGrpSpPr>
        <p:grpSpPr>
          <a:xfrm>
            <a:off x="2775937" y="1723440"/>
            <a:ext cx="6607236" cy="3411120"/>
            <a:chOff x="3503712" y="1916832"/>
            <a:chExt cx="5058060" cy="2258992"/>
          </a:xfrm>
        </p:grpSpPr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43627C55-C721-5D47-8A5C-2952AF18E0D6}"/>
                </a:ext>
              </a:extLst>
            </p:cNvPr>
            <p:cNvGrpSpPr/>
            <p:nvPr/>
          </p:nvGrpSpPr>
          <p:grpSpPr>
            <a:xfrm>
              <a:off x="3517560" y="3136621"/>
              <a:ext cx="4989609" cy="426244"/>
              <a:chOff x="1325234" y="2840262"/>
              <a:chExt cx="5148327" cy="568325"/>
            </a:xfrm>
          </p:grpSpPr>
          <p:sp>
            <p:nvSpPr>
              <p:cNvPr id="22" name="Freeform 9">
                <a:extLst>
                  <a:ext uri="{FF2B5EF4-FFF2-40B4-BE49-F238E27FC236}">
                    <a16:creationId xmlns:a16="http://schemas.microsoft.com/office/drawing/2014/main" id="{D30ED8EF-FEF4-4649-8BF9-587563DF3AAC}"/>
                  </a:ext>
                </a:extLst>
              </p:cNvPr>
              <p:cNvSpPr/>
              <p:nvPr/>
            </p:nvSpPr>
            <p:spPr bwMode="gray">
              <a:xfrm>
                <a:off x="2054341" y="2840262"/>
                <a:ext cx="4419220" cy="568325"/>
              </a:xfrm>
              <a:custGeom>
                <a:avLst/>
                <a:gdLst>
                  <a:gd name="T0" fmla="*/ 0 w 2856"/>
                  <a:gd name="T1" fmla="*/ 5 h 358"/>
                  <a:gd name="T2" fmla="*/ 0 w 2856"/>
                  <a:gd name="T3" fmla="*/ 357 h 358"/>
                  <a:gd name="T4" fmla="*/ 2667 w 2856"/>
                  <a:gd name="T5" fmla="*/ 357 h 358"/>
                  <a:gd name="T6" fmla="*/ 2854 w 2856"/>
                  <a:gd name="T7" fmla="*/ 182 h 358"/>
                  <a:gd name="T8" fmla="*/ 2667 w 2856"/>
                  <a:gd name="T9" fmla="*/ 0 h 358"/>
                  <a:gd name="T10" fmla="*/ 0 w 2856"/>
                  <a:gd name="T11" fmla="*/ 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6" h="358">
                    <a:moveTo>
                      <a:pt x="0" y="5"/>
                    </a:moveTo>
                    <a:lnTo>
                      <a:pt x="0" y="357"/>
                    </a:lnTo>
                    <a:cubicBezTo>
                      <a:pt x="97" y="358"/>
                      <a:pt x="2594" y="357"/>
                      <a:pt x="2667" y="357"/>
                    </a:cubicBezTo>
                    <a:cubicBezTo>
                      <a:pt x="2739" y="357"/>
                      <a:pt x="2851" y="321"/>
                      <a:pt x="2854" y="182"/>
                    </a:cubicBezTo>
                    <a:cubicBezTo>
                      <a:pt x="2856" y="43"/>
                      <a:pt x="2755" y="0"/>
                      <a:pt x="2667" y="0"/>
                    </a:cubicBezTo>
                    <a:cubicBezTo>
                      <a:pt x="2579" y="0"/>
                      <a:pt x="95" y="5"/>
                      <a:pt x="0" y="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10">
                <a:extLst>
                  <a:ext uri="{FF2B5EF4-FFF2-40B4-BE49-F238E27FC236}">
                    <a16:creationId xmlns:a16="http://schemas.microsoft.com/office/drawing/2014/main" id="{7285AE4F-15CE-A84A-8DEE-80A59A9A13E9}"/>
                  </a:ext>
                </a:extLst>
              </p:cNvPr>
              <p:cNvSpPr/>
              <p:nvPr/>
            </p:nvSpPr>
            <p:spPr bwMode="gray">
              <a:xfrm>
                <a:off x="1325234" y="2840262"/>
                <a:ext cx="609600" cy="568325"/>
              </a:xfrm>
              <a:custGeom>
                <a:avLst/>
                <a:gdLst>
                  <a:gd name="T0" fmla="*/ 372 w 372"/>
                  <a:gd name="T1" fmla="*/ 1 h 358"/>
                  <a:gd name="T2" fmla="*/ 372 w 372"/>
                  <a:gd name="T3" fmla="*/ 358 h 358"/>
                  <a:gd name="T4" fmla="*/ 165 w 372"/>
                  <a:gd name="T5" fmla="*/ 357 h 358"/>
                  <a:gd name="T6" fmla="*/ 0 w 372"/>
                  <a:gd name="T7" fmla="*/ 181 h 358"/>
                  <a:gd name="T8" fmla="*/ 164 w 372"/>
                  <a:gd name="T9" fmla="*/ 1 h 358"/>
                  <a:gd name="T10" fmla="*/ 372 w 372"/>
                  <a:gd name="T11" fmla="*/ 1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58">
                    <a:moveTo>
                      <a:pt x="372" y="1"/>
                    </a:moveTo>
                    <a:cubicBezTo>
                      <a:pt x="372" y="179"/>
                      <a:pt x="372" y="358"/>
                      <a:pt x="372" y="358"/>
                    </a:cubicBezTo>
                    <a:lnTo>
                      <a:pt x="165" y="357"/>
                    </a:lnTo>
                    <a:cubicBezTo>
                      <a:pt x="137" y="357"/>
                      <a:pt x="0" y="316"/>
                      <a:pt x="0" y="181"/>
                    </a:cubicBezTo>
                    <a:cubicBezTo>
                      <a:pt x="0" y="46"/>
                      <a:pt x="126" y="0"/>
                      <a:pt x="164" y="1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 Box 17">
                <a:extLst>
                  <a:ext uri="{FF2B5EF4-FFF2-40B4-BE49-F238E27FC236}">
                    <a16:creationId xmlns:a16="http://schemas.microsoft.com/office/drawing/2014/main" id="{05110A2A-F0C6-2E4C-AF8F-46721D54A6A0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522457" y="2913877"/>
                <a:ext cx="304800" cy="407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28398" dir="1593903" algn="ctr" rotWithShape="0">
                  <a:srgbClr val="333333">
                    <a:alpha val="50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5" name="Text Box 13">
                <a:extLst>
                  <a:ext uri="{FF2B5EF4-FFF2-40B4-BE49-F238E27FC236}">
                    <a16:creationId xmlns:a16="http://schemas.microsoft.com/office/drawing/2014/main" id="{C28FEAF3-B441-0143-8E52-DD7D8881F587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77863" y="2937293"/>
                <a:ext cx="4222464" cy="3742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17961" dir="2700000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tIns="27000" bIns="27000" anchor="ctr" anchorCtr="0">
                <a:spAutoFit/>
              </a:bodyPr>
              <a:lstStyle/>
              <a:p>
                <a:pPr lvl="0">
                  <a:buNone/>
                </a:pPr>
                <a:r>
                  <a:rPr lang="en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Experimental Results</a:t>
                </a:r>
              </a:p>
            </p:txBody>
          </p:sp>
        </p:grpSp>
        <p:grpSp>
          <p:nvGrpSpPr>
            <p:cNvPr id="12" name="Group 1">
              <a:extLst>
                <a:ext uri="{FF2B5EF4-FFF2-40B4-BE49-F238E27FC236}">
                  <a16:creationId xmlns:a16="http://schemas.microsoft.com/office/drawing/2014/main" id="{9424B437-741E-3949-A72F-6AB5C97E3F31}"/>
                </a:ext>
              </a:extLst>
            </p:cNvPr>
            <p:cNvGrpSpPr/>
            <p:nvPr/>
          </p:nvGrpSpPr>
          <p:grpSpPr>
            <a:xfrm>
              <a:off x="3503712" y="1916832"/>
              <a:ext cx="4998601" cy="426244"/>
              <a:chOff x="1325234" y="2077505"/>
              <a:chExt cx="5157605" cy="568325"/>
            </a:xfrm>
          </p:grpSpPr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43C0B1AF-DB31-3C46-A2F0-75DCE23E2DCA}"/>
                  </a:ext>
                </a:extLst>
              </p:cNvPr>
              <p:cNvSpPr/>
              <p:nvPr/>
            </p:nvSpPr>
            <p:spPr bwMode="gray">
              <a:xfrm>
                <a:off x="2054341" y="2077505"/>
                <a:ext cx="4428498" cy="568325"/>
              </a:xfrm>
              <a:custGeom>
                <a:avLst/>
                <a:gdLst>
                  <a:gd name="T0" fmla="*/ 0 w 2856"/>
                  <a:gd name="T1" fmla="*/ 5 h 358"/>
                  <a:gd name="T2" fmla="*/ 0 w 2856"/>
                  <a:gd name="T3" fmla="*/ 357 h 358"/>
                  <a:gd name="T4" fmla="*/ 2667 w 2856"/>
                  <a:gd name="T5" fmla="*/ 357 h 358"/>
                  <a:gd name="T6" fmla="*/ 2854 w 2856"/>
                  <a:gd name="T7" fmla="*/ 182 h 358"/>
                  <a:gd name="T8" fmla="*/ 2667 w 2856"/>
                  <a:gd name="T9" fmla="*/ 0 h 358"/>
                  <a:gd name="T10" fmla="*/ 0 w 2856"/>
                  <a:gd name="T11" fmla="*/ 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6" h="358">
                    <a:moveTo>
                      <a:pt x="0" y="5"/>
                    </a:moveTo>
                    <a:lnTo>
                      <a:pt x="0" y="357"/>
                    </a:lnTo>
                    <a:cubicBezTo>
                      <a:pt x="97" y="358"/>
                      <a:pt x="2594" y="357"/>
                      <a:pt x="2667" y="357"/>
                    </a:cubicBezTo>
                    <a:cubicBezTo>
                      <a:pt x="2739" y="357"/>
                      <a:pt x="2851" y="321"/>
                      <a:pt x="2854" y="182"/>
                    </a:cubicBezTo>
                    <a:cubicBezTo>
                      <a:pt x="2856" y="43"/>
                      <a:pt x="2755" y="0"/>
                      <a:pt x="2667" y="0"/>
                    </a:cubicBezTo>
                    <a:cubicBezTo>
                      <a:pt x="2579" y="0"/>
                      <a:pt x="95" y="5"/>
                      <a:pt x="0" y="5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AF1B00B4-2443-E34F-90F8-3A0F28455B0B}"/>
                  </a:ext>
                </a:extLst>
              </p:cNvPr>
              <p:cNvSpPr/>
              <p:nvPr/>
            </p:nvSpPr>
            <p:spPr bwMode="gray">
              <a:xfrm>
                <a:off x="1325234" y="2077505"/>
                <a:ext cx="609600" cy="568325"/>
              </a:xfrm>
              <a:custGeom>
                <a:avLst/>
                <a:gdLst>
                  <a:gd name="T0" fmla="*/ 372 w 372"/>
                  <a:gd name="T1" fmla="*/ 1 h 358"/>
                  <a:gd name="T2" fmla="*/ 372 w 372"/>
                  <a:gd name="T3" fmla="*/ 358 h 358"/>
                  <a:gd name="T4" fmla="*/ 165 w 372"/>
                  <a:gd name="T5" fmla="*/ 357 h 358"/>
                  <a:gd name="T6" fmla="*/ 0 w 372"/>
                  <a:gd name="T7" fmla="*/ 181 h 358"/>
                  <a:gd name="T8" fmla="*/ 164 w 372"/>
                  <a:gd name="T9" fmla="*/ 1 h 358"/>
                  <a:gd name="T10" fmla="*/ 372 w 372"/>
                  <a:gd name="T11" fmla="*/ 1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58">
                    <a:moveTo>
                      <a:pt x="372" y="1"/>
                    </a:moveTo>
                    <a:cubicBezTo>
                      <a:pt x="372" y="179"/>
                      <a:pt x="372" y="358"/>
                      <a:pt x="372" y="358"/>
                    </a:cubicBezTo>
                    <a:lnTo>
                      <a:pt x="165" y="357"/>
                    </a:lnTo>
                    <a:cubicBezTo>
                      <a:pt x="137" y="357"/>
                      <a:pt x="0" y="316"/>
                      <a:pt x="0" y="181"/>
                    </a:cubicBezTo>
                    <a:cubicBezTo>
                      <a:pt x="0" y="46"/>
                      <a:pt x="126" y="0"/>
                      <a:pt x="164" y="1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22173EBF-2A99-394B-A8EB-0643CAEE8E36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522814" y="2152633"/>
                <a:ext cx="304800" cy="407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28398" dir="1593903" algn="ctr" rotWithShape="0">
                  <a:srgbClr val="333333">
                    <a:alpha val="50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1" name="Text Box 13">
                <a:extLst>
                  <a:ext uri="{FF2B5EF4-FFF2-40B4-BE49-F238E27FC236}">
                    <a16:creationId xmlns:a16="http://schemas.microsoft.com/office/drawing/2014/main" id="{D04C2462-89A6-F94C-92F1-50638D7858BC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80900" y="2174536"/>
                <a:ext cx="3168000" cy="3742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17961" dir="2700000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tIns="27000" bIns="27000" anchor="ctr" anchorCtr="0">
                <a:spAutoFit/>
              </a:bodyPr>
              <a:lstStyle/>
              <a:p>
                <a:pPr lvl="0"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Motivation</a:t>
                </a:r>
                <a:endPara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25">
              <a:extLst>
                <a:ext uri="{FF2B5EF4-FFF2-40B4-BE49-F238E27FC236}">
                  <a16:creationId xmlns:a16="http://schemas.microsoft.com/office/drawing/2014/main" id="{BC015302-E1F0-DE4C-A699-5C6549677B4E}"/>
                </a:ext>
              </a:extLst>
            </p:cNvPr>
            <p:cNvGrpSpPr/>
            <p:nvPr/>
          </p:nvGrpSpPr>
          <p:grpSpPr>
            <a:xfrm>
              <a:off x="3526786" y="2532968"/>
              <a:ext cx="4980383" cy="426244"/>
              <a:chOff x="1325234" y="2840262"/>
              <a:chExt cx="5138808" cy="568325"/>
            </a:xfrm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3C71AE1E-736D-3F47-82D8-031DC335C21D}"/>
                  </a:ext>
                </a:extLst>
              </p:cNvPr>
              <p:cNvSpPr/>
              <p:nvPr/>
            </p:nvSpPr>
            <p:spPr bwMode="gray">
              <a:xfrm>
                <a:off x="2054341" y="2840262"/>
                <a:ext cx="4409701" cy="568325"/>
              </a:xfrm>
              <a:custGeom>
                <a:avLst/>
                <a:gdLst>
                  <a:gd name="T0" fmla="*/ 0 w 2856"/>
                  <a:gd name="T1" fmla="*/ 5 h 358"/>
                  <a:gd name="T2" fmla="*/ 0 w 2856"/>
                  <a:gd name="T3" fmla="*/ 357 h 358"/>
                  <a:gd name="T4" fmla="*/ 2667 w 2856"/>
                  <a:gd name="T5" fmla="*/ 357 h 358"/>
                  <a:gd name="T6" fmla="*/ 2854 w 2856"/>
                  <a:gd name="T7" fmla="*/ 182 h 358"/>
                  <a:gd name="T8" fmla="*/ 2667 w 2856"/>
                  <a:gd name="T9" fmla="*/ 0 h 358"/>
                  <a:gd name="T10" fmla="*/ 0 w 2856"/>
                  <a:gd name="T11" fmla="*/ 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6" h="358">
                    <a:moveTo>
                      <a:pt x="0" y="5"/>
                    </a:moveTo>
                    <a:lnTo>
                      <a:pt x="0" y="357"/>
                    </a:lnTo>
                    <a:cubicBezTo>
                      <a:pt x="97" y="358"/>
                      <a:pt x="2594" y="357"/>
                      <a:pt x="2667" y="357"/>
                    </a:cubicBezTo>
                    <a:cubicBezTo>
                      <a:pt x="2739" y="357"/>
                      <a:pt x="2851" y="321"/>
                      <a:pt x="2854" y="182"/>
                    </a:cubicBezTo>
                    <a:cubicBezTo>
                      <a:pt x="2856" y="43"/>
                      <a:pt x="2755" y="0"/>
                      <a:pt x="2667" y="0"/>
                    </a:cubicBezTo>
                    <a:cubicBezTo>
                      <a:pt x="2579" y="0"/>
                      <a:pt x="95" y="5"/>
                      <a:pt x="0" y="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8C2C2546-4FE0-2244-9503-253EA3BE0324}"/>
                  </a:ext>
                </a:extLst>
              </p:cNvPr>
              <p:cNvSpPr/>
              <p:nvPr/>
            </p:nvSpPr>
            <p:spPr bwMode="gray">
              <a:xfrm>
                <a:off x="1325234" y="2840262"/>
                <a:ext cx="609600" cy="568325"/>
              </a:xfrm>
              <a:custGeom>
                <a:avLst/>
                <a:gdLst>
                  <a:gd name="T0" fmla="*/ 372 w 372"/>
                  <a:gd name="T1" fmla="*/ 1 h 358"/>
                  <a:gd name="T2" fmla="*/ 372 w 372"/>
                  <a:gd name="T3" fmla="*/ 358 h 358"/>
                  <a:gd name="T4" fmla="*/ 165 w 372"/>
                  <a:gd name="T5" fmla="*/ 357 h 358"/>
                  <a:gd name="T6" fmla="*/ 0 w 372"/>
                  <a:gd name="T7" fmla="*/ 181 h 358"/>
                  <a:gd name="T8" fmla="*/ 164 w 372"/>
                  <a:gd name="T9" fmla="*/ 1 h 358"/>
                  <a:gd name="T10" fmla="*/ 372 w 372"/>
                  <a:gd name="T11" fmla="*/ 1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58">
                    <a:moveTo>
                      <a:pt x="372" y="1"/>
                    </a:moveTo>
                    <a:cubicBezTo>
                      <a:pt x="372" y="179"/>
                      <a:pt x="372" y="358"/>
                      <a:pt x="372" y="358"/>
                    </a:cubicBezTo>
                    <a:lnTo>
                      <a:pt x="165" y="357"/>
                    </a:lnTo>
                    <a:cubicBezTo>
                      <a:pt x="137" y="357"/>
                      <a:pt x="0" y="316"/>
                      <a:pt x="0" y="181"/>
                    </a:cubicBezTo>
                    <a:cubicBezTo>
                      <a:pt x="0" y="46"/>
                      <a:pt x="126" y="0"/>
                      <a:pt x="164" y="1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 Box 17">
                <a:extLst>
                  <a:ext uri="{FF2B5EF4-FFF2-40B4-BE49-F238E27FC236}">
                    <a16:creationId xmlns:a16="http://schemas.microsoft.com/office/drawing/2014/main" id="{019672C1-D909-0146-9CF4-F1D1A66F18C6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512938" y="2921595"/>
                <a:ext cx="304800" cy="407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28398" dir="1593903" algn="ctr" rotWithShape="0">
                  <a:srgbClr val="333333">
                    <a:alpha val="50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7" name="Text Box 13">
                <a:extLst>
                  <a:ext uri="{FF2B5EF4-FFF2-40B4-BE49-F238E27FC236}">
                    <a16:creationId xmlns:a16="http://schemas.microsoft.com/office/drawing/2014/main" id="{A881AE16-3691-5D49-8D34-35D87323E38B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80899" y="2937295"/>
                <a:ext cx="4222463" cy="3742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17961" dir="2700000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tIns="27000" bIns="27000" anchor="ctr" anchorCtr="0">
                <a:spAutoFit/>
              </a:bodyPr>
              <a:lstStyle/>
              <a:p>
                <a:pPr lvl="0">
                  <a:buNone/>
                </a:pPr>
                <a:r>
                  <a:rPr lang="en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Architecture of </a:t>
                </a:r>
                <a:r>
                  <a:rPr lang="en" altLang="zh-CN" sz="2400" dirty="0" err="1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UniCATS</a:t>
                </a:r>
                <a:endParaRPr lang="en" altLang="zh-CN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25">
              <a:extLst>
                <a:ext uri="{FF2B5EF4-FFF2-40B4-BE49-F238E27FC236}">
                  <a16:creationId xmlns:a16="http://schemas.microsoft.com/office/drawing/2014/main" id="{824BA7D2-66E9-2549-AC35-DF92BA406BC4}"/>
                </a:ext>
              </a:extLst>
            </p:cNvPr>
            <p:cNvGrpSpPr/>
            <p:nvPr/>
          </p:nvGrpSpPr>
          <p:grpSpPr>
            <a:xfrm>
              <a:off x="3503712" y="3749580"/>
              <a:ext cx="5058060" cy="426244"/>
              <a:chOff x="1325234" y="2781270"/>
              <a:chExt cx="5209524" cy="568325"/>
            </a:xfrm>
          </p:grpSpPr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2C71AA3D-96F1-2547-9D7A-5A4EF95C20B7}"/>
                  </a:ext>
                </a:extLst>
              </p:cNvPr>
              <p:cNvSpPr/>
              <p:nvPr/>
            </p:nvSpPr>
            <p:spPr bwMode="gray">
              <a:xfrm>
                <a:off x="2054341" y="2781270"/>
                <a:ext cx="4420496" cy="568325"/>
              </a:xfrm>
              <a:custGeom>
                <a:avLst/>
                <a:gdLst>
                  <a:gd name="T0" fmla="*/ 0 w 2856"/>
                  <a:gd name="T1" fmla="*/ 5 h 358"/>
                  <a:gd name="T2" fmla="*/ 0 w 2856"/>
                  <a:gd name="T3" fmla="*/ 357 h 358"/>
                  <a:gd name="T4" fmla="*/ 2667 w 2856"/>
                  <a:gd name="T5" fmla="*/ 357 h 358"/>
                  <a:gd name="T6" fmla="*/ 2854 w 2856"/>
                  <a:gd name="T7" fmla="*/ 182 h 358"/>
                  <a:gd name="T8" fmla="*/ 2667 w 2856"/>
                  <a:gd name="T9" fmla="*/ 0 h 358"/>
                  <a:gd name="T10" fmla="*/ 0 w 2856"/>
                  <a:gd name="T11" fmla="*/ 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6" h="358">
                    <a:moveTo>
                      <a:pt x="0" y="5"/>
                    </a:moveTo>
                    <a:lnTo>
                      <a:pt x="0" y="357"/>
                    </a:lnTo>
                    <a:cubicBezTo>
                      <a:pt x="97" y="358"/>
                      <a:pt x="2594" y="357"/>
                      <a:pt x="2667" y="357"/>
                    </a:cubicBezTo>
                    <a:cubicBezTo>
                      <a:pt x="2739" y="357"/>
                      <a:pt x="2851" y="321"/>
                      <a:pt x="2854" y="182"/>
                    </a:cubicBezTo>
                    <a:cubicBezTo>
                      <a:pt x="2856" y="43"/>
                      <a:pt x="2755" y="0"/>
                      <a:pt x="2667" y="0"/>
                    </a:cubicBezTo>
                    <a:cubicBezTo>
                      <a:pt x="2579" y="0"/>
                      <a:pt x="95" y="5"/>
                      <a:pt x="0" y="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254453D4-B766-804B-9EC1-D4BE27F7C9E3}"/>
                  </a:ext>
                </a:extLst>
              </p:cNvPr>
              <p:cNvSpPr/>
              <p:nvPr/>
            </p:nvSpPr>
            <p:spPr bwMode="gray">
              <a:xfrm>
                <a:off x="1325234" y="2781270"/>
                <a:ext cx="609600" cy="568325"/>
              </a:xfrm>
              <a:custGeom>
                <a:avLst/>
                <a:gdLst>
                  <a:gd name="T0" fmla="*/ 372 w 372"/>
                  <a:gd name="T1" fmla="*/ 1 h 358"/>
                  <a:gd name="T2" fmla="*/ 372 w 372"/>
                  <a:gd name="T3" fmla="*/ 358 h 358"/>
                  <a:gd name="T4" fmla="*/ 165 w 372"/>
                  <a:gd name="T5" fmla="*/ 357 h 358"/>
                  <a:gd name="T6" fmla="*/ 0 w 372"/>
                  <a:gd name="T7" fmla="*/ 181 h 358"/>
                  <a:gd name="T8" fmla="*/ 164 w 372"/>
                  <a:gd name="T9" fmla="*/ 1 h 358"/>
                  <a:gd name="T10" fmla="*/ 372 w 372"/>
                  <a:gd name="T11" fmla="*/ 1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58">
                    <a:moveTo>
                      <a:pt x="372" y="1"/>
                    </a:moveTo>
                    <a:cubicBezTo>
                      <a:pt x="372" y="179"/>
                      <a:pt x="372" y="358"/>
                      <a:pt x="372" y="358"/>
                    </a:cubicBezTo>
                    <a:lnTo>
                      <a:pt x="165" y="357"/>
                    </a:lnTo>
                    <a:cubicBezTo>
                      <a:pt x="137" y="357"/>
                      <a:pt x="0" y="316"/>
                      <a:pt x="0" y="181"/>
                    </a:cubicBezTo>
                    <a:cubicBezTo>
                      <a:pt x="0" y="46"/>
                      <a:pt x="126" y="0"/>
                      <a:pt x="164" y="1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chemeClr val="accent6"/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 Box 17">
                <a:extLst>
                  <a:ext uri="{FF2B5EF4-FFF2-40B4-BE49-F238E27FC236}">
                    <a16:creationId xmlns:a16="http://schemas.microsoft.com/office/drawing/2014/main" id="{F3F9F610-8508-1340-AAED-2C32A41BD549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522457" y="2854554"/>
                <a:ext cx="304800" cy="407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28398" dir="1593903" algn="ctr" rotWithShape="0">
                  <a:srgbClr val="333333">
                    <a:alpha val="50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7" name="Text Box 13">
                <a:extLst>
                  <a:ext uri="{FF2B5EF4-FFF2-40B4-BE49-F238E27FC236}">
                    <a16:creationId xmlns:a16="http://schemas.microsoft.com/office/drawing/2014/main" id="{85742639-3121-B043-AB6A-6ED6DB5658E7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90764" y="2871246"/>
                <a:ext cx="4443994" cy="3742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17961" dir="2700000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tIns="27000" bIns="27000" anchor="ctr" anchorCtr="0">
                <a:spAutoFit/>
              </a:bodyPr>
              <a:lstStyle/>
              <a:p>
                <a:pPr lvl="0">
                  <a:buNone/>
                </a:pPr>
                <a:r>
                  <a:rPr lang="en" altLang="zh-CN" sz="24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Conclusion</a:t>
                </a:r>
              </a:p>
            </p:txBody>
          </p:sp>
        </p:grp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CB31DD51-A21F-0946-820A-E7AE927C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4940705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F5720-4B5D-2B4F-90E4-B33062ED3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Conclusion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77E909-7063-C84B-83F0-2A6D73F64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25</a:t>
            </a:fld>
            <a:endParaRPr lang="de-DE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3F5E9BB-AA9C-084E-A211-FFDCEFBE6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proposed a unified context-aware TTS framework called </a:t>
            </a:r>
            <a:r>
              <a:rPr lang="en-US" altLang="zh-CN" dirty="0" err="1"/>
              <a:t>UniCATS</a:t>
            </a:r>
            <a:r>
              <a:rPr lang="en-US" altLang="zh-CN" dirty="0"/>
              <a:t>.</a:t>
            </a:r>
          </a:p>
          <a:p>
            <a:r>
              <a:rPr lang="en-US" altLang="zh-CN" dirty="0" err="1"/>
              <a:t>UniCATS</a:t>
            </a:r>
            <a:r>
              <a:rPr lang="en-US" altLang="zh-CN" dirty="0"/>
              <a:t> is a non-autoregressive semantic-token-based model, able to handle both speech continuation and editing tasks.</a:t>
            </a:r>
          </a:p>
          <a:p>
            <a:r>
              <a:rPr lang="en-US" altLang="zh-CN" dirty="0"/>
              <a:t>No speaker embedding is required.</a:t>
            </a:r>
          </a:p>
          <a:p>
            <a:r>
              <a:rPr lang="en-US" altLang="zh-CN" dirty="0"/>
              <a:t>Comprises of CTX-txt2vec, the acoustic model based on contextual VQ-diffusion, and CTX-vec2wav, the vocoder with acoustic prompts.</a:t>
            </a:r>
          </a:p>
          <a:p>
            <a:r>
              <a:rPr lang="en-US" altLang="zh-CN" dirty="0"/>
              <a:t>Exhibited strong speech resynthesis, zero-shot TTS and speech editing ability.</a:t>
            </a:r>
          </a:p>
          <a:p>
            <a:r>
              <a:rPr lang="en-US" altLang="zh-CN" b="1" dirty="0"/>
              <a:t>Audio demo and code is available.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F74F01-187D-054F-8659-8CE669D5B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6555" y="4276395"/>
            <a:ext cx="99060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86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264352" y="6165304"/>
            <a:ext cx="2133600" cy="476250"/>
          </a:xfrm>
        </p:spPr>
        <p:txBody>
          <a:bodyPr/>
          <a:lstStyle/>
          <a:p>
            <a:fld id="{F6C7CC9B-F300-488E-AE2D-CC29E8E1A01A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E3AC22B0-16D8-FC46-A473-CB8EC3D83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1107" y="2420888"/>
            <a:ext cx="34142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en-US" altLang="zh-CN" sz="48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endParaRPr lang="zh-CN" altLang="en-US" sz="48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55981359"/>
      </p:ext>
    </p:extLst>
  </p:cSld>
  <p:clrMapOvr>
    <a:masterClrMapping/>
  </p:clrMapOvr>
  <p:transition advTm="437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5A258F7C-1908-4355-AD37-B4803919C94C}"/>
              </a:ext>
            </a:extLst>
          </p:cNvPr>
          <p:cNvSpPr txBox="1">
            <a:spLocks/>
          </p:cNvSpPr>
          <p:nvPr/>
        </p:nvSpPr>
        <p:spPr bwMode="auto">
          <a:xfrm>
            <a:off x="719579" y="908720"/>
            <a:ext cx="10873208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charset="0"/>
              </a:defRPr>
            </a:lvl1pPr>
            <a:lvl2pPr marL="8001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charset="2"/>
              <a:buChar char="l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charset="0"/>
              </a:defRPr>
            </a:lvl2pPr>
            <a:lvl3pPr marL="12573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charset="0"/>
              </a:defRPr>
            </a:lvl3pPr>
            <a:lvl4pPr marL="17145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charset="0"/>
              </a:defRPr>
            </a:lvl4pPr>
            <a:lvl5pPr marL="21717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b="1" kern="0" dirty="0"/>
              <a:t>Discrete speech tokens </a:t>
            </a:r>
            <a:r>
              <a:rPr lang="en-US" altLang="zh-CN" kern="0" dirty="0"/>
              <a:t>have been proven superior to traditional acoustic features in terms of naturalness and robustness in text-to-speech models.</a:t>
            </a:r>
          </a:p>
          <a:p>
            <a:pPr>
              <a:lnSpc>
                <a:spcPct val="150000"/>
              </a:lnSpc>
            </a:pPr>
            <a:r>
              <a:rPr lang="en-US" altLang="zh-CN" kern="0" dirty="0"/>
              <a:t>Two kinds of discrete speech tokens so far: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751BC4-C22F-4050-BAE4-52DB0CB2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10345-AB13-401E-A1D9-23F308F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CA0E9439-DF41-394B-A0D6-DDA525CBB759}"/>
              </a:ext>
            </a:extLst>
          </p:cNvPr>
          <p:cNvSpPr/>
          <p:nvPr/>
        </p:nvSpPr>
        <p:spPr>
          <a:xfrm>
            <a:off x="748723" y="2918121"/>
            <a:ext cx="1584176" cy="25202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dirty="0">
                <a:solidFill>
                  <a:sysClr val="windowText" lastClr="000000"/>
                </a:solidFill>
              </a:rPr>
              <a:t>Discrete Speech Tokens</a:t>
            </a:r>
            <a:endParaRPr kumimoji="1" lang="zh-CN" alt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ADC6A6F6-E5A0-8B41-9621-2828A185D927}"/>
              </a:ext>
            </a:extLst>
          </p:cNvPr>
          <p:cNvSpPr/>
          <p:nvPr/>
        </p:nvSpPr>
        <p:spPr>
          <a:xfrm>
            <a:off x="2332899" y="2606661"/>
            <a:ext cx="864096" cy="3168352"/>
          </a:xfrm>
          <a:prstGeom prst="leftBrace">
            <a:avLst>
              <a:gd name="adj1" fmla="val 31676"/>
              <a:gd name="adj2" fmla="val 50000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圆角矩形 11">
            <a:extLst>
              <a:ext uri="{FF2B5EF4-FFF2-40B4-BE49-F238E27FC236}">
                <a16:creationId xmlns:a16="http://schemas.microsoft.com/office/drawing/2014/main" id="{C6B90460-933C-5F40-9363-B41A4F484E9F}"/>
              </a:ext>
            </a:extLst>
          </p:cNvPr>
          <p:cNvSpPr/>
          <p:nvPr/>
        </p:nvSpPr>
        <p:spPr>
          <a:xfrm>
            <a:off x="3341011" y="2510491"/>
            <a:ext cx="7776864" cy="727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b="1" dirty="0">
                <a:solidFill>
                  <a:sysClr val="windowText" lastClr="000000"/>
                </a:solidFill>
              </a:rPr>
              <a:t>Semantic Tokens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: from self-supervision models for discriminative tasks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C1FAE260-30B5-3642-B163-7603BA0E3B9B}"/>
              </a:ext>
            </a:extLst>
          </p:cNvPr>
          <p:cNvSpPr/>
          <p:nvPr/>
        </p:nvSpPr>
        <p:spPr>
          <a:xfrm>
            <a:off x="3341011" y="4688816"/>
            <a:ext cx="7776864" cy="7277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b="1" dirty="0">
                <a:solidFill>
                  <a:sysClr val="windowText" lastClr="000000"/>
                </a:solidFill>
              </a:rPr>
              <a:t>Acoustic Tokens</a:t>
            </a:r>
            <a:r>
              <a:rPr kumimoji="1" lang="en-US" altLang="zh-CN" dirty="0">
                <a:solidFill>
                  <a:sysClr val="windowText" lastClr="000000"/>
                </a:solidFill>
              </a:rPr>
              <a:t>: from audio codec models for reconstruction</a:t>
            </a:r>
            <a:endParaRPr kumimoji="1" lang="zh-CN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567744-6A70-9742-BAEB-3536F79C780F}"/>
              </a:ext>
            </a:extLst>
          </p:cNvPr>
          <p:cNvSpPr txBox="1"/>
          <p:nvPr/>
        </p:nvSpPr>
        <p:spPr>
          <a:xfrm>
            <a:off x="3196995" y="3369331"/>
            <a:ext cx="8813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e.g. vq-wav2vec, wav2vec2.0, w2v-BERT, </a:t>
            </a:r>
            <a:r>
              <a:rPr kumimoji="1" lang="en-US" altLang="zh-CN" dirty="0" err="1"/>
              <a:t>HuBERT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KMeans</a:t>
            </a:r>
            <a:r>
              <a:rPr kumimoji="1" lang="en-US" altLang="zh-CN" dirty="0"/>
              <a:t>), </a:t>
            </a:r>
            <a:r>
              <a:rPr kumimoji="1" lang="en-US" altLang="zh-CN" dirty="0" err="1"/>
              <a:t>WavLM</a:t>
            </a:r>
            <a:r>
              <a:rPr kumimoji="1" lang="en-US" altLang="zh-CN" dirty="0"/>
              <a:t> (</a:t>
            </a:r>
            <a:r>
              <a:rPr kumimoji="1" lang="en-US" altLang="zh-CN" dirty="0" err="1"/>
              <a:t>KMeans</a:t>
            </a:r>
            <a:r>
              <a:rPr kumimoji="1" lang="en-US" altLang="zh-CN" dirty="0"/>
              <a:t>)…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58D6467-5ECD-0345-9C7F-79E0EE73D8B9}"/>
              </a:ext>
            </a:extLst>
          </p:cNvPr>
          <p:cNvSpPr txBox="1"/>
          <p:nvPr/>
        </p:nvSpPr>
        <p:spPr>
          <a:xfrm>
            <a:off x="3220965" y="5529348"/>
            <a:ext cx="8577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e.g. </a:t>
            </a:r>
            <a:r>
              <a:rPr kumimoji="1" lang="en-US" altLang="zh-CN" dirty="0" err="1"/>
              <a:t>SoundStream</a:t>
            </a:r>
            <a:r>
              <a:rPr kumimoji="1" lang="en-US" altLang="zh-CN" dirty="0"/>
              <a:t>, </a:t>
            </a:r>
            <a:r>
              <a:rPr kumimoji="1" lang="en-US" altLang="zh-CN" dirty="0" err="1"/>
              <a:t>EnCodec</a:t>
            </a:r>
            <a:r>
              <a:rPr kumimoji="1" lang="en-US" altLang="zh-CN" dirty="0"/>
              <a:t>…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206054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51BC4-C22F-4050-BAE4-52DB0CB2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10345-AB13-401E-A1D9-23F308F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pPr/>
              <a:t>4</a:t>
            </a:fld>
            <a:endParaRPr lang="de-DE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D42C92-50DB-7C4F-B762-9EEADF6B0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11" y="1397872"/>
            <a:ext cx="5211450" cy="247828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1809458-04CD-A643-8FBA-56A4473F0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0948" y="1455545"/>
            <a:ext cx="4752528" cy="262094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9488DEF-4CE7-7D48-8836-DD5C9FCA2DE3}"/>
              </a:ext>
            </a:extLst>
          </p:cNvPr>
          <p:cNvSpPr txBox="1"/>
          <p:nvPr/>
        </p:nvSpPr>
        <p:spPr>
          <a:xfrm>
            <a:off x="1145115" y="821005"/>
            <a:ext cx="3993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VQTTS</a:t>
            </a:r>
            <a:r>
              <a:rPr kumimoji="1" lang="en-US" altLang="zh-CN" dirty="0"/>
              <a:t> (Du et al., 2022)</a:t>
            </a:r>
          </a:p>
          <a:p>
            <a:r>
              <a:rPr kumimoji="1" lang="en-US" altLang="zh-CN" dirty="0"/>
              <a:t>Non-autoregressive, semantic tokens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A913E6-B87B-9141-94CF-014EFFE70C52}"/>
              </a:ext>
            </a:extLst>
          </p:cNvPr>
          <p:cNvSpPr txBox="1"/>
          <p:nvPr/>
        </p:nvSpPr>
        <p:spPr>
          <a:xfrm>
            <a:off x="7139727" y="751541"/>
            <a:ext cx="34419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VALLE</a:t>
            </a:r>
            <a:r>
              <a:rPr kumimoji="1" lang="en-US" altLang="zh-CN" dirty="0"/>
              <a:t> (Wang et al., 2023)</a:t>
            </a:r>
          </a:p>
          <a:p>
            <a:r>
              <a:rPr kumimoji="1" lang="en-US" altLang="zh-CN" dirty="0"/>
              <a:t>Autoregressive, acoustic tokens</a:t>
            </a:r>
            <a:endParaRPr kumimoji="1"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94104E-2941-4C41-820F-D5D583B63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0757" y="4952415"/>
            <a:ext cx="7203608" cy="18730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C1A7B63-DB33-5444-A564-ECAC1605DADA}"/>
              </a:ext>
            </a:extLst>
          </p:cNvPr>
          <p:cNvSpPr txBox="1"/>
          <p:nvPr/>
        </p:nvSpPr>
        <p:spPr>
          <a:xfrm>
            <a:off x="3575720" y="4314196"/>
            <a:ext cx="46281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/>
              <a:t>SpearTTS</a:t>
            </a:r>
            <a:r>
              <a:rPr kumimoji="1" lang="en-US" altLang="zh-CN" b="1" dirty="0"/>
              <a:t> 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Kharitonov</a:t>
            </a:r>
            <a:r>
              <a:rPr kumimoji="1" lang="en-US" altLang="zh-CN" dirty="0"/>
              <a:t> et al., 2023)</a:t>
            </a:r>
          </a:p>
          <a:p>
            <a:r>
              <a:rPr kumimoji="1" lang="en-US" altLang="zh-CN" dirty="0"/>
              <a:t>Autoregressive, semantic + acoustic tokens</a:t>
            </a:r>
          </a:p>
        </p:txBody>
      </p:sp>
    </p:spTree>
    <p:extLst>
      <p:ext uri="{BB962C8B-B14F-4D97-AF65-F5344CB8AC3E}">
        <p14:creationId xmlns:p14="http://schemas.microsoft.com/office/powerpoint/2010/main" val="1836473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5A258F7C-1908-4355-AD37-B4803919C94C}"/>
              </a:ext>
            </a:extLst>
          </p:cNvPr>
          <p:cNvSpPr txBox="1">
            <a:spLocks/>
          </p:cNvSpPr>
          <p:nvPr/>
        </p:nvSpPr>
        <p:spPr bwMode="auto">
          <a:xfrm>
            <a:off x="719579" y="908720"/>
            <a:ext cx="10873208" cy="5112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charset="0"/>
              </a:defRPr>
            </a:lvl1pPr>
            <a:lvl2pPr marL="8001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charset="2"/>
              <a:buChar char="l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charset="0"/>
              </a:defRPr>
            </a:lvl2pPr>
            <a:lvl3pPr marL="12573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charset="0"/>
              </a:defRPr>
            </a:lvl3pPr>
            <a:lvl4pPr marL="17145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p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charset="0"/>
              </a:defRPr>
            </a:lvl4pPr>
            <a:lvl5pPr marL="21717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Ø"/>
              <a:defRPr sz="20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imes New Roman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kern="0" dirty="0"/>
              <a:t>Discrete speech tokens have been proven superior to traditional acoustic features in terms of naturalness and robustness in text-to-speech models.</a:t>
            </a:r>
          </a:p>
          <a:p>
            <a:pPr>
              <a:lnSpc>
                <a:spcPct val="150000"/>
              </a:lnSpc>
            </a:pPr>
            <a:r>
              <a:rPr lang="en-US" altLang="zh-CN" kern="0" dirty="0"/>
              <a:t>Acoustic tokens are often restricted by the reconstruction ability of its codec model, and the sequence is usually lengthy because of the residual quantizer.</a:t>
            </a:r>
          </a:p>
          <a:p>
            <a:pPr>
              <a:lnSpc>
                <a:spcPct val="150000"/>
              </a:lnSpc>
            </a:pPr>
            <a:r>
              <a:rPr lang="en-US" altLang="zh-CN" kern="0" dirty="0"/>
              <a:t>Autoregressive models performs zero-shot TTS by </a:t>
            </a:r>
            <a:r>
              <a:rPr lang="en-US" altLang="zh-CN" b="1" kern="0" dirty="0"/>
              <a:t>speech continuation</a:t>
            </a:r>
            <a:r>
              <a:rPr lang="en-US" altLang="zh-CN" kern="0" dirty="0"/>
              <a:t>. But they can only take consideration of </a:t>
            </a:r>
            <a:r>
              <a:rPr lang="en-US" altLang="zh-CN" b="1" kern="0" dirty="0" err="1"/>
              <a:t>uni</a:t>
            </a:r>
            <a:r>
              <a:rPr lang="en-US" altLang="zh-CN" b="1" kern="0" dirty="0"/>
              <a:t>-directional contexts</a:t>
            </a:r>
            <a:r>
              <a:rPr lang="en-US" altLang="zh-CN" kern="0" dirty="0"/>
              <a:t>, but never those at the back. This makes them not feasible for </a:t>
            </a:r>
            <a:r>
              <a:rPr lang="en-US" altLang="zh-CN" b="1" kern="0" dirty="0"/>
              <a:t>speech editing tasks</a:t>
            </a:r>
            <a:r>
              <a:rPr lang="en-US" altLang="zh-CN" kern="0" dirty="0"/>
              <a:t>.</a:t>
            </a:r>
          </a:p>
          <a:p>
            <a:pPr>
              <a:lnSpc>
                <a:spcPct val="150000"/>
              </a:lnSpc>
            </a:pPr>
            <a:endParaRPr lang="en-US" altLang="zh-CN" kern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1751BC4-C22F-4050-BAE4-52DB0CB2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10345-AB13-401E-A1D9-23F308F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95180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C9C00EB-36BF-1641-A23C-670E1C84A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600" y="1917126"/>
            <a:ext cx="6578600" cy="40005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8BE4E3F-A2EA-4F40-AD90-6AC38DD7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C0C7D5-6CFF-574C-9584-98250F26A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need a model that can learn contexts from both directions, so that we can unify speech continuation and speech editing.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1F01E7-18A8-2F49-86A6-86B602F53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46A8B5BA-D81F-1C42-8895-C71886225357}"/>
              </a:ext>
            </a:extLst>
          </p:cNvPr>
          <p:cNvSpPr/>
          <p:nvPr/>
        </p:nvSpPr>
        <p:spPr>
          <a:xfrm rot="10800000">
            <a:off x="6179716" y="3644154"/>
            <a:ext cx="1800200" cy="7920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18A787F-BA72-3F48-888E-DFE49DFFB701}"/>
              </a:ext>
            </a:extLst>
          </p:cNvPr>
          <p:cNvSpPr txBox="1"/>
          <p:nvPr/>
        </p:nvSpPr>
        <p:spPr>
          <a:xfrm>
            <a:off x="8193736" y="3717032"/>
            <a:ext cx="3943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u="sng" dirty="0"/>
              <a:t>Uni</a:t>
            </a:r>
            <a:r>
              <a:rPr kumimoji="1" lang="en-US" altLang="zh-CN" sz="2400" dirty="0"/>
              <a:t>fied </a:t>
            </a:r>
            <a:r>
              <a:rPr kumimoji="1" lang="en-US" altLang="zh-CN" sz="2400" b="1" u="sng" dirty="0"/>
              <a:t>C</a:t>
            </a:r>
            <a:r>
              <a:rPr kumimoji="1" lang="en-US" altLang="zh-CN" sz="2400" dirty="0"/>
              <a:t>ontext-</a:t>
            </a:r>
            <a:r>
              <a:rPr kumimoji="1" lang="en-US" altLang="zh-CN" sz="2400" b="1" u="sng" dirty="0"/>
              <a:t>A</a:t>
            </a:r>
            <a:r>
              <a:rPr kumimoji="1" lang="en-US" altLang="zh-CN" sz="2400" dirty="0"/>
              <a:t>ware </a:t>
            </a:r>
          </a:p>
          <a:p>
            <a:r>
              <a:rPr kumimoji="1" lang="en-US" altLang="zh-CN" sz="2400" b="1" u="sng" dirty="0"/>
              <a:t>T</a:t>
            </a:r>
            <a:r>
              <a:rPr kumimoji="1" lang="en-US" altLang="zh-CN" sz="2400" dirty="0"/>
              <a:t>ext-to-</a:t>
            </a:r>
            <a:r>
              <a:rPr kumimoji="1" lang="en-US" altLang="zh-CN" sz="2400" b="1" u="sng" dirty="0"/>
              <a:t>S</a:t>
            </a:r>
            <a:r>
              <a:rPr kumimoji="1" lang="en-US" altLang="zh-CN" sz="2400" dirty="0"/>
              <a:t>peech Framework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99307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5 -0.01366 L -0.19297 0.002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753" y="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3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E9E6D-B1E9-4F08-8E83-0E081C425F53}" type="slidenum">
              <a:rPr lang="de-DE" smtClean="0"/>
              <a:pPr/>
              <a:t>7</a:t>
            </a:fld>
            <a:endParaRPr lang="de-DE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0433ACC2-0317-413E-8B9B-AC31FC4932B6}"/>
              </a:ext>
            </a:extLst>
          </p:cNvPr>
          <p:cNvGrpSpPr/>
          <p:nvPr/>
        </p:nvGrpSpPr>
        <p:grpSpPr>
          <a:xfrm>
            <a:off x="2775937" y="1723440"/>
            <a:ext cx="6607236" cy="3411120"/>
            <a:chOff x="3503712" y="1916832"/>
            <a:chExt cx="5058060" cy="2258992"/>
          </a:xfrm>
        </p:grpSpPr>
        <p:grpSp>
          <p:nvGrpSpPr>
            <p:cNvPr id="11" name="Group 5">
              <a:extLst>
                <a:ext uri="{FF2B5EF4-FFF2-40B4-BE49-F238E27FC236}">
                  <a16:creationId xmlns:a16="http://schemas.microsoft.com/office/drawing/2014/main" id="{43627C55-C721-5D47-8A5C-2952AF18E0D6}"/>
                </a:ext>
              </a:extLst>
            </p:cNvPr>
            <p:cNvGrpSpPr/>
            <p:nvPr/>
          </p:nvGrpSpPr>
          <p:grpSpPr>
            <a:xfrm>
              <a:off x="3517560" y="3136621"/>
              <a:ext cx="4989609" cy="426244"/>
              <a:chOff x="1325234" y="2840262"/>
              <a:chExt cx="5148327" cy="568325"/>
            </a:xfrm>
          </p:grpSpPr>
          <p:sp>
            <p:nvSpPr>
              <p:cNvPr id="22" name="Freeform 9">
                <a:extLst>
                  <a:ext uri="{FF2B5EF4-FFF2-40B4-BE49-F238E27FC236}">
                    <a16:creationId xmlns:a16="http://schemas.microsoft.com/office/drawing/2014/main" id="{D30ED8EF-FEF4-4649-8BF9-587563DF3AAC}"/>
                  </a:ext>
                </a:extLst>
              </p:cNvPr>
              <p:cNvSpPr/>
              <p:nvPr/>
            </p:nvSpPr>
            <p:spPr bwMode="gray">
              <a:xfrm>
                <a:off x="2054341" y="2840262"/>
                <a:ext cx="4419220" cy="568325"/>
              </a:xfrm>
              <a:custGeom>
                <a:avLst/>
                <a:gdLst>
                  <a:gd name="T0" fmla="*/ 0 w 2856"/>
                  <a:gd name="T1" fmla="*/ 5 h 358"/>
                  <a:gd name="T2" fmla="*/ 0 w 2856"/>
                  <a:gd name="T3" fmla="*/ 357 h 358"/>
                  <a:gd name="T4" fmla="*/ 2667 w 2856"/>
                  <a:gd name="T5" fmla="*/ 357 h 358"/>
                  <a:gd name="T6" fmla="*/ 2854 w 2856"/>
                  <a:gd name="T7" fmla="*/ 182 h 358"/>
                  <a:gd name="T8" fmla="*/ 2667 w 2856"/>
                  <a:gd name="T9" fmla="*/ 0 h 358"/>
                  <a:gd name="T10" fmla="*/ 0 w 2856"/>
                  <a:gd name="T11" fmla="*/ 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6" h="358">
                    <a:moveTo>
                      <a:pt x="0" y="5"/>
                    </a:moveTo>
                    <a:lnTo>
                      <a:pt x="0" y="357"/>
                    </a:lnTo>
                    <a:cubicBezTo>
                      <a:pt x="97" y="358"/>
                      <a:pt x="2594" y="357"/>
                      <a:pt x="2667" y="357"/>
                    </a:cubicBezTo>
                    <a:cubicBezTo>
                      <a:pt x="2739" y="357"/>
                      <a:pt x="2851" y="321"/>
                      <a:pt x="2854" y="182"/>
                    </a:cubicBezTo>
                    <a:cubicBezTo>
                      <a:pt x="2856" y="43"/>
                      <a:pt x="2755" y="0"/>
                      <a:pt x="2667" y="0"/>
                    </a:cubicBezTo>
                    <a:cubicBezTo>
                      <a:pt x="2579" y="0"/>
                      <a:pt x="95" y="5"/>
                      <a:pt x="0" y="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Freeform 10">
                <a:extLst>
                  <a:ext uri="{FF2B5EF4-FFF2-40B4-BE49-F238E27FC236}">
                    <a16:creationId xmlns:a16="http://schemas.microsoft.com/office/drawing/2014/main" id="{7285AE4F-15CE-A84A-8DEE-80A59A9A13E9}"/>
                  </a:ext>
                </a:extLst>
              </p:cNvPr>
              <p:cNvSpPr/>
              <p:nvPr/>
            </p:nvSpPr>
            <p:spPr bwMode="gray">
              <a:xfrm>
                <a:off x="1325234" y="2840262"/>
                <a:ext cx="609600" cy="568325"/>
              </a:xfrm>
              <a:custGeom>
                <a:avLst/>
                <a:gdLst>
                  <a:gd name="T0" fmla="*/ 372 w 372"/>
                  <a:gd name="T1" fmla="*/ 1 h 358"/>
                  <a:gd name="T2" fmla="*/ 372 w 372"/>
                  <a:gd name="T3" fmla="*/ 358 h 358"/>
                  <a:gd name="T4" fmla="*/ 165 w 372"/>
                  <a:gd name="T5" fmla="*/ 357 h 358"/>
                  <a:gd name="T6" fmla="*/ 0 w 372"/>
                  <a:gd name="T7" fmla="*/ 181 h 358"/>
                  <a:gd name="T8" fmla="*/ 164 w 372"/>
                  <a:gd name="T9" fmla="*/ 1 h 358"/>
                  <a:gd name="T10" fmla="*/ 372 w 372"/>
                  <a:gd name="T11" fmla="*/ 1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58">
                    <a:moveTo>
                      <a:pt x="372" y="1"/>
                    </a:moveTo>
                    <a:cubicBezTo>
                      <a:pt x="372" y="179"/>
                      <a:pt x="372" y="358"/>
                      <a:pt x="372" y="358"/>
                    </a:cubicBezTo>
                    <a:lnTo>
                      <a:pt x="165" y="357"/>
                    </a:lnTo>
                    <a:cubicBezTo>
                      <a:pt x="137" y="357"/>
                      <a:pt x="0" y="316"/>
                      <a:pt x="0" y="181"/>
                    </a:cubicBezTo>
                    <a:cubicBezTo>
                      <a:pt x="0" y="46"/>
                      <a:pt x="126" y="0"/>
                      <a:pt x="164" y="1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" name="Text Box 17">
                <a:extLst>
                  <a:ext uri="{FF2B5EF4-FFF2-40B4-BE49-F238E27FC236}">
                    <a16:creationId xmlns:a16="http://schemas.microsoft.com/office/drawing/2014/main" id="{05110A2A-F0C6-2E4C-AF8F-46721D54A6A0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522457" y="2913877"/>
                <a:ext cx="304800" cy="407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28398" dir="1593903" algn="ctr" rotWithShape="0">
                  <a:srgbClr val="333333">
                    <a:alpha val="50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25" name="Text Box 13">
                <a:extLst>
                  <a:ext uri="{FF2B5EF4-FFF2-40B4-BE49-F238E27FC236}">
                    <a16:creationId xmlns:a16="http://schemas.microsoft.com/office/drawing/2014/main" id="{C28FEAF3-B441-0143-8E52-DD7D8881F587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77863" y="2937293"/>
                <a:ext cx="4222464" cy="3742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17961" dir="2700000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tIns="27000" bIns="27000" anchor="ctr" anchorCtr="0">
                <a:spAutoFit/>
              </a:bodyPr>
              <a:lstStyle/>
              <a:p>
                <a:pPr lvl="0"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Experimental Results</a:t>
                </a:r>
                <a:endPara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2" name="Group 1">
              <a:extLst>
                <a:ext uri="{FF2B5EF4-FFF2-40B4-BE49-F238E27FC236}">
                  <a16:creationId xmlns:a16="http://schemas.microsoft.com/office/drawing/2014/main" id="{9424B437-741E-3949-A72F-6AB5C97E3F31}"/>
                </a:ext>
              </a:extLst>
            </p:cNvPr>
            <p:cNvGrpSpPr/>
            <p:nvPr/>
          </p:nvGrpSpPr>
          <p:grpSpPr>
            <a:xfrm>
              <a:off x="3503712" y="1916832"/>
              <a:ext cx="4998601" cy="426244"/>
              <a:chOff x="1325234" y="2077505"/>
              <a:chExt cx="5157605" cy="568325"/>
            </a:xfrm>
          </p:grpSpPr>
          <p:sp>
            <p:nvSpPr>
              <p:cNvPr id="18" name="Freeform 11">
                <a:extLst>
                  <a:ext uri="{FF2B5EF4-FFF2-40B4-BE49-F238E27FC236}">
                    <a16:creationId xmlns:a16="http://schemas.microsoft.com/office/drawing/2014/main" id="{43C0B1AF-DB31-3C46-A2F0-75DCE23E2DCA}"/>
                  </a:ext>
                </a:extLst>
              </p:cNvPr>
              <p:cNvSpPr/>
              <p:nvPr/>
            </p:nvSpPr>
            <p:spPr bwMode="gray">
              <a:xfrm>
                <a:off x="2054341" y="2077505"/>
                <a:ext cx="4428498" cy="568325"/>
              </a:xfrm>
              <a:custGeom>
                <a:avLst/>
                <a:gdLst>
                  <a:gd name="T0" fmla="*/ 0 w 2856"/>
                  <a:gd name="T1" fmla="*/ 5 h 358"/>
                  <a:gd name="T2" fmla="*/ 0 w 2856"/>
                  <a:gd name="T3" fmla="*/ 357 h 358"/>
                  <a:gd name="T4" fmla="*/ 2667 w 2856"/>
                  <a:gd name="T5" fmla="*/ 357 h 358"/>
                  <a:gd name="T6" fmla="*/ 2854 w 2856"/>
                  <a:gd name="T7" fmla="*/ 182 h 358"/>
                  <a:gd name="T8" fmla="*/ 2667 w 2856"/>
                  <a:gd name="T9" fmla="*/ 0 h 358"/>
                  <a:gd name="T10" fmla="*/ 0 w 2856"/>
                  <a:gd name="T11" fmla="*/ 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6" h="358">
                    <a:moveTo>
                      <a:pt x="0" y="5"/>
                    </a:moveTo>
                    <a:lnTo>
                      <a:pt x="0" y="357"/>
                    </a:lnTo>
                    <a:cubicBezTo>
                      <a:pt x="97" y="358"/>
                      <a:pt x="2594" y="357"/>
                      <a:pt x="2667" y="357"/>
                    </a:cubicBezTo>
                    <a:cubicBezTo>
                      <a:pt x="2739" y="357"/>
                      <a:pt x="2851" y="321"/>
                      <a:pt x="2854" y="182"/>
                    </a:cubicBezTo>
                    <a:cubicBezTo>
                      <a:pt x="2856" y="43"/>
                      <a:pt x="2755" y="0"/>
                      <a:pt x="2667" y="0"/>
                    </a:cubicBezTo>
                    <a:cubicBezTo>
                      <a:pt x="2579" y="0"/>
                      <a:pt x="95" y="5"/>
                      <a:pt x="0" y="5"/>
                    </a:cubicBezTo>
                    <a:close/>
                  </a:path>
                </a:pathLst>
              </a:custGeom>
              <a:solidFill>
                <a:schemeClr val="bg2"/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9" name="Freeform 12">
                <a:extLst>
                  <a:ext uri="{FF2B5EF4-FFF2-40B4-BE49-F238E27FC236}">
                    <a16:creationId xmlns:a16="http://schemas.microsoft.com/office/drawing/2014/main" id="{AF1B00B4-2443-E34F-90F8-3A0F28455B0B}"/>
                  </a:ext>
                </a:extLst>
              </p:cNvPr>
              <p:cNvSpPr/>
              <p:nvPr/>
            </p:nvSpPr>
            <p:spPr bwMode="gray">
              <a:xfrm>
                <a:off x="1325234" y="2077505"/>
                <a:ext cx="609600" cy="568325"/>
              </a:xfrm>
              <a:custGeom>
                <a:avLst/>
                <a:gdLst>
                  <a:gd name="T0" fmla="*/ 372 w 372"/>
                  <a:gd name="T1" fmla="*/ 1 h 358"/>
                  <a:gd name="T2" fmla="*/ 372 w 372"/>
                  <a:gd name="T3" fmla="*/ 358 h 358"/>
                  <a:gd name="T4" fmla="*/ 165 w 372"/>
                  <a:gd name="T5" fmla="*/ 357 h 358"/>
                  <a:gd name="T6" fmla="*/ 0 w 372"/>
                  <a:gd name="T7" fmla="*/ 181 h 358"/>
                  <a:gd name="T8" fmla="*/ 164 w 372"/>
                  <a:gd name="T9" fmla="*/ 1 h 358"/>
                  <a:gd name="T10" fmla="*/ 372 w 372"/>
                  <a:gd name="T11" fmla="*/ 1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58">
                    <a:moveTo>
                      <a:pt x="372" y="1"/>
                    </a:moveTo>
                    <a:cubicBezTo>
                      <a:pt x="372" y="179"/>
                      <a:pt x="372" y="358"/>
                      <a:pt x="372" y="358"/>
                    </a:cubicBezTo>
                    <a:lnTo>
                      <a:pt x="165" y="357"/>
                    </a:lnTo>
                    <a:cubicBezTo>
                      <a:pt x="137" y="357"/>
                      <a:pt x="0" y="316"/>
                      <a:pt x="0" y="181"/>
                    </a:cubicBezTo>
                    <a:cubicBezTo>
                      <a:pt x="0" y="46"/>
                      <a:pt x="126" y="0"/>
                      <a:pt x="164" y="1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chemeClr val="bg2"/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 dirty="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id="{22173EBF-2A99-394B-A8EB-0643CAEE8E36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522814" y="2152633"/>
                <a:ext cx="304800" cy="407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28398" dir="1593903" algn="ctr" rotWithShape="0">
                  <a:srgbClr val="333333">
                    <a:alpha val="50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21" name="Text Box 13">
                <a:extLst>
                  <a:ext uri="{FF2B5EF4-FFF2-40B4-BE49-F238E27FC236}">
                    <a16:creationId xmlns:a16="http://schemas.microsoft.com/office/drawing/2014/main" id="{D04C2462-89A6-F94C-92F1-50638D7858BC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80900" y="2174536"/>
                <a:ext cx="3168000" cy="374263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17961" dir="2700000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tIns="27000" bIns="27000" anchor="ctr" anchorCtr="0">
                <a:spAutoFit/>
              </a:bodyPr>
              <a:lstStyle/>
              <a:p>
                <a:pPr lvl="0"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Motivation</a:t>
                </a:r>
                <a:endPara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3" name="Group 25">
              <a:extLst>
                <a:ext uri="{FF2B5EF4-FFF2-40B4-BE49-F238E27FC236}">
                  <a16:creationId xmlns:a16="http://schemas.microsoft.com/office/drawing/2014/main" id="{BC015302-E1F0-DE4C-A699-5C6549677B4E}"/>
                </a:ext>
              </a:extLst>
            </p:cNvPr>
            <p:cNvGrpSpPr/>
            <p:nvPr/>
          </p:nvGrpSpPr>
          <p:grpSpPr>
            <a:xfrm>
              <a:off x="3526786" y="2532968"/>
              <a:ext cx="4980383" cy="426244"/>
              <a:chOff x="1325234" y="2840262"/>
              <a:chExt cx="5138808" cy="568325"/>
            </a:xfrm>
          </p:grpSpPr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3C71AE1E-736D-3F47-82D8-031DC335C21D}"/>
                  </a:ext>
                </a:extLst>
              </p:cNvPr>
              <p:cNvSpPr/>
              <p:nvPr/>
            </p:nvSpPr>
            <p:spPr bwMode="gray">
              <a:xfrm>
                <a:off x="2054341" y="2840262"/>
                <a:ext cx="4409701" cy="568325"/>
              </a:xfrm>
              <a:custGeom>
                <a:avLst/>
                <a:gdLst>
                  <a:gd name="T0" fmla="*/ 0 w 2856"/>
                  <a:gd name="T1" fmla="*/ 5 h 358"/>
                  <a:gd name="T2" fmla="*/ 0 w 2856"/>
                  <a:gd name="T3" fmla="*/ 357 h 358"/>
                  <a:gd name="T4" fmla="*/ 2667 w 2856"/>
                  <a:gd name="T5" fmla="*/ 357 h 358"/>
                  <a:gd name="T6" fmla="*/ 2854 w 2856"/>
                  <a:gd name="T7" fmla="*/ 182 h 358"/>
                  <a:gd name="T8" fmla="*/ 2667 w 2856"/>
                  <a:gd name="T9" fmla="*/ 0 h 358"/>
                  <a:gd name="T10" fmla="*/ 0 w 2856"/>
                  <a:gd name="T11" fmla="*/ 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6" h="358">
                    <a:moveTo>
                      <a:pt x="0" y="5"/>
                    </a:moveTo>
                    <a:lnTo>
                      <a:pt x="0" y="357"/>
                    </a:lnTo>
                    <a:cubicBezTo>
                      <a:pt x="97" y="358"/>
                      <a:pt x="2594" y="357"/>
                      <a:pt x="2667" y="357"/>
                    </a:cubicBezTo>
                    <a:cubicBezTo>
                      <a:pt x="2739" y="357"/>
                      <a:pt x="2851" y="321"/>
                      <a:pt x="2854" y="182"/>
                    </a:cubicBezTo>
                    <a:cubicBezTo>
                      <a:pt x="2856" y="43"/>
                      <a:pt x="2755" y="0"/>
                      <a:pt x="2667" y="0"/>
                    </a:cubicBezTo>
                    <a:cubicBezTo>
                      <a:pt x="2579" y="0"/>
                      <a:pt x="95" y="5"/>
                      <a:pt x="0" y="5"/>
                    </a:cubicBez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8C2C2546-4FE0-2244-9503-253EA3BE0324}"/>
                  </a:ext>
                </a:extLst>
              </p:cNvPr>
              <p:cNvSpPr/>
              <p:nvPr/>
            </p:nvSpPr>
            <p:spPr bwMode="gray">
              <a:xfrm>
                <a:off x="1325234" y="2840262"/>
                <a:ext cx="609600" cy="568325"/>
              </a:xfrm>
              <a:custGeom>
                <a:avLst/>
                <a:gdLst>
                  <a:gd name="T0" fmla="*/ 372 w 372"/>
                  <a:gd name="T1" fmla="*/ 1 h 358"/>
                  <a:gd name="T2" fmla="*/ 372 w 372"/>
                  <a:gd name="T3" fmla="*/ 358 h 358"/>
                  <a:gd name="T4" fmla="*/ 165 w 372"/>
                  <a:gd name="T5" fmla="*/ 357 h 358"/>
                  <a:gd name="T6" fmla="*/ 0 w 372"/>
                  <a:gd name="T7" fmla="*/ 181 h 358"/>
                  <a:gd name="T8" fmla="*/ 164 w 372"/>
                  <a:gd name="T9" fmla="*/ 1 h 358"/>
                  <a:gd name="T10" fmla="*/ 372 w 372"/>
                  <a:gd name="T11" fmla="*/ 1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58">
                    <a:moveTo>
                      <a:pt x="372" y="1"/>
                    </a:moveTo>
                    <a:cubicBezTo>
                      <a:pt x="372" y="179"/>
                      <a:pt x="372" y="358"/>
                      <a:pt x="372" y="358"/>
                    </a:cubicBezTo>
                    <a:lnTo>
                      <a:pt x="165" y="357"/>
                    </a:lnTo>
                    <a:cubicBezTo>
                      <a:pt x="137" y="357"/>
                      <a:pt x="0" y="316"/>
                      <a:pt x="0" y="181"/>
                    </a:cubicBezTo>
                    <a:cubicBezTo>
                      <a:pt x="0" y="46"/>
                      <a:pt x="126" y="0"/>
                      <a:pt x="164" y="1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6" name="Text Box 17">
                <a:extLst>
                  <a:ext uri="{FF2B5EF4-FFF2-40B4-BE49-F238E27FC236}">
                    <a16:creationId xmlns:a16="http://schemas.microsoft.com/office/drawing/2014/main" id="{019672C1-D909-0146-9CF4-F1D1A66F18C6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512938" y="2921595"/>
                <a:ext cx="304800" cy="407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28398" dir="1593903" algn="ctr" rotWithShape="0">
                  <a:srgbClr val="333333">
                    <a:alpha val="50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7" name="Text Box 13">
                <a:extLst>
                  <a:ext uri="{FF2B5EF4-FFF2-40B4-BE49-F238E27FC236}">
                    <a16:creationId xmlns:a16="http://schemas.microsoft.com/office/drawing/2014/main" id="{A881AE16-3691-5D49-8D34-35D87323E38B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80899" y="2937295"/>
                <a:ext cx="4222463" cy="3742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17961" dir="2700000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tIns="27000" bIns="27000" anchor="ctr" anchorCtr="0">
                <a:spAutoFit/>
              </a:bodyPr>
              <a:lstStyle/>
              <a:p>
                <a:pPr lvl="0">
                  <a:buNone/>
                </a:pPr>
                <a:r>
                  <a:rPr lang="en" altLang="zh-CN" sz="2400" b="1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Architecture of </a:t>
                </a:r>
                <a:r>
                  <a:rPr lang="en" altLang="zh-CN" sz="2400" b="1" dirty="0" err="1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UniCATS</a:t>
                </a:r>
                <a:endParaRPr lang="en" altLang="zh-CN" sz="2400" b="1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25">
              <a:extLst>
                <a:ext uri="{FF2B5EF4-FFF2-40B4-BE49-F238E27FC236}">
                  <a16:creationId xmlns:a16="http://schemas.microsoft.com/office/drawing/2014/main" id="{824BA7D2-66E9-2549-AC35-DF92BA406BC4}"/>
                </a:ext>
              </a:extLst>
            </p:cNvPr>
            <p:cNvGrpSpPr/>
            <p:nvPr/>
          </p:nvGrpSpPr>
          <p:grpSpPr>
            <a:xfrm>
              <a:off x="3503712" y="3749580"/>
              <a:ext cx="5058060" cy="426244"/>
              <a:chOff x="1325234" y="2781270"/>
              <a:chExt cx="5209524" cy="568325"/>
            </a:xfrm>
          </p:grpSpPr>
          <p:sp>
            <p:nvSpPr>
              <p:cNvPr id="34" name="Freeform 9">
                <a:extLst>
                  <a:ext uri="{FF2B5EF4-FFF2-40B4-BE49-F238E27FC236}">
                    <a16:creationId xmlns:a16="http://schemas.microsoft.com/office/drawing/2014/main" id="{2C71AA3D-96F1-2547-9D7A-5A4EF95C20B7}"/>
                  </a:ext>
                </a:extLst>
              </p:cNvPr>
              <p:cNvSpPr/>
              <p:nvPr/>
            </p:nvSpPr>
            <p:spPr bwMode="gray">
              <a:xfrm>
                <a:off x="2054341" y="2781270"/>
                <a:ext cx="4420496" cy="568325"/>
              </a:xfrm>
              <a:custGeom>
                <a:avLst/>
                <a:gdLst>
                  <a:gd name="T0" fmla="*/ 0 w 2856"/>
                  <a:gd name="T1" fmla="*/ 5 h 358"/>
                  <a:gd name="T2" fmla="*/ 0 w 2856"/>
                  <a:gd name="T3" fmla="*/ 357 h 358"/>
                  <a:gd name="T4" fmla="*/ 2667 w 2856"/>
                  <a:gd name="T5" fmla="*/ 357 h 358"/>
                  <a:gd name="T6" fmla="*/ 2854 w 2856"/>
                  <a:gd name="T7" fmla="*/ 182 h 358"/>
                  <a:gd name="T8" fmla="*/ 2667 w 2856"/>
                  <a:gd name="T9" fmla="*/ 0 h 358"/>
                  <a:gd name="T10" fmla="*/ 0 w 2856"/>
                  <a:gd name="T11" fmla="*/ 5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56" h="358">
                    <a:moveTo>
                      <a:pt x="0" y="5"/>
                    </a:moveTo>
                    <a:lnTo>
                      <a:pt x="0" y="357"/>
                    </a:lnTo>
                    <a:cubicBezTo>
                      <a:pt x="97" y="358"/>
                      <a:pt x="2594" y="357"/>
                      <a:pt x="2667" y="357"/>
                    </a:cubicBezTo>
                    <a:cubicBezTo>
                      <a:pt x="2739" y="357"/>
                      <a:pt x="2851" y="321"/>
                      <a:pt x="2854" y="182"/>
                    </a:cubicBezTo>
                    <a:cubicBezTo>
                      <a:pt x="2856" y="43"/>
                      <a:pt x="2755" y="0"/>
                      <a:pt x="2667" y="0"/>
                    </a:cubicBezTo>
                    <a:cubicBezTo>
                      <a:pt x="2579" y="0"/>
                      <a:pt x="95" y="5"/>
                      <a:pt x="0" y="5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" name="Freeform 10">
                <a:extLst>
                  <a:ext uri="{FF2B5EF4-FFF2-40B4-BE49-F238E27FC236}">
                    <a16:creationId xmlns:a16="http://schemas.microsoft.com/office/drawing/2014/main" id="{254453D4-B766-804B-9EC1-D4BE27F7C9E3}"/>
                  </a:ext>
                </a:extLst>
              </p:cNvPr>
              <p:cNvSpPr/>
              <p:nvPr/>
            </p:nvSpPr>
            <p:spPr bwMode="gray">
              <a:xfrm>
                <a:off x="1325234" y="2781270"/>
                <a:ext cx="609600" cy="568325"/>
              </a:xfrm>
              <a:custGeom>
                <a:avLst/>
                <a:gdLst>
                  <a:gd name="T0" fmla="*/ 372 w 372"/>
                  <a:gd name="T1" fmla="*/ 1 h 358"/>
                  <a:gd name="T2" fmla="*/ 372 w 372"/>
                  <a:gd name="T3" fmla="*/ 358 h 358"/>
                  <a:gd name="T4" fmla="*/ 165 w 372"/>
                  <a:gd name="T5" fmla="*/ 357 h 358"/>
                  <a:gd name="T6" fmla="*/ 0 w 372"/>
                  <a:gd name="T7" fmla="*/ 181 h 358"/>
                  <a:gd name="T8" fmla="*/ 164 w 372"/>
                  <a:gd name="T9" fmla="*/ 1 h 358"/>
                  <a:gd name="T10" fmla="*/ 372 w 372"/>
                  <a:gd name="T11" fmla="*/ 1 h 3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2" h="358">
                    <a:moveTo>
                      <a:pt x="372" y="1"/>
                    </a:moveTo>
                    <a:cubicBezTo>
                      <a:pt x="372" y="179"/>
                      <a:pt x="372" y="358"/>
                      <a:pt x="372" y="358"/>
                    </a:cubicBezTo>
                    <a:lnTo>
                      <a:pt x="165" y="357"/>
                    </a:lnTo>
                    <a:cubicBezTo>
                      <a:pt x="137" y="357"/>
                      <a:pt x="0" y="316"/>
                      <a:pt x="0" y="181"/>
                    </a:cubicBezTo>
                    <a:cubicBezTo>
                      <a:pt x="0" y="46"/>
                      <a:pt x="126" y="0"/>
                      <a:pt x="164" y="1"/>
                    </a:cubicBezTo>
                    <a:lnTo>
                      <a:pt x="372" y="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flat" cmpd="sng">
                <a:solidFill>
                  <a:schemeClr val="bg1"/>
                </a:solidFill>
                <a:prstDash val="solid"/>
                <a:round/>
              </a:ln>
              <a:effectLst/>
            </p:spPr>
            <p:txBody>
              <a:bodyPr wrap="none" anchor="ctr"/>
              <a:lstStyle/>
              <a:p>
                <a:endParaRPr lang="zh-CN" altLang="en-US" sz="2400"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6" name="Text Box 17">
                <a:extLst>
                  <a:ext uri="{FF2B5EF4-FFF2-40B4-BE49-F238E27FC236}">
                    <a16:creationId xmlns:a16="http://schemas.microsoft.com/office/drawing/2014/main" id="{F3F9F610-8508-1340-AAED-2C32A41BD549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1522457" y="2854554"/>
                <a:ext cx="304800" cy="407646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28398" dir="1593903" algn="ctr" rotWithShape="0">
                  <a:srgbClr val="333333">
                    <a:alpha val="50000"/>
                  </a:srgb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37" name="Text Box 13">
                <a:extLst>
                  <a:ext uri="{FF2B5EF4-FFF2-40B4-BE49-F238E27FC236}">
                    <a16:creationId xmlns:a16="http://schemas.microsoft.com/office/drawing/2014/main" id="{85742639-3121-B043-AB6A-6ED6DB5658E7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2090764" y="2871246"/>
                <a:ext cx="4443994" cy="374264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>
                <a:outerShdw dist="17961" dir="2700000" algn="ctr" rotWithShape="0">
                  <a:srgbClr val="333333">
                    <a:alpha val="50000"/>
                  </a:srgbClr>
                </a:outerShdw>
              </a:effectLst>
            </p:spPr>
            <p:txBody>
              <a:bodyPr wrap="square" tIns="27000" bIns="27000" anchor="ctr" anchorCtr="0">
                <a:spAutoFit/>
              </a:bodyPr>
              <a:lstStyle/>
              <a:p>
                <a:pPr lvl="0">
                  <a:buNone/>
                </a:pPr>
                <a:r>
                  <a:rPr lang="en-US" altLang="zh-CN" sz="2400" dirty="0">
                    <a:solidFill>
                      <a:schemeClr val="bg1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cs typeface="Arial" panose="020B0604020202020204" pitchFamily="34" charset="0"/>
                  </a:rPr>
                  <a:t>Conclusion</a:t>
                </a:r>
                <a:endParaRPr lang="zh-CN" altLang="en-US" sz="2400" dirty="0">
                  <a:solidFill>
                    <a:schemeClr val="bg1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标题 2">
            <a:extLst>
              <a:ext uri="{FF2B5EF4-FFF2-40B4-BE49-F238E27FC236}">
                <a16:creationId xmlns:a16="http://schemas.microsoft.com/office/drawing/2014/main" id="{CB31DD51-A21F-0946-820A-E7AE927CA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747776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51BC4-C22F-4050-BAE4-52DB0CB2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UniCATS</a:t>
            </a:r>
            <a:r>
              <a:rPr lang="en-US" altLang="zh-CN" dirty="0"/>
              <a:t>: Overview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10345-AB13-401E-A1D9-23F308F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69E735-DD41-8C4A-B83B-8C2A9DC6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980728"/>
            <a:ext cx="10584904" cy="5072765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563631E3-7ED1-3F49-945B-53AD302AA12A}"/>
              </a:ext>
            </a:extLst>
          </p:cNvPr>
          <p:cNvSpPr/>
          <p:nvPr/>
        </p:nvSpPr>
        <p:spPr>
          <a:xfrm>
            <a:off x="2921186" y="3854457"/>
            <a:ext cx="8661214" cy="132556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FBD93F-B527-FB4F-B6F4-70C0D9BE32A4}"/>
              </a:ext>
            </a:extLst>
          </p:cNvPr>
          <p:cNvSpPr txBox="1"/>
          <p:nvPr/>
        </p:nvSpPr>
        <p:spPr>
          <a:xfrm>
            <a:off x="4918297" y="4810688"/>
            <a:ext cx="44678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Acoustic</a:t>
            </a:r>
            <a:r>
              <a:rPr kumimoji="1" lang="zh-CN" altLang="en-US" b="1" dirty="0">
                <a:solidFill>
                  <a:srgbClr val="C00000"/>
                </a:solidFill>
              </a:rPr>
              <a:t> </a:t>
            </a:r>
            <a:r>
              <a:rPr kumimoji="1" lang="en-US" altLang="zh-CN" b="1" dirty="0">
                <a:solidFill>
                  <a:srgbClr val="C00000"/>
                </a:solidFill>
              </a:rPr>
              <a:t>Model: text to semantic token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942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51BC4-C22F-4050-BAE4-52DB0CB2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UniCATS</a:t>
            </a:r>
            <a:r>
              <a:rPr lang="en-US" altLang="zh-CN" dirty="0"/>
              <a:t>: Overview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510345-AB13-401E-A1D9-23F308F1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4552" y="6245225"/>
            <a:ext cx="517848" cy="476250"/>
          </a:xfrm>
        </p:spPr>
        <p:txBody>
          <a:bodyPr/>
          <a:lstStyle/>
          <a:p>
            <a:fld id="{E35E9E6D-B1E9-4F08-8E83-0E081C425F53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869E735-DD41-8C4A-B83B-8C2A9DC62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980728"/>
            <a:ext cx="10584904" cy="5072765"/>
          </a:xfrm>
          <a:prstGeom prst="rect">
            <a:avLst/>
          </a:prstGeom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563631E3-7ED1-3F49-945B-53AD302AA12A}"/>
              </a:ext>
            </a:extLst>
          </p:cNvPr>
          <p:cNvSpPr/>
          <p:nvPr/>
        </p:nvSpPr>
        <p:spPr>
          <a:xfrm>
            <a:off x="2935357" y="1916832"/>
            <a:ext cx="8661214" cy="1325563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FBD93F-B527-FB4F-B6F4-70C0D9BE32A4}"/>
              </a:ext>
            </a:extLst>
          </p:cNvPr>
          <p:cNvSpPr txBox="1"/>
          <p:nvPr/>
        </p:nvSpPr>
        <p:spPr>
          <a:xfrm>
            <a:off x="5053585" y="1917386"/>
            <a:ext cx="4335354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C00000"/>
                </a:solidFill>
              </a:rPr>
              <a:t>Vocoder: semantic token to waveform</a:t>
            </a:r>
            <a:endParaRPr kumimoji="1"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61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ED - Simon Keizer">
  <a:themeElements>
    <a:clrScheme name="CUED - Simon Keiz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ED - Simon Keiz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ED - Simon Keize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ED - Simon Keize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</TotalTime>
  <Words>1280</Words>
  <Application>Microsoft Macintosh PowerPoint</Application>
  <PresentationFormat>宽屏</PresentationFormat>
  <Paragraphs>203</Paragraphs>
  <Slides>26</Slides>
  <Notes>19</Notes>
  <HiddenSlides>0</HiddenSlides>
  <MMClips>7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宋体</vt:lpstr>
      <vt:lpstr>Microsoft YaHei</vt:lpstr>
      <vt:lpstr>Microsoft YaHei</vt:lpstr>
      <vt:lpstr>Arial</vt:lpstr>
      <vt:lpstr>Cambria Math</vt:lpstr>
      <vt:lpstr>Verdana</vt:lpstr>
      <vt:lpstr>Wingdings</vt:lpstr>
      <vt:lpstr>CUED - Simon Keizer</vt:lpstr>
      <vt:lpstr>PowerPoint 演示文稿</vt:lpstr>
      <vt:lpstr>Contents</vt:lpstr>
      <vt:lpstr>Motivation</vt:lpstr>
      <vt:lpstr>Motivation</vt:lpstr>
      <vt:lpstr>Motivation</vt:lpstr>
      <vt:lpstr>Motivation</vt:lpstr>
      <vt:lpstr>Contents</vt:lpstr>
      <vt:lpstr>UniCATS: Overview</vt:lpstr>
      <vt:lpstr>UniCATS: Overview</vt:lpstr>
      <vt:lpstr>UniCATS: Overview</vt:lpstr>
      <vt:lpstr>UniCATS: Overview</vt:lpstr>
      <vt:lpstr>UniCATS: Acoustic model CTX-txt2vec</vt:lpstr>
      <vt:lpstr>UniCATS: Acoustic model CTX-txt2vec</vt:lpstr>
      <vt:lpstr>UniCATS: Acoustic model CTX-txt2vec</vt:lpstr>
      <vt:lpstr>UniCATS: Vocoder CTX-vec2wav</vt:lpstr>
      <vt:lpstr>UniCATS: Vocoder CTX-vec2wav</vt:lpstr>
      <vt:lpstr>UniCATS: Vocoder CTX-vec2wav</vt:lpstr>
      <vt:lpstr>UniCATS: Vocoder CTX-vec2wav</vt:lpstr>
      <vt:lpstr>Contents</vt:lpstr>
      <vt:lpstr>Experimental Results: Configurations</vt:lpstr>
      <vt:lpstr>Experimental Results: Speech Resynthesis</vt:lpstr>
      <vt:lpstr>Experimental Results: Zero-shot Speaker Adaptive TTS</vt:lpstr>
      <vt:lpstr>Experimental Results: Speech Editing</vt:lpstr>
      <vt:lpstr>Contents</vt:lpstr>
      <vt:lpstr>Conclusion</vt:lpstr>
      <vt:lpstr>PowerPoint 演示文稿</vt:lpstr>
    </vt:vector>
  </TitlesOfParts>
  <Company>CUED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Statistical Approach to Dialogue Management Using POMDPs</dc:title>
  <dc:creator>Simon Keizer</dc:creator>
  <cp:lastModifiedBy>Microsoft Office User</cp:lastModifiedBy>
  <cp:revision>4328</cp:revision>
  <cp:lastPrinted>2018-08-27T07:41:22Z</cp:lastPrinted>
  <dcterms:created xsi:type="dcterms:W3CDTF">2013-03-14T01:30:36Z</dcterms:created>
  <dcterms:modified xsi:type="dcterms:W3CDTF">2024-01-11T11:46:25Z</dcterms:modified>
</cp:coreProperties>
</file>