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70" r:id="rId15"/>
    <p:sldId id="271" r:id="rId16"/>
    <p:sldId id="274" r:id="rId17"/>
    <p:sldId id="275" r:id="rId18"/>
    <p:sldId id="282" r:id="rId19"/>
    <p:sldId id="283" r:id="rId20"/>
    <p:sldId id="284" r:id="rId21"/>
    <p:sldId id="285" r:id="rId22"/>
    <p:sldId id="278" r:id="rId23"/>
    <p:sldId id="280" r:id="rId24"/>
    <p:sldId id="281" r:id="rId25"/>
    <p:sldId id="276" r:id="rId26"/>
    <p:sldId id="277" r:id="rId27"/>
    <p:sldId id="286" r:id="rId28"/>
    <p:sldId id="287" r:id="rId29"/>
    <p:sldId id="288" r:id="rId30"/>
    <p:sldId id="289" r:id="rId31"/>
    <p:sldId id="290" r:id="rId32"/>
    <p:sldId id="291" r:id="rId33"/>
    <p:sldId id="272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710A3DDC-DCEF-476C-8B9C-1944DB67B435}">
          <p14:sldIdLst>
            <p14:sldId id="256"/>
            <p14:sldId id="259"/>
            <p14:sldId id="257"/>
          </p14:sldIdLst>
        </p14:section>
        <p14:section name="Arquitetura" id="{11E498D8-A235-46F7-A191-6DE04F66C3F1}">
          <p14:sldIdLst>
            <p14:sldId id="258"/>
          </p14:sldIdLst>
        </p14:section>
        <p14:section name="Desenho de Telas - v0" id="{309F4D69-B65B-4261-B9A1-5CE0F660F150}">
          <p14:sldIdLst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</p14:sldIdLst>
        </p14:section>
        <p14:section name="Desenho de Telas - v1" id="{BECA2C60-3838-48F7-B160-FCC3E92E4950}">
          <p14:sldIdLst>
            <p14:sldId id="269"/>
            <p14:sldId id="270"/>
            <p14:sldId id="271"/>
          </p14:sldIdLst>
        </p14:section>
        <p14:section name="Corrigindo alguns aspectos do nosso código" id="{9E4664E7-0C3C-4385-9AEF-B4B3B4D2C626}">
          <p14:sldIdLst>
            <p14:sldId id="274"/>
            <p14:sldId id="275"/>
          </p14:sldIdLst>
        </p14:section>
        <p14:section name="Funcionalidades" id="{94801814-CF30-47BD-AA40-AB4541BB8541}">
          <p14:sldIdLst>
            <p14:sldId id="282"/>
            <p14:sldId id="283"/>
            <p14:sldId id="284"/>
            <p14:sldId id="285"/>
            <p14:sldId id="278"/>
            <p14:sldId id="280"/>
            <p14:sldId id="281"/>
            <p14:sldId id="276"/>
            <p14:sldId id="277"/>
          </p14:sldIdLst>
        </p14:section>
        <p14:section name="DELETE" id="{3874A174-9693-4845-B0DE-69770F4B9483}">
          <p14:sldIdLst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Referências" id="{003FA1C0-CACF-4CA7-9B48-ADC2357885C2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274D3-D788-4DBF-A837-9CABB56C1E47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4E58-2A90-44B9-A6C4-97E52014B2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01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4E58-2A90-44B9-A6C4-97E52014B24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91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4E58-2A90-44B9-A6C4-97E52014B24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57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* Existem vários motivos para que no mercado de trabalho não se realizar dessa forma (devido a padrões de arquitetura de desenvolvimento), mas para iniciarmos o nosso projeto e já começarmos com o commit no banco de dados já estará de bom tamanho.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4E58-2A90-44B9-A6C4-97E52014B24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05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6629E-8751-EDC1-7C28-E032E520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DF6D39-CDB9-E00B-4984-6E6BE699A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B38387-65DB-ADDF-8521-A680E98C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8EC471-9CF8-542D-CC26-7756E2F0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9DD53-5849-9572-D4F5-1F87106D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87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4620E-12F2-1DD4-E771-5525221C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EFB19-E676-EC51-E280-CE4D8FB1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47AE98-6DDB-59B9-5426-DB657CE7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6CE47-B4E6-4C58-D6D5-DC077D94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0F04C-509C-17AD-646B-E9DEFE9D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66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296990-E67D-AECA-4A23-EAA39694C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0FE00B-15A7-0A53-398C-9247E5246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37C862-8701-8618-4BF8-E007146E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E02A7B-229C-9972-BD16-58E94670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1A6D43-22D9-02D9-A142-25EDA841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80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1FCE2-471A-C872-100A-53C3CC6E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DE94A-4799-C183-C794-DDC7D38A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A46FF9-97C9-88AF-EDBD-594E5CA5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F7D26E-6EE6-C2FB-7D11-72B5E805D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103C1D-BD99-50B0-3F35-FA6CDDC8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51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3486C-8E4A-4886-B451-8A3AF82E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A2B04-828E-6ADC-4C1D-BCBAD7830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814C5-B9FC-575D-83AF-FAE312C1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0568A9-1996-D462-52D2-3C5FDAE4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D1126-3198-16E7-1BA2-81FA5D98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687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C2F16-596D-FFFA-E4CF-78C1E957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268DD-B828-3895-6835-7BDD93308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692FFD-9678-2990-9CB5-2BC8B124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1AA72C-9E7B-0E59-DC41-BDDD8743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326C25-10AE-4FD0-AC32-47818CB7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EE6F25-A960-59BD-4F03-3202F932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59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DBFF5-E775-F4C6-75FB-B2D379E33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ACFFEA-698C-67F8-A5AA-77AD3530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B4BE62-D97A-B4D0-16E0-98C1BE07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395F8D-D760-33A0-5DC7-E49560DB8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E112C4-F0BF-579F-76FF-9BCC12B74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F09A87-B8AA-1E29-2D25-65E0BD67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A3F33A-FA87-5BD3-D08E-66723EBA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7288AA-185A-1DFA-699C-329C81C9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85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E08C2-DD71-2D2F-C4E0-9DA83398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3CEBD8-9475-B6F6-7227-5EF604AF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A2B288-2442-5BBF-1363-AD2FE321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C99A19-CD44-0451-487C-475E21DF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2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F5B410-4337-085C-3426-6890DAF4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A9AEB2-085A-6ADA-012E-9061D0B9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59BE1E-19A7-5239-5362-A79E0680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78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ED39B-C2DD-976C-9636-B13B3CAF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AE796-D2E6-A6C9-F7E1-3707FC9C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D08735-28C7-70FB-7DA6-C2AA0DB0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5BC556-682D-F9C3-F3CF-9D024B31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13717-7F5D-6C74-8B0C-D9A3B716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EC274B-F418-9222-8399-FE9CF17A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212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C1250-4E25-7335-7191-4AA4276C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1308A4-5661-2334-BE9F-5A568033A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6DBF61-2876-1680-D1B9-8701B43A7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EC52F2-002A-2775-6AD8-0CC6614E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C3A3D-34D8-47FD-9B2E-6F005928ABB2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74CE1-2D0F-63AC-8E97-FFDC9A5B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CA2D06-68D4-B85E-2BB8-8835438B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99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CA90AC-9455-1668-DD35-CE9F8041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C7F8F7-069D-4033-E147-DE1B8E80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82412C-0B30-5E89-7506-AC6CF0C32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C3A3D-34D8-47FD-9B2E-6F005928ABB2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66AF6-F3F2-0689-6229-23EFD470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DB53E5-3429-BDE6-A1F9-F20799398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AB90EF-A253-4645-BAA5-F6436FE011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68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s://learn.microsoft.com/pt-br/dotnet/cshar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_q3j25ACmQ4" TargetMode="External"/><Relationship Id="rId5" Type="http://schemas.openxmlformats.org/officeDocument/2006/relationships/hyperlink" Target="https://customtkinter.tomschimansky.com/documentation/" TargetMode="External"/><Relationship Id="rId4" Type="http://schemas.openxmlformats.org/officeDocument/2006/relationships/hyperlink" Target="https://dev.mysql.com/doc/connector-net/en/connector-net-programming-prepared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D89DC-2696-3EAD-2FE0-E8C30286B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3128"/>
            <a:ext cx="9144000" cy="2387600"/>
          </a:xfrm>
        </p:spPr>
        <p:txBody>
          <a:bodyPr/>
          <a:lstStyle/>
          <a:p>
            <a:r>
              <a:rPr lang="pt-BR"/>
              <a:t>Windows Forms </a:t>
            </a:r>
            <a:r>
              <a:rPr lang="pt-BR" dirty="0"/>
              <a:t>com Visual Studio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A56CBA-4565-D521-8B89-01CD7E379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0728"/>
            <a:ext cx="9144000" cy="1655762"/>
          </a:xfrm>
        </p:spPr>
        <p:txBody>
          <a:bodyPr/>
          <a:lstStyle/>
          <a:p>
            <a:r>
              <a:rPr lang="pt-BR" b="1" dirty="0"/>
              <a:t>Curso Livre SENAC – Programador de Sistemas</a:t>
            </a:r>
          </a:p>
          <a:p>
            <a:r>
              <a:rPr lang="pt-BR" b="1" dirty="0"/>
              <a:t>Professor</a:t>
            </a:r>
            <a:r>
              <a:rPr lang="pt-BR" dirty="0"/>
              <a:t>: Matheus de A. Cantarutti</a:t>
            </a:r>
          </a:p>
        </p:txBody>
      </p:sp>
      <p:pic>
        <p:nvPicPr>
          <p:cNvPr id="5" name="Imagem 4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BC6B49CE-60AC-CF24-FB38-A9A31AA2A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A9493-5668-72B8-351B-9996C687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de Programação Aplicada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8D2668-1B7B-D413-9B25-B44CEB441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queremos salvar as informações no Banco de dados, onde deveríamos realizar a criação do código para a realização do commit no banco?</a:t>
            </a:r>
          </a:p>
          <a:p>
            <a:pPr lvl="1"/>
            <a:r>
              <a:rPr lang="pt-BR" dirty="0"/>
              <a:t>No botão </a:t>
            </a:r>
            <a:r>
              <a:rPr lang="pt-BR" b="1" dirty="0"/>
              <a:t>Salvar</a:t>
            </a:r>
            <a:r>
              <a:rPr lang="pt-BR" dirty="0"/>
              <a:t>*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40C72-B710-B741-A7EE-165FE5ADEA8D}"/>
              </a:ext>
            </a:extLst>
          </p:cNvPr>
          <p:cNvSpPr txBox="1"/>
          <p:nvPr/>
        </p:nvSpPr>
        <p:spPr>
          <a:xfrm>
            <a:off x="1336360" y="4001294"/>
            <a:ext cx="63516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Precisamos criar a conexão com o banco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Especificar a consulta SQL que desejo fazer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Dizer para o C# executar esse comando SQL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Mostrar uma mensagem caso os dados sejam salvos de maneira correta no banco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Fechar a conexão com o banco de dados</a:t>
            </a:r>
          </a:p>
        </p:txBody>
      </p:sp>
      <p:pic>
        <p:nvPicPr>
          <p:cNvPr id="7" name="Imagem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10CB1810-DBD9-4B90-B879-6FB533F9F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A4AF2-AAF3-6430-B68E-FFBBBE2E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Iniciais -Conexão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43550-248A-8777-E435-CFD85891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UserControl1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</a:t>
            </a:r>
            <a:endParaRPr lang="pt-BR" sz="18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MySqlConnection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padrão: host user senha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data_source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datasource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pt-BR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localhost;username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pt-BR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root;password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=&lt;</a:t>
            </a:r>
            <a:r>
              <a:rPr lang="pt-BR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sua_senha</a:t>
            </a:r>
            <a:r>
              <a:rPr lang="pt-BR" sz="1800" u="sng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database=aulas"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UserControl1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39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80881-E6BE-A1F7-D525-9192EFB8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1" y="109486"/>
            <a:ext cx="10515600" cy="1325563"/>
          </a:xfrm>
        </p:spPr>
        <p:txBody>
          <a:bodyPr/>
          <a:lstStyle/>
          <a:p>
            <a:r>
              <a:rPr lang="pt-BR" dirty="0"/>
              <a:t>Código Botão Salvar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85F5C-3714-7ED5-A574-E9F37FF1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2160"/>
            <a:ext cx="10515600" cy="44146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button1_Click(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 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 Criar a conexão com o MySQL	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MySqlConnection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data_source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string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"INSERT INTO contato (nome, email, telefone) VALUES ('"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"','"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"','"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"')"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 Executar Comando </a:t>
            </a:r>
            <a:r>
              <a:rPr lang="pt-BR" sz="12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Insert</a:t>
            </a:r>
            <a:endParaRPr lang="pt-BR" sz="12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insert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Conexao.Open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insert.ExecuteReader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 Mostrando uma Mensagem para o Usuário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"Dados Inseridos com Sucesso!!!"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	}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catch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);} </a:t>
            </a:r>
          </a:p>
          <a:p>
            <a:pPr marL="0" indent="0">
              <a:buNone/>
            </a:pP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Conexao.Close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();}}</a:t>
            </a:r>
            <a:endParaRPr lang="pt-BR" sz="1600" dirty="0"/>
          </a:p>
        </p:txBody>
      </p:sp>
      <p:pic>
        <p:nvPicPr>
          <p:cNvPr id="4" name="Imagem 3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0C7A2902-FBFA-37C2-29CA-9723478D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1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84854-3A71-FEE5-DC38-7E3551FF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melhorar a nossa tela?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A56DB0A-03AD-1661-A1B4-3BABB7F6AA61}"/>
              </a:ext>
            </a:extLst>
          </p:cNvPr>
          <p:cNvGrpSpPr/>
          <p:nvPr/>
        </p:nvGrpSpPr>
        <p:grpSpPr>
          <a:xfrm>
            <a:off x="688925" y="2293086"/>
            <a:ext cx="10699111" cy="3182937"/>
            <a:chOff x="688925" y="2293086"/>
            <a:chExt cx="10699111" cy="318293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D9BBCCC-ECA2-37D1-278E-3F307ED0E967}"/>
                </a:ext>
              </a:extLst>
            </p:cNvPr>
            <p:cNvSpPr/>
            <p:nvPr/>
          </p:nvSpPr>
          <p:spPr>
            <a:xfrm>
              <a:off x="688925" y="2293086"/>
              <a:ext cx="10699111" cy="31829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E3CD56F-34AC-EB79-9045-E34ABCCA0F35}"/>
                </a:ext>
              </a:extLst>
            </p:cNvPr>
            <p:cNvSpPr txBox="1"/>
            <p:nvPr/>
          </p:nvSpPr>
          <p:spPr>
            <a:xfrm>
              <a:off x="803963" y="2492932"/>
              <a:ext cx="7945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0EDDAA9-1EB7-136B-276C-96F19A503059}"/>
                </a:ext>
              </a:extLst>
            </p:cNvPr>
            <p:cNvSpPr txBox="1"/>
            <p:nvPr/>
          </p:nvSpPr>
          <p:spPr>
            <a:xfrm>
              <a:off x="803963" y="3235910"/>
              <a:ext cx="651976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4B40077-AE29-9018-EB3B-9A6204621711}"/>
                </a:ext>
              </a:extLst>
            </p:cNvPr>
            <p:cNvSpPr txBox="1"/>
            <p:nvPr/>
          </p:nvSpPr>
          <p:spPr>
            <a:xfrm>
              <a:off x="803963" y="4004479"/>
              <a:ext cx="794562" cy="254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D86CACB2-0C86-A708-1630-775793C9A079}"/>
                </a:ext>
              </a:extLst>
            </p:cNvPr>
            <p:cNvSpPr/>
            <p:nvPr/>
          </p:nvSpPr>
          <p:spPr>
            <a:xfrm>
              <a:off x="866916" y="2799472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46C6CB9-8ED6-4391-2DF7-B4B570F4B564}"/>
                </a:ext>
              </a:extLst>
            </p:cNvPr>
            <p:cNvSpPr/>
            <p:nvPr/>
          </p:nvSpPr>
          <p:spPr>
            <a:xfrm>
              <a:off x="866915" y="3559521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9DDA6E9-70EA-50FF-D74B-C2771FB78E5E}"/>
                </a:ext>
              </a:extLst>
            </p:cNvPr>
            <p:cNvSpPr/>
            <p:nvPr/>
          </p:nvSpPr>
          <p:spPr>
            <a:xfrm>
              <a:off x="866915" y="4319571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0E982F03-41B6-B8EB-0B9D-A8EF24F77B4A}"/>
                </a:ext>
              </a:extLst>
            </p:cNvPr>
            <p:cNvSpPr/>
            <p:nvPr/>
          </p:nvSpPr>
          <p:spPr>
            <a:xfrm>
              <a:off x="2591774" y="4890438"/>
              <a:ext cx="850859" cy="3250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Salvar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888129E-E858-C2CB-9CAA-1AF16AF0E7C2}"/>
                </a:ext>
              </a:extLst>
            </p:cNvPr>
            <p:cNvSpPr txBox="1"/>
            <p:nvPr/>
          </p:nvSpPr>
          <p:spPr>
            <a:xfrm>
              <a:off x="3551758" y="2403445"/>
              <a:ext cx="171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Buscar Nome: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3802762-BA12-50DB-FCD9-044B94A4DA97}"/>
                </a:ext>
              </a:extLst>
            </p:cNvPr>
            <p:cNvSpPr/>
            <p:nvPr/>
          </p:nvSpPr>
          <p:spPr>
            <a:xfrm>
              <a:off x="3551758" y="3235910"/>
              <a:ext cx="7773326" cy="1979561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D00DF884-A26B-C721-1A8D-B96828300E45}"/>
                </a:ext>
              </a:extLst>
            </p:cNvPr>
            <p:cNvSpPr/>
            <p:nvPr/>
          </p:nvSpPr>
          <p:spPr>
            <a:xfrm>
              <a:off x="3551758" y="2799472"/>
              <a:ext cx="6278042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João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88A8EB8-34B5-1D3D-57D7-A8DC72207E3D}"/>
                </a:ext>
              </a:extLst>
            </p:cNvPr>
            <p:cNvSpPr/>
            <p:nvPr/>
          </p:nvSpPr>
          <p:spPr>
            <a:xfrm>
              <a:off x="9938924" y="2797301"/>
              <a:ext cx="1386160" cy="3250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Buscar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65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714CCF-EEEA-2253-7BD3-E47B5F94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34364"/>
            <a:ext cx="6915150" cy="531685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button2_Click(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EventArgs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 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b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 = </a:t>
            </a:r>
            <a:r>
              <a:rPr lang="pt-BR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"%"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txtBuscar.Text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"%"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Criar a conexão com o MySQL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MySqlConnection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data_source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"SELECT * FROM 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contato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WHERE </a:t>
            </a:r>
            <a:r>
              <a:rPr lang="en-US" sz="9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nome</a:t>
            </a:r>
            <a:r>
              <a:rPr lang="en-US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LIKE @q OR email LIKE @q"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Conexao.Open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buscar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buscar.Parameters.AddWithValue(</a:t>
            </a:r>
            <a:r>
              <a:rPr lang="fr-FR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"@q"</a:t>
            </a:r>
            <a:r>
              <a:rPr lang="fr-F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q);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// armazena as </a:t>
            </a:r>
            <a:r>
              <a:rPr lang="pt-BR" sz="9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informacoes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 temos na busca para mostrar na tela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MySqlDataReader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buscar.ExecuteReader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Vai limpar a lista que está na tela e mostrar a nova que estamos especificando no botão de buscar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lstContatos.Items.Clear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Vamos adicionando o valor que estamos buscando em uma lista para que seja mostrado na tela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reader.Read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()){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// obtendo as informações do banco de dados (vetor de </a:t>
            </a:r>
            <a:r>
              <a:rPr lang="pt-BR" sz="9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strings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reader.GetInt32(0).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id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reader.GetString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(1),   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nome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reader.GetString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(2),   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email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reader.GetString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(3),          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telefone</a:t>
            </a: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var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linha_list_view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ListViewItem</a:t>
            </a:r>
            <a:r>
              <a:rPr lang="en-US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(row); </a:t>
            </a:r>
            <a:r>
              <a:rPr lang="pt-BR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Adicionamos o valor da posição ROW na lista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lstContatos.Items.Add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linha_list_view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 </a:t>
            </a:r>
            <a:r>
              <a:rPr lang="pt-BR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 </a:t>
            </a:r>
            <a:r>
              <a:rPr lang="pt-BR" sz="9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endParaRPr lang="pt-BR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pt-BR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Conexao.Close</a:t>
            </a:r>
            <a:r>
              <a:rPr lang="pt-BR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</a:t>
            </a:r>
          </a:p>
          <a:p>
            <a:pPr marL="0" indent="0">
              <a:spcBef>
                <a:spcPts val="0"/>
              </a:spcBef>
              <a:buNone/>
            </a:pPr>
            <a:endParaRPr lang="pt-BR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pt-BR" sz="11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3A95284-E397-461F-8A9F-A0C67DDEB439}"/>
              </a:ext>
            </a:extLst>
          </p:cNvPr>
          <p:cNvSpPr/>
          <p:nvPr/>
        </p:nvSpPr>
        <p:spPr>
          <a:xfrm>
            <a:off x="1047943" y="999173"/>
            <a:ext cx="2542411" cy="213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A7B1F5E-46E1-AE50-71BF-4E04C67ACC56}"/>
              </a:ext>
            </a:extLst>
          </p:cNvPr>
          <p:cNvSpPr/>
          <p:nvPr/>
        </p:nvSpPr>
        <p:spPr>
          <a:xfrm>
            <a:off x="1128523" y="1672591"/>
            <a:ext cx="4447412" cy="213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00FA18D-3573-889D-B77E-A2EB442ACBDD}"/>
              </a:ext>
            </a:extLst>
          </p:cNvPr>
          <p:cNvSpPr txBox="1"/>
          <p:nvPr/>
        </p:nvSpPr>
        <p:spPr>
          <a:xfrm>
            <a:off x="7524750" y="1443841"/>
            <a:ext cx="42967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que o comando </a:t>
            </a:r>
            <a:r>
              <a:rPr lang="pt-BR" b="1" u="sng" dirty="0"/>
              <a:t>LIKE</a:t>
            </a:r>
            <a:r>
              <a:rPr lang="pt-BR" dirty="0"/>
              <a:t> faz?</a:t>
            </a:r>
          </a:p>
          <a:p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Podemos buscar textos que obedecem a uma regra ou padrão</a:t>
            </a:r>
          </a:p>
          <a:p>
            <a:pPr marL="342900" indent="-342900">
              <a:buAutoNum type="arabicPeriod"/>
            </a:pPr>
            <a:r>
              <a:rPr lang="pt-BR" dirty="0"/>
              <a:t>A variável q (de query) estará recebendo o valor do texto digitado no </a:t>
            </a:r>
            <a:r>
              <a:rPr lang="pt-BR" dirty="0" err="1"/>
              <a:t>textBox</a:t>
            </a:r>
            <a:r>
              <a:rPr lang="pt-BR" dirty="0"/>
              <a:t> de busca, e o símbolo de %% representa o “padrão” que devemos encontrar no banco de dados</a:t>
            </a:r>
          </a:p>
          <a:p>
            <a:pPr marL="342900" indent="-342900">
              <a:buAutoNum type="arabicPeriod"/>
            </a:pPr>
            <a:r>
              <a:rPr lang="pt-BR" dirty="0"/>
              <a:t>A variável </a:t>
            </a:r>
            <a:r>
              <a:rPr lang="pt-BR" dirty="0" err="1"/>
              <a:t>sql</a:t>
            </a:r>
            <a:r>
              <a:rPr lang="pt-BR" dirty="0"/>
              <a:t> irá retornar o valor onde o nome ou email contem – em qualquer parte do texto – o conteúdo/valor digitado no </a:t>
            </a:r>
            <a:r>
              <a:rPr lang="pt-BR" dirty="0" err="1"/>
              <a:t>textBox</a:t>
            </a:r>
            <a:r>
              <a:rPr lang="pt-BR" dirty="0"/>
              <a:t> de busca</a:t>
            </a:r>
          </a:p>
          <a:p>
            <a:pPr marL="342900" indent="-342900">
              <a:buAutoNum type="arabicPeriod"/>
            </a:pPr>
            <a:endParaRPr lang="pt-BR" dirty="0"/>
          </a:p>
          <a:p>
            <a:r>
              <a:rPr lang="pt-BR" b="1" dirty="0"/>
              <a:t>Vamos testar isso no SQL?</a:t>
            </a:r>
          </a:p>
        </p:txBody>
      </p:sp>
    </p:spTree>
    <p:extLst>
      <p:ext uri="{BB962C8B-B14F-4D97-AF65-F5344CB8AC3E}">
        <p14:creationId xmlns:p14="http://schemas.microsoft.com/office/powerpoint/2010/main" val="396115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EDA43-4C7E-F5C8-FC9C-FA6BDC0C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79" y="-396504"/>
            <a:ext cx="10515600" cy="1325563"/>
          </a:xfrm>
        </p:spPr>
        <p:txBody>
          <a:bodyPr/>
          <a:lstStyle/>
          <a:p>
            <a:r>
              <a:rPr lang="pt-BR" dirty="0"/>
              <a:t>Configurações que podemos fazer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A75B585-C31F-BA82-684F-8EA042A34512}"/>
              </a:ext>
            </a:extLst>
          </p:cNvPr>
          <p:cNvGrpSpPr/>
          <p:nvPr/>
        </p:nvGrpSpPr>
        <p:grpSpPr>
          <a:xfrm>
            <a:off x="635392" y="721461"/>
            <a:ext cx="10910173" cy="3182937"/>
            <a:chOff x="654689" y="1483461"/>
            <a:chExt cx="10910173" cy="318293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FDA9FB6-F4B5-E027-B86D-CFECA106B4BE}"/>
                </a:ext>
              </a:extLst>
            </p:cNvPr>
            <p:cNvGrpSpPr/>
            <p:nvPr/>
          </p:nvGrpSpPr>
          <p:grpSpPr>
            <a:xfrm>
              <a:off x="654689" y="1483461"/>
              <a:ext cx="10699111" cy="3182937"/>
              <a:chOff x="688925" y="2293086"/>
              <a:chExt cx="10699111" cy="3182937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57C9E378-B887-C881-E2CB-00D5DC58538E}"/>
                  </a:ext>
                </a:extLst>
              </p:cNvPr>
              <p:cNvSpPr/>
              <p:nvPr/>
            </p:nvSpPr>
            <p:spPr>
              <a:xfrm>
                <a:off x="688925" y="2293086"/>
                <a:ext cx="10699111" cy="31829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04A1F19-CDE5-453E-72AF-4FF4C1B74D3D}"/>
                  </a:ext>
                </a:extLst>
              </p:cNvPr>
              <p:cNvSpPr txBox="1"/>
              <p:nvPr/>
            </p:nvSpPr>
            <p:spPr>
              <a:xfrm>
                <a:off x="803963" y="2492932"/>
                <a:ext cx="7945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Nome:</a:t>
                </a:r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89D048-93E6-0AE2-DD65-9CD249B88149}"/>
                  </a:ext>
                </a:extLst>
              </p:cNvPr>
              <p:cNvSpPr txBox="1"/>
              <p:nvPr/>
            </p:nvSpPr>
            <p:spPr>
              <a:xfrm>
                <a:off x="803963" y="3235910"/>
                <a:ext cx="651976" cy="254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E-mail:</a:t>
                </a: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420B1D-8A03-6AD0-A466-7AA136D91DC2}"/>
                  </a:ext>
                </a:extLst>
              </p:cNvPr>
              <p:cNvSpPr txBox="1"/>
              <p:nvPr/>
            </p:nvSpPr>
            <p:spPr>
              <a:xfrm>
                <a:off x="803963" y="4004479"/>
                <a:ext cx="794562" cy="254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Telefone:</a:t>
                </a: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9490A5FE-4897-0600-1942-68B0D77FBB62}"/>
                  </a:ext>
                </a:extLst>
              </p:cNvPr>
              <p:cNvSpPr/>
              <p:nvPr/>
            </p:nvSpPr>
            <p:spPr>
              <a:xfrm>
                <a:off x="866916" y="2799472"/>
                <a:ext cx="2575718" cy="325033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A760AF64-E077-6EC5-AF7C-42A7AF8CC2D1}"/>
                  </a:ext>
                </a:extLst>
              </p:cNvPr>
              <p:cNvSpPr/>
              <p:nvPr/>
            </p:nvSpPr>
            <p:spPr>
              <a:xfrm>
                <a:off x="866915" y="3559521"/>
                <a:ext cx="2575718" cy="325033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923A8CDB-9DE7-AB0E-AF02-7D1FF03682E0}"/>
                  </a:ext>
                </a:extLst>
              </p:cNvPr>
              <p:cNvSpPr/>
              <p:nvPr/>
            </p:nvSpPr>
            <p:spPr>
              <a:xfrm>
                <a:off x="866915" y="4319571"/>
                <a:ext cx="2575718" cy="325033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97576FD8-5402-8593-D14A-3ABC839B0651}"/>
                  </a:ext>
                </a:extLst>
              </p:cNvPr>
              <p:cNvSpPr/>
              <p:nvPr/>
            </p:nvSpPr>
            <p:spPr>
              <a:xfrm>
                <a:off x="2591774" y="4890438"/>
                <a:ext cx="850859" cy="3250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Salvar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6AE3DD9-F89F-E815-3DF9-CABA625EB420}"/>
                  </a:ext>
                </a:extLst>
              </p:cNvPr>
              <p:cNvSpPr txBox="1"/>
              <p:nvPr/>
            </p:nvSpPr>
            <p:spPr>
              <a:xfrm>
                <a:off x="3551758" y="2403445"/>
                <a:ext cx="171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Buscar Nome: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28D582D7-FA7D-4436-8AB8-DDEF3D280DFA}"/>
                  </a:ext>
                </a:extLst>
              </p:cNvPr>
              <p:cNvSpPr/>
              <p:nvPr/>
            </p:nvSpPr>
            <p:spPr>
              <a:xfrm>
                <a:off x="3551758" y="3235910"/>
                <a:ext cx="7773326" cy="1979561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418B7A7-AB14-0D7D-F8AA-AF89474DD989}"/>
                  </a:ext>
                </a:extLst>
              </p:cNvPr>
              <p:cNvSpPr/>
              <p:nvPr/>
            </p:nvSpPr>
            <p:spPr>
              <a:xfrm>
                <a:off x="3551758" y="2799472"/>
                <a:ext cx="6278042" cy="325033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João</a:t>
                </a:r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2246D0BC-033F-D8F1-B0C6-E7B91B6ABC6F}"/>
                  </a:ext>
                </a:extLst>
              </p:cNvPr>
              <p:cNvSpPr/>
              <p:nvPr/>
            </p:nvSpPr>
            <p:spPr>
              <a:xfrm>
                <a:off x="9938924" y="2797301"/>
                <a:ext cx="1386160" cy="3250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Buscar</a:t>
                </a:r>
              </a:p>
            </p:txBody>
          </p:sp>
        </p:grp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CF6AA1D-06D8-53AF-600C-B6BE1AFF1726}"/>
                </a:ext>
              </a:extLst>
            </p:cNvPr>
            <p:cNvCxnSpPr/>
            <p:nvPr/>
          </p:nvCxnSpPr>
          <p:spPr>
            <a:xfrm>
              <a:off x="3629025" y="2749896"/>
              <a:ext cx="75914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B39F7E8-FAD7-4E1A-5BBD-6058C74120E9}"/>
                </a:ext>
              </a:extLst>
            </p:cNvPr>
            <p:cNvCxnSpPr>
              <a:cxnSpLocks/>
            </p:cNvCxnSpPr>
            <p:nvPr/>
          </p:nvCxnSpPr>
          <p:spPr>
            <a:xfrm>
              <a:off x="4219575" y="2749896"/>
              <a:ext cx="0" cy="16559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9513D2F-E56F-9D9A-01DC-D9001BCA65BB}"/>
                </a:ext>
              </a:extLst>
            </p:cNvPr>
            <p:cNvCxnSpPr>
              <a:cxnSpLocks/>
            </p:cNvCxnSpPr>
            <p:nvPr/>
          </p:nvCxnSpPr>
          <p:spPr>
            <a:xfrm>
              <a:off x="6642255" y="2749896"/>
              <a:ext cx="0" cy="16559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002F9D85-BC65-5A8F-49C0-E178944F57EE}"/>
                </a:ext>
              </a:extLst>
            </p:cNvPr>
            <p:cNvCxnSpPr>
              <a:cxnSpLocks/>
            </p:cNvCxnSpPr>
            <p:nvPr/>
          </p:nvCxnSpPr>
          <p:spPr>
            <a:xfrm>
              <a:off x="9704543" y="2749896"/>
              <a:ext cx="0" cy="16559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38107A2-95CF-21A4-08D9-2E01CEDB1FB7}"/>
                </a:ext>
              </a:extLst>
            </p:cNvPr>
            <p:cNvSpPr txBox="1"/>
            <p:nvPr/>
          </p:nvSpPr>
          <p:spPr>
            <a:xfrm>
              <a:off x="3770469" y="2404146"/>
              <a:ext cx="430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ID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C5DA53B-41E9-BD15-C418-AB8A50F78B66}"/>
                </a:ext>
              </a:extLst>
            </p:cNvPr>
            <p:cNvSpPr txBox="1"/>
            <p:nvPr/>
          </p:nvSpPr>
          <p:spPr>
            <a:xfrm>
              <a:off x="4262453" y="2415651"/>
              <a:ext cx="812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0103A37-E42F-D0B6-5B02-74A5B4AE713F}"/>
                </a:ext>
              </a:extLst>
            </p:cNvPr>
            <p:cNvSpPr txBox="1"/>
            <p:nvPr/>
          </p:nvSpPr>
          <p:spPr>
            <a:xfrm>
              <a:off x="7744733" y="2422586"/>
              <a:ext cx="105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E-mail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83D3B34-F767-7470-1245-160F69C849D9}"/>
                </a:ext>
              </a:extLst>
            </p:cNvPr>
            <p:cNvSpPr txBox="1"/>
            <p:nvPr/>
          </p:nvSpPr>
          <p:spPr>
            <a:xfrm>
              <a:off x="9793822" y="2397693"/>
              <a:ext cx="1056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Telefone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E820AF0-11F0-537B-318E-699DB660411A}"/>
                </a:ext>
              </a:extLst>
            </p:cNvPr>
            <p:cNvSpPr txBox="1"/>
            <p:nvPr/>
          </p:nvSpPr>
          <p:spPr>
            <a:xfrm>
              <a:off x="3718285" y="2809211"/>
              <a:ext cx="812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1</a:t>
              </a:r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9FD5B92-3814-0868-070C-A12848FFE5C5}"/>
                </a:ext>
              </a:extLst>
            </p:cNvPr>
            <p:cNvSpPr txBox="1"/>
            <p:nvPr/>
          </p:nvSpPr>
          <p:spPr>
            <a:xfrm>
              <a:off x="4198522" y="2809211"/>
              <a:ext cx="1440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João Pedro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D0767B4-880B-A30D-BC7B-277AEC14A2C7}"/>
                </a:ext>
              </a:extLst>
            </p:cNvPr>
            <p:cNvSpPr txBox="1"/>
            <p:nvPr/>
          </p:nvSpPr>
          <p:spPr>
            <a:xfrm>
              <a:off x="6684046" y="2825522"/>
              <a:ext cx="25933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joao.jp@hotmail.com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37F25BB-03B1-99B8-C739-6FF07A30626A}"/>
                </a:ext>
              </a:extLst>
            </p:cNvPr>
            <p:cNvSpPr txBox="1"/>
            <p:nvPr/>
          </p:nvSpPr>
          <p:spPr>
            <a:xfrm>
              <a:off x="9704543" y="2809211"/>
              <a:ext cx="186031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/>
                <a:t>(11)95865-7754</a:t>
              </a: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DAE0E8B1-2A9D-1A82-274F-8BAE67A5912B}"/>
                </a:ext>
              </a:extLst>
            </p:cNvPr>
            <p:cNvCxnSpPr/>
            <p:nvPr/>
          </p:nvCxnSpPr>
          <p:spPr>
            <a:xfrm>
              <a:off x="3629025" y="3220600"/>
              <a:ext cx="75914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20CFE4F2-B60E-B6C3-DE36-FB214C128AE5}"/>
                </a:ext>
              </a:extLst>
            </p:cNvPr>
            <p:cNvCxnSpPr/>
            <p:nvPr/>
          </p:nvCxnSpPr>
          <p:spPr>
            <a:xfrm>
              <a:off x="3608472" y="3672462"/>
              <a:ext cx="75914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79081F4D-FA27-2E51-439C-00B89D31764A}"/>
                </a:ext>
              </a:extLst>
            </p:cNvPr>
            <p:cNvCxnSpPr/>
            <p:nvPr/>
          </p:nvCxnSpPr>
          <p:spPr>
            <a:xfrm>
              <a:off x="3608471" y="4095675"/>
              <a:ext cx="75914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99BD0F-A855-7969-A958-BC35E334BFB3}"/>
              </a:ext>
            </a:extLst>
          </p:cNvPr>
          <p:cNvSpPr txBox="1"/>
          <p:nvPr/>
        </p:nvSpPr>
        <p:spPr>
          <a:xfrm>
            <a:off x="2101241" y="4012104"/>
            <a:ext cx="70968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UserControl1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configurações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lstContatos.View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View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.Details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lstContatos.LabelEdit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lstContatos.AllowColumnReorder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lstContatos.FullRowSelect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lstContatos.GridLines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Posição dos Cabeçalhos a serem exibidos na tela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lstContatos.Columns.Add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"ID"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30,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.Left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lstContatos.Columns.Add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"Nome"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150,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.Left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lstContatos.Columns.Add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"Email"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150,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.Left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lstContatos.Columns.Add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"Telefone"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150, </a:t>
            </a:r>
            <a:r>
              <a:rPr lang="pt-B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.Left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);}</a:t>
            </a:r>
            <a:endParaRPr lang="pt-BR" sz="1200" dirty="0"/>
          </a:p>
        </p:txBody>
      </p:sp>
      <p:sp>
        <p:nvSpPr>
          <p:cNvPr id="40" name="Chave Direita 39">
            <a:extLst>
              <a:ext uri="{FF2B5EF4-FFF2-40B4-BE49-F238E27FC236}">
                <a16:creationId xmlns:a16="http://schemas.microsoft.com/office/drawing/2014/main" id="{A5DB6E88-E894-0313-5F5B-030E13A63A25}"/>
              </a:ext>
            </a:extLst>
          </p:cNvPr>
          <p:cNvSpPr/>
          <p:nvPr/>
        </p:nvSpPr>
        <p:spPr>
          <a:xfrm>
            <a:off x="9129621" y="5857875"/>
            <a:ext cx="155448" cy="9144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D21BBCF7-F6DD-70BF-357D-99A2B4AAA065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 flipH="1" flipV="1">
            <a:off x="7893799" y="3377563"/>
            <a:ext cx="4494716" cy="1380309"/>
          </a:xfrm>
          <a:prstGeom prst="bentConnector4">
            <a:avLst>
              <a:gd name="adj1" fmla="val 39"/>
              <a:gd name="adj2" fmla="val 16571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D4F16079-1B4F-CCE4-7DEA-C306F18D7A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73757" y="3598471"/>
            <a:ext cx="2296478" cy="1766887"/>
          </a:xfrm>
          <a:prstGeom prst="bentConnector3">
            <a:avLst>
              <a:gd name="adj1" fmla="val 3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B50B4A7-BE65-3481-2D57-19BDEE08EC38}"/>
              </a:ext>
            </a:extLst>
          </p:cNvPr>
          <p:cNvSpPr txBox="1"/>
          <p:nvPr/>
        </p:nvSpPr>
        <p:spPr>
          <a:xfrm>
            <a:off x="9925250" y="5987008"/>
            <a:ext cx="13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Cabeçalho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9432797-86B2-1500-65D8-95E861FE0D14}"/>
              </a:ext>
            </a:extLst>
          </p:cNvPr>
          <p:cNvSpPr txBox="1"/>
          <p:nvPr/>
        </p:nvSpPr>
        <p:spPr>
          <a:xfrm>
            <a:off x="6400295" y="5313236"/>
            <a:ext cx="13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Grids</a:t>
            </a:r>
          </a:p>
        </p:txBody>
      </p:sp>
    </p:spTree>
    <p:extLst>
      <p:ext uri="{BB962C8B-B14F-4D97-AF65-F5344CB8AC3E}">
        <p14:creationId xmlns:p14="http://schemas.microsoft.com/office/powerpoint/2010/main" val="178663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019C8-EE57-FDB4-C926-E42FBAAE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Prepareted</a:t>
            </a:r>
            <a:r>
              <a:rPr lang="pt-BR" dirty="0"/>
              <a:t> </a:t>
            </a:r>
            <a:r>
              <a:rPr lang="pt-BR" dirty="0" err="1"/>
              <a:t>Statements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BB5656-BBD2-887D-BBFA-1AEE770D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Vamos poder melhorar a legibilidade do nosso código e ajustar alguns problemas que temos inicialmente, para que, tenhamos um código muito mais fácil de ler assim como melhorar a identificação dos itens/variáveis a serem inseridos no nosso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10126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8068B-3C0C-66EE-9B09-08E95D99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74" y="698089"/>
            <a:ext cx="10515600" cy="5879691"/>
          </a:xfrm>
        </p:spPr>
        <p:txBody>
          <a:bodyPr/>
          <a:lstStyle/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cmd.Parameters.Clear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limpa os parâmetros antigos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cmd.CommandText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"INSERT INTO contato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"(nome, email, telefone)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"VALUES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"(@nome, @email, @telefone)"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"@nome"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"@email"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"@telefone"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cmd.ExecuteNonQuery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"Contato Inserido com Sucesso"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"Sucesso"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MessageBoxButtons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.OK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MessageBoxIcon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.Information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069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0606-2E23-B0FC-9CD3-1C7923E56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2AB75EF-629E-74BF-9DCD-AECA2B31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36" y="655177"/>
            <a:ext cx="10515600" cy="1325563"/>
          </a:xfrm>
        </p:spPr>
        <p:txBody>
          <a:bodyPr/>
          <a:lstStyle/>
          <a:p>
            <a:r>
              <a:rPr lang="pt-BR" dirty="0"/>
              <a:t>Funcionalidades Adicionais - 1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057DB4D-59CF-D051-1422-DC9834AA3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36" y="2115677"/>
            <a:ext cx="10515600" cy="4742323"/>
          </a:xfrm>
        </p:spPr>
        <p:txBody>
          <a:bodyPr/>
          <a:lstStyle/>
          <a:p>
            <a:r>
              <a:rPr lang="pt-BR" dirty="0"/>
              <a:t>Para atualizar as informações, eu preciso que ao selecionar os dados na minha </a:t>
            </a:r>
            <a:r>
              <a:rPr lang="pt-BR" b="1" dirty="0" err="1"/>
              <a:t>ListView</a:t>
            </a:r>
            <a:r>
              <a:rPr lang="pt-BR" dirty="0"/>
              <a:t>, as informações sejam usadas para preencher os meus </a:t>
            </a:r>
            <a:r>
              <a:rPr lang="pt-BR" dirty="0" err="1"/>
              <a:t>textBoxes</a:t>
            </a:r>
            <a:r>
              <a:rPr lang="pt-BR" dirty="0"/>
              <a:t>. Para isso, teremos que ajustar um evento dentro do VS.</a:t>
            </a:r>
          </a:p>
        </p:txBody>
      </p:sp>
      <p:pic>
        <p:nvPicPr>
          <p:cNvPr id="10" name="Imagem 9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F1E28A5C-BD22-6314-35E9-426480DB1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10" y="1073003"/>
            <a:ext cx="10515600" cy="515444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59141F4-319A-E16C-B3B6-CA9EE06779D6}"/>
              </a:ext>
            </a:extLst>
          </p:cNvPr>
          <p:cNvSpPr txBox="1"/>
          <p:nvPr/>
        </p:nvSpPr>
        <p:spPr>
          <a:xfrm>
            <a:off x="851501" y="160170"/>
            <a:ext cx="4102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4400" dirty="0">
                <a:latin typeface="+mj-lt"/>
              </a:rPr>
              <a:t>Método</a:t>
            </a:r>
            <a:r>
              <a:rPr lang="pt-BR" sz="4400" b="1" dirty="0"/>
              <a:t> UPDATE</a:t>
            </a:r>
          </a:p>
        </p:txBody>
      </p:sp>
    </p:spTree>
    <p:extLst>
      <p:ext uri="{BB962C8B-B14F-4D97-AF65-F5344CB8AC3E}">
        <p14:creationId xmlns:p14="http://schemas.microsoft.com/office/powerpoint/2010/main" val="2846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6FF32-E59E-E1F8-C95C-A95828223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9731"/>
            <a:ext cx="10515600" cy="503281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Evento Adicionado - Para tratar a lista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lstContatos_ItemSelectionChanged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ListViewItemSelectionChangedEventArgs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 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SelectedListViewItemCollection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itens_selecionados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lstContatos.SelectedItems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/* percorrendo a coleção de itens dentro da lista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itens_selecionados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Obs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Toda a minha linha é um item, que contem os subItems (colunas) que desejo 		      selecionar */ 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ListViewItem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itens_selecionados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id_contato_selecionado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.ToInt32(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item.SubItems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[0].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extrai o valor de cada uma das variáveis (colunas)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item.SubItems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[1].Text;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item.SubItems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[2].Text;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item.SubItems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[3].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BC29E0-0AF0-C95B-30EE-6F9B49A40FC9}"/>
              </a:ext>
            </a:extLst>
          </p:cNvPr>
          <p:cNvSpPr txBox="1"/>
          <p:nvPr/>
        </p:nvSpPr>
        <p:spPr>
          <a:xfrm>
            <a:off x="658761" y="6076336"/>
            <a:ext cx="645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Vamos entender mais sobre como esse código irá funcionar </a:t>
            </a:r>
          </a:p>
        </p:txBody>
      </p:sp>
      <p:pic>
        <p:nvPicPr>
          <p:cNvPr id="5" name="Gráfico 4" descr="Ponto de interrogação com preenchimento sólido">
            <a:extLst>
              <a:ext uri="{FF2B5EF4-FFF2-40B4-BE49-F238E27FC236}">
                <a16:creationId xmlns:a16="http://schemas.microsoft.com/office/drawing/2014/main" id="{6BD5F7D3-646D-D7DE-7FC3-9AB762DAA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8242" y="580380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0D292-934D-31F7-B57F-3CD00E8B6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sou eu ?</a:t>
            </a:r>
          </a:p>
        </p:txBody>
      </p:sp>
      <p:pic>
        <p:nvPicPr>
          <p:cNvPr id="5" name="Espaço Reservado para Conteúdo 4" descr="Imagem editada de homem com óculos de grau&#10;&#10;O conteúdo gerado por IA pode estar incorreto.">
            <a:extLst>
              <a:ext uri="{FF2B5EF4-FFF2-40B4-BE49-F238E27FC236}">
                <a16:creationId xmlns:a16="http://schemas.microsoft.com/office/drawing/2014/main" id="{97C8B4C2-5577-F0B7-466F-B839667A6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107" y="161080"/>
            <a:ext cx="1733652" cy="1733652"/>
          </a:xfr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714E47D-C228-DC73-5EA4-1ED7BA35634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82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Fiz farmácia e me formei em 2017</a:t>
            </a:r>
          </a:p>
          <a:p>
            <a:pPr lvl="1"/>
            <a:r>
              <a:rPr lang="pt-BR" dirty="0"/>
              <a:t>Em 2018 já estava muito infeliz com a profissão e comecei a estudar programação </a:t>
            </a:r>
          </a:p>
          <a:p>
            <a:pPr lvl="1"/>
            <a:r>
              <a:rPr lang="pt-BR" dirty="0"/>
              <a:t>Em 2021 entrei na FATEC para estudar ciência de dados</a:t>
            </a:r>
          </a:p>
          <a:p>
            <a:pPr lvl="1"/>
            <a:r>
              <a:rPr lang="pt-BR" dirty="0"/>
              <a:t>Me formei agora em dezembro de 2024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Persistência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Bugs e Erros são normais de acontecer. E vão acontecer!!!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Sejam curiosos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marL="914400" lvl="1" indent="-457200">
              <a:buFont typeface="+mj-lt"/>
              <a:buAutoNum type="arabicPeriod"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7" name="Imagem 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2B365FCE-FF83-089D-F90F-D736235D5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3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Agrupar 48">
            <a:extLst>
              <a:ext uri="{FF2B5EF4-FFF2-40B4-BE49-F238E27FC236}">
                <a16:creationId xmlns:a16="http://schemas.microsoft.com/office/drawing/2014/main" id="{5108CE09-4153-B089-C211-F7B06402B365}"/>
              </a:ext>
            </a:extLst>
          </p:cNvPr>
          <p:cNvGrpSpPr/>
          <p:nvPr/>
        </p:nvGrpSpPr>
        <p:grpSpPr>
          <a:xfrm>
            <a:off x="9827" y="31594"/>
            <a:ext cx="9977785" cy="2672091"/>
            <a:chOff x="9827" y="31594"/>
            <a:chExt cx="9977785" cy="2672091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6CC273C8-2CA4-DA55-2CF1-71037B667118}"/>
                </a:ext>
              </a:extLst>
            </p:cNvPr>
            <p:cNvGrpSpPr/>
            <p:nvPr/>
          </p:nvGrpSpPr>
          <p:grpSpPr>
            <a:xfrm>
              <a:off x="9827" y="31594"/>
              <a:ext cx="9977785" cy="2672091"/>
              <a:chOff x="0" y="24181"/>
              <a:chExt cx="9977785" cy="2672091"/>
            </a:xfrm>
          </p:grpSpPr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718E9702-82A7-5DF2-E9DD-62750FE7734D}"/>
                  </a:ext>
                </a:extLst>
              </p:cNvPr>
              <p:cNvSpPr txBox="1"/>
              <p:nvPr/>
            </p:nvSpPr>
            <p:spPr>
              <a:xfrm>
                <a:off x="0" y="24181"/>
                <a:ext cx="6179574" cy="2446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// como iremos mostrar os dados na tela para o usuário</a:t>
                </a:r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lstContatos.Items.Clear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();</a:t>
                </a:r>
              </a:p>
              <a:p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</a:t>
                </a:r>
                <a:r>
                  <a:rPr lang="pt-BR" sz="900" dirty="0" err="1">
                    <a:solidFill>
                      <a:srgbClr val="0000F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while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reader.Read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())</a:t>
                </a: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{</a:t>
                </a: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</a:t>
                </a:r>
                <a:r>
                  <a:rPr lang="pt-BR" sz="9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string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[] 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row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=</a:t>
                </a: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{</a:t>
                </a: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    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// obtendo as informações do banco de dados (vetor de </a:t>
                </a:r>
                <a:r>
                  <a:rPr lang="pt-BR" sz="900" dirty="0" err="1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strings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)</a:t>
                </a:r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    reader.GetInt32(0).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ToString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(), 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// id</a:t>
                </a:r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    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reader.GetString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(1),           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// nome</a:t>
                </a:r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    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reader.GetString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(2),           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// email</a:t>
                </a:r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    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reader.GetString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(3),           </a:t>
                </a:r>
                <a:r>
                  <a:rPr lang="pt-BR" sz="900" dirty="0">
                    <a:solidFill>
                      <a:srgbClr val="008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// telefone</a:t>
                </a:r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};</a:t>
                </a:r>
              </a:p>
              <a:p>
                <a:endParaRPr lang="pt-BR" sz="9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endParaRPr>
              </a:p>
              <a:p>
                <a:r>
                  <a:rPr lang="en-US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</a:t>
                </a:r>
                <a:r>
                  <a:rPr lang="en-US" sz="9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var</a:t>
                </a:r>
                <a:r>
                  <a:rPr lang="en-US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</a:t>
                </a:r>
                <a:r>
                  <a:rPr lang="en-US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linha_list_view</a:t>
                </a:r>
                <a:r>
                  <a:rPr lang="en-US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= </a:t>
                </a:r>
                <a:r>
                  <a:rPr lang="en-US" sz="9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new</a:t>
                </a:r>
                <a:r>
                  <a:rPr lang="en-US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</a:t>
                </a:r>
                <a:r>
                  <a:rPr lang="en-US" sz="900" dirty="0" err="1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ListViewItem</a:t>
                </a:r>
                <a:r>
                  <a:rPr lang="en-US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(row);</a:t>
                </a: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    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lstContatos.Items.Add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</a:t>
                </a:r>
                <a:r>
                  <a:rPr lang="pt-BR" sz="9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linha_list_view</a:t>
                </a:r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);</a:t>
                </a:r>
              </a:p>
              <a:p>
                <a:r>
                  <a:rPr lang="pt-BR" sz="9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}</a:t>
                </a:r>
                <a:endParaRPr lang="pt-BR" sz="900" dirty="0"/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E988BB81-7238-3365-74D0-291D35F02F72}"/>
                  </a:ext>
                </a:extLst>
              </p:cNvPr>
              <p:cNvSpPr/>
              <p:nvPr/>
            </p:nvSpPr>
            <p:spPr>
              <a:xfrm>
                <a:off x="1383622" y="1901657"/>
                <a:ext cx="3011397" cy="50693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0B275479-CC30-4F03-73A8-F69E281BD6DC}"/>
                  </a:ext>
                </a:extLst>
              </p:cNvPr>
              <p:cNvSpPr txBox="1"/>
              <p:nvPr/>
            </p:nvSpPr>
            <p:spPr>
              <a:xfrm>
                <a:off x="4501991" y="2419273"/>
                <a:ext cx="54757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/>
                  <a:t>Habilitava a visualização dos dados do banco na tela (dentro do nosso </a:t>
                </a:r>
                <a:r>
                  <a:rPr lang="pt-BR" sz="1200" dirty="0" err="1"/>
                  <a:t>ListView</a:t>
                </a:r>
                <a:r>
                  <a:rPr lang="pt-BR" sz="1200" dirty="0"/>
                  <a:t>)</a:t>
                </a:r>
              </a:p>
            </p:txBody>
          </p:sp>
        </p:grpSp>
        <p:pic>
          <p:nvPicPr>
            <p:cNvPr id="5" name="Gráfico 4" descr="Banco de dados estrutura de tópicos">
              <a:extLst>
                <a:ext uri="{FF2B5EF4-FFF2-40B4-BE49-F238E27FC236}">
                  <a16:creationId xmlns:a16="http://schemas.microsoft.com/office/drawing/2014/main" id="{ABADBE5A-4681-980F-5674-4C79563D2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15190" y="1573031"/>
              <a:ext cx="914400" cy="914400"/>
            </a:xfrm>
            <a:prstGeom prst="rect">
              <a:avLst/>
            </a:prstGeom>
          </p:spPr>
        </p:pic>
        <p:cxnSp>
          <p:nvCxnSpPr>
            <p:cNvPr id="46" name="Conector: Angulado 45">
              <a:extLst>
                <a:ext uri="{FF2B5EF4-FFF2-40B4-BE49-F238E27FC236}">
                  <a16:creationId xmlns:a16="http://schemas.microsoft.com/office/drawing/2014/main" id="{D0DB558D-EEF1-8D1C-9506-8520B00F790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413820" y="2019497"/>
              <a:ext cx="2210658" cy="143042"/>
            </a:xfrm>
            <a:prstGeom prst="bentConnector3">
              <a:avLst>
                <a:gd name="adj1" fmla="val 51779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DEBB781-0427-CBBB-B192-BBD32B861A82}"/>
              </a:ext>
            </a:extLst>
          </p:cNvPr>
          <p:cNvGrpSpPr/>
          <p:nvPr/>
        </p:nvGrpSpPr>
        <p:grpSpPr>
          <a:xfrm>
            <a:off x="1163527" y="2583261"/>
            <a:ext cx="12198511" cy="3901215"/>
            <a:chOff x="160636" y="2808727"/>
            <a:chExt cx="12198511" cy="3901215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0781352-3B22-8F6D-5EA6-BA2BBC744B64}"/>
                </a:ext>
              </a:extLst>
            </p:cNvPr>
            <p:cNvSpPr txBox="1"/>
            <p:nvPr/>
          </p:nvSpPr>
          <p:spPr>
            <a:xfrm>
              <a:off x="167147" y="2808727"/>
              <a:ext cx="2808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lstContato</a:t>
              </a:r>
              <a:r>
                <a:rPr lang="pt-BR" b="1" dirty="0"/>
                <a:t> </a:t>
              </a:r>
              <a:r>
                <a:rPr lang="pt-BR" dirty="0"/>
                <a:t>-</a:t>
              </a:r>
              <a:r>
                <a:rPr lang="pt-BR" b="1" dirty="0"/>
                <a:t> </a:t>
              </a:r>
              <a:r>
                <a:rPr lang="pt-BR" b="1" dirty="0" err="1"/>
                <a:t>ListView</a:t>
              </a:r>
              <a:endParaRPr lang="pt-BR" b="1" dirty="0"/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C604F585-6EF4-58CA-493D-B7DF76DC6C20}"/>
                </a:ext>
              </a:extLst>
            </p:cNvPr>
            <p:cNvGrpSpPr/>
            <p:nvPr/>
          </p:nvGrpSpPr>
          <p:grpSpPr>
            <a:xfrm>
              <a:off x="160636" y="3055742"/>
              <a:ext cx="12198511" cy="3654200"/>
              <a:chOff x="160637" y="273965"/>
              <a:chExt cx="12198511" cy="365420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CD1A33C-452F-1031-7986-79F2F84228F9}"/>
                  </a:ext>
                </a:extLst>
              </p:cNvPr>
              <p:cNvSpPr/>
              <p:nvPr/>
            </p:nvSpPr>
            <p:spPr>
              <a:xfrm>
                <a:off x="245806" y="376083"/>
                <a:ext cx="4670323" cy="178701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5266D785-055D-6A58-4198-783D74D71C86}"/>
                  </a:ext>
                </a:extLst>
              </p:cNvPr>
              <p:cNvCxnSpPr>
                <a:cxnSpLocks/>
                <a:stCxn id="6" idx="0"/>
                <a:endCxn id="6" idx="2"/>
              </p:cNvCxnSpPr>
              <p:nvPr/>
            </p:nvCxnSpPr>
            <p:spPr>
              <a:xfrm>
                <a:off x="2580968" y="376083"/>
                <a:ext cx="0" cy="178701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E5E80BB-63A0-9D7B-4A76-CBDAF65A44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8439" y="376082"/>
                <a:ext cx="0" cy="178701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979E71E7-182E-1B6E-1BCC-4B0FA45B1B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781" y="376081"/>
                <a:ext cx="0" cy="1787013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36869480-80E0-6621-7F31-28F812D284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806" y="629265"/>
                <a:ext cx="4670323" cy="0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1EFC35C3-3051-31DE-5EC4-7CDD1A7B2E0A}"/>
                  </a:ext>
                </a:extLst>
              </p:cNvPr>
              <p:cNvSpPr txBox="1"/>
              <p:nvPr/>
            </p:nvSpPr>
            <p:spPr>
              <a:xfrm>
                <a:off x="495252" y="342289"/>
                <a:ext cx="499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Id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3D13EE6-ADEF-D0D4-2A21-A9401BF275E1}"/>
                  </a:ext>
                </a:extLst>
              </p:cNvPr>
              <p:cNvSpPr txBox="1"/>
              <p:nvPr/>
            </p:nvSpPr>
            <p:spPr>
              <a:xfrm>
                <a:off x="1528917" y="342289"/>
                <a:ext cx="802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Nome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A3230BE-F4E4-B90A-84A7-A2F70E11A2F8}"/>
                  </a:ext>
                </a:extLst>
              </p:cNvPr>
              <p:cNvSpPr txBox="1"/>
              <p:nvPr/>
            </p:nvSpPr>
            <p:spPr>
              <a:xfrm>
                <a:off x="2696497" y="342289"/>
                <a:ext cx="802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Email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C648A71-1ED6-F1C8-5677-A52F6E389EC2}"/>
                  </a:ext>
                </a:extLst>
              </p:cNvPr>
              <p:cNvSpPr txBox="1"/>
              <p:nvPr/>
            </p:nvSpPr>
            <p:spPr>
              <a:xfrm>
                <a:off x="3717778" y="342289"/>
                <a:ext cx="1134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Telefone</a:t>
                </a:r>
              </a:p>
            </p:txBody>
          </p:sp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04BB1262-42C7-6E7D-E470-3DBE10740202}"/>
                  </a:ext>
                </a:extLst>
              </p:cNvPr>
              <p:cNvGrpSpPr/>
              <p:nvPr/>
            </p:nvGrpSpPr>
            <p:grpSpPr>
              <a:xfrm>
                <a:off x="495251" y="718883"/>
                <a:ext cx="4578189" cy="327130"/>
                <a:chOff x="495252" y="629265"/>
                <a:chExt cx="4575552" cy="327130"/>
              </a:xfrm>
            </p:grpSpPr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9E61972E-BE6F-A9D1-BBC5-A216233FC65C}"/>
                    </a:ext>
                  </a:extLst>
                </p:cNvPr>
                <p:cNvSpPr txBox="1"/>
                <p:nvPr/>
              </p:nvSpPr>
              <p:spPr>
                <a:xfrm>
                  <a:off x="495252" y="629265"/>
                  <a:ext cx="4990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1</a:t>
                  </a:r>
                </a:p>
              </p:txBody>
            </p:sp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1C33DDAF-6650-887F-2D74-49C8ECA4859B}"/>
                    </a:ext>
                  </a:extLst>
                </p:cNvPr>
                <p:cNvSpPr txBox="1"/>
                <p:nvPr/>
              </p:nvSpPr>
              <p:spPr>
                <a:xfrm>
                  <a:off x="1383112" y="629265"/>
                  <a:ext cx="12125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Matheus</a:t>
                  </a:r>
                </a:p>
              </p:txBody>
            </p:sp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F7B0CF47-9256-440A-BD14-21AA200255F2}"/>
                    </a:ext>
                  </a:extLst>
                </p:cNvPr>
                <p:cNvSpPr txBox="1"/>
                <p:nvPr/>
              </p:nvSpPr>
              <p:spPr>
                <a:xfrm>
                  <a:off x="2566313" y="648618"/>
                  <a:ext cx="12125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M@...</a:t>
                  </a:r>
                </a:p>
              </p:txBody>
            </p: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4B4A7F-F2CB-B8D9-B633-6F2C8C885670}"/>
                    </a:ext>
                  </a:extLst>
                </p:cNvPr>
                <p:cNvSpPr txBox="1"/>
                <p:nvPr/>
              </p:nvSpPr>
              <p:spPr>
                <a:xfrm>
                  <a:off x="3718272" y="629265"/>
                  <a:ext cx="1352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400" dirty="0"/>
                    <a:t>(11)9xxxxxx</a:t>
                  </a:r>
                </a:p>
              </p:txBody>
            </p:sp>
          </p:grp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DC9FDE7-8C5D-D72D-CEAC-76172A87663A}"/>
                  </a:ext>
                </a:extLst>
              </p:cNvPr>
              <p:cNvSpPr txBox="1"/>
              <p:nvPr/>
            </p:nvSpPr>
            <p:spPr>
              <a:xfrm>
                <a:off x="4994787" y="688105"/>
                <a:ext cx="406446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 err="1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SelectedListViewItemCollection</a:t>
                </a:r>
                <a:endParaRPr lang="pt-BR" dirty="0"/>
              </a:p>
            </p:txBody>
          </p:sp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8B6E3618-36AF-1312-CF74-73FDD92E2FBB}"/>
                  </a:ext>
                </a:extLst>
              </p:cNvPr>
              <p:cNvSpPr txBox="1"/>
              <p:nvPr/>
            </p:nvSpPr>
            <p:spPr>
              <a:xfrm>
                <a:off x="5019935" y="273965"/>
                <a:ext cx="5067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/>
                  <a:t>Temos uma coleção de itens selecionados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851B62E6-8DC8-0268-D412-00F80A2D89AC}"/>
                  </a:ext>
                </a:extLst>
              </p:cNvPr>
              <p:cNvSpPr txBox="1"/>
              <p:nvPr/>
            </p:nvSpPr>
            <p:spPr>
              <a:xfrm>
                <a:off x="4994786" y="1256323"/>
                <a:ext cx="736436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Para cada um dessas Coleções</a:t>
                </a:r>
              </a:p>
              <a:p>
                <a:r>
                  <a:rPr lang="pt-BR" sz="16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1. Preciso extrair as informações que elas possuem </a:t>
                </a:r>
                <a:endParaRPr lang="pt-BR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BB25C0D-3F30-4DB8-4AAD-2BF2969AD101}"/>
                  </a:ext>
                </a:extLst>
              </p:cNvPr>
              <p:cNvSpPr txBox="1"/>
              <p:nvPr/>
            </p:nvSpPr>
            <p:spPr>
              <a:xfrm>
                <a:off x="416049" y="2543170"/>
                <a:ext cx="9157473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foreach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(</a:t>
                </a:r>
                <a:r>
                  <a:rPr lang="en-US" sz="1200" dirty="0" err="1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ListViewItem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item </a:t>
                </a:r>
                <a:r>
                  <a:rPr lang="en-US" sz="1200" dirty="0">
                    <a:solidFill>
                      <a:srgbClr val="0000F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in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</a:t>
                </a:r>
                <a:r>
                  <a:rPr lang="en-US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itens_selecionados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)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{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</a:t>
                </a:r>
                <a:r>
                  <a:rPr lang="pt-BR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id_contato_selecionado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= </a:t>
                </a:r>
                <a:r>
                  <a:rPr lang="pt-BR" sz="12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Convert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.ToInt32(</a:t>
                </a:r>
                <a:r>
                  <a:rPr lang="pt-BR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item.SubItems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[0].</a:t>
                </a:r>
                <a:r>
                  <a:rPr lang="pt-BR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Text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);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	      </a:t>
                </a:r>
                <a:r>
                  <a:rPr lang="en-US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txtNome.Text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= </a:t>
                </a:r>
                <a:r>
                  <a:rPr lang="en-US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item.SubItems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[1].Text;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</a:t>
                </a:r>
                <a:r>
                  <a:rPr lang="en-US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txtEmail.Text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= </a:t>
                </a:r>
                <a:r>
                  <a:rPr lang="en-US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item.SubItems</a:t>
                </a:r>
                <a:r>
                  <a:rPr lang="en-US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[2].Text;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    </a:t>
                </a:r>
                <a:r>
                  <a:rPr lang="pt-BR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txtTelefone.Text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= </a:t>
                </a:r>
                <a:r>
                  <a:rPr lang="pt-BR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item.SubItems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[3].</a:t>
                </a:r>
                <a:r>
                  <a:rPr lang="pt-BR" sz="12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Text</a:t>
                </a: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;</a:t>
                </a:r>
              </a:p>
              <a:p>
                <a:pPr marL="0" indent="0" algn="just">
                  <a:spcBef>
                    <a:spcPts val="0"/>
                  </a:spcBef>
                  <a:buNone/>
                </a:pPr>
                <a:r>
                  <a:rPr lang="pt-BR" sz="12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            }</a:t>
                </a:r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06560A40-970A-AE5E-D7EF-12C4D647CCCF}"/>
                  </a:ext>
                </a:extLst>
              </p:cNvPr>
              <p:cNvSpPr/>
              <p:nvPr/>
            </p:nvSpPr>
            <p:spPr>
              <a:xfrm>
                <a:off x="160637" y="629265"/>
                <a:ext cx="8717889" cy="444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576FBD1-94E4-C68F-FD90-FC939FDB25B8}"/>
                  </a:ext>
                </a:extLst>
              </p:cNvPr>
              <p:cNvSpPr txBox="1"/>
              <p:nvPr/>
            </p:nvSpPr>
            <p:spPr>
              <a:xfrm>
                <a:off x="8893167" y="688668"/>
                <a:ext cx="85873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rgbClr val="2B91AF"/>
                    </a:solidFill>
                    <a:highlight>
                      <a:srgbClr val="FFFFFF"/>
                    </a:highlight>
                    <a:latin typeface="Cascadia Mono" panose="020B0609020000020004" pitchFamily="49" charset="0"/>
                  </a:rPr>
                  <a:t>tupla</a:t>
                </a:r>
                <a:endParaRPr lang="pt-BR" dirty="0"/>
              </a:p>
            </p:txBody>
          </p:sp>
        </p:grpSp>
      </p:grp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E40FDA3A-2EED-8A03-3932-B244F1A03FA8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H="1" flipV="1">
            <a:off x="1393449" y="2162539"/>
            <a:ext cx="1166754" cy="3025667"/>
          </a:xfrm>
          <a:prstGeom prst="bentConnector4">
            <a:avLst>
              <a:gd name="adj1" fmla="val -76897"/>
              <a:gd name="adj2" fmla="val 918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E41665B-0B0E-C803-57F9-DFCF93548BC3}"/>
              </a:ext>
            </a:extLst>
          </p:cNvPr>
          <p:cNvGrpSpPr/>
          <p:nvPr/>
        </p:nvGrpSpPr>
        <p:grpSpPr>
          <a:xfrm>
            <a:off x="1770242" y="752170"/>
            <a:ext cx="8651515" cy="5353659"/>
            <a:chOff x="455605" y="583884"/>
            <a:chExt cx="8651515" cy="5353659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AE7F0CBD-22A4-051B-A313-53A3B32C6B30}"/>
                </a:ext>
              </a:extLst>
            </p:cNvPr>
            <p:cNvGrpSpPr/>
            <p:nvPr/>
          </p:nvGrpSpPr>
          <p:grpSpPr>
            <a:xfrm>
              <a:off x="455605" y="933989"/>
              <a:ext cx="4912803" cy="444777"/>
              <a:chOff x="485101" y="678350"/>
              <a:chExt cx="4912803" cy="444777"/>
            </a:xfrm>
          </p:grpSpPr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D51518A-3280-E635-688E-FA88F26A2364}"/>
                  </a:ext>
                </a:extLst>
              </p:cNvPr>
              <p:cNvSpPr txBox="1"/>
              <p:nvPr/>
            </p:nvSpPr>
            <p:spPr>
              <a:xfrm>
                <a:off x="819715" y="767968"/>
                <a:ext cx="4993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1</a:t>
                </a:r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8686FC7-1162-FCDA-EC13-C9818F39D32D}"/>
                  </a:ext>
                </a:extLst>
              </p:cNvPr>
              <p:cNvSpPr txBox="1"/>
              <p:nvPr/>
            </p:nvSpPr>
            <p:spPr>
              <a:xfrm>
                <a:off x="1708087" y="767968"/>
                <a:ext cx="1213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Matheus</a:t>
                </a:r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0523E1F-8743-579C-7B5B-17EB1244FA00}"/>
                  </a:ext>
                </a:extLst>
              </p:cNvPr>
              <p:cNvSpPr txBox="1"/>
              <p:nvPr/>
            </p:nvSpPr>
            <p:spPr>
              <a:xfrm>
                <a:off x="2891970" y="787321"/>
                <a:ext cx="1213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M@...</a:t>
                </a:r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44584D4-BD40-2EDE-ED7C-93B6E5880CF9}"/>
                  </a:ext>
                </a:extLst>
              </p:cNvPr>
              <p:cNvSpPr txBox="1"/>
              <p:nvPr/>
            </p:nvSpPr>
            <p:spPr>
              <a:xfrm>
                <a:off x="4044593" y="767968"/>
                <a:ext cx="13533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/>
                  <a:t>(11)9xxxxxx</a:t>
                </a:r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78A11E91-0A8D-0363-4159-4B99A1686125}"/>
                  </a:ext>
                </a:extLst>
              </p:cNvPr>
              <p:cNvSpPr/>
              <p:nvPr/>
            </p:nvSpPr>
            <p:spPr>
              <a:xfrm>
                <a:off x="485101" y="678350"/>
                <a:ext cx="4912803" cy="44477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20BCC11-5F3F-C40D-3ABC-437C776FCAB0}"/>
                </a:ext>
              </a:extLst>
            </p:cNvPr>
            <p:cNvSpPr txBox="1"/>
            <p:nvPr/>
          </p:nvSpPr>
          <p:spPr>
            <a:xfrm>
              <a:off x="790219" y="606893"/>
              <a:ext cx="499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Id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FDDA7D4-C0E5-417F-BA3F-10D26838581A}"/>
                </a:ext>
              </a:extLst>
            </p:cNvPr>
            <p:cNvSpPr txBox="1"/>
            <p:nvPr/>
          </p:nvSpPr>
          <p:spPr>
            <a:xfrm>
              <a:off x="1678591" y="606893"/>
              <a:ext cx="88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D425E8E-C1AD-BE17-6A5A-EEB3A66C136F}"/>
                </a:ext>
              </a:extLst>
            </p:cNvPr>
            <p:cNvSpPr txBox="1"/>
            <p:nvPr/>
          </p:nvSpPr>
          <p:spPr>
            <a:xfrm>
              <a:off x="2768101" y="597497"/>
              <a:ext cx="88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Email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E9C51E4C-BF04-E189-E7AA-458649E738E1}"/>
                </a:ext>
              </a:extLst>
            </p:cNvPr>
            <p:cNvSpPr txBox="1"/>
            <p:nvPr/>
          </p:nvSpPr>
          <p:spPr>
            <a:xfrm>
              <a:off x="4045651" y="583884"/>
              <a:ext cx="1153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Telefone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EF9E436-513B-8582-8913-3F8E1E8AAC75}"/>
                </a:ext>
              </a:extLst>
            </p:cNvPr>
            <p:cNvSpPr txBox="1"/>
            <p:nvPr/>
          </p:nvSpPr>
          <p:spPr>
            <a:xfrm>
              <a:off x="5438577" y="971711"/>
              <a:ext cx="28172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ListView</a:t>
              </a:r>
              <a:r>
                <a:rPr lang="en-US" sz="1800" dirty="0">
                  <a:solidFill>
                    <a:srgbClr val="2B91AF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 item</a:t>
              </a:r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B9D3DE13-EADB-CFE3-817B-5F990167FCC6}"/>
                </a:ext>
              </a:extLst>
            </p:cNvPr>
            <p:cNvSpPr/>
            <p:nvPr/>
          </p:nvSpPr>
          <p:spPr>
            <a:xfrm>
              <a:off x="455605" y="953216"/>
              <a:ext cx="4912803" cy="167199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351C30B-3D69-1A76-89CA-3C80FCE7EF2D}"/>
                </a:ext>
              </a:extLst>
            </p:cNvPr>
            <p:cNvSpPr txBox="1"/>
            <p:nvPr/>
          </p:nvSpPr>
          <p:spPr>
            <a:xfrm>
              <a:off x="4324223" y="2279572"/>
              <a:ext cx="1575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Coleção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B362B208-0BF7-4318-9936-8B94B27A298A}"/>
                </a:ext>
              </a:extLst>
            </p:cNvPr>
            <p:cNvSpPr txBox="1"/>
            <p:nvPr/>
          </p:nvSpPr>
          <p:spPr>
            <a:xfrm>
              <a:off x="518838" y="5568211"/>
              <a:ext cx="320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Id_contato_selecionado</a:t>
              </a:r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B1DEB45-3536-8B66-58D0-6246AD6B359E}"/>
                </a:ext>
              </a:extLst>
            </p:cNvPr>
            <p:cNvSpPr txBox="1"/>
            <p:nvPr/>
          </p:nvSpPr>
          <p:spPr>
            <a:xfrm>
              <a:off x="1431489" y="5198880"/>
              <a:ext cx="320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txtNome.Text</a:t>
              </a:r>
              <a:endParaRPr lang="pt-BR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848D5C3-B79B-0F0F-C02B-9536C1D480F5}"/>
                </a:ext>
              </a:extLst>
            </p:cNvPr>
            <p:cNvSpPr txBox="1"/>
            <p:nvPr/>
          </p:nvSpPr>
          <p:spPr>
            <a:xfrm>
              <a:off x="2720340" y="4759157"/>
              <a:ext cx="320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txtEmail.Text</a:t>
              </a:r>
              <a:endParaRPr lang="pt-BR" dirty="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D658C5DA-4627-DF56-3A00-D33676990239}"/>
                </a:ext>
              </a:extLst>
            </p:cNvPr>
            <p:cNvSpPr txBox="1"/>
            <p:nvPr/>
          </p:nvSpPr>
          <p:spPr>
            <a:xfrm>
              <a:off x="4034762" y="4366134"/>
              <a:ext cx="320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txtTelefone.Text</a:t>
              </a:r>
              <a:endParaRPr lang="pt-BR" dirty="0"/>
            </a:p>
          </p:txBody>
        </p: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57BFB9E6-67CD-56D1-5132-3D754FFDB83B}"/>
                </a:ext>
              </a:extLst>
            </p:cNvPr>
            <p:cNvCxnSpPr>
              <a:cxnSpLocks/>
              <a:stCxn id="10" idx="1"/>
              <a:endCxn id="18" idx="1"/>
            </p:cNvCxnSpPr>
            <p:nvPr/>
          </p:nvCxnSpPr>
          <p:spPr>
            <a:xfrm rot="10800000" flipV="1">
              <a:off x="518839" y="791559"/>
              <a:ext cx="271381" cy="4961318"/>
            </a:xfrm>
            <a:prstGeom prst="bentConnector3">
              <a:avLst>
                <a:gd name="adj1" fmla="val 18423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AA853A94-F3FB-9499-385C-0A787D894D31}"/>
                </a:ext>
              </a:extLst>
            </p:cNvPr>
            <p:cNvCxnSpPr>
              <a:cxnSpLocks/>
              <a:stCxn id="11" idx="1"/>
              <a:endCxn id="19" idx="1"/>
            </p:cNvCxnSpPr>
            <p:nvPr/>
          </p:nvCxnSpPr>
          <p:spPr>
            <a:xfrm rot="10800000" flipV="1">
              <a:off x="1431489" y="791558"/>
              <a:ext cx="247102" cy="4591987"/>
            </a:xfrm>
            <a:prstGeom prst="bentConnector3">
              <a:avLst>
                <a:gd name="adj1" fmla="val 19251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B9C057E4-BF44-BA12-C0CA-AC5D4BF80652}"/>
                </a:ext>
              </a:extLst>
            </p:cNvPr>
            <p:cNvCxnSpPr>
              <a:cxnSpLocks/>
              <a:stCxn id="12" idx="1"/>
              <a:endCxn id="20" idx="1"/>
            </p:cNvCxnSpPr>
            <p:nvPr/>
          </p:nvCxnSpPr>
          <p:spPr>
            <a:xfrm rot="10800000" flipV="1">
              <a:off x="2720341" y="782163"/>
              <a:ext cx="47761" cy="4161660"/>
            </a:xfrm>
            <a:prstGeom prst="bentConnector3">
              <a:avLst>
                <a:gd name="adj1" fmla="val 57863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do 35">
              <a:extLst>
                <a:ext uri="{FF2B5EF4-FFF2-40B4-BE49-F238E27FC236}">
                  <a16:creationId xmlns:a16="http://schemas.microsoft.com/office/drawing/2014/main" id="{EB4085B8-5CDC-5BD8-4C66-C33700C43E2B}"/>
                </a:ext>
              </a:extLst>
            </p:cNvPr>
            <p:cNvCxnSpPr>
              <a:cxnSpLocks/>
              <a:stCxn id="13" idx="1"/>
              <a:endCxn id="21" idx="1"/>
            </p:cNvCxnSpPr>
            <p:nvPr/>
          </p:nvCxnSpPr>
          <p:spPr>
            <a:xfrm rot="10800000" flipV="1">
              <a:off x="4034763" y="768550"/>
              <a:ext cx="10889" cy="3782250"/>
            </a:xfrm>
            <a:prstGeom prst="bentConnector3">
              <a:avLst>
                <a:gd name="adj1" fmla="val 219936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035D-663C-2087-A45E-B7B9958BE4F6}"/>
                </a:ext>
              </a:extLst>
            </p:cNvPr>
            <p:cNvSpPr txBox="1"/>
            <p:nvPr/>
          </p:nvSpPr>
          <p:spPr>
            <a:xfrm>
              <a:off x="5899355" y="4360305"/>
              <a:ext cx="3207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item.SubItems</a:t>
              </a:r>
              <a:r>
                <a:rPr lang="pt-BR" dirty="0"/>
                <a:t>[3].</a:t>
              </a:r>
              <a:r>
                <a:rPr lang="pt-BR" dirty="0" err="1"/>
                <a:t>Text</a:t>
              </a:r>
              <a:r>
                <a:rPr lang="pt-BR" dirty="0"/>
                <a:t>;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4C6A7E7-2EB6-6B81-80BB-E8730278AE93}"/>
                </a:ext>
              </a:extLst>
            </p:cNvPr>
            <p:cNvSpPr txBox="1"/>
            <p:nvPr/>
          </p:nvSpPr>
          <p:spPr>
            <a:xfrm>
              <a:off x="3170783" y="5568211"/>
              <a:ext cx="4535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Convert.ToInt32(</a:t>
              </a:r>
              <a:r>
                <a:rPr lang="pt-BR" dirty="0" err="1"/>
                <a:t>item.SubItems</a:t>
              </a:r>
              <a:r>
                <a:rPr lang="pt-BR" dirty="0"/>
                <a:t>[3].</a:t>
              </a:r>
              <a:r>
                <a:rPr lang="pt-BR" dirty="0" err="1"/>
                <a:t>Text</a:t>
              </a:r>
              <a:r>
                <a:rPr lang="pt-BR" dirty="0"/>
                <a:t>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0898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D00514-F336-61D4-B765-FB1799DB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Que tal fazermos uma validação para podermos Atualizar os nossos dados?</a:t>
            </a:r>
          </a:p>
          <a:p>
            <a:pPr algn="just"/>
            <a:r>
              <a:rPr lang="pt-BR" dirty="0"/>
              <a:t>Como poderíamos realizar a validação das pessoas que já existem no nosso banco de dados com as pessoas que não existem? Uma das maneira é utilizar o ID, pois o ID sendo único garantimos que iriamos validar aquela pessoa com o ID selecionado. </a:t>
            </a:r>
            <a:r>
              <a:rPr lang="pt-BR" i="1" dirty="0"/>
              <a:t>Validação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		SE(o id for = nulo) {</a:t>
            </a:r>
          </a:p>
          <a:p>
            <a:pPr marL="0" indent="0" algn="just">
              <a:buNone/>
            </a:pPr>
            <a:r>
              <a:rPr lang="pt-BR" dirty="0"/>
              <a:t>				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 inserir</a:t>
            </a:r>
          </a:p>
          <a:p>
            <a:pPr marL="0" indent="0" algn="just">
              <a:buNone/>
            </a:pPr>
            <a:r>
              <a:rPr lang="pt-BR" dirty="0"/>
              <a:t>			} </a:t>
            </a:r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pPr marL="0" indent="0" algn="just">
              <a:buNone/>
            </a:pPr>
            <a:r>
              <a:rPr lang="pt-BR" dirty="0"/>
              <a:t>				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// atualizar </a:t>
            </a:r>
          </a:p>
          <a:p>
            <a:pPr marL="0" indent="0" algn="just">
              <a:buNone/>
            </a:pPr>
            <a:r>
              <a:rPr lang="pt-BR" dirty="0"/>
              <a:t>			}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Dúvida</a:t>
            </a:r>
            <a:r>
              <a:rPr lang="pt-BR" dirty="0"/>
              <a:t>: Por que estou verificando se o meu id é nulo  		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2982C9E-7979-914B-6AC5-4AC1B0FB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Funcionalidades Adicionais - 2</a:t>
            </a:r>
          </a:p>
        </p:txBody>
      </p:sp>
      <p:pic>
        <p:nvPicPr>
          <p:cNvPr id="6" name="Gráfico 5" descr="Ponto de interrogação com preenchimento sólido">
            <a:extLst>
              <a:ext uri="{FF2B5EF4-FFF2-40B4-BE49-F238E27FC236}">
                <a16:creationId xmlns:a16="http://schemas.microsoft.com/office/drawing/2014/main" id="{A4AD58EB-D8C2-AB4D-C710-1BD7FEB0B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6900" y="5397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3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55828C-FB4E-83C6-F6FE-503E1BAD8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611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No meu método construtor vou inicializar uma variável: </a:t>
            </a:r>
          </a:p>
          <a:p>
            <a:pPr marL="457200" lvl="1" indent="0"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?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id_contato_selecionado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57200" lvl="1" indent="0"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Obs</a:t>
            </a: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tipo anulável (int --&gt; só posso colocar tipos inteiros, porem null é diferente de inteiro. Colocando o sinal de ? dizemos que a nossa variável pode ser nula!</a:t>
            </a:r>
          </a:p>
          <a:p>
            <a:pPr marL="0" indent="0" algn="just">
              <a:buNone/>
            </a:pPr>
            <a:endParaRPr lang="pt-BR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buNone/>
            </a:pPr>
            <a:r>
              <a:rPr lang="pt-BR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Blz</a:t>
            </a:r>
            <a:r>
              <a:rPr lang="pt-BR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professor ... Entendi !! Mas onde iremos realizar a validação </a:t>
            </a:r>
          </a:p>
          <a:p>
            <a:pPr marL="0" indent="0" algn="just">
              <a:buNone/>
            </a:pPr>
            <a:endParaRPr lang="pt-BR" sz="18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 algn="just">
              <a:buNone/>
            </a:pPr>
            <a:endParaRPr lang="pt-BR" sz="18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No meu Botão de Buscar?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No meu Botão de Salvar/Inserir?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No meu Botão de Novo?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Gráfico 3" descr="Ponto de interrogação com preenchimento sólido">
            <a:extLst>
              <a:ext uri="{FF2B5EF4-FFF2-40B4-BE49-F238E27FC236}">
                <a16:creationId xmlns:a16="http://schemas.microsoft.com/office/drawing/2014/main" id="{D5F2E370-D75C-27CE-C834-D1BC0CF9A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7700" y="2400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29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4B3B5-B5F3-29F4-09F3-91289CF9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74"/>
            <a:ext cx="10515600" cy="6458052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id_contato_selecionado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cmd.Parameters.Clear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cmd.CommandText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"INSERT INTO contato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"(nome, email, telefone)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"VALUES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"(@nome, @email, @telefone)"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"@nome"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"@email"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"@telefone"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cmd.ExecuteNonQuery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"Contato Inserido com Sucesso"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"Sucesso"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MessageBoxButtons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.OK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MessageBoxIcon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.Information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pt-BR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cmd.Parameters.Clear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cmd.CommandText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 contato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"SET nome = @nome, email = @email, telefone = @telefone 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"WHERE id = @id"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"@nome"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"@email"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"@telefone"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"@id"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id_contato_selecionado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cmd.ExecuteNonQuery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"Contato Atualizado com Sucesso"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"Sucesso"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MessageBoxButtons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.OK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MessageBoxIcon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.Information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35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018C5-FB03-7264-0B55-333BB891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Funcionalidades Adicionais - 3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0FEC5-4A57-A06D-6A21-52C21304E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357"/>
            <a:ext cx="10515600" cy="198972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Que tal quando o usuário preencher o formulário os dados que estão nos </a:t>
            </a:r>
            <a:r>
              <a:rPr lang="pt-BR" dirty="0" err="1"/>
              <a:t>textBoxes</a:t>
            </a:r>
            <a:r>
              <a:rPr lang="pt-BR" dirty="0"/>
              <a:t> possam ser apagados?? Essa tarefa parece ser complicada mas podemos resolvê-la de uma maneira muito simples. Vamos começar adicionando ao nosso formulário um botão chamado ‘NOVO’</a:t>
            </a:r>
          </a:p>
          <a:p>
            <a:pPr marL="0" indent="0">
              <a:buNone/>
            </a:pPr>
            <a:endParaRPr lang="pt-BR" dirty="0"/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F39F578-C392-4881-56E5-F6488AD0BD5E}"/>
              </a:ext>
            </a:extLst>
          </p:cNvPr>
          <p:cNvSpPr txBox="1"/>
          <p:nvPr/>
        </p:nvSpPr>
        <p:spPr>
          <a:xfrm>
            <a:off x="2226921" y="2979084"/>
            <a:ext cx="88262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0" lvl="8" indent="0" algn="just">
              <a:buNone/>
            </a:pPr>
            <a:r>
              <a:rPr lang="pt-BR" dirty="0"/>
              <a:t>O código para essa tarefa é tão simples quanto a criação do botão. Basta reinicializarmos as variáveis com o valor “”.</a:t>
            </a:r>
          </a:p>
          <a:p>
            <a:pPr marL="3657600" lvl="8" indent="0" algn="just">
              <a:buNone/>
            </a:pPr>
            <a:endParaRPr lang="pt-BR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3657600" lvl="8" indent="0" algn="just">
              <a:buNone/>
            </a:pP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Atualizar_Click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sender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EventArgs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 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id_contato_selecionado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.Empty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      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   </a:t>
            </a:r>
            <a:r>
              <a:rPr lang="pt-B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txtNome.Focus</a:t>
            </a: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</a:t>
            </a:r>
          </a:p>
          <a:p>
            <a:endParaRPr lang="pt-BR" dirty="0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D9695AA-AA12-8D29-F242-DA056F9C366F}"/>
              </a:ext>
            </a:extLst>
          </p:cNvPr>
          <p:cNvGrpSpPr/>
          <p:nvPr/>
        </p:nvGrpSpPr>
        <p:grpSpPr>
          <a:xfrm>
            <a:off x="1606754" y="3095776"/>
            <a:ext cx="2957052" cy="3182937"/>
            <a:chOff x="1594054" y="3414101"/>
            <a:chExt cx="2957052" cy="3182937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F8F7233-FEA5-CAB2-DD6D-FD41CBBEF81C}"/>
                </a:ext>
              </a:extLst>
            </p:cNvPr>
            <p:cNvGrpSpPr/>
            <p:nvPr/>
          </p:nvGrpSpPr>
          <p:grpSpPr>
            <a:xfrm>
              <a:off x="1594054" y="3414101"/>
              <a:ext cx="2957052" cy="3182937"/>
              <a:chOff x="2824769" y="1464960"/>
              <a:chExt cx="4043832" cy="4621622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8D185247-F8B1-28C2-9EBD-89B939A94DFB}"/>
                  </a:ext>
                </a:extLst>
              </p:cNvPr>
              <p:cNvSpPr/>
              <p:nvPr/>
            </p:nvSpPr>
            <p:spPr>
              <a:xfrm>
                <a:off x="2824769" y="1464960"/>
                <a:ext cx="4043832" cy="46216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B75854B-4632-2D5F-5D58-6F22F4F7C6D1}"/>
                  </a:ext>
                </a:extLst>
              </p:cNvPr>
              <p:cNvSpPr txBox="1"/>
              <p:nvPr/>
            </p:nvSpPr>
            <p:spPr>
              <a:xfrm>
                <a:off x="2982085" y="1755136"/>
                <a:ext cx="1086581" cy="93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Nome: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6E6EED3-973C-DCD4-7DD4-91B15536135D}"/>
                  </a:ext>
                </a:extLst>
              </p:cNvPr>
              <p:cNvSpPr txBox="1"/>
              <p:nvPr/>
            </p:nvSpPr>
            <p:spPr>
              <a:xfrm>
                <a:off x="2982085" y="2833940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E-mail: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0867CC67-1FD1-C720-5375-96D571C7B3D0}"/>
                  </a:ext>
                </a:extLst>
              </p:cNvPr>
              <p:cNvSpPr txBox="1"/>
              <p:nvPr/>
            </p:nvSpPr>
            <p:spPr>
              <a:xfrm>
                <a:off x="2982085" y="3949902"/>
                <a:ext cx="1086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Telefone:</a:t>
                </a: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E55766BB-95BC-B595-726C-58C94620EFFE}"/>
                  </a:ext>
                </a:extLst>
              </p:cNvPr>
              <p:cNvSpPr/>
              <p:nvPr/>
            </p:nvSpPr>
            <p:spPr>
              <a:xfrm>
                <a:off x="3068174" y="2200232"/>
                <a:ext cx="3522349" cy="4719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João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68883448-A9BF-BDDD-E560-8B3B834B691B}"/>
                  </a:ext>
                </a:extLst>
              </p:cNvPr>
              <p:cNvSpPr/>
              <p:nvPr/>
            </p:nvSpPr>
            <p:spPr>
              <a:xfrm>
                <a:off x="3068173" y="3303823"/>
                <a:ext cx="3522349" cy="4719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joao.jp@hotmail.com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C88545A4-FA12-4C5B-B911-13F4F00203EA}"/>
                  </a:ext>
                </a:extLst>
              </p:cNvPr>
              <p:cNvSpPr/>
              <p:nvPr/>
            </p:nvSpPr>
            <p:spPr>
              <a:xfrm>
                <a:off x="3068173" y="4407414"/>
                <a:ext cx="3522349" cy="4719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95865-7754</a:t>
                </a:r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3ADDF89-79D1-1C9D-7097-01A3974FB4AE}"/>
                  </a:ext>
                </a:extLst>
              </p:cNvPr>
              <p:cNvSpPr/>
              <p:nvPr/>
            </p:nvSpPr>
            <p:spPr>
              <a:xfrm>
                <a:off x="5426954" y="5236313"/>
                <a:ext cx="1163568" cy="4719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Salvar</a:t>
                </a:r>
              </a:p>
            </p:txBody>
          </p:sp>
        </p:grp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4638A0C-DDEC-8716-E794-DFCA0AEBE735}"/>
                </a:ext>
              </a:extLst>
            </p:cNvPr>
            <p:cNvSpPr/>
            <p:nvPr/>
          </p:nvSpPr>
          <p:spPr>
            <a:xfrm>
              <a:off x="2507344" y="6011452"/>
              <a:ext cx="850859" cy="3250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520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61F2-9BC4-0832-C85A-CECDE5A0B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17599-4313-395E-9BB4-C874DE663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357"/>
            <a:ext cx="10515600" cy="198972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Que tal quando o usuário preencher o formulário os dados que estão nos </a:t>
            </a:r>
            <a:r>
              <a:rPr lang="pt-BR" dirty="0" err="1"/>
              <a:t>textBoxes</a:t>
            </a:r>
            <a:r>
              <a:rPr lang="pt-BR" dirty="0"/>
              <a:t> possam ser apagados?? Essa tarefa parece ser complicada mas podemos resolvê-la de uma maneira muito simples. Vamos começar adicionando ao nosso formulário um botão chamado ‘NOVO’</a:t>
            </a:r>
          </a:p>
          <a:p>
            <a:pPr marL="0" indent="0">
              <a:buNone/>
            </a:pPr>
            <a:endParaRPr lang="pt-BR" dirty="0"/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70FE754-DAE3-4EAE-5009-343968987E45}"/>
              </a:ext>
            </a:extLst>
          </p:cNvPr>
          <p:cNvGrpSpPr/>
          <p:nvPr/>
        </p:nvGrpSpPr>
        <p:grpSpPr>
          <a:xfrm>
            <a:off x="4270656" y="3076697"/>
            <a:ext cx="2957052" cy="3182937"/>
            <a:chOff x="1594054" y="3414101"/>
            <a:chExt cx="2957052" cy="3182937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554DD5BF-2898-2184-3908-55721B03942B}"/>
                </a:ext>
              </a:extLst>
            </p:cNvPr>
            <p:cNvGrpSpPr/>
            <p:nvPr/>
          </p:nvGrpSpPr>
          <p:grpSpPr>
            <a:xfrm>
              <a:off x="1594054" y="3414101"/>
              <a:ext cx="2957052" cy="3182937"/>
              <a:chOff x="2824769" y="1464960"/>
              <a:chExt cx="4043832" cy="4621622"/>
            </a:xfrm>
          </p:grpSpPr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38D6E879-3310-F463-C5CA-96DFAA30778C}"/>
                  </a:ext>
                </a:extLst>
              </p:cNvPr>
              <p:cNvSpPr/>
              <p:nvPr/>
            </p:nvSpPr>
            <p:spPr>
              <a:xfrm>
                <a:off x="2824769" y="1464960"/>
                <a:ext cx="4043832" cy="46216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E0B8908E-1861-1C00-9F57-A4C2BE085F78}"/>
                  </a:ext>
                </a:extLst>
              </p:cNvPr>
              <p:cNvSpPr txBox="1"/>
              <p:nvPr/>
            </p:nvSpPr>
            <p:spPr>
              <a:xfrm>
                <a:off x="2982085" y="1755136"/>
                <a:ext cx="1086581" cy="938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Nome: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27662911-42B6-C70D-E697-60F6DE0FDDE9}"/>
                  </a:ext>
                </a:extLst>
              </p:cNvPr>
              <p:cNvSpPr txBox="1"/>
              <p:nvPr/>
            </p:nvSpPr>
            <p:spPr>
              <a:xfrm>
                <a:off x="2982085" y="2833940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E-mail: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CF9E238C-2E1B-CD24-12F1-A2D1E61311C0}"/>
                  </a:ext>
                </a:extLst>
              </p:cNvPr>
              <p:cNvSpPr txBox="1"/>
              <p:nvPr/>
            </p:nvSpPr>
            <p:spPr>
              <a:xfrm>
                <a:off x="2982085" y="3949902"/>
                <a:ext cx="1086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Telefone:</a:t>
                </a:r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A8FA97AC-F1B1-54F7-3C23-1F34F6F21460}"/>
                  </a:ext>
                </a:extLst>
              </p:cNvPr>
              <p:cNvSpPr/>
              <p:nvPr/>
            </p:nvSpPr>
            <p:spPr>
              <a:xfrm>
                <a:off x="3068174" y="2200232"/>
                <a:ext cx="3522349" cy="4719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FA9838E3-AA32-ABD6-4885-5F74727D7723}"/>
                  </a:ext>
                </a:extLst>
              </p:cNvPr>
              <p:cNvSpPr/>
              <p:nvPr/>
            </p:nvSpPr>
            <p:spPr>
              <a:xfrm>
                <a:off x="3068173" y="3303823"/>
                <a:ext cx="3522349" cy="4719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F1526AEB-6E55-3C71-7FB4-681A2C83672E}"/>
                  </a:ext>
                </a:extLst>
              </p:cNvPr>
              <p:cNvSpPr/>
              <p:nvPr/>
            </p:nvSpPr>
            <p:spPr>
              <a:xfrm>
                <a:off x="3068173" y="4407414"/>
                <a:ext cx="3522349" cy="471948"/>
              </a:xfrm>
              <a:prstGeom prst="rect">
                <a:avLst/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id="{25CB99E0-F066-AF5F-D1CC-D36E4A1304CF}"/>
                  </a:ext>
                </a:extLst>
              </p:cNvPr>
              <p:cNvSpPr/>
              <p:nvPr/>
            </p:nvSpPr>
            <p:spPr>
              <a:xfrm>
                <a:off x="5426954" y="5236313"/>
                <a:ext cx="1163568" cy="4719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Salvar</a:t>
                </a: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2EC6DA9D-8F2C-72E6-8B24-BB6BB3BD844A}"/>
                </a:ext>
              </a:extLst>
            </p:cNvPr>
            <p:cNvSpPr/>
            <p:nvPr/>
          </p:nvSpPr>
          <p:spPr>
            <a:xfrm>
              <a:off x="2507344" y="6011452"/>
              <a:ext cx="850859" cy="32503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4645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C73D8-B155-B36C-0824-17D92EFD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DELETE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A945B-9EC2-28CC-9291-267C2D7C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4805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Agora o que falta para nós é implementar o método de deleção de dados. Quando desejamos fazer com que o dado selecionado tenha a possibilidade de ser excluir pelo usuário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que precisamos garantir para que o </a:t>
            </a:r>
            <a:r>
              <a:rPr lang="pt-BR" dirty="0" err="1"/>
              <a:t>frontEnd</a:t>
            </a:r>
            <a:r>
              <a:rPr lang="pt-BR" dirty="0"/>
              <a:t> represente o </a:t>
            </a:r>
            <a:r>
              <a:rPr lang="pt-BR" dirty="0" err="1"/>
              <a:t>backend</a:t>
            </a:r>
            <a:r>
              <a:rPr lang="pt-BR" dirty="0"/>
              <a:t>?</a:t>
            </a:r>
          </a:p>
          <a:p>
            <a:pPr algn="just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501912-1F41-3715-C28F-9ACCB2534472}"/>
              </a:ext>
            </a:extLst>
          </p:cNvPr>
          <p:cNvSpPr txBox="1"/>
          <p:nvPr/>
        </p:nvSpPr>
        <p:spPr>
          <a:xfrm>
            <a:off x="1682858" y="4925961"/>
            <a:ext cx="8826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Que o botão de excluir apareça apenas ao dados selecionados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Que Seja invisível quando não estamos selecionando nenhum dos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Após os dados selecionados serem excluídos precisamos zerar o formulário assim como listar todos os itens com o botão excluir invisível.</a:t>
            </a:r>
          </a:p>
        </p:txBody>
      </p:sp>
    </p:spTree>
    <p:extLst>
      <p:ext uri="{BB962C8B-B14F-4D97-AF65-F5344CB8AC3E}">
        <p14:creationId xmlns:p14="http://schemas.microsoft.com/office/powerpoint/2010/main" val="32203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218CA-9870-388F-55F3-C91BC1853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0953"/>
            <a:ext cx="10515600" cy="6384311"/>
          </a:xfrm>
        </p:spPr>
        <p:txBody>
          <a:bodyPr/>
          <a:lstStyle/>
          <a:p>
            <a:pPr algn="just"/>
            <a:r>
              <a:rPr lang="pt-BR" dirty="0"/>
              <a:t>Para que essas coisas aconteçam vamos adicionar um novo item a nossa tela, que é o ‘</a:t>
            </a:r>
            <a:r>
              <a:rPr lang="pt-BR" dirty="0" err="1"/>
              <a:t>contextMenuStrip</a:t>
            </a:r>
            <a:r>
              <a:rPr lang="pt-BR" dirty="0"/>
              <a:t>’. Após adicionar o item ele irá aparecer em um menu suspenso abaixo do nosso formulário. Basta clicar com o botão direito e ir em Editar Item</a:t>
            </a:r>
          </a:p>
          <a:p>
            <a:pPr algn="just"/>
            <a:r>
              <a:rPr lang="pt-BR" dirty="0">
                <a:solidFill>
                  <a:schemeClr val="accent6">
                    <a:lumMod val="50000"/>
                  </a:schemeClr>
                </a:solidFill>
              </a:rPr>
              <a:t>## PASSO 1</a:t>
            </a:r>
            <a:r>
              <a:rPr lang="pt-BR" dirty="0"/>
              <a:t>:</a:t>
            </a:r>
          </a:p>
          <a:p>
            <a:pPr algn="just"/>
            <a:r>
              <a:rPr lang="pt-BR" dirty="0"/>
              <a:t>Em editar item vamos adicionar um novo subitem ao </a:t>
            </a:r>
            <a:r>
              <a:rPr lang="pt-BR" dirty="0" err="1"/>
              <a:t>contextMenu</a:t>
            </a:r>
            <a:r>
              <a:rPr lang="pt-BR" dirty="0"/>
              <a:t>. Vamos mudar o atributo </a:t>
            </a:r>
            <a:r>
              <a:rPr lang="pt-BR" dirty="0" err="1"/>
              <a:t>text</a:t>
            </a:r>
            <a:r>
              <a:rPr lang="pt-BR" dirty="0"/>
              <a:t> para “Excluir” e vamos clicar em OK</a:t>
            </a:r>
          </a:p>
          <a:p>
            <a:pPr algn="just"/>
            <a:r>
              <a:rPr lang="pt-BR" dirty="0"/>
              <a:t>Após clicar em OK, em propriedades podemos ver o atributo </a:t>
            </a:r>
            <a:r>
              <a:rPr lang="pt-BR" dirty="0" err="1"/>
              <a:t>contextMenu</a:t>
            </a:r>
            <a:r>
              <a:rPr lang="pt-BR" dirty="0"/>
              <a:t> e o seu subitem no menu suspenso disponibilizado pelo menu de propriedades. Vamos alterar outro parâmetro em Ações, vamos selecionar o nosso </a:t>
            </a:r>
            <a:r>
              <a:rPr lang="pt-BR" dirty="0" err="1"/>
              <a:t>listView</a:t>
            </a:r>
            <a:r>
              <a:rPr lang="pt-BR" dirty="0"/>
              <a:t> e ir em ações após isso encontrar o item Click e escolher nosso toolTipStrpMenuItem1_Click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98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CAFFE-E813-4A8F-E349-64C0063CE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203302"/>
            <a:ext cx="10515600" cy="3041343"/>
          </a:xfrm>
        </p:spPr>
        <p:txBody>
          <a:bodyPr/>
          <a:lstStyle/>
          <a:p>
            <a:pPr algn="just"/>
            <a:r>
              <a:rPr lang="pt-BR" dirty="0"/>
              <a:t>Precisamos garantir que os dados que estão sendo selecionados sejam os dados que serão excluídos. Para isso iremos utilizar o valor do </a:t>
            </a:r>
            <a:r>
              <a:rPr lang="pt-BR" dirty="0" err="1"/>
              <a:t>id_selecionado</a:t>
            </a:r>
            <a:r>
              <a:rPr lang="pt-BR" dirty="0"/>
              <a:t> anteriormente criado.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Vamos melhorar o nosso código. Vamos criar dois novos métodos. Um de zerar o formulário e outro para excluir o nosso dado selecionado</a:t>
            </a:r>
          </a:p>
          <a:p>
            <a:pPr algn="just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2A8273-C7AF-53E3-AE11-B623319C81A6}"/>
              </a:ext>
            </a:extLst>
          </p:cNvPr>
          <p:cNvSpPr txBox="1"/>
          <p:nvPr/>
        </p:nvSpPr>
        <p:spPr>
          <a:xfrm>
            <a:off x="3485535" y="3822291"/>
            <a:ext cx="5378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zerar_forms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id_contato_selecionado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txtNome.Text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.Empty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txtEmail.Text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txtTelefone.Text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txtNome.Focus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4727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3831E-08B9-CE15-B2FF-B57946A6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FCBDB0-9002-64B0-765A-CFA7387E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pt-BR" dirty="0"/>
              <a:t>Aula totalmente prática com conceitos teóricos iniciais</a:t>
            </a:r>
          </a:p>
          <a:p>
            <a:r>
              <a:rPr lang="pt-BR" dirty="0"/>
              <a:t>Eles servirão para a realização das atividades e para o desenvolvimento do projeto (</a:t>
            </a:r>
            <a:r>
              <a:rPr lang="pt-BR" i="1" dirty="0"/>
              <a:t>em andamento*</a:t>
            </a:r>
            <a:r>
              <a:rPr lang="pt-BR" dirty="0"/>
              <a:t>)</a:t>
            </a:r>
          </a:p>
          <a:p>
            <a:r>
              <a:rPr lang="pt-BR" dirty="0"/>
              <a:t>Criar um formulário que conecte com o MySQL</a:t>
            </a:r>
          </a:p>
          <a:p>
            <a:r>
              <a:rPr lang="pt-BR" dirty="0"/>
              <a:t>Nosso Objetivo é realizar a criação de um CRUD e testar a aplicação</a:t>
            </a:r>
          </a:p>
          <a:p>
            <a:pPr lvl="1"/>
            <a:r>
              <a:rPr lang="pt-BR" dirty="0"/>
              <a:t>Consultar	C (</a:t>
            </a:r>
            <a:r>
              <a:rPr lang="pt-BR" dirty="0" err="1"/>
              <a:t>Create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Ler		R (</a:t>
            </a:r>
            <a:r>
              <a:rPr lang="pt-BR" dirty="0" err="1"/>
              <a:t>Read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Atualizar	U (Update)</a:t>
            </a:r>
          </a:p>
          <a:p>
            <a:pPr lvl="1"/>
            <a:r>
              <a:rPr lang="pt-BR" dirty="0"/>
              <a:t>Deletar		D (Delete)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0743E616-AE0B-CD28-94C9-848AE5953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09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D5AA642-1A3F-0DC2-16E5-D952407BD51C}"/>
              </a:ext>
            </a:extLst>
          </p:cNvPr>
          <p:cNvSpPr txBox="1"/>
          <p:nvPr/>
        </p:nvSpPr>
        <p:spPr>
          <a:xfrm>
            <a:off x="1625410" y="-5417"/>
            <a:ext cx="894117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excluir_contato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pt-BR" sz="10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DialogResult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"Deseja Excluir o Registro com ?"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 </a:t>
            </a:r>
            <a:r>
              <a:rPr lang="pt-B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"Certeza ?"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   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MessageBoxButtons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.YesNo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   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MessageBoxIcon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.Warning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DialogResult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.Yes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MySqlConnection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data_source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Conexao.Open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MySqlCommand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cmd.Connection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cmd.Connection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cmd.CommandText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 FROM </a:t>
            </a:r>
            <a:r>
              <a:rPr lang="en-US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contato</a:t>
            </a:r>
            <a:r>
              <a:rPr lang="en-US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WHERE id=@id"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cmd.Parameters.AddWithValue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"@id"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id_contato_selecionado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cmd.ExecuteNonQuery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"Contato </a:t>
            </a:r>
            <a:r>
              <a:rPr lang="pt-BR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Excluido</a:t>
            </a:r>
            <a:r>
              <a:rPr lang="pt-B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 Sucesso!"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"Sucesso"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MessageBoxButtons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.OK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MessageBoxIcon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.Information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);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carregar_contatos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zerar_forms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MySqlException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"Erro "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ex.Number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"Ocorreu: "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pt-B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"Erro"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MessageBoxButtons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.OK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MessageBoxIcon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.Show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"Ocorreu: "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"Erro"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MessageBoxButtons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.OK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MessageBoxIcon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.Error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pt-BR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pt-BR" sz="10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Conexao.Close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12436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E9E5409-05B7-1303-19AF-88A123ED4803}"/>
              </a:ext>
            </a:extLst>
          </p:cNvPr>
          <p:cNvGrpSpPr/>
          <p:nvPr/>
        </p:nvGrpSpPr>
        <p:grpSpPr>
          <a:xfrm>
            <a:off x="64756" y="223373"/>
            <a:ext cx="12062488" cy="2600632"/>
            <a:chOff x="60686" y="172065"/>
            <a:chExt cx="12062488" cy="260063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765922E5-9745-808B-7C41-299E81F0402F}"/>
                </a:ext>
              </a:extLst>
            </p:cNvPr>
            <p:cNvSpPr/>
            <p:nvPr/>
          </p:nvSpPr>
          <p:spPr>
            <a:xfrm>
              <a:off x="7689384" y="1538748"/>
              <a:ext cx="2025445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solidFill>
                    <a:schemeClr val="tx1"/>
                  </a:solidFill>
                </a:rPr>
                <a:t>toolStripMenuItem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157C0DA-98D3-2BC9-67E9-4CFE343FEF73}"/>
                </a:ext>
              </a:extLst>
            </p:cNvPr>
            <p:cNvSpPr/>
            <p:nvPr/>
          </p:nvSpPr>
          <p:spPr>
            <a:xfrm>
              <a:off x="9979744" y="1538748"/>
              <a:ext cx="2025445" cy="91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err="1">
                  <a:solidFill>
                    <a:schemeClr val="tx1"/>
                  </a:solidFill>
                </a:rPr>
                <a:t>btnExluir</a:t>
              </a:r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FB6E326-F29E-C773-9732-DB4F0F5772E3}"/>
                </a:ext>
              </a:extLst>
            </p:cNvPr>
            <p:cNvSpPr/>
            <p:nvPr/>
          </p:nvSpPr>
          <p:spPr>
            <a:xfrm>
              <a:off x="879987" y="172065"/>
              <a:ext cx="11243187" cy="624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DCE7731-59AA-B8D2-47D9-62836CB28FC2}"/>
                </a:ext>
              </a:extLst>
            </p:cNvPr>
            <p:cNvSpPr txBox="1"/>
            <p:nvPr/>
          </p:nvSpPr>
          <p:spPr>
            <a:xfrm>
              <a:off x="68826" y="299573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Main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4B98110-4C4B-BD45-F883-013BCFD719A0}"/>
                </a:ext>
              </a:extLst>
            </p:cNvPr>
            <p:cNvSpPr/>
            <p:nvPr/>
          </p:nvSpPr>
          <p:spPr>
            <a:xfrm>
              <a:off x="879987" y="993058"/>
              <a:ext cx="11243187" cy="1779639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A49AD52-28D7-79DE-BC0D-1C5EBE93DC36}"/>
                </a:ext>
              </a:extLst>
            </p:cNvPr>
            <p:cNvSpPr txBox="1"/>
            <p:nvPr/>
          </p:nvSpPr>
          <p:spPr>
            <a:xfrm>
              <a:off x="1494503" y="299573"/>
              <a:ext cx="1359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u="sng" dirty="0" err="1"/>
                <a:t>zerar</a:t>
              </a:r>
              <a:r>
                <a:rPr lang="pt-BR" dirty="0" err="1"/>
                <a:t>_forms</a:t>
              </a:r>
              <a:endParaRPr lang="pt-BR" dirty="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7543C63-185B-CE8A-C128-F49ECD292EBC}"/>
                </a:ext>
              </a:extLst>
            </p:cNvPr>
            <p:cNvSpPr txBox="1"/>
            <p:nvPr/>
          </p:nvSpPr>
          <p:spPr>
            <a:xfrm>
              <a:off x="8959203" y="299573"/>
              <a:ext cx="1730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Excluir_contato</a:t>
              </a:r>
              <a:endParaRPr lang="pt-BR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896B9A3-53B4-86D8-F57B-371DB0F6A9BC}"/>
                </a:ext>
              </a:extLst>
            </p:cNvPr>
            <p:cNvSpPr txBox="1"/>
            <p:nvPr/>
          </p:nvSpPr>
          <p:spPr>
            <a:xfrm>
              <a:off x="60686" y="1698211"/>
              <a:ext cx="742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funcs</a:t>
              </a:r>
              <a:endParaRPr lang="pt-BR" dirty="0"/>
            </a:p>
          </p:txBody>
        </p: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8B21A531-27DA-B00F-E999-3075A9AE68FD}"/>
                </a:ext>
              </a:extLst>
            </p:cNvPr>
            <p:cNvCxnSpPr>
              <a:cxnSpLocks/>
              <a:stCxn id="9" idx="2"/>
              <a:endCxn id="4" idx="0"/>
            </p:cNvCxnSpPr>
            <p:nvPr/>
          </p:nvCxnSpPr>
          <p:spPr>
            <a:xfrm rot="5400000">
              <a:off x="8828273" y="542740"/>
              <a:ext cx="869843" cy="11221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03350172-614E-FDBF-7C56-38FCEE0A59FB}"/>
                </a:ext>
              </a:extLst>
            </p:cNvPr>
            <p:cNvCxnSpPr>
              <a:cxnSpLocks/>
              <a:stCxn id="9" idx="2"/>
              <a:endCxn id="5" idx="0"/>
            </p:cNvCxnSpPr>
            <p:nvPr/>
          </p:nvCxnSpPr>
          <p:spPr>
            <a:xfrm rot="16200000" flipH="1">
              <a:off x="9973452" y="519732"/>
              <a:ext cx="869843" cy="11681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3C95709-F5AA-0529-68E0-52F3B88194E0}"/>
              </a:ext>
            </a:extLst>
          </p:cNvPr>
          <p:cNvGrpSpPr/>
          <p:nvPr/>
        </p:nvGrpSpPr>
        <p:grpSpPr>
          <a:xfrm>
            <a:off x="72896" y="4033996"/>
            <a:ext cx="5792512" cy="2118193"/>
            <a:chOff x="22981" y="3362010"/>
            <a:chExt cx="5792512" cy="2118193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01FA0B0B-CFD8-CD6B-0A4F-F20FC2E48750}"/>
                </a:ext>
              </a:extLst>
            </p:cNvPr>
            <p:cNvGrpSpPr/>
            <p:nvPr/>
          </p:nvGrpSpPr>
          <p:grpSpPr>
            <a:xfrm>
              <a:off x="22981" y="3362010"/>
              <a:ext cx="5792512" cy="1779639"/>
              <a:chOff x="18911" y="2998838"/>
              <a:chExt cx="5792512" cy="1779639"/>
            </a:xfrm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22479C6-C688-12CF-804C-2D987D91F5DA}"/>
                  </a:ext>
                </a:extLst>
              </p:cNvPr>
              <p:cNvSpPr/>
              <p:nvPr/>
            </p:nvSpPr>
            <p:spPr>
              <a:xfrm>
                <a:off x="879986" y="2998838"/>
                <a:ext cx="4931437" cy="1779639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7946B9E-045C-651C-FD79-2511A3269E0C}"/>
                  </a:ext>
                </a:extLst>
              </p:cNvPr>
              <p:cNvSpPr txBox="1"/>
              <p:nvPr/>
            </p:nvSpPr>
            <p:spPr>
              <a:xfrm>
                <a:off x="18911" y="3719380"/>
                <a:ext cx="8260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 err="1"/>
                  <a:t>lstView</a:t>
                </a:r>
                <a:endParaRPr lang="pt-BR" dirty="0"/>
              </a:p>
            </p:txBody>
          </p: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E5507F0C-3441-366B-F438-68BC9FA49F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986" y="3274142"/>
                <a:ext cx="493143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EC1003B8-3C01-BC4C-04EB-69E40AA49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9806" y="2998838"/>
                <a:ext cx="0" cy="17796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B4011C46-D8FB-A83C-1410-D9F311538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077" y="2998838"/>
                <a:ext cx="0" cy="17796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2FA776F2-43AF-F040-CE50-3620E45FB5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5187" y="2998838"/>
                <a:ext cx="0" cy="177963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2F627A7-5D5F-D81C-7AC1-FEE6975C3636}"/>
                </a:ext>
              </a:extLst>
            </p:cNvPr>
            <p:cNvSpPr txBox="1"/>
            <p:nvPr/>
          </p:nvSpPr>
          <p:spPr>
            <a:xfrm>
              <a:off x="1360846" y="5141649"/>
              <a:ext cx="4032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/>
                <a:t>carregar_contato</a:t>
              </a:r>
              <a:r>
                <a:rPr lang="pt-BR" sz="1600" dirty="0"/>
                <a:t> </a:t>
              </a:r>
              <a:r>
                <a:rPr lang="pt-BR" sz="1600" dirty="0">
                  <a:sym typeface="Wingdings" panose="05000000000000000000" pitchFamily="2" charset="2"/>
                </a:rPr>
                <a:t> </a:t>
              </a:r>
              <a:r>
                <a:rPr lang="pt-BR" sz="1600" dirty="0" err="1">
                  <a:sym typeface="Wingdings" panose="05000000000000000000" pitchFamily="2" charset="2"/>
                </a:rPr>
                <a:t>btnExluir.Visible</a:t>
              </a:r>
              <a:r>
                <a:rPr lang="pt-BR" sz="1600" dirty="0">
                  <a:sym typeface="Wingdings" panose="05000000000000000000" pitchFamily="2" charset="2"/>
                </a:rPr>
                <a:t> = </a:t>
              </a:r>
              <a:r>
                <a:rPr lang="pt-BR" sz="1600" dirty="0">
                  <a:solidFill>
                    <a:schemeClr val="accent1">
                      <a:lumMod val="50000"/>
                    </a:schemeClr>
                  </a:solidFill>
                  <a:sym typeface="Wingdings" panose="05000000000000000000" pitchFamily="2" charset="2"/>
                </a:rPr>
                <a:t>true</a:t>
              </a:r>
              <a:r>
                <a:rPr lang="pt-BR" sz="1600" dirty="0">
                  <a:sym typeface="Wingdings" panose="05000000000000000000" pitchFamily="2" charset="2"/>
                </a:rPr>
                <a:t>;</a:t>
              </a:r>
              <a:endParaRPr lang="pt-BR" dirty="0"/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2AA394F-F8A3-3EED-BD27-F1ECFC2A1D55}"/>
              </a:ext>
            </a:extLst>
          </p:cNvPr>
          <p:cNvSpPr txBox="1"/>
          <p:nvPr/>
        </p:nvSpPr>
        <p:spPr>
          <a:xfrm>
            <a:off x="1235873" y="3989785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id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9337BC9D-5C01-B5B9-9A06-B8CE71C5E3C2}"/>
              </a:ext>
            </a:extLst>
          </p:cNvPr>
          <p:cNvSpPr txBox="1"/>
          <p:nvPr/>
        </p:nvSpPr>
        <p:spPr>
          <a:xfrm>
            <a:off x="2189699" y="3970746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nome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3CFE287-1367-0A68-56A1-7FD962CCEC74}"/>
              </a:ext>
            </a:extLst>
          </p:cNvPr>
          <p:cNvSpPr txBox="1"/>
          <p:nvPr/>
        </p:nvSpPr>
        <p:spPr>
          <a:xfrm>
            <a:off x="3450407" y="3970746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email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C4D9908-8A80-03EC-9DD9-73215FE56778}"/>
              </a:ext>
            </a:extLst>
          </p:cNvPr>
          <p:cNvSpPr txBox="1"/>
          <p:nvPr/>
        </p:nvSpPr>
        <p:spPr>
          <a:xfrm>
            <a:off x="4695085" y="3970746"/>
            <a:ext cx="911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telefone</a:t>
            </a:r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99687F2-ABED-FDB6-367C-CBE44EFF9607}"/>
              </a:ext>
            </a:extLst>
          </p:cNvPr>
          <p:cNvSpPr txBox="1"/>
          <p:nvPr/>
        </p:nvSpPr>
        <p:spPr>
          <a:xfrm>
            <a:off x="864617" y="1036370"/>
            <a:ext cx="861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/>
              <a:t>Métodos</a:t>
            </a:r>
            <a:endParaRPr lang="pt-BR" i="1" dirty="0"/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B5FB2FD-64D6-7DD4-571F-5B4A9AD40896}"/>
              </a:ext>
            </a:extLst>
          </p:cNvPr>
          <p:cNvCxnSpPr>
            <a:cxnSpLocks/>
            <a:stCxn id="19" idx="3"/>
            <a:endCxn id="47" idx="1"/>
          </p:cNvCxnSpPr>
          <p:nvPr/>
        </p:nvCxnSpPr>
        <p:spPr>
          <a:xfrm flipV="1">
            <a:off x="5865408" y="4923815"/>
            <a:ext cx="29502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tângulo 46">
            <a:extLst>
              <a:ext uri="{FF2B5EF4-FFF2-40B4-BE49-F238E27FC236}">
                <a16:creationId xmlns:a16="http://schemas.microsoft.com/office/drawing/2014/main" id="{9BF566BF-3DF6-62CB-635F-8CC839B86B32}"/>
              </a:ext>
            </a:extLst>
          </p:cNvPr>
          <p:cNvSpPr/>
          <p:nvPr/>
        </p:nvSpPr>
        <p:spPr>
          <a:xfrm>
            <a:off x="8815627" y="4466615"/>
            <a:ext cx="202544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Item Selecionado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B0360E7F-89CE-5DF5-188D-24C7094FA6F9}"/>
              </a:ext>
            </a:extLst>
          </p:cNvPr>
          <p:cNvCxnSpPr>
            <a:cxnSpLocks/>
            <a:stCxn id="47" idx="0"/>
            <a:endCxn id="4" idx="2"/>
          </p:cNvCxnSpPr>
          <p:nvPr/>
        </p:nvCxnSpPr>
        <p:spPr>
          <a:xfrm rot="16200000" flipV="1">
            <a:off x="8286185" y="2924449"/>
            <a:ext cx="1962159" cy="1122173"/>
          </a:xfrm>
          <a:prstGeom prst="bentConnector3">
            <a:avLst>
              <a:gd name="adj1" fmla="val 50000"/>
            </a:avLst>
          </a:prstGeom>
          <a:ln>
            <a:headEnd type="arrow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FF0DF436-7049-950B-F89F-F0F17A8E0563}"/>
              </a:ext>
            </a:extLst>
          </p:cNvPr>
          <p:cNvCxnSpPr>
            <a:cxnSpLocks/>
            <a:stCxn id="47" idx="0"/>
            <a:endCxn id="5" idx="2"/>
          </p:cNvCxnSpPr>
          <p:nvPr/>
        </p:nvCxnSpPr>
        <p:spPr>
          <a:xfrm rot="5400000" flipH="1" flipV="1">
            <a:off x="9431364" y="2901443"/>
            <a:ext cx="1962159" cy="1168187"/>
          </a:xfrm>
          <a:prstGeom prst="bentConnector3">
            <a:avLst>
              <a:gd name="adj1" fmla="val 50000"/>
            </a:avLst>
          </a:prstGeom>
          <a:ln>
            <a:headEnd type="arrow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2950725-F524-2AE7-60E4-F024721DE480}"/>
              </a:ext>
            </a:extLst>
          </p:cNvPr>
          <p:cNvSpPr txBox="1"/>
          <p:nvPr/>
        </p:nvSpPr>
        <p:spPr>
          <a:xfrm>
            <a:off x="9186013" y="3682205"/>
            <a:ext cx="72006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/>
              <a:t>Usando </a:t>
            </a:r>
          </a:p>
          <a:p>
            <a:r>
              <a:rPr lang="pt-BR" sz="1050" i="1" dirty="0"/>
              <a:t>Métodos </a:t>
            </a:r>
          </a:p>
          <a:p>
            <a:r>
              <a:rPr lang="pt-BR" sz="1050" i="1" dirty="0"/>
              <a:t>Públicos</a:t>
            </a:r>
            <a:endParaRPr lang="pt-BR" sz="1200" i="1" dirty="0"/>
          </a:p>
        </p:txBody>
      </p:sp>
    </p:spTree>
    <p:extLst>
      <p:ext uri="{BB962C8B-B14F-4D97-AF65-F5344CB8AC3E}">
        <p14:creationId xmlns:p14="http://schemas.microsoft.com/office/powerpoint/2010/main" val="4280348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61BCCB5-56A2-0E30-2AA6-9B2AAA84158C}"/>
              </a:ext>
            </a:extLst>
          </p:cNvPr>
          <p:cNvGrpSpPr/>
          <p:nvPr/>
        </p:nvGrpSpPr>
        <p:grpSpPr>
          <a:xfrm>
            <a:off x="396294" y="1070282"/>
            <a:ext cx="11399412" cy="4717436"/>
            <a:chOff x="526026" y="248264"/>
            <a:chExt cx="11399412" cy="4717436"/>
          </a:xfrm>
        </p:grpSpPr>
        <p:pic>
          <p:nvPicPr>
            <p:cNvPr id="5" name="Gráfico 4" descr="Banco de dados estrutura de tópicos">
              <a:extLst>
                <a:ext uri="{FF2B5EF4-FFF2-40B4-BE49-F238E27FC236}">
                  <a16:creationId xmlns:a16="http://schemas.microsoft.com/office/drawing/2014/main" id="{8BF57462-1D34-216A-ED13-175A55710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6026" y="248264"/>
              <a:ext cx="914400" cy="914400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472F86F-8A73-8D3F-A8CB-5968E4A0C69F}"/>
                </a:ext>
              </a:extLst>
            </p:cNvPr>
            <p:cNvSpPr/>
            <p:nvPr/>
          </p:nvSpPr>
          <p:spPr>
            <a:xfrm>
              <a:off x="1790700" y="3200400"/>
              <a:ext cx="2438400" cy="17653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0" name="Conector: Angulado 19">
              <a:extLst>
                <a:ext uri="{FF2B5EF4-FFF2-40B4-BE49-F238E27FC236}">
                  <a16:creationId xmlns:a16="http://schemas.microsoft.com/office/drawing/2014/main" id="{2CABCB3A-9658-76FF-9AF8-04F0F11536F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rot="16200000" flipH="1">
              <a:off x="908050" y="1098550"/>
              <a:ext cx="2489200" cy="1714500"/>
            </a:xfrm>
            <a:prstGeom prst="bentConnector3">
              <a:avLst>
                <a:gd name="adj1" fmla="val -51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733BB40-47F8-75A9-F371-001EC11A8926}"/>
                </a:ext>
              </a:extLst>
            </p:cNvPr>
            <p:cNvSpPr txBox="1"/>
            <p:nvPr/>
          </p:nvSpPr>
          <p:spPr>
            <a:xfrm>
              <a:off x="1619250" y="33613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fetch</a:t>
              </a:r>
              <a:r>
                <a:rPr lang="pt-BR" dirty="0"/>
                <a:t>()</a:t>
              </a: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1F0419FA-9D37-A3CC-45ED-0F295BB25FE5}"/>
                </a:ext>
              </a:extLst>
            </p:cNvPr>
            <p:cNvCxnSpPr>
              <a:cxnSpLocks/>
            </p:cNvCxnSpPr>
            <p:nvPr/>
          </p:nvCxnSpPr>
          <p:spPr>
            <a:xfrm>
              <a:off x="1790700" y="3606800"/>
              <a:ext cx="2438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7B90CC99-B1C3-FC76-D022-552C8C5ABC66}"/>
                </a:ext>
              </a:extLst>
            </p:cNvPr>
            <p:cNvSpPr/>
            <p:nvPr/>
          </p:nvSpPr>
          <p:spPr>
            <a:xfrm>
              <a:off x="1790700" y="3218934"/>
              <a:ext cx="2438400" cy="38786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353EBD2-CDCF-4C91-0FFF-AB6ABCA8D825}"/>
                </a:ext>
              </a:extLst>
            </p:cNvPr>
            <p:cNvSpPr txBox="1"/>
            <p:nvPr/>
          </p:nvSpPr>
          <p:spPr>
            <a:xfrm>
              <a:off x="1790700" y="3218934"/>
              <a:ext cx="1208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tb</a:t>
              </a:r>
              <a:r>
                <a:rPr lang="pt-BR" dirty="0"/>
                <a:t> contato</a:t>
              </a:r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45BB4147-A49B-C430-BB48-7BDE01ED15A8}"/>
                </a:ext>
              </a:extLst>
            </p:cNvPr>
            <p:cNvCxnSpPr>
              <a:cxnSpLocks/>
            </p:cNvCxnSpPr>
            <p:nvPr/>
          </p:nvCxnSpPr>
          <p:spPr>
            <a:xfrm>
              <a:off x="1790700" y="3943350"/>
              <a:ext cx="2438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0B8CB94C-411E-DBFA-C3C1-57AEB66D15B2}"/>
                </a:ext>
              </a:extLst>
            </p:cNvPr>
            <p:cNvCxnSpPr>
              <a:cxnSpLocks/>
            </p:cNvCxnSpPr>
            <p:nvPr/>
          </p:nvCxnSpPr>
          <p:spPr>
            <a:xfrm>
              <a:off x="2298700" y="3606800"/>
              <a:ext cx="0" cy="13589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98FF1623-9D60-0F6A-0BFE-5640241367E3}"/>
                </a:ext>
              </a:extLst>
            </p:cNvPr>
            <p:cNvSpPr txBox="1"/>
            <p:nvPr/>
          </p:nvSpPr>
          <p:spPr>
            <a:xfrm>
              <a:off x="1857790" y="3606800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Id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E775356A-500D-A7F7-DCC8-5D06C038F7FB}"/>
                </a:ext>
              </a:extLst>
            </p:cNvPr>
            <p:cNvSpPr txBox="1"/>
            <p:nvPr/>
          </p:nvSpPr>
          <p:spPr>
            <a:xfrm>
              <a:off x="1901070" y="395604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88CB4486-8C45-0F60-E171-788E7F4D2CF8}"/>
                </a:ext>
              </a:extLst>
            </p:cNvPr>
            <p:cNvSpPr/>
            <p:nvPr/>
          </p:nvSpPr>
          <p:spPr>
            <a:xfrm>
              <a:off x="1790700" y="3955533"/>
              <a:ext cx="507999" cy="38786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Conector: Angulado 45">
              <a:extLst>
                <a:ext uri="{FF2B5EF4-FFF2-40B4-BE49-F238E27FC236}">
                  <a16:creationId xmlns:a16="http://schemas.microsoft.com/office/drawing/2014/main" id="{D84A0D71-32BE-5EB4-5ACE-1420409501B4}"/>
                </a:ext>
              </a:extLst>
            </p:cNvPr>
            <p:cNvCxnSpPr>
              <a:cxnSpLocks/>
              <a:stCxn id="44" idx="3"/>
              <a:endCxn id="48" idx="2"/>
            </p:cNvCxnSpPr>
            <p:nvPr/>
          </p:nvCxnSpPr>
          <p:spPr>
            <a:xfrm flipV="1">
              <a:off x="2298699" y="2325132"/>
              <a:ext cx="5778570" cy="182433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8E88AAD-FBF9-127E-473D-0E52CF53B48B}"/>
                </a:ext>
              </a:extLst>
            </p:cNvPr>
            <p:cNvSpPr txBox="1"/>
            <p:nvPr/>
          </p:nvSpPr>
          <p:spPr>
            <a:xfrm>
              <a:off x="4229100" y="1586468"/>
              <a:ext cx="769633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cmd.CommandText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 = </a:t>
              </a:r>
              <a:r>
                <a:rPr lang="en-US" sz="1400" dirty="0">
                  <a:solidFill>
                    <a:srgbClr val="A31515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"DELETE FROM </a:t>
              </a:r>
              <a:r>
                <a:rPr lang="en-US" sz="1400" dirty="0" err="1">
                  <a:solidFill>
                    <a:srgbClr val="A31515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contato</a:t>
              </a:r>
              <a:r>
                <a:rPr lang="en-US" sz="1400" dirty="0">
                  <a:solidFill>
                    <a:srgbClr val="A31515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 WHERE id=@id"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;</a:t>
              </a:r>
            </a:p>
            <a:p>
              <a:r>
                <a:rPr lang="pt-BR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            </a:t>
              </a:r>
              <a:r>
                <a:rPr lang="pt-BR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cmd.Parameters.AddWithValue</a:t>
              </a:r>
              <a:r>
                <a:rPr lang="pt-BR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(</a:t>
              </a:r>
              <a:r>
                <a:rPr lang="pt-BR" sz="1400" dirty="0">
                  <a:solidFill>
                    <a:srgbClr val="A31515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"@id"</a:t>
              </a:r>
              <a:r>
                <a:rPr lang="pt-BR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, </a:t>
              </a:r>
              <a:r>
                <a:rPr lang="pt-BR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id_contato_selecionado</a:t>
              </a:r>
              <a:r>
                <a:rPr lang="pt-BR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ascadia Mono" panose="020B0609020000020004" pitchFamily="49" charset="0"/>
                </a:rPr>
                <a:t>);</a:t>
              </a:r>
            </a:p>
            <a:p>
              <a:endParaRPr lang="pt-B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0721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D37DA-A2F4-F5DB-D24D-59B42CD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Referências/Leituras Complementares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C4FB29-65F9-E2FD-908D-54391B07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https://learn.microsoft.com/pt-br/dotnet/csharp/</a:t>
            </a:r>
            <a:endParaRPr lang="pt-BR" dirty="0"/>
          </a:p>
          <a:p>
            <a:r>
              <a:rPr lang="pt-BR" dirty="0">
                <a:hlinkClick r:id="rId3"/>
              </a:rPr>
              <a:t>https://dev.mysql.com/doc/</a:t>
            </a:r>
            <a:endParaRPr lang="pt-BR" dirty="0"/>
          </a:p>
          <a:p>
            <a:r>
              <a:rPr lang="pt-BR" dirty="0">
                <a:hlinkClick r:id="rId4"/>
              </a:rPr>
              <a:t>https://dev.mysql.com/doc/connector-net/en/connector-net-programming-prepared.html</a:t>
            </a:r>
            <a:endParaRPr lang="pt-BR" dirty="0"/>
          </a:p>
          <a:p>
            <a:r>
              <a:rPr lang="pt-BR" dirty="0">
                <a:hlinkClick r:id="rId5"/>
              </a:rPr>
              <a:t>https://customtkinter.tomschimansky.com/documentation/</a:t>
            </a:r>
            <a:endParaRPr lang="pt-BR" dirty="0"/>
          </a:p>
          <a:p>
            <a:r>
              <a:rPr lang="pt-BR" u="sng" dirty="0">
                <a:hlinkClick r:id="rId6"/>
              </a:rPr>
              <a:t>https://www.youtube.com/watch?v=_q3j25ACmQ4</a:t>
            </a:r>
            <a:endParaRPr lang="pt-BR" u="sng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19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A42C66F-A994-7922-7C90-57392289C000}"/>
              </a:ext>
            </a:extLst>
          </p:cNvPr>
          <p:cNvSpPr/>
          <p:nvPr/>
        </p:nvSpPr>
        <p:spPr>
          <a:xfrm>
            <a:off x="1620733" y="2820092"/>
            <a:ext cx="1063473" cy="6089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Código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7189A8-7A97-5604-9B42-7FEEFB34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iremos fazer?</a:t>
            </a:r>
          </a:p>
        </p:txBody>
      </p:sp>
      <p:pic>
        <p:nvPicPr>
          <p:cNvPr id="5" name="Espaço Reservado para Conteúdo 4" descr="Ícone&#10;&#10;O conteúdo gerado por IA pode estar incorreto.">
            <a:extLst>
              <a:ext uri="{FF2B5EF4-FFF2-40B4-BE49-F238E27FC236}">
                <a16:creationId xmlns:a16="http://schemas.microsoft.com/office/drawing/2014/main" id="{21209809-5741-BD69-54A9-79CB66948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111" y="2495167"/>
            <a:ext cx="690563" cy="690563"/>
          </a:xfr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6C763347-46B4-ED9D-52B8-530B23A3BDF2}"/>
              </a:ext>
            </a:extLst>
          </p:cNvPr>
          <p:cNvSpPr/>
          <p:nvPr/>
        </p:nvSpPr>
        <p:spPr>
          <a:xfrm>
            <a:off x="5564263" y="2820092"/>
            <a:ext cx="1063473" cy="6089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Conexão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E0D0D8FA-0E37-DB10-52E3-CE7B71437359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2684206" y="3124546"/>
            <a:ext cx="28800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7511F15C-AF0D-ECF7-C395-F798BE3AF47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627736" y="3124546"/>
            <a:ext cx="29665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82F28C0-F6D9-9EE5-3163-F9D8A8096A8D}"/>
              </a:ext>
            </a:extLst>
          </p:cNvPr>
          <p:cNvSpPr txBox="1"/>
          <p:nvPr/>
        </p:nvSpPr>
        <p:spPr>
          <a:xfrm>
            <a:off x="7833379" y="2849373"/>
            <a:ext cx="5553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Salvar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D14890-E03D-74EE-2212-1F29469C3CF5}"/>
              </a:ext>
            </a:extLst>
          </p:cNvPr>
          <p:cNvSpPr txBox="1"/>
          <p:nvPr/>
        </p:nvSpPr>
        <p:spPr>
          <a:xfrm>
            <a:off x="1620733" y="3590396"/>
            <a:ext cx="1207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+ Desenhar a tela</a:t>
            </a:r>
          </a:p>
        </p:txBody>
      </p:sp>
      <p:pic>
        <p:nvPicPr>
          <p:cNvPr id="32" name="Imagem 31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F7D18E9F-E328-E96C-1AFA-FFDB470F3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DEBCFFDD-1FB4-C37B-7D11-119953970CA4}"/>
              </a:ext>
            </a:extLst>
          </p:cNvPr>
          <p:cNvSpPr txBox="1"/>
          <p:nvPr/>
        </p:nvSpPr>
        <p:spPr>
          <a:xfrm>
            <a:off x="9376470" y="4312184"/>
            <a:ext cx="1343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David" panose="020F0502020204030204" pitchFamily="34" charset="-79"/>
                <a:cs typeface="David" panose="020F0502020204030204" pitchFamily="34" charset="-79"/>
              </a:rPr>
              <a:t>(PK)  </a:t>
            </a:r>
            <a:r>
              <a:rPr lang="pt-BR" sz="1000" dirty="0"/>
              <a:t>id                   </a:t>
            </a:r>
            <a:r>
              <a:rPr lang="pt-BR" sz="1000" dirty="0" err="1"/>
              <a:t>int</a:t>
            </a:r>
            <a:endParaRPr lang="pt-BR" sz="1000" dirty="0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0FFAC04-5738-86D4-27DB-FAB3A3307832}"/>
              </a:ext>
            </a:extLst>
          </p:cNvPr>
          <p:cNvGrpSpPr/>
          <p:nvPr/>
        </p:nvGrpSpPr>
        <p:grpSpPr>
          <a:xfrm>
            <a:off x="9360528" y="2058002"/>
            <a:ext cx="1370795" cy="3079726"/>
            <a:chOff x="9360528" y="2058002"/>
            <a:chExt cx="1370795" cy="3079726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4A1E651A-C465-266D-96FB-1CF1E07829DB}"/>
                </a:ext>
              </a:extLst>
            </p:cNvPr>
            <p:cNvGrpSpPr/>
            <p:nvPr/>
          </p:nvGrpSpPr>
          <p:grpSpPr>
            <a:xfrm>
              <a:off x="9360528" y="2711476"/>
              <a:ext cx="1370795" cy="2426252"/>
              <a:chOff x="1386934" y="3429000"/>
              <a:chExt cx="1370795" cy="2426252"/>
            </a:xfrm>
          </p:grpSpPr>
          <p:pic>
            <p:nvPicPr>
              <p:cNvPr id="8" name="Gráfico 7" descr="Banco de dados estrutura de tópicos">
                <a:extLst>
                  <a:ext uri="{FF2B5EF4-FFF2-40B4-BE49-F238E27FC236}">
                    <a16:creationId xmlns:a16="http://schemas.microsoft.com/office/drawing/2014/main" id="{FA925BE2-86C5-9EFB-EC64-553536257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20733" y="3429000"/>
                <a:ext cx="914400" cy="914400"/>
              </a:xfrm>
              <a:prstGeom prst="rect">
                <a:avLst/>
              </a:prstGeom>
            </p:spPr>
          </p:pic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02031BFD-E68A-4DB0-0C25-2BB63D77CF9B}"/>
                  </a:ext>
                </a:extLst>
              </p:cNvPr>
              <p:cNvGrpSpPr/>
              <p:nvPr/>
            </p:nvGrpSpPr>
            <p:grpSpPr>
              <a:xfrm>
                <a:off x="1398137" y="4847302"/>
                <a:ext cx="1359592" cy="1007950"/>
                <a:chOff x="792877" y="4847302"/>
                <a:chExt cx="1359592" cy="1007950"/>
              </a:xfrm>
            </p:grpSpPr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FD7C8D72-A14A-4319-61C5-D7174B7BE083}"/>
                    </a:ext>
                  </a:extLst>
                </p:cNvPr>
                <p:cNvSpPr/>
                <p:nvPr/>
              </p:nvSpPr>
              <p:spPr>
                <a:xfrm>
                  <a:off x="792877" y="4847302"/>
                  <a:ext cx="1359592" cy="914400"/>
                </a:xfrm>
                <a:prstGeom prst="rect">
                  <a:avLst/>
                </a:prstGeom>
                <a:solidFill>
                  <a:srgbClr val="FFFFC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6C93DE29-409D-B5CD-7B5A-CBC7CC1AAFD1}"/>
                    </a:ext>
                  </a:extLst>
                </p:cNvPr>
                <p:cNvSpPr/>
                <p:nvPr/>
              </p:nvSpPr>
              <p:spPr>
                <a:xfrm>
                  <a:off x="792877" y="5240506"/>
                  <a:ext cx="1359592" cy="614746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cxnSp>
            <p:nvCxnSpPr>
              <p:cNvPr id="14" name="Conector de Seta Reta 13">
                <a:extLst>
                  <a:ext uri="{FF2B5EF4-FFF2-40B4-BE49-F238E27FC236}">
                    <a16:creationId xmlns:a16="http://schemas.microsoft.com/office/drawing/2014/main" id="{A74BE302-4040-4149-4F8B-D102F2599798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2077933" y="4343400"/>
                <a:ext cx="0" cy="5039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C17B3CC5-95B9-E22D-9B8D-C38014AF2CB5}"/>
                  </a:ext>
                </a:extLst>
              </p:cNvPr>
              <p:cNvSpPr txBox="1"/>
              <p:nvPr/>
            </p:nvSpPr>
            <p:spPr>
              <a:xfrm>
                <a:off x="1729419" y="4820927"/>
                <a:ext cx="69056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Contato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0FD1E68-415A-732D-95A3-E8EC1274653E}"/>
                  </a:ext>
                </a:extLst>
              </p:cNvPr>
              <p:cNvSpPr txBox="1"/>
              <p:nvPr/>
            </p:nvSpPr>
            <p:spPr>
              <a:xfrm>
                <a:off x="1386934" y="5222253"/>
                <a:ext cx="1297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Nome              </a:t>
                </a:r>
                <a:r>
                  <a:rPr lang="pt-BR" sz="1000" dirty="0" err="1"/>
                  <a:t>varchar</a:t>
                </a:r>
                <a:endParaRPr lang="pt-BR" sz="1000" dirty="0"/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456B153-64F2-71F5-7999-FC5B22B0F264}"/>
                  </a:ext>
                </a:extLst>
              </p:cNvPr>
              <p:cNvSpPr txBox="1"/>
              <p:nvPr/>
            </p:nvSpPr>
            <p:spPr>
              <a:xfrm>
                <a:off x="1386934" y="5400049"/>
                <a:ext cx="12972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Email               </a:t>
                </a:r>
                <a:r>
                  <a:rPr lang="pt-BR" sz="1000" dirty="0" err="1"/>
                  <a:t>varchar</a:t>
                </a:r>
                <a:endParaRPr lang="pt-BR" sz="1000" dirty="0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FA5F650-F7C3-F100-7D38-AB0EA82FDE1A}"/>
                  </a:ext>
                </a:extLst>
              </p:cNvPr>
              <p:cNvSpPr txBox="1"/>
              <p:nvPr/>
            </p:nvSpPr>
            <p:spPr>
              <a:xfrm>
                <a:off x="1386934" y="5586139"/>
                <a:ext cx="135959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Telefone         </a:t>
                </a:r>
                <a:r>
                  <a:rPr lang="pt-BR" sz="1000" dirty="0" err="1"/>
                  <a:t>varchar</a:t>
                </a:r>
                <a:endParaRPr lang="pt-BR" sz="1000" dirty="0"/>
              </a:p>
            </p:txBody>
          </p:sp>
        </p:grpSp>
        <p:pic>
          <p:nvPicPr>
            <p:cNvPr id="39" name="Imagem 38" descr="Logotipo&#10;&#10;O conteúdo gerado por IA pode estar incorreto.">
              <a:extLst>
                <a:ext uri="{FF2B5EF4-FFF2-40B4-BE49-F238E27FC236}">
                  <a16:creationId xmlns:a16="http://schemas.microsoft.com/office/drawing/2014/main" id="{519363EF-9C85-5A6C-AD5F-943A95567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3013" y="2058002"/>
              <a:ext cx="741106" cy="617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638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ABC53-580A-20E9-F0C8-A3FDCFB6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5" y="139397"/>
            <a:ext cx="10515600" cy="1325563"/>
          </a:xfrm>
        </p:spPr>
        <p:txBody>
          <a:bodyPr/>
          <a:lstStyle/>
          <a:p>
            <a:r>
              <a:rPr lang="pt-BR" dirty="0"/>
              <a:t>Desenho da Tela - Inicial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B4F839AD-C594-8CCB-A460-74ACD0CCB9C1}"/>
              </a:ext>
            </a:extLst>
          </p:cNvPr>
          <p:cNvGrpSpPr/>
          <p:nvPr/>
        </p:nvGrpSpPr>
        <p:grpSpPr>
          <a:xfrm>
            <a:off x="2824768" y="1464960"/>
            <a:ext cx="6542464" cy="4621622"/>
            <a:chOff x="1406012" y="1690688"/>
            <a:chExt cx="6542464" cy="462162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9AE20C3-D864-0BD9-2AB8-315067867C41}"/>
                </a:ext>
              </a:extLst>
            </p:cNvPr>
            <p:cNvSpPr/>
            <p:nvPr/>
          </p:nvSpPr>
          <p:spPr>
            <a:xfrm>
              <a:off x="1406012" y="1690688"/>
              <a:ext cx="4326194" cy="4621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BDCD54E-83B4-3B57-85AD-7BC99716AE3C}"/>
                </a:ext>
              </a:extLst>
            </p:cNvPr>
            <p:cNvSpPr txBox="1"/>
            <p:nvPr/>
          </p:nvSpPr>
          <p:spPr>
            <a:xfrm>
              <a:off x="1563329" y="2044649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62C6E56-B88A-20B9-0076-372465333D17}"/>
                </a:ext>
              </a:extLst>
            </p:cNvPr>
            <p:cNvSpPr txBox="1"/>
            <p:nvPr/>
          </p:nvSpPr>
          <p:spPr>
            <a:xfrm>
              <a:off x="1563329" y="3059668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AFB0654-AADD-49B3-57ED-C2F01A39C199}"/>
                </a:ext>
              </a:extLst>
            </p:cNvPr>
            <p:cNvSpPr txBox="1"/>
            <p:nvPr/>
          </p:nvSpPr>
          <p:spPr>
            <a:xfrm>
              <a:off x="1563329" y="4175630"/>
              <a:ext cx="1086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0A821BA3-22FA-FDA2-1443-9AF577577EC6}"/>
                </a:ext>
              </a:extLst>
            </p:cNvPr>
            <p:cNvSpPr/>
            <p:nvPr/>
          </p:nvSpPr>
          <p:spPr>
            <a:xfrm>
              <a:off x="1649418" y="2425960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82BBBF1-7C5E-E551-C645-14EBC32AF5B7}"/>
                </a:ext>
              </a:extLst>
            </p:cNvPr>
            <p:cNvSpPr/>
            <p:nvPr/>
          </p:nvSpPr>
          <p:spPr>
            <a:xfrm>
              <a:off x="1649417" y="3529551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86858763-2DB1-01C3-80D9-2264EE3E100E}"/>
                </a:ext>
              </a:extLst>
            </p:cNvPr>
            <p:cNvSpPr/>
            <p:nvPr/>
          </p:nvSpPr>
          <p:spPr>
            <a:xfrm>
              <a:off x="1649417" y="4633142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497865B-9249-7403-99A6-717265E09206}"/>
                </a:ext>
              </a:extLst>
            </p:cNvPr>
            <p:cNvSpPr/>
            <p:nvPr/>
          </p:nvSpPr>
          <p:spPr>
            <a:xfrm>
              <a:off x="4178710" y="5472726"/>
              <a:ext cx="993056" cy="4719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Salvar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DAEDC80-E11C-DE83-E090-034C1C084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4920" y="2231923"/>
              <a:ext cx="4458729" cy="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FD19A2AD-89B5-4C56-7A91-ECCF2483753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171767" y="2648363"/>
              <a:ext cx="1741882" cy="13571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3F18BD2-0660-666B-3F7A-25D3E619A42B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171766" y="5708700"/>
              <a:ext cx="1741883" cy="0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A47A7ED-60E9-2A88-F365-E7A58CAF2D82}"/>
                </a:ext>
              </a:extLst>
            </p:cNvPr>
            <p:cNvSpPr txBox="1"/>
            <p:nvPr/>
          </p:nvSpPr>
          <p:spPr>
            <a:xfrm>
              <a:off x="7010399" y="2044649"/>
              <a:ext cx="737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Label</a:t>
              </a:r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AEB7B51-1B91-0FEC-6B86-20593E2DD92F}"/>
                </a:ext>
              </a:extLst>
            </p:cNvPr>
            <p:cNvSpPr txBox="1"/>
            <p:nvPr/>
          </p:nvSpPr>
          <p:spPr>
            <a:xfrm>
              <a:off x="7010399" y="2470482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TextBox</a:t>
              </a:r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B3801EF-26DE-F8B6-1EAC-553223A2FF70}"/>
                </a:ext>
              </a:extLst>
            </p:cNvPr>
            <p:cNvSpPr txBox="1"/>
            <p:nvPr/>
          </p:nvSpPr>
          <p:spPr>
            <a:xfrm>
              <a:off x="6968628" y="5524034"/>
              <a:ext cx="855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Button</a:t>
              </a:r>
            </a:p>
          </p:txBody>
        </p:sp>
      </p:grpSp>
      <p:pic>
        <p:nvPicPr>
          <p:cNvPr id="29" name="Imagem 28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8B194192-E448-1171-6493-8D0654509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1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78E87-1A3D-EEB6-6011-29C5CC59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Lógica Aplicada ao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A2CA5-D781-31AB-143C-21845A2B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iremos fazer para conseguir salvar as informações dentro do banco de dados???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B3F96EE-B4A4-A93F-2271-4BDC52420F8D}"/>
              </a:ext>
            </a:extLst>
          </p:cNvPr>
          <p:cNvGrpSpPr/>
          <p:nvPr/>
        </p:nvGrpSpPr>
        <p:grpSpPr>
          <a:xfrm>
            <a:off x="1441654" y="2877334"/>
            <a:ext cx="2957052" cy="3182937"/>
            <a:chOff x="2824769" y="1464960"/>
            <a:chExt cx="4043832" cy="4621622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843C191-F599-48FC-944E-6C5D343D7532}"/>
                </a:ext>
              </a:extLst>
            </p:cNvPr>
            <p:cNvSpPr/>
            <p:nvPr/>
          </p:nvSpPr>
          <p:spPr>
            <a:xfrm>
              <a:off x="2824769" y="1464960"/>
              <a:ext cx="4043832" cy="4621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752DA7B-A1D2-3844-548C-FAD91CE76D5C}"/>
                </a:ext>
              </a:extLst>
            </p:cNvPr>
            <p:cNvSpPr txBox="1"/>
            <p:nvPr/>
          </p:nvSpPr>
          <p:spPr>
            <a:xfrm>
              <a:off x="2982085" y="1755136"/>
              <a:ext cx="1086581" cy="938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2F6329BA-C19C-94CD-D601-D69F80E8D790}"/>
                </a:ext>
              </a:extLst>
            </p:cNvPr>
            <p:cNvSpPr txBox="1"/>
            <p:nvPr/>
          </p:nvSpPr>
          <p:spPr>
            <a:xfrm>
              <a:off x="2982085" y="2833940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B0F926E-E2DA-75B9-B300-5DFF1CF7B0FB}"/>
                </a:ext>
              </a:extLst>
            </p:cNvPr>
            <p:cNvSpPr txBox="1"/>
            <p:nvPr/>
          </p:nvSpPr>
          <p:spPr>
            <a:xfrm>
              <a:off x="2982085" y="3949902"/>
              <a:ext cx="1086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D5F89A6-5A4C-6372-7118-4BCA21DC27B2}"/>
                </a:ext>
              </a:extLst>
            </p:cNvPr>
            <p:cNvSpPr/>
            <p:nvPr/>
          </p:nvSpPr>
          <p:spPr>
            <a:xfrm>
              <a:off x="3068174" y="2200232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João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D624911-51C7-5380-5D4E-4C2CEA325A7D}"/>
                </a:ext>
              </a:extLst>
            </p:cNvPr>
            <p:cNvSpPr/>
            <p:nvPr/>
          </p:nvSpPr>
          <p:spPr>
            <a:xfrm>
              <a:off x="3068173" y="3303823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joao.jp@hotmail.com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6B7F6F3-A687-10E5-71C3-CA0F4EB7DB4B}"/>
                </a:ext>
              </a:extLst>
            </p:cNvPr>
            <p:cNvSpPr/>
            <p:nvPr/>
          </p:nvSpPr>
          <p:spPr>
            <a:xfrm>
              <a:off x="3068173" y="4407414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95865-7754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0A08BB37-80E0-1593-A976-071A3CCE9240}"/>
                </a:ext>
              </a:extLst>
            </p:cNvPr>
            <p:cNvSpPr/>
            <p:nvPr/>
          </p:nvSpPr>
          <p:spPr>
            <a:xfrm>
              <a:off x="5426954" y="5236313"/>
              <a:ext cx="1163568" cy="4719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Salvar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6EF5EF-3C38-E214-0D78-5871CB461AAA}"/>
              </a:ext>
            </a:extLst>
          </p:cNvPr>
          <p:cNvSpPr txBox="1"/>
          <p:nvPr/>
        </p:nvSpPr>
        <p:spPr>
          <a:xfrm>
            <a:off x="5397083" y="2877334"/>
            <a:ext cx="63516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/>
              <a:t>Criar o banco de dados e criar a tabela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Desenvolver a tela no MS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Criar os campos correspondentes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Criar o botão de salvar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Nomear os campos (</a:t>
            </a:r>
            <a:r>
              <a:rPr lang="pt-BR" dirty="0" err="1"/>
              <a:t>textBox</a:t>
            </a:r>
            <a:r>
              <a:rPr lang="pt-B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Dentro do Botão Salvar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Criar a conexão com o banco de dados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Iremos passar o comando SQL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Iremos testar a conexão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Mostrar uma mensagem caso os Dados forem salvos com sucesso</a:t>
            </a:r>
          </a:p>
          <a:p>
            <a:pPr marL="800100" lvl="1" indent="-342900">
              <a:buFont typeface="+mj-lt"/>
              <a:buAutoNum type="arabicPeriod"/>
            </a:pPr>
            <a:r>
              <a:rPr lang="pt-BR" dirty="0"/>
              <a:t>Fechar a conexão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Consultar o banco de dados</a:t>
            </a:r>
          </a:p>
        </p:txBody>
      </p:sp>
      <p:pic>
        <p:nvPicPr>
          <p:cNvPr id="22" name="Imagem 21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16334FAD-7F1F-5F6C-792D-EBB82DBDE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2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7F075-669B-6726-FD3E-1139633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1E194-FA66-0360-C01B-F0E1F84B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MySQL criamos o banco de dados</a:t>
            </a:r>
          </a:p>
          <a:p>
            <a:r>
              <a:rPr lang="pt-BR" dirty="0"/>
              <a:t>Dentro do banco de dados recém criado, criamos a tabela: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7E5129-DDDD-2E52-9458-E63458E3E053}"/>
              </a:ext>
            </a:extLst>
          </p:cNvPr>
          <p:cNvSpPr txBox="1"/>
          <p:nvPr/>
        </p:nvSpPr>
        <p:spPr>
          <a:xfrm>
            <a:off x="6096000" y="3326673"/>
            <a:ext cx="34788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DROP TABLE IF EXISTS </a:t>
            </a:r>
            <a:r>
              <a:rPr lang="en-US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contato</a:t>
            </a: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;</a:t>
            </a:r>
            <a:endParaRPr lang="pt-BR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CREATE</a:t>
            </a:r>
            <a:r>
              <a:rPr lang="pt-BR" dirty="0"/>
              <a:t> </a:t>
            </a:r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TABLE</a:t>
            </a:r>
            <a:r>
              <a:rPr lang="pt-BR" dirty="0"/>
              <a:t> contato (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id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</a:t>
            </a:r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auto_increment</a:t>
            </a:r>
            <a:r>
              <a:rPr lang="pt-BR" dirty="0"/>
              <a:t>,    </a:t>
            </a:r>
          </a:p>
          <a:p>
            <a:r>
              <a:rPr lang="pt-BR" dirty="0"/>
              <a:t>	nome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varchar</a:t>
            </a:r>
            <a:r>
              <a:rPr lang="pt-BR" dirty="0"/>
              <a:t>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150</a:t>
            </a:r>
            <a:r>
              <a:rPr lang="pt-BR" dirty="0"/>
              <a:t>),    </a:t>
            </a:r>
          </a:p>
          <a:p>
            <a:r>
              <a:rPr lang="pt-BR" dirty="0"/>
              <a:t>	email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varchar</a:t>
            </a:r>
            <a:r>
              <a:rPr lang="pt-BR" dirty="0"/>
              <a:t>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150</a:t>
            </a:r>
            <a:r>
              <a:rPr lang="pt-BR" dirty="0"/>
              <a:t>),    </a:t>
            </a:r>
          </a:p>
          <a:p>
            <a:r>
              <a:rPr lang="pt-BR" dirty="0"/>
              <a:t>	telefone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varchar</a:t>
            </a:r>
            <a:r>
              <a:rPr lang="pt-BR" dirty="0"/>
              <a:t>(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150</a:t>
            </a:r>
            <a:r>
              <a:rPr lang="pt-BR" dirty="0"/>
              <a:t>),    </a:t>
            </a:r>
          </a:p>
          <a:p>
            <a:r>
              <a:rPr lang="pt-BR" dirty="0"/>
              <a:t>	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primary</a:t>
            </a:r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key</a:t>
            </a:r>
            <a:r>
              <a:rPr lang="pt-BR" dirty="0"/>
              <a:t> (id)</a:t>
            </a:r>
          </a:p>
          <a:p>
            <a:r>
              <a:rPr lang="pt-BR" dirty="0"/>
              <a:t>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9A5B98-991F-5FBE-08BB-4E9243DDE4F2}"/>
              </a:ext>
            </a:extLst>
          </p:cNvPr>
          <p:cNvSpPr txBox="1"/>
          <p:nvPr/>
        </p:nvSpPr>
        <p:spPr>
          <a:xfrm>
            <a:off x="1839977" y="4434668"/>
            <a:ext cx="2729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CREATE DATABASE aulas;</a:t>
            </a:r>
          </a:p>
          <a:p>
            <a:r>
              <a:rPr lang="pt-BR" dirty="0">
                <a:solidFill>
                  <a:schemeClr val="tx2">
                    <a:lumMod val="90000"/>
                    <a:lumOff val="10000"/>
                  </a:schemeClr>
                </a:solidFill>
              </a:rPr>
              <a:t>USE aulas;</a:t>
            </a:r>
            <a:endParaRPr lang="pt-BR" dirty="0"/>
          </a:p>
        </p:txBody>
      </p:sp>
      <p:pic>
        <p:nvPicPr>
          <p:cNvPr id="6" name="Imagem 5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F8C10F45-9338-943A-F28B-85EC516FD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9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EDC6F-034C-C624-28FA-A76C07BDC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923BC-62E1-B209-7858-0D82CB70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EAC9D9-B7F1-3F90-C756-333A1CAC4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7140" cy="4351338"/>
          </a:xfrm>
        </p:spPr>
        <p:txBody>
          <a:bodyPr/>
          <a:lstStyle/>
          <a:p>
            <a:r>
              <a:rPr lang="pt-BR" dirty="0"/>
              <a:t>Vamos desenhar a nossa tela no arquivo </a:t>
            </a:r>
            <a:r>
              <a:rPr lang="pt-BR" b="1" u="sng" dirty="0"/>
              <a:t>UserControl1.cs [Design]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61FCAFB-95BE-A2AD-57A2-7847FE79F899}"/>
              </a:ext>
            </a:extLst>
          </p:cNvPr>
          <p:cNvGrpSpPr/>
          <p:nvPr/>
        </p:nvGrpSpPr>
        <p:grpSpPr>
          <a:xfrm>
            <a:off x="193626" y="2534386"/>
            <a:ext cx="2957052" cy="3182937"/>
            <a:chOff x="2824769" y="1464960"/>
            <a:chExt cx="4043832" cy="462162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983404C-46E0-85CA-E12F-A821235E83C0}"/>
                </a:ext>
              </a:extLst>
            </p:cNvPr>
            <p:cNvSpPr/>
            <p:nvPr/>
          </p:nvSpPr>
          <p:spPr>
            <a:xfrm>
              <a:off x="2824769" y="1464960"/>
              <a:ext cx="4043832" cy="46216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13BC0815-AE11-E950-E798-5955F3A9EEFE}"/>
                </a:ext>
              </a:extLst>
            </p:cNvPr>
            <p:cNvSpPr txBox="1"/>
            <p:nvPr/>
          </p:nvSpPr>
          <p:spPr>
            <a:xfrm>
              <a:off x="2982085" y="1755136"/>
              <a:ext cx="1086581" cy="938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74FC638-9D4A-568C-B8C5-DCC3024DED9D}"/>
                </a:ext>
              </a:extLst>
            </p:cNvPr>
            <p:cNvSpPr txBox="1"/>
            <p:nvPr/>
          </p:nvSpPr>
          <p:spPr>
            <a:xfrm>
              <a:off x="2982085" y="2833940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A2B0BB8-64C5-C208-B4AB-6ADC5C753B68}"/>
                </a:ext>
              </a:extLst>
            </p:cNvPr>
            <p:cNvSpPr txBox="1"/>
            <p:nvPr/>
          </p:nvSpPr>
          <p:spPr>
            <a:xfrm>
              <a:off x="2982085" y="3949902"/>
              <a:ext cx="1086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99741EC-1A2D-74F8-C72E-CE509503189B}"/>
                </a:ext>
              </a:extLst>
            </p:cNvPr>
            <p:cNvSpPr/>
            <p:nvPr/>
          </p:nvSpPr>
          <p:spPr>
            <a:xfrm>
              <a:off x="3068174" y="2200232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João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3C2D0479-1213-2D37-154C-5DAAD7354704}"/>
                </a:ext>
              </a:extLst>
            </p:cNvPr>
            <p:cNvSpPr/>
            <p:nvPr/>
          </p:nvSpPr>
          <p:spPr>
            <a:xfrm>
              <a:off x="3068173" y="3303823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joao.jp@hotmail.com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E08BE46-7A28-2CF1-1B68-7E764F9FB1C2}"/>
                </a:ext>
              </a:extLst>
            </p:cNvPr>
            <p:cNvSpPr/>
            <p:nvPr/>
          </p:nvSpPr>
          <p:spPr>
            <a:xfrm>
              <a:off x="3068173" y="4407414"/>
              <a:ext cx="3522349" cy="471948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95865-7754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5992DC9-1247-68B5-868E-3463168FFDE7}"/>
                </a:ext>
              </a:extLst>
            </p:cNvPr>
            <p:cNvSpPr/>
            <p:nvPr/>
          </p:nvSpPr>
          <p:spPr>
            <a:xfrm>
              <a:off x="5426954" y="5236313"/>
              <a:ext cx="1163568" cy="4719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Salvar</a:t>
              </a:r>
            </a:p>
          </p:txBody>
        </p:sp>
      </p:grpSp>
      <p:pic>
        <p:nvPicPr>
          <p:cNvPr id="57" name="Imagem 56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7E84F2CC-D816-1EB3-0C9C-5C89027AA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  <p:grpSp>
        <p:nvGrpSpPr>
          <p:cNvPr id="77" name="Agrupar 76">
            <a:extLst>
              <a:ext uri="{FF2B5EF4-FFF2-40B4-BE49-F238E27FC236}">
                <a16:creationId xmlns:a16="http://schemas.microsoft.com/office/drawing/2014/main" id="{50C8EB95-6E72-51A3-B53B-F38A76266611}"/>
              </a:ext>
            </a:extLst>
          </p:cNvPr>
          <p:cNvGrpSpPr/>
          <p:nvPr/>
        </p:nvGrpSpPr>
        <p:grpSpPr>
          <a:xfrm>
            <a:off x="3617262" y="2534386"/>
            <a:ext cx="8078078" cy="901729"/>
            <a:chOff x="3617262" y="2534386"/>
            <a:chExt cx="8078078" cy="901729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0CB5D4B-1C23-B4A6-A642-887CE1AB89EC}"/>
                </a:ext>
              </a:extLst>
            </p:cNvPr>
            <p:cNvSpPr/>
            <p:nvPr/>
          </p:nvSpPr>
          <p:spPr>
            <a:xfrm>
              <a:off x="3617262" y="3095694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João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6A2C39F-AB33-796C-992D-671322DB28B0}"/>
                </a:ext>
              </a:extLst>
            </p:cNvPr>
            <p:cNvSpPr/>
            <p:nvPr/>
          </p:nvSpPr>
          <p:spPr>
            <a:xfrm>
              <a:off x="6376127" y="3111082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joao.jp@hotmail.com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8F42378-5CD2-373D-E9E2-BD4954D88E17}"/>
                </a:ext>
              </a:extLst>
            </p:cNvPr>
            <p:cNvSpPr/>
            <p:nvPr/>
          </p:nvSpPr>
          <p:spPr>
            <a:xfrm>
              <a:off x="9119622" y="3095694"/>
              <a:ext cx="2575718" cy="325033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95865-7754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766914D-CD5A-A72E-2F52-C4E435D437FC}"/>
                </a:ext>
              </a:extLst>
            </p:cNvPr>
            <p:cNvSpPr txBox="1"/>
            <p:nvPr/>
          </p:nvSpPr>
          <p:spPr>
            <a:xfrm>
              <a:off x="4388967" y="2534386"/>
              <a:ext cx="103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Nome: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1AAC825-FBF3-8F99-DCEA-6758133B65E2}"/>
                </a:ext>
              </a:extLst>
            </p:cNvPr>
            <p:cNvSpPr txBox="1"/>
            <p:nvPr/>
          </p:nvSpPr>
          <p:spPr>
            <a:xfrm>
              <a:off x="7147832" y="2534386"/>
              <a:ext cx="103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E-mail: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8522827-03C4-D202-121B-3D9B7754D433}"/>
                </a:ext>
              </a:extLst>
            </p:cNvPr>
            <p:cNvSpPr txBox="1"/>
            <p:nvPr/>
          </p:nvSpPr>
          <p:spPr>
            <a:xfrm>
              <a:off x="9799754" y="2534386"/>
              <a:ext cx="1215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Telefone: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1D5AAF6C-C8AB-C203-5DD2-D8C0CD3EBF32}"/>
              </a:ext>
            </a:extLst>
          </p:cNvPr>
          <p:cNvGrpSpPr/>
          <p:nvPr/>
        </p:nvGrpSpPr>
        <p:grpSpPr>
          <a:xfrm>
            <a:off x="4905120" y="4924688"/>
            <a:ext cx="5502361" cy="1707035"/>
            <a:chOff x="4905120" y="4924688"/>
            <a:chExt cx="5502361" cy="1707035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B69907E6-D10B-1783-0EFF-1E4DC0D77985}"/>
                </a:ext>
              </a:extLst>
            </p:cNvPr>
            <p:cNvGrpSpPr/>
            <p:nvPr/>
          </p:nvGrpSpPr>
          <p:grpSpPr>
            <a:xfrm>
              <a:off x="4905120" y="4924688"/>
              <a:ext cx="5502361" cy="1707035"/>
              <a:chOff x="4905120" y="4924688"/>
              <a:chExt cx="5502361" cy="1707035"/>
            </a:xfrm>
          </p:grpSpPr>
          <p:pic>
            <p:nvPicPr>
              <p:cNvPr id="38" name="Gráfico 37" descr="Banco de dados estrutura de tópicos">
                <a:extLst>
                  <a:ext uri="{FF2B5EF4-FFF2-40B4-BE49-F238E27FC236}">
                    <a16:creationId xmlns:a16="http://schemas.microsoft.com/office/drawing/2014/main" id="{F6D4BF38-9388-CDA7-94F8-26E0FA618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12386" y="5717323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8" name="Conector: Angulado 47">
                <a:extLst>
                  <a:ext uri="{FF2B5EF4-FFF2-40B4-BE49-F238E27FC236}">
                    <a16:creationId xmlns:a16="http://schemas.microsoft.com/office/drawing/2014/main" id="{218E18ED-F398-B1C6-A4E4-8849D7240287}"/>
                  </a:ext>
                </a:extLst>
              </p:cNvPr>
              <p:cNvCxnSpPr>
                <a:cxnSpLocks/>
                <a:stCxn id="33" idx="2"/>
              </p:cNvCxnSpPr>
              <p:nvPr/>
            </p:nvCxnSpPr>
            <p:spPr>
              <a:xfrm rot="16200000" flipH="1">
                <a:off x="5451382" y="4413518"/>
                <a:ext cx="1214742" cy="2307266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: Angulado 50">
                <a:extLst>
                  <a:ext uri="{FF2B5EF4-FFF2-40B4-BE49-F238E27FC236}">
                    <a16:creationId xmlns:a16="http://schemas.microsoft.com/office/drawing/2014/main" id="{A7A55116-059C-2D51-C1A1-D18E9D7E7E97}"/>
                  </a:ext>
                </a:extLst>
              </p:cNvPr>
              <p:cNvCxnSpPr>
                <a:cxnSpLocks/>
                <a:stCxn id="34" idx="2"/>
                <a:endCxn id="38" idx="0"/>
              </p:cNvCxnSpPr>
              <p:nvPr/>
            </p:nvCxnSpPr>
            <p:spPr>
              <a:xfrm rot="16200000" flipH="1">
                <a:off x="7283331" y="5331067"/>
                <a:ext cx="766909" cy="5601"/>
              </a:xfrm>
              <a:prstGeom prst="bentConnector3">
                <a:avLst>
                  <a:gd name="adj1" fmla="val 93470"/>
                </a:avLst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: Angulado 53">
                <a:extLst>
                  <a:ext uri="{FF2B5EF4-FFF2-40B4-BE49-F238E27FC236}">
                    <a16:creationId xmlns:a16="http://schemas.microsoft.com/office/drawing/2014/main" id="{E0DE2DCE-73F3-B20E-3CE6-E89AA320F862}"/>
                  </a:ext>
                </a:extLst>
              </p:cNvPr>
              <p:cNvCxnSpPr>
                <a:cxnSpLocks/>
                <a:stCxn id="35" idx="2"/>
                <a:endCxn id="38" idx="3"/>
              </p:cNvCxnSpPr>
              <p:nvPr/>
            </p:nvCxnSpPr>
            <p:spPr>
              <a:xfrm rot="5400000">
                <a:off x="8642216" y="4409258"/>
                <a:ext cx="1249836" cy="2280695"/>
              </a:xfrm>
              <a:prstGeom prst="bentConnector2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FFAAFA3-9CB7-C1F8-1916-42E6EB137AD1}"/>
                </a:ext>
              </a:extLst>
            </p:cNvPr>
            <p:cNvSpPr txBox="1"/>
            <p:nvPr/>
          </p:nvSpPr>
          <p:spPr>
            <a:xfrm>
              <a:off x="5546178" y="5862466"/>
              <a:ext cx="828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i="1" dirty="0"/>
                <a:t>Commit</a:t>
              </a: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7D0721B8-1326-569C-0A85-C10A08F3BDB5}"/>
              </a:ext>
            </a:extLst>
          </p:cNvPr>
          <p:cNvGrpSpPr/>
          <p:nvPr/>
        </p:nvGrpSpPr>
        <p:grpSpPr>
          <a:xfrm>
            <a:off x="4216529" y="3420727"/>
            <a:ext cx="6926455" cy="1539053"/>
            <a:chOff x="4216529" y="3420727"/>
            <a:chExt cx="6926455" cy="1539053"/>
          </a:xfrm>
        </p:grpSpPr>
        <p:sp>
          <p:nvSpPr>
            <p:cNvPr id="81" name="Retângulo 80">
              <a:extLst>
                <a:ext uri="{FF2B5EF4-FFF2-40B4-BE49-F238E27FC236}">
                  <a16:creationId xmlns:a16="http://schemas.microsoft.com/office/drawing/2014/main" id="{53EC0A77-CF22-3617-C7BA-5AF62906D148}"/>
                </a:ext>
              </a:extLst>
            </p:cNvPr>
            <p:cNvSpPr/>
            <p:nvPr/>
          </p:nvSpPr>
          <p:spPr>
            <a:xfrm>
              <a:off x="4216529" y="4581082"/>
              <a:ext cx="1204746" cy="34360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9FB53403-DE6E-A6CD-5364-849D39A1D646}"/>
                </a:ext>
              </a:extLst>
            </p:cNvPr>
            <p:cNvSpPr/>
            <p:nvPr/>
          </p:nvSpPr>
          <p:spPr>
            <a:xfrm>
              <a:off x="6975393" y="4542299"/>
              <a:ext cx="1204746" cy="34360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8CBCCB5A-E1CC-962A-80C8-E68D1DAA4433}"/>
                </a:ext>
              </a:extLst>
            </p:cNvPr>
            <p:cNvSpPr/>
            <p:nvPr/>
          </p:nvSpPr>
          <p:spPr>
            <a:xfrm>
              <a:off x="9732904" y="4568218"/>
              <a:ext cx="1204746" cy="34360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FEEFD533-CF0A-051E-302F-75D1A55EA0D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4905120" y="3420727"/>
              <a:ext cx="1" cy="10072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37075201-CBE5-B3DE-3714-9BD44F9C1EC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7663986" y="3436115"/>
              <a:ext cx="0" cy="9918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7889C46B-43D8-6E42-7963-162F2F275252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10407481" y="3420727"/>
              <a:ext cx="0" cy="10072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B3926A4B-C584-43D9-BE48-8B47BFE6924B}"/>
                </a:ext>
              </a:extLst>
            </p:cNvPr>
            <p:cNvSpPr txBox="1"/>
            <p:nvPr/>
          </p:nvSpPr>
          <p:spPr>
            <a:xfrm>
              <a:off x="5640624" y="3780878"/>
              <a:ext cx="1471006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Armazenado</a:t>
              </a:r>
            </a:p>
            <a:p>
              <a:pPr algn="ctr"/>
              <a:r>
                <a:rPr lang="pt-BR" sz="1000" i="1" dirty="0"/>
                <a:t>(temporário)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40F9783-DD66-93B4-29DD-1E31471495C7}"/>
                </a:ext>
              </a:extLst>
            </p:cNvPr>
            <p:cNvSpPr txBox="1"/>
            <p:nvPr/>
          </p:nvSpPr>
          <p:spPr>
            <a:xfrm>
              <a:off x="4302070" y="4590448"/>
              <a:ext cx="120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txtNome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52B1A01-63F5-0F52-C65A-9AE50FD20008}"/>
                </a:ext>
              </a:extLst>
            </p:cNvPr>
            <p:cNvSpPr txBox="1"/>
            <p:nvPr/>
          </p:nvSpPr>
          <p:spPr>
            <a:xfrm>
              <a:off x="7060935" y="4581082"/>
              <a:ext cx="1206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txtEmail</a:t>
              </a:r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503C9F32-B06D-0140-96AB-8A22C1D473DA}"/>
                </a:ext>
              </a:extLst>
            </p:cNvPr>
            <p:cNvSpPr txBox="1"/>
            <p:nvPr/>
          </p:nvSpPr>
          <p:spPr>
            <a:xfrm>
              <a:off x="9671978" y="4555355"/>
              <a:ext cx="1471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txtTelefone</a:t>
              </a:r>
              <a:endParaRPr lang="pt-BR" dirty="0"/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38BB2DCC-2A1A-E8B8-D15F-8CF87D17C3E3}"/>
                </a:ext>
              </a:extLst>
            </p:cNvPr>
            <p:cNvSpPr txBox="1"/>
            <p:nvPr/>
          </p:nvSpPr>
          <p:spPr>
            <a:xfrm>
              <a:off x="8399489" y="3776191"/>
              <a:ext cx="1471006" cy="469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Armazenado</a:t>
              </a:r>
            </a:p>
            <a:p>
              <a:pPr algn="ctr"/>
              <a:r>
                <a:rPr lang="pt-BR" sz="1000" i="1" dirty="0"/>
                <a:t>(temporário)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4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EF208-1145-AC92-9E77-4B03A85C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tela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84FF0-8F6B-6496-4B7B-D215D02D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Na Caixa de Ferramentas (lado esquerdo)</a:t>
            </a:r>
          </a:p>
          <a:p>
            <a:pPr lvl="1"/>
            <a:r>
              <a:rPr lang="pt-BR" dirty="0"/>
              <a:t>Procurar por </a:t>
            </a:r>
            <a:r>
              <a:rPr lang="pt-BR" dirty="0" err="1"/>
              <a:t>Label</a:t>
            </a:r>
            <a:endParaRPr lang="pt-BR" dirty="0"/>
          </a:p>
          <a:p>
            <a:pPr lvl="1"/>
            <a:r>
              <a:rPr lang="pt-BR" dirty="0"/>
              <a:t>Procurar por </a:t>
            </a:r>
            <a:r>
              <a:rPr lang="pt-BR" dirty="0" err="1"/>
              <a:t>TextBox</a:t>
            </a:r>
            <a:endParaRPr lang="pt-BR" dirty="0"/>
          </a:p>
          <a:p>
            <a:pPr lvl="1"/>
            <a:r>
              <a:rPr lang="pt-BR" dirty="0"/>
              <a:t>Procurar por Button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No Gerenciador de Soluções (lado direita)</a:t>
            </a:r>
          </a:p>
          <a:p>
            <a:pPr lvl="1"/>
            <a:r>
              <a:rPr lang="pt-BR" dirty="0"/>
              <a:t>Encontramos as Referências (Que são as bibliotecas já instaladas no nosso projeto)</a:t>
            </a:r>
          </a:p>
          <a:p>
            <a:pPr lvl="1"/>
            <a:r>
              <a:rPr lang="pt-BR" dirty="0"/>
              <a:t>Precisaremos instalar o pacote do </a:t>
            </a:r>
            <a:r>
              <a:rPr lang="pt-BR" dirty="0" err="1"/>
              <a:t>MySql.Data</a:t>
            </a:r>
            <a:r>
              <a:rPr lang="pt-BR" dirty="0"/>
              <a:t> </a:t>
            </a:r>
          </a:p>
          <a:p>
            <a:pPr lvl="2"/>
            <a:r>
              <a:rPr lang="pt-BR" dirty="0"/>
              <a:t>Em Projeto &gt; Gerenciar Pacotes do </a:t>
            </a:r>
            <a:r>
              <a:rPr lang="pt-BR" dirty="0" err="1"/>
              <a:t>NuGet</a:t>
            </a:r>
            <a:r>
              <a:rPr lang="pt-BR" dirty="0"/>
              <a:t> &gt; Procurar por MySQL e encontrar o </a:t>
            </a:r>
            <a:r>
              <a:rPr lang="pt-BR" dirty="0" err="1"/>
              <a:t>MySql.Data</a:t>
            </a:r>
            <a:r>
              <a:rPr lang="pt-BR" dirty="0"/>
              <a:t> (do próprio MySQL) &gt; Clicar sobre o pacote &gt; Clicar em Instalar (</a:t>
            </a:r>
            <a:r>
              <a:rPr lang="pt-BR" i="1" dirty="0"/>
              <a:t>No terminal irá aparecer a instalação</a:t>
            </a:r>
            <a:r>
              <a:rPr lang="pt-BR" dirty="0"/>
              <a:t>)</a:t>
            </a:r>
          </a:p>
          <a:p>
            <a:pPr marL="914400" lvl="2" indent="0">
              <a:buNone/>
            </a:pPr>
            <a:endParaRPr lang="pt-BR" dirty="0"/>
          </a:p>
        </p:txBody>
      </p:sp>
      <p:pic>
        <p:nvPicPr>
          <p:cNvPr id="4" name="Imagem 3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C5B3354D-1905-47FA-3CD3-AA0CF8A1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5735637"/>
            <a:ext cx="1036320" cy="112236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B6959CC-35A1-90D2-01B9-AE1916E2D60E}"/>
              </a:ext>
            </a:extLst>
          </p:cNvPr>
          <p:cNvSpPr txBox="1"/>
          <p:nvPr/>
        </p:nvSpPr>
        <p:spPr>
          <a:xfrm>
            <a:off x="122903" y="6488668"/>
            <a:ext cx="1051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/>
              <a:t>Obs</a:t>
            </a:r>
            <a:r>
              <a:rPr lang="pt-BR" b="1" u="sng" dirty="0"/>
              <a:t>¹:</a:t>
            </a:r>
            <a:r>
              <a:rPr lang="pt-BR" b="1" dirty="0"/>
              <a:t> </a:t>
            </a:r>
            <a:r>
              <a:rPr lang="pt-BR" dirty="0"/>
              <a:t>Não esquecer de importar a bibliocate using MySql.Data.MySqlClient; no arquivo UserControl1.cs</a:t>
            </a:r>
          </a:p>
        </p:txBody>
      </p:sp>
    </p:spTree>
    <p:extLst>
      <p:ext uri="{BB962C8B-B14F-4D97-AF65-F5344CB8AC3E}">
        <p14:creationId xmlns:p14="http://schemas.microsoft.com/office/powerpoint/2010/main" val="1372747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3426</Words>
  <Application>Microsoft Office PowerPoint</Application>
  <PresentationFormat>Widescreen</PresentationFormat>
  <Paragraphs>538</Paragraphs>
  <Slides>33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Aptos</vt:lpstr>
      <vt:lpstr>Aptos Display</vt:lpstr>
      <vt:lpstr>Arial</vt:lpstr>
      <vt:lpstr>Cascadia Mono</vt:lpstr>
      <vt:lpstr>David</vt:lpstr>
      <vt:lpstr>Wingdings</vt:lpstr>
      <vt:lpstr>Tema do Office</vt:lpstr>
      <vt:lpstr>Windows Forms com Visual Studio</vt:lpstr>
      <vt:lpstr>Quem sou eu ?</vt:lpstr>
      <vt:lpstr>Proposta</vt:lpstr>
      <vt:lpstr>Como iremos fazer?</vt:lpstr>
      <vt:lpstr>Desenho da Tela - Inicial</vt:lpstr>
      <vt:lpstr>Lógica Aplicada ao Desenvolvimento</vt:lpstr>
      <vt:lpstr>SQL</vt:lpstr>
      <vt:lpstr>Visual Studio</vt:lpstr>
      <vt:lpstr>Criando a tela</vt:lpstr>
      <vt:lpstr>Lógica de Programação Aplicada</vt:lpstr>
      <vt:lpstr>Configurações Iniciais -Conexão</vt:lpstr>
      <vt:lpstr>Código Botão Salvar</vt:lpstr>
      <vt:lpstr>Vamos melhorar a nossa tela?</vt:lpstr>
      <vt:lpstr>Apresentação do PowerPoint</vt:lpstr>
      <vt:lpstr>Configurações que podemos fazer</vt:lpstr>
      <vt:lpstr>Prepareted Statements</vt:lpstr>
      <vt:lpstr>Apresentação do PowerPoint</vt:lpstr>
      <vt:lpstr>Funcionalidades Adicionais - 1</vt:lpstr>
      <vt:lpstr>Apresentação do PowerPoint</vt:lpstr>
      <vt:lpstr>Apresentação do PowerPoint</vt:lpstr>
      <vt:lpstr>Apresentação do PowerPoint</vt:lpstr>
      <vt:lpstr>Funcionalidades Adicionais - 2</vt:lpstr>
      <vt:lpstr>Apresentação do PowerPoint</vt:lpstr>
      <vt:lpstr>Apresentação do PowerPoint</vt:lpstr>
      <vt:lpstr>Funcionalidades Adicionais - 3</vt:lpstr>
      <vt:lpstr>Apresentação do PowerPoint</vt:lpstr>
      <vt:lpstr>Método DELETE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Referências/Leituras Complementares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Cantarutti</dc:creator>
  <cp:lastModifiedBy>Matheus Cantarutti</cp:lastModifiedBy>
  <cp:revision>77</cp:revision>
  <dcterms:created xsi:type="dcterms:W3CDTF">2025-04-11T01:34:05Z</dcterms:created>
  <dcterms:modified xsi:type="dcterms:W3CDTF">2025-04-21T20:27:17Z</dcterms:modified>
</cp:coreProperties>
</file>