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710A3DDC-DCEF-476C-8B9C-1944DB67B435}">
          <p14:sldIdLst>
            <p14:sldId id="256"/>
            <p14:sldId id="259"/>
            <p14:sldId id="257"/>
          </p14:sldIdLst>
        </p14:section>
        <p14:section name="Arquitetura" id="{11E498D8-A235-46F7-A191-6DE04F66C3F1}">
          <p14:sldIdLst>
            <p14:sldId id="258"/>
          </p14:sldIdLst>
        </p14:section>
        <p14:section name="Desenho de Telas - v0" id="{309F4D69-B65B-4261-B9A1-5CE0F660F150}">
          <p14:sldIdLst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Desenho de Telas - v1" id="{BECA2C60-3838-48F7-B160-FCC3E92E4950}">
          <p14:sldIdLst>
            <p14:sldId id="269"/>
            <p14:sldId id="270"/>
            <p14:sldId id="271"/>
          </p14:sldIdLst>
        </p14:section>
        <p14:section name="Corrigindo alguns aspectos do nosso código" id="{9E4664E7-0C3C-4385-9AEF-B4B3B4D2C626}">
          <p14:sldIdLst>
            <p14:sldId id="274"/>
          </p14:sldIdLst>
        </p14:section>
        <p14:section name="Referências" id="{003FA1C0-CACF-4CA7-9B48-ADC2357885C2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74D3-D788-4DBF-A837-9CABB56C1E47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4E58-2A90-44B9-A6C4-97E52014B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1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1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7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Existem vários motivos para que no mercado de trabalho não se realizar dessa forma (devido a padrões de arquitetura de desenvolvimento), mas para iniciarmos o nosso projeto e já começarmos com o commit no banco de dados já estará de bom tamanho.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629E-8751-EDC1-7C28-E032E520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F6D39-CDB9-E00B-4984-6E6BE699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38387-65DB-ADDF-8521-A680E98C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EC471-9CF8-542D-CC26-7756E2F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DD53-5849-9572-D4F5-1F87106D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4620E-12F2-1DD4-E771-5525221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FB19-E676-EC51-E280-CE4D8FB1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7AE98-6DDB-59B9-5426-DB657CE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6CE47-B4E6-4C58-D6D5-DC077D94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0F04C-509C-17AD-646B-E9DEFE9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6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296990-E67D-AECA-4A23-EAA39694C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FE00B-15A7-0A53-398C-9247E52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7C862-8701-8618-4BF8-E007146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02A7B-229C-9972-BD16-58E9467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A6D43-22D9-02D9-A142-25EDA841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FCE2-471A-C872-100A-53C3CC6E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DE94A-4799-C183-C794-DDC7D38A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46FF9-97C9-88AF-EDBD-594E5CA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7D26E-6EE6-C2FB-7D11-72B5E80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03C1D-BD99-50B0-3F35-FA6CDDC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486C-8E4A-4886-B451-8A3AF82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A2B04-828E-6ADC-4C1D-BCBAD783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814C5-B9FC-575D-83AF-FAE312C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568A9-1996-D462-52D2-3C5FDAE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D1126-3198-16E7-1BA2-81FA5D9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8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C2F16-596D-FFFA-E4CF-78C1E95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268DD-B828-3895-6835-7BDD933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692FFD-9678-2990-9CB5-2BC8B1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AA72C-9E7B-0E59-DC41-BDDD8743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326C25-10AE-4FD0-AC32-47818CB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E6F25-A960-59BD-4F03-3202F93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DBFF5-E775-F4C6-75FB-B2D379E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FFEA-698C-67F8-A5AA-77AD353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4BE62-D97A-B4D0-16E0-98C1BE07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395F8D-D760-33A0-5DC7-E49560DB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112C4-F0BF-579F-76FF-9BCC12B74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09A87-B8AA-1E29-2D25-65E0BD67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3F33A-FA87-5BD3-D08E-66723EBA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7288AA-185A-1DFA-699C-329C81C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E08C2-DD71-2D2F-C4E0-9DA83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3CEBD8-9475-B6F6-7227-5EF604A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2B288-2442-5BBF-1363-AD2FE32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C99A19-CD44-0451-487C-475E21D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F5B410-4337-085C-3426-6890DAF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A9AEB2-085A-6ADA-012E-9061D0B9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9BE1E-19A7-5239-5362-A79E0680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ED39B-C2DD-976C-9636-B13B3CA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AE796-D2E6-A6C9-F7E1-3707FC9C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08735-28C7-70FB-7DA6-C2AA0DB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BC556-682D-F9C3-F3CF-9D024B31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13717-7F5D-6C74-8B0C-D9A3B71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EC274B-F418-9222-8399-FE9CF17A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1250-4E25-7335-7191-4AA4276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1308A4-5661-2334-BE9F-5A568033A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6DBF61-2876-1680-D1B9-8701B43A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C52F2-002A-2775-6AD8-0CC6614E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74CE1-2D0F-63AC-8E97-FFDC9A5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CA2D06-68D4-B85E-2BB8-8835438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A90AC-9455-1668-DD35-CE9F8041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7F8F7-069D-4033-E147-DE1B8E80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2412C-0B30-5E89-7506-AC6CF0C3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C3A3D-34D8-47FD-9B2E-6F005928ABB2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66AF6-F3F2-0689-6229-23EFD470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B53E5-3429-BDE6-A1F9-F2079939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learn.microsoft.com/pt-br/dotnet/cshar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connector-net/en/connector-net-programming-prepare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89DC-2696-3EAD-2FE0-E8C30286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128"/>
            <a:ext cx="9144000" cy="2387600"/>
          </a:xfrm>
        </p:spPr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</a:t>
            </a:r>
            <a:r>
              <a:rPr lang="pt-BR" dirty="0"/>
              <a:t> com Visual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56CBA-4565-D521-8B89-01CD7E37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728"/>
            <a:ext cx="9144000" cy="1655762"/>
          </a:xfrm>
        </p:spPr>
        <p:txBody>
          <a:bodyPr/>
          <a:lstStyle/>
          <a:p>
            <a:r>
              <a:rPr lang="pt-BR" b="1" dirty="0"/>
              <a:t>Curso Livre SENAC – Programador de Sistemas</a:t>
            </a:r>
          </a:p>
          <a:p>
            <a:r>
              <a:rPr lang="pt-BR" b="1" dirty="0"/>
              <a:t>Professor</a:t>
            </a:r>
            <a:r>
              <a:rPr lang="pt-BR" dirty="0"/>
              <a:t>: Matheus de A. Cantarutti</a:t>
            </a:r>
          </a:p>
        </p:txBody>
      </p:sp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BC6B49CE-60AC-CF24-FB38-A9A31AA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A9493-5668-72B8-351B-9996C687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Aplicada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D2668-1B7B-D413-9B25-B44CEB44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queremos salvar as informações no Banco de dados, onde deveríamos realizar a criação do código para a realização do commit no banco?</a:t>
            </a:r>
          </a:p>
          <a:p>
            <a:pPr lvl="1"/>
            <a:r>
              <a:rPr lang="pt-BR" dirty="0"/>
              <a:t>No botão </a:t>
            </a:r>
            <a:r>
              <a:rPr lang="pt-BR" b="1" dirty="0"/>
              <a:t>Salvar</a:t>
            </a:r>
            <a:r>
              <a:rPr lang="pt-BR" dirty="0"/>
              <a:t>*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40C72-B710-B741-A7EE-165FE5ADEA8D}"/>
              </a:ext>
            </a:extLst>
          </p:cNvPr>
          <p:cNvSpPr txBox="1"/>
          <p:nvPr/>
        </p:nvSpPr>
        <p:spPr>
          <a:xfrm>
            <a:off x="1336360" y="4001294"/>
            <a:ext cx="6351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Precisamos criar a conexão com 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Especificar a consulta SQL que desejo fazer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Dizer para o C# executar esse comando SQL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Mostrar uma mensagem caso os dados sejam salvos de maneira correta no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Fechar a conexão com o banco de dados</a:t>
            </a:r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0CB1810-DBD9-4B90-B879-6FB533F9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4AF2-AAF3-6430-B68E-FFBBBE2E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 -Conexão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43550-248A-8777-E435-CFD85891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endParaRPr lang="pt-BR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padrão: host user senha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datasource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localhost;username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root;password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=12102021;database=aulas"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3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0881-E6BE-A1F7-D525-9192EFB8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109486"/>
            <a:ext cx="10515600" cy="1325563"/>
          </a:xfrm>
        </p:spPr>
        <p:txBody>
          <a:bodyPr/>
          <a:lstStyle/>
          <a:p>
            <a:r>
              <a:rPr lang="pt-BR" dirty="0"/>
              <a:t>Código Botão Salvar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85F5C-3714-7ED5-A574-E9F37FF1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60"/>
            <a:ext cx="10515600" cy="4414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button1_Click(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Criar a conexão com o MySQL	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(nome, email, telefone) VALUES ('"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"')"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Executar Comando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endParaRPr lang="pt-BR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insert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insert.ExecuteReader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Mostrando uma Mensagem para o Usuário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"Dados Inseridos com Sucesso!!!"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	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catch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();}}</a:t>
            </a:r>
            <a:endParaRPr lang="pt-BR" sz="1600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C7A2902-FBFA-37C2-29CA-9723478D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4854-3A71-FEE5-DC38-7E3551F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melhorar a nossa tela?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56DB0A-03AD-1661-A1B4-3BABB7F6AA61}"/>
              </a:ext>
            </a:extLst>
          </p:cNvPr>
          <p:cNvGrpSpPr/>
          <p:nvPr/>
        </p:nvGrpSpPr>
        <p:grpSpPr>
          <a:xfrm>
            <a:off x="688925" y="2293086"/>
            <a:ext cx="10699111" cy="3182937"/>
            <a:chOff x="688925" y="2293086"/>
            <a:chExt cx="10699111" cy="318293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D9BBCCC-ECA2-37D1-278E-3F307ED0E967}"/>
                </a:ext>
              </a:extLst>
            </p:cNvPr>
            <p:cNvSpPr/>
            <p:nvPr/>
          </p:nvSpPr>
          <p:spPr>
            <a:xfrm>
              <a:off x="688925" y="2293086"/>
              <a:ext cx="10699111" cy="318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3CD56F-34AC-EB79-9045-E34ABCCA0F35}"/>
                </a:ext>
              </a:extLst>
            </p:cNvPr>
            <p:cNvSpPr txBox="1"/>
            <p:nvPr/>
          </p:nvSpPr>
          <p:spPr>
            <a:xfrm>
              <a:off x="803963" y="2492932"/>
              <a:ext cx="79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EDDAA9-1EB7-136B-276C-96F19A503059}"/>
                </a:ext>
              </a:extLst>
            </p:cNvPr>
            <p:cNvSpPr txBox="1"/>
            <p:nvPr/>
          </p:nvSpPr>
          <p:spPr>
            <a:xfrm>
              <a:off x="803963" y="3235910"/>
              <a:ext cx="65197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B40077-AE29-9018-EB3B-9A6204621711}"/>
                </a:ext>
              </a:extLst>
            </p:cNvPr>
            <p:cNvSpPr txBox="1"/>
            <p:nvPr/>
          </p:nvSpPr>
          <p:spPr>
            <a:xfrm>
              <a:off x="803963" y="4004479"/>
              <a:ext cx="794562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86CACB2-0C86-A708-1630-775793C9A079}"/>
                </a:ext>
              </a:extLst>
            </p:cNvPr>
            <p:cNvSpPr/>
            <p:nvPr/>
          </p:nvSpPr>
          <p:spPr>
            <a:xfrm>
              <a:off x="866916" y="279947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6C6CB9-8ED6-4391-2DF7-B4B570F4B564}"/>
                </a:ext>
              </a:extLst>
            </p:cNvPr>
            <p:cNvSpPr/>
            <p:nvPr/>
          </p:nvSpPr>
          <p:spPr>
            <a:xfrm>
              <a:off x="866915" y="355952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DDA6E9-70EA-50FF-D74B-C2771FB78E5E}"/>
                </a:ext>
              </a:extLst>
            </p:cNvPr>
            <p:cNvSpPr/>
            <p:nvPr/>
          </p:nvSpPr>
          <p:spPr>
            <a:xfrm>
              <a:off x="866915" y="431957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E982F03-41B6-B8EB-0B9D-A8EF24F77B4A}"/>
                </a:ext>
              </a:extLst>
            </p:cNvPr>
            <p:cNvSpPr/>
            <p:nvPr/>
          </p:nvSpPr>
          <p:spPr>
            <a:xfrm>
              <a:off x="2591774" y="4890438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888129E-E858-C2CB-9CAA-1AF16AF0E7C2}"/>
                </a:ext>
              </a:extLst>
            </p:cNvPr>
            <p:cNvSpPr txBox="1"/>
            <p:nvPr/>
          </p:nvSpPr>
          <p:spPr>
            <a:xfrm>
              <a:off x="3551758" y="2403445"/>
              <a:ext cx="171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Buscar Nome: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802762-BA12-50DB-FCD9-044B94A4DA97}"/>
                </a:ext>
              </a:extLst>
            </p:cNvPr>
            <p:cNvSpPr/>
            <p:nvPr/>
          </p:nvSpPr>
          <p:spPr>
            <a:xfrm>
              <a:off x="3551758" y="3235910"/>
              <a:ext cx="7773326" cy="197956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00DF884-A26B-C721-1A8D-B96828300E45}"/>
                </a:ext>
              </a:extLst>
            </p:cNvPr>
            <p:cNvSpPr/>
            <p:nvPr/>
          </p:nvSpPr>
          <p:spPr>
            <a:xfrm>
              <a:off x="3551758" y="2799472"/>
              <a:ext cx="6278042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88A8EB8-34B5-1D3D-57D7-A8DC72207E3D}"/>
                </a:ext>
              </a:extLst>
            </p:cNvPr>
            <p:cNvSpPr/>
            <p:nvPr/>
          </p:nvSpPr>
          <p:spPr>
            <a:xfrm>
              <a:off x="9938924" y="2797301"/>
              <a:ext cx="1386160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Buscar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5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14CCF-EEEA-2253-7BD3-E47B5F9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364"/>
            <a:ext cx="6915150" cy="53168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 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txtBuscar.Text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Criar a conexão com o MySQL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"SELECT * FROM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contato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WHERE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LIKE @q OR email LIKE @q"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buscar.Parameters.AddWithValue(</a:t>
            </a:r>
            <a:r>
              <a:rPr lang="fr-F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"@q"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// armazena as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informacoes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 temos na busca para mostrar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MySqlDataReader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buscar.ExecuteReader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Vai limpar a lista que está na tela e mostrar a nova que estamos especificando no botão de buscar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lstContatos.Items.Clear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Vamos adicionando o valor que estamos buscando em uma lista para que seja mostrado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reader.Read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// obtendo as informações do banco de dados (vetor de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reader.GetInt32(0).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id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nome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email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telefone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(row);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Adicionamos o valor da posição ROW na lista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lstContatos.Items.Add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pt-BR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A95284-E397-461F-8A9F-A0C67DDEB439}"/>
              </a:ext>
            </a:extLst>
          </p:cNvPr>
          <p:cNvSpPr/>
          <p:nvPr/>
        </p:nvSpPr>
        <p:spPr>
          <a:xfrm>
            <a:off x="1047943" y="999173"/>
            <a:ext cx="2542411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7B1F5E-46E1-AE50-71BF-4E04C67ACC56}"/>
              </a:ext>
            </a:extLst>
          </p:cNvPr>
          <p:cNvSpPr/>
          <p:nvPr/>
        </p:nvSpPr>
        <p:spPr>
          <a:xfrm>
            <a:off x="1128523" y="1672591"/>
            <a:ext cx="4447412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FA18D-3573-889D-B77E-A2EB442ACBDD}"/>
              </a:ext>
            </a:extLst>
          </p:cNvPr>
          <p:cNvSpPr txBox="1"/>
          <p:nvPr/>
        </p:nvSpPr>
        <p:spPr>
          <a:xfrm>
            <a:off x="7524750" y="1443841"/>
            <a:ext cx="4296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o comando </a:t>
            </a:r>
            <a:r>
              <a:rPr lang="pt-BR" b="1" u="sng" dirty="0"/>
              <a:t>LIKE</a:t>
            </a:r>
            <a:r>
              <a:rPr lang="pt-BR" dirty="0"/>
              <a:t> faz?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Podemos buscar textos que obedecem a uma regra ou padrão</a:t>
            </a:r>
          </a:p>
          <a:p>
            <a:pPr marL="342900" indent="-342900">
              <a:buAutoNum type="arabicPeriod"/>
            </a:pPr>
            <a:r>
              <a:rPr lang="pt-BR" dirty="0"/>
              <a:t>A variável q (de query) estará recebendo o valor do texto digitado no </a:t>
            </a:r>
            <a:r>
              <a:rPr lang="pt-BR" dirty="0" err="1"/>
              <a:t>textBox</a:t>
            </a:r>
            <a:r>
              <a:rPr lang="pt-BR" dirty="0"/>
              <a:t> de busca, e o símbolo de %% representa o “padrão” que devemos encontrar no banco de dados</a:t>
            </a:r>
          </a:p>
          <a:p>
            <a:pPr marL="342900" indent="-342900">
              <a:buAutoNum type="arabicPeriod"/>
            </a:pPr>
            <a:r>
              <a:rPr lang="pt-BR" dirty="0"/>
              <a:t>A variável </a:t>
            </a:r>
            <a:r>
              <a:rPr lang="pt-BR" dirty="0" err="1"/>
              <a:t>sql</a:t>
            </a:r>
            <a:r>
              <a:rPr lang="pt-BR" dirty="0"/>
              <a:t> irá retornar o valor onde o nome ou email contem – em qualquer parte do texto – o conteúdo/valor digitado no </a:t>
            </a:r>
            <a:r>
              <a:rPr lang="pt-BR" dirty="0" err="1"/>
              <a:t>textBox</a:t>
            </a:r>
            <a:r>
              <a:rPr lang="pt-BR" dirty="0"/>
              <a:t> de busca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b="1" dirty="0"/>
              <a:t>Vamos testar isso no SQL?</a:t>
            </a:r>
          </a:p>
        </p:txBody>
      </p:sp>
    </p:spTree>
    <p:extLst>
      <p:ext uri="{BB962C8B-B14F-4D97-AF65-F5344CB8AC3E}">
        <p14:creationId xmlns:p14="http://schemas.microsoft.com/office/powerpoint/2010/main" val="39611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EDA43-4C7E-F5C8-FC9C-FA6BDC0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79" y="-396504"/>
            <a:ext cx="10515600" cy="1325563"/>
          </a:xfrm>
        </p:spPr>
        <p:txBody>
          <a:bodyPr/>
          <a:lstStyle/>
          <a:p>
            <a:r>
              <a:rPr lang="pt-BR" dirty="0"/>
              <a:t>Configurações que podemos fazer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A75B585-C31F-BA82-684F-8EA042A34512}"/>
              </a:ext>
            </a:extLst>
          </p:cNvPr>
          <p:cNvGrpSpPr/>
          <p:nvPr/>
        </p:nvGrpSpPr>
        <p:grpSpPr>
          <a:xfrm>
            <a:off x="635392" y="721461"/>
            <a:ext cx="10910173" cy="3182937"/>
            <a:chOff x="654689" y="1483461"/>
            <a:chExt cx="10910173" cy="318293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DA9FB6-F4B5-E027-B86D-CFECA106B4BE}"/>
                </a:ext>
              </a:extLst>
            </p:cNvPr>
            <p:cNvGrpSpPr/>
            <p:nvPr/>
          </p:nvGrpSpPr>
          <p:grpSpPr>
            <a:xfrm>
              <a:off x="654689" y="1483461"/>
              <a:ext cx="10699111" cy="3182937"/>
              <a:chOff x="688925" y="2293086"/>
              <a:chExt cx="10699111" cy="318293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7C9E378-B887-C881-E2CB-00D5DC58538E}"/>
                  </a:ext>
                </a:extLst>
              </p:cNvPr>
              <p:cNvSpPr/>
              <p:nvPr/>
            </p:nvSpPr>
            <p:spPr>
              <a:xfrm>
                <a:off x="688925" y="2293086"/>
                <a:ext cx="10699111" cy="3182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4A1F19-CDE5-453E-72AF-4FF4C1B74D3D}"/>
                  </a:ext>
                </a:extLst>
              </p:cNvPr>
              <p:cNvSpPr txBox="1"/>
              <p:nvPr/>
            </p:nvSpPr>
            <p:spPr>
              <a:xfrm>
                <a:off x="803963" y="2492932"/>
                <a:ext cx="79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89D048-93E6-0AE2-DD65-9CD249B88149}"/>
                  </a:ext>
                </a:extLst>
              </p:cNvPr>
              <p:cNvSpPr txBox="1"/>
              <p:nvPr/>
            </p:nvSpPr>
            <p:spPr>
              <a:xfrm>
                <a:off x="803963" y="3235910"/>
                <a:ext cx="651976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420B1D-8A03-6AD0-A466-7AA136D91DC2}"/>
                  </a:ext>
                </a:extLst>
              </p:cNvPr>
              <p:cNvSpPr txBox="1"/>
              <p:nvPr/>
            </p:nvSpPr>
            <p:spPr>
              <a:xfrm>
                <a:off x="803963" y="4004479"/>
                <a:ext cx="794562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490A5FE-4897-0600-1942-68B0D77FBB62}"/>
                  </a:ext>
                </a:extLst>
              </p:cNvPr>
              <p:cNvSpPr/>
              <p:nvPr/>
            </p:nvSpPr>
            <p:spPr>
              <a:xfrm>
                <a:off x="866916" y="2799472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760AF64-E077-6EC5-AF7C-42A7AF8CC2D1}"/>
                  </a:ext>
                </a:extLst>
              </p:cNvPr>
              <p:cNvSpPr/>
              <p:nvPr/>
            </p:nvSpPr>
            <p:spPr>
              <a:xfrm>
                <a:off x="866915" y="355952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23A8CDB-9DE7-AB0E-AF02-7D1FF03682E0}"/>
                  </a:ext>
                </a:extLst>
              </p:cNvPr>
              <p:cNvSpPr/>
              <p:nvPr/>
            </p:nvSpPr>
            <p:spPr>
              <a:xfrm>
                <a:off x="866915" y="431957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7576FD8-5402-8593-D14A-3ABC839B0651}"/>
                  </a:ext>
                </a:extLst>
              </p:cNvPr>
              <p:cNvSpPr/>
              <p:nvPr/>
            </p:nvSpPr>
            <p:spPr>
              <a:xfrm>
                <a:off x="2591774" y="4890438"/>
                <a:ext cx="850859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6AE3DD9-F89F-E815-3DF9-CABA625EB420}"/>
                  </a:ext>
                </a:extLst>
              </p:cNvPr>
              <p:cNvSpPr txBox="1"/>
              <p:nvPr/>
            </p:nvSpPr>
            <p:spPr>
              <a:xfrm>
                <a:off x="3551758" y="2403445"/>
                <a:ext cx="171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Buscar Nome: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8D582D7-FA7D-4436-8AB8-DDEF3D280DFA}"/>
                  </a:ext>
                </a:extLst>
              </p:cNvPr>
              <p:cNvSpPr/>
              <p:nvPr/>
            </p:nvSpPr>
            <p:spPr>
              <a:xfrm>
                <a:off x="3551758" y="3235910"/>
                <a:ext cx="7773326" cy="197956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418B7A7-AB14-0D7D-F8AA-AF89474DD989}"/>
                  </a:ext>
                </a:extLst>
              </p:cNvPr>
              <p:cNvSpPr/>
              <p:nvPr/>
            </p:nvSpPr>
            <p:spPr>
              <a:xfrm>
                <a:off x="3551758" y="2799472"/>
                <a:ext cx="6278042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João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246D0BC-033F-D8F1-B0C6-E7B91B6ABC6F}"/>
                  </a:ext>
                </a:extLst>
              </p:cNvPr>
              <p:cNvSpPr/>
              <p:nvPr/>
            </p:nvSpPr>
            <p:spPr>
              <a:xfrm>
                <a:off x="9938924" y="2797301"/>
                <a:ext cx="1386160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Buscar</a:t>
                </a: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CF6AA1D-06D8-53AF-600C-B6BE1AFF1726}"/>
                </a:ext>
              </a:extLst>
            </p:cNvPr>
            <p:cNvCxnSpPr/>
            <p:nvPr/>
          </p:nvCxnSpPr>
          <p:spPr>
            <a:xfrm>
              <a:off x="3629025" y="2749896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B39F7E8-FAD7-4E1A-5BBD-6058C741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7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9513D2F-E56F-9D9A-01DC-D9001BCA65BB}"/>
                </a:ext>
              </a:extLst>
            </p:cNvPr>
            <p:cNvCxnSpPr>
              <a:cxnSpLocks/>
            </p:cNvCxnSpPr>
            <p:nvPr/>
          </p:nvCxnSpPr>
          <p:spPr>
            <a:xfrm>
              <a:off x="664225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02F9D85-BC65-5A8F-49C0-E178944F57EE}"/>
                </a:ext>
              </a:extLst>
            </p:cNvPr>
            <p:cNvCxnSpPr>
              <a:cxnSpLocks/>
            </p:cNvCxnSpPr>
            <p:nvPr/>
          </p:nvCxnSpPr>
          <p:spPr>
            <a:xfrm>
              <a:off x="9704543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38107A2-95CF-21A4-08D9-2E01CEDB1FB7}"/>
                </a:ext>
              </a:extLst>
            </p:cNvPr>
            <p:cNvSpPr txBox="1"/>
            <p:nvPr/>
          </p:nvSpPr>
          <p:spPr>
            <a:xfrm>
              <a:off x="3770469" y="2404146"/>
              <a:ext cx="43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C5DA53B-41E9-BD15-C418-AB8A50F78B66}"/>
                </a:ext>
              </a:extLst>
            </p:cNvPr>
            <p:cNvSpPr txBox="1"/>
            <p:nvPr/>
          </p:nvSpPr>
          <p:spPr>
            <a:xfrm>
              <a:off x="4262453" y="2415651"/>
              <a:ext cx="8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0103A37-E42F-D0B6-5B02-74A5B4AE713F}"/>
                </a:ext>
              </a:extLst>
            </p:cNvPr>
            <p:cNvSpPr txBox="1"/>
            <p:nvPr/>
          </p:nvSpPr>
          <p:spPr>
            <a:xfrm>
              <a:off x="7744733" y="2422586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83D3B34-F767-7470-1245-160F69C849D9}"/>
                </a:ext>
              </a:extLst>
            </p:cNvPr>
            <p:cNvSpPr txBox="1"/>
            <p:nvPr/>
          </p:nvSpPr>
          <p:spPr>
            <a:xfrm>
              <a:off x="9793822" y="2397693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E820AF0-11F0-537B-318E-699DB660411A}"/>
                </a:ext>
              </a:extLst>
            </p:cNvPr>
            <p:cNvSpPr txBox="1"/>
            <p:nvPr/>
          </p:nvSpPr>
          <p:spPr>
            <a:xfrm>
              <a:off x="3718285" y="2809211"/>
              <a:ext cx="812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9FD5B92-3814-0868-070C-A12848FFE5C5}"/>
                </a:ext>
              </a:extLst>
            </p:cNvPr>
            <p:cNvSpPr txBox="1"/>
            <p:nvPr/>
          </p:nvSpPr>
          <p:spPr>
            <a:xfrm>
              <a:off x="4198522" y="2809211"/>
              <a:ext cx="1440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João Pedro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D0767B4-880B-A30D-BC7B-277AEC14A2C7}"/>
                </a:ext>
              </a:extLst>
            </p:cNvPr>
            <p:cNvSpPr txBox="1"/>
            <p:nvPr/>
          </p:nvSpPr>
          <p:spPr>
            <a:xfrm>
              <a:off x="6684046" y="2825522"/>
              <a:ext cx="2593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joao.jp@hotmail.com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37F25BB-03B1-99B8-C739-6FF07A30626A}"/>
                </a:ext>
              </a:extLst>
            </p:cNvPr>
            <p:cNvSpPr txBox="1"/>
            <p:nvPr/>
          </p:nvSpPr>
          <p:spPr>
            <a:xfrm>
              <a:off x="9704543" y="2809211"/>
              <a:ext cx="18603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/>
                <a:t>(11)95865-7754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AE0E8B1-2A9D-1A82-274F-8BAE67A5912B}"/>
                </a:ext>
              </a:extLst>
            </p:cNvPr>
            <p:cNvCxnSpPr/>
            <p:nvPr/>
          </p:nvCxnSpPr>
          <p:spPr>
            <a:xfrm>
              <a:off x="3629025" y="3220600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0CFE4F2-B60E-B6C3-DE36-FB214C128AE5}"/>
                </a:ext>
              </a:extLst>
            </p:cNvPr>
            <p:cNvCxnSpPr/>
            <p:nvPr/>
          </p:nvCxnSpPr>
          <p:spPr>
            <a:xfrm>
              <a:off x="3608472" y="3672462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081F4D-FA27-2E51-439C-00B89D31764A}"/>
                </a:ext>
              </a:extLst>
            </p:cNvPr>
            <p:cNvCxnSpPr/>
            <p:nvPr/>
          </p:nvCxnSpPr>
          <p:spPr>
            <a:xfrm>
              <a:off x="3608471" y="4095675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99BD0F-A855-7969-A958-BC35E334BFB3}"/>
              </a:ext>
            </a:extLst>
          </p:cNvPr>
          <p:cNvSpPr txBox="1"/>
          <p:nvPr/>
        </p:nvSpPr>
        <p:spPr>
          <a:xfrm>
            <a:off x="2101241" y="4012104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configurações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lstContatos.View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.Details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lstContatos.LabelEdit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lstContatos.AllowColumnReorder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lstContatos.FullRowSelect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lstContatos.GridLines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Posição dos Cabeçalhos a serem exibidos na tela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"Nome"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"Email"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"Telefone"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</a:t>
            </a:r>
            <a:endParaRPr lang="pt-BR" sz="1200" dirty="0"/>
          </a:p>
        </p:txBody>
      </p:sp>
      <p:sp>
        <p:nvSpPr>
          <p:cNvPr id="40" name="Chave Direita 39">
            <a:extLst>
              <a:ext uri="{FF2B5EF4-FFF2-40B4-BE49-F238E27FC236}">
                <a16:creationId xmlns:a16="http://schemas.microsoft.com/office/drawing/2014/main" id="{A5DB6E88-E894-0313-5F5B-030E13A63A25}"/>
              </a:ext>
            </a:extLst>
          </p:cNvPr>
          <p:cNvSpPr/>
          <p:nvPr/>
        </p:nvSpPr>
        <p:spPr>
          <a:xfrm>
            <a:off x="9129621" y="5857875"/>
            <a:ext cx="155448" cy="914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21BBCF7-F6DD-70BF-357D-99A2B4AAA065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 flipH="1" flipV="1">
            <a:off x="7893799" y="3377563"/>
            <a:ext cx="4494716" cy="1380309"/>
          </a:xfrm>
          <a:prstGeom prst="bentConnector4">
            <a:avLst>
              <a:gd name="adj1" fmla="val 39"/>
              <a:gd name="adj2" fmla="val 1657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D4F16079-1B4F-CCE4-7DEA-C306F18D7A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757" y="3598471"/>
            <a:ext cx="2296478" cy="1766887"/>
          </a:xfrm>
          <a:prstGeom prst="bentConnector3">
            <a:avLst>
              <a:gd name="adj1" fmla="val 3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B50B4A7-BE65-3481-2D57-19BDEE08EC38}"/>
              </a:ext>
            </a:extLst>
          </p:cNvPr>
          <p:cNvSpPr txBox="1"/>
          <p:nvPr/>
        </p:nvSpPr>
        <p:spPr>
          <a:xfrm>
            <a:off x="9925250" y="5987008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Cabeçalho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9432797-86B2-1500-65D8-95E861FE0D14}"/>
              </a:ext>
            </a:extLst>
          </p:cNvPr>
          <p:cNvSpPr txBox="1"/>
          <p:nvPr/>
        </p:nvSpPr>
        <p:spPr>
          <a:xfrm>
            <a:off x="6400295" y="5313236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78663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19C8-EE57-FDB4-C926-E42FBAA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Prepareted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B5656-BBD2-887D-BBFA-1AEE770D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poder melhorar a legibilidade do nosso código e ajustar alguns problemas que temos inicialmente, para que, tenhamos um código muito mais fácil de ler assim como melhorar a identificação dos itens a serem inseridos no nosso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1012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D37DA-A2F4-F5DB-D24D-59B42CD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Referências/Leituras Complementares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4FB29-65F9-E2FD-908D-54391B07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https://learn.microsoft.com/pt-br/dotnet/csharp/</a:t>
            </a:r>
            <a:endParaRPr lang="pt-BR" dirty="0"/>
          </a:p>
          <a:p>
            <a:r>
              <a:rPr lang="pt-BR" dirty="0">
                <a:hlinkClick r:id="rId3"/>
              </a:rPr>
              <a:t>https://dev.mysql.com/doc/</a:t>
            </a:r>
            <a:endParaRPr lang="pt-BR" dirty="0"/>
          </a:p>
          <a:p>
            <a:r>
              <a:rPr lang="pt-BR" dirty="0">
                <a:hlinkClick r:id="rId4"/>
              </a:rPr>
              <a:t>https://dev.mysql.com/doc/connector-net/en/connector-net-programming-prepared.html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9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0D292-934D-31F7-B57F-3CD00E8B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 ?</a:t>
            </a:r>
          </a:p>
        </p:txBody>
      </p:sp>
      <p:pic>
        <p:nvPicPr>
          <p:cNvPr id="5" name="Espaço Reservado para Conteúdo 4" descr="Imagem editada de homem com óculos de grau&#10;&#10;O conteúdo gerado por IA pode estar incorreto.">
            <a:extLst>
              <a:ext uri="{FF2B5EF4-FFF2-40B4-BE49-F238E27FC236}">
                <a16:creationId xmlns:a16="http://schemas.microsoft.com/office/drawing/2014/main" id="{97C8B4C2-5577-F0B7-466F-B839667A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107" y="161080"/>
            <a:ext cx="1733652" cy="173365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714E47D-C228-DC73-5EA4-1ED7BA3563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82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Fiz farmácia e me formei em 2017</a:t>
            </a:r>
          </a:p>
          <a:p>
            <a:pPr lvl="1"/>
            <a:r>
              <a:rPr lang="pt-BR" dirty="0"/>
              <a:t>Em 2018 já estava muito infeliz com a profissão e comecei a estudar programação </a:t>
            </a:r>
          </a:p>
          <a:p>
            <a:pPr lvl="1"/>
            <a:r>
              <a:rPr lang="pt-BR" dirty="0"/>
              <a:t>Em 2021 entrei na FATEC para estudar ciência de dados</a:t>
            </a:r>
          </a:p>
          <a:p>
            <a:pPr lvl="1"/>
            <a:r>
              <a:rPr lang="pt-BR" dirty="0"/>
              <a:t>Me formei agora em dezembro de 2024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Persistência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Bugs e Erros são normais de acontecer. E vão acontecer!!!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Sejam curiosos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B365FCE-FF83-089D-F90F-D736235D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831E-08B9-CE15-B2FF-B57946A6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CBDB0-9002-64B0-765A-CFA7387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Aula totalmente prática com conceitos teóricos iniciais</a:t>
            </a:r>
          </a:p>
          <a:p>
            <a:r>
              <a:rPr lang="pt-BR" dirty="0"/>
              <a:t>Eles servirão para a realização das atividades e para o desenvolvimento do projeto (</a:t>
            </a:r>
            <a:r>
              <a:rPr lang="pt-BR" i="1" dirty="0"/>
              <a:t>em andamento*</a:t>
            </a:r>
            <a:r>
              <a:rPr lang="pt-BR" dirty="0"/>
              <a:t>)</a:t>
            </a:r>
          </a:p>
          <a:p>
            <a:r>
              <a:rPr lang="pt-BR" dirty="0"/>
              <a:t>Criar um formulário que conecte com o MySQL</a:t>
            </a:r>
          </a:p>
          <a:p>
            <a:r>
              <a:rPr lang="pt-BR" dirty="0"/>
              <a:t>Nosso Objetivo é realizar a criação de um CRUD e testar a aplicação</a:t>
            </a:r>
          </a:p>
          <a:p>
            <a:pPr lvl="1"/>
            <a:r>
              <a:rPr lang="pt-BR" dirty="0"/>
              <a:t>Consultar	C (</a:t>
            </a:r>
            <a:r>
              <a:rPr lang="pt-BR" dirty="0" err="1"/>
              <a:t>Create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Ler		R (</a:t>
            </a:r>
            <a:r>
              <a:rPr lang="pt-BR" dirty="0" err="1"/>
              <a:t>Read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Atualizar	U (Update)</a:t>
            </a:r>
          </a:p>
          <a:p>
            <a:pPr lvl="1"/>
            <a:r>
              <a:rPr lang="pt-BR" dirty="0"/>
              <a:t>Deletar		D (Delete)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743E616-AE0B-CD28-94C9-848AE595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A42C66F-A994-7922-7C90-57392289C000}"/>
              </a:ext>
            </a:extLst>
          </p:cNvPr>
          <p:cNvSpPr/>
          <p:nvPr/>
        </p:nvSpPr>
        <p:spPr>
          <a:xfrm>
            <a:off x="162073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189A8-7A97-5604-9B42-7FEEFB34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iremos fazer?</a:t>
            </a:r>
          </a:p>
        </p:txBody>
      </p:sp>
      <p:pic>
        <p:nvPicPr>
          <p:cNvPr id="5" name="Espaço Reservado para Conteúdo 4" descr="Ícone&#10;&#10;O conteúdo gerado por IA pode estar incorreto.">
            <a:extLst>
              <a:ext uri="{FF2B5EF4-FFF2-40B4-BE49-F238E27FC236}">
                <a16:creationId xmlns:a16="http://schemas.microsoft.com/office/drawing/2014/main" id="{21209809-5741-BD69-54A9-79CB6694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1" y="2495167"/>
            <a:ext cx="690563" cy="690563"/>
          </a:xfr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C763347-46B4-ED9D-52B8-530B23A3BDF2}"/>
              </a:ext>
            </a:extLst>
          </p:cNvPr>
          <p:cNvSpPr/>
          <p:nvPr/>
        </p:nvSpPr>
        <p:spPr>
          <a:xfrm>
            <a:off x="556426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0D0D8FA-0E37-DB10-52E3-CE7B7143735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2684206" y="3124546"/>
            <a:ext cx="2880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11F15C-AF0D-ECF7-C395-F798BE3AF47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27736" y="3124546"/>
            <a:ext cx="2966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2F28C0-F6D9-9EE5-3163-F9D8A8096A8D}"/>
              </a:ext>
            </a:extLst>
          </p:cNvPr>
          <p:cNvSpPr txBox="1"/>
          <p:nvPr/>
        </p:nvSpPr>
        <p:spPr>
          <a:xfrm>
            <a:off x="7833379" y="2849373"/>
            <a:ext cx="55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Salvar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D14890-E03D-74EE-2212-1F29469C3CF5}"/>
              </a:ext>
            </a:extLst>
          </p:cNvPr>
          <p:cNvSpPr txBox="1"/>
          <p:nvPr/>
        </p:nvSpPr>
        <p:spPr>
          <a:xfrm>
            <a:off x="1620733" y="3590396"/>
            <a:ext cx="1207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+ Desenhar a tela</a:t>
            </a:r>
          </a:p>
        </p:txBody>
      </p:sp>
      <p:pic>
        <p:nvPicPr>
          <p:cNvPr id="32" name="Imagem 3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7D18E9F-E328-E96C-1AFA-FFDB470F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BCFFDD-1FB4-C37B-7D11-119953970CA4}"/>
              </a:ext>
            </a:extLst>
          </p:cNvPr>
          <p:cNvSpPr txBox="1"/>
          <p:nvPr/>
        </p:nvSpPr>
        <p:spPr>
          <a:xfrm>
            <a:off x="9376470" y="4312184"/>
            <a:ext cx="13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David" panose="020F0502020204030204" pitchFamily="34" charset="-79"/>
                <a:cs typeface="David" panose="020F0502020204030204" pitchFamily="34" charset="-79"/>
              </a:rPr>
              <a:t>(PK)  </a:t>
            </a:r>
            <a:r>
              <a:rPr lang="pt-BR" sz="1000" dirty="0"/>
              <a:t>id                   </a:t>
            </a:r>
            <a:r>
              <a:rPr lang="pt-BR" sz="1000" dirty="0" err="1"/>
              <a:t>int</a:t>
            </a:r>
            <a:endParaRPr lang="pt-BR" sz="10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0FFAC04-5738-86D4-27DB-FAB3A3307832}"/>
              </a:ext>
            </a:extLst>
          </p:cNvPr>
          <p:cNvGrpSpPr/>
          <p:nvPr/>
        </p:nvGrpSpPr>
        <p:grpSpPr>
          <a:xfrm>
            <a:off x="9360528" y="2058002"/>
            <a:ext cx="1370795" cy="3079726"/>
            <a:chOff x="9360528" y="2058002"/>
            <a:chExt cx="1370795" cy="307972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A1E651A-C465-266D-96FB-1CF1E07829DB}"/>
                </a:ext>
              </a:extLst>
            </p:cNvPr>
            <p:cNvGrpSpPr/>
            <p:nvPr/>
          </p:nvGrpSpPr>
          <p:grpSpPr>
            <a:xfrm>
              <a:off x="9360528" y="2711476"/>
              <a:ext cx="1370795" cy="2426252"/>
              <a:chOff x="1386934" y="3429000"/>
              <a:chExt cx="1370795" cy="2426252"/>
            </a:xfrm>
          </p:grpSpPr>
          <p:pic>
            <p:nvPicPr>
              <p:cNvPr id="8" name="Gráfico 7" descr="Banco de dados estrutura de tópicos">
                <a:extLst>
                  <a:ext uri="{FF2B5EF4-FFF2-40B4-BE49-F238E27FC236}">
                    <a16:creationId xmlns:a16="http://schemas.microsoft.com/office/drawing/2014/main" id="{FA925BE2-86C5-9EFB-EC64-553536257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20733" y="34290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02031BFD-E68A-4DB0-0C25-2BB63D77CF9B}"/>
                  </a:ext>
                </a:extLst>
              </p:cNvPr>
              <p:cNvGrpSpPr/>
              <p:nvPr/>
            </p:nvGrpSpPr>
            <p:grpSpPr>
              <a:xfrm>
                <a:off x="1398137" y="4847302"/>
                <a:ext cx="1359592" cy="1007950"/>
                <a:chOff x="792877" y="4847302"/>
                <a:chExt cx="1359592" cy="1007950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D7C8D72-A14A-4319-61C5-D7174B7BE083}"/>
                    </a:ext>
                  </a:extLst>
                </p:cNvPr>
                <p:cNvSpPr/>
                <p:nvPr/>
              </p:nvSpPr>
              <p:spPr>
                <a:xfrm>
                  <a:off x="792877" y="4847302"/>
                  <a:ext cx="1359592" cy="914400"/>
                </a:xfrm>
                <a:prstGeom prst="rect">
                  <a:avLst/>
                </a:prstGeom>
                <a:solidFill>
                  <a:srgbClr val="FFFFC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6C93DE29-409D-B5CD-7B5A-CBC7CC1AAFD1}"/>
                    </a:ext>
                  </a:extLst>
                </p:cNvPr>
                <p:cNvSpPr/>
                <p:nvPr/>
              </p:nvSpPr>
              <p:spPr>
                <a:xfrm>
                  <a:off x="792877" y="5240506"/>
                  <a:ext cx="1359592" cy="6147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A74BE302-4040-4149-4F8B-D102F259979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077933" y="4343400"/>
                <a:ext cx="0" cy="503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7B3CC5-95B9-E22D-9B8D-C38014AF2CB5}"/>
                  </a:ext>
                </a:extLst>
              </p:cNvPr>
              <p:cNvSpPr txBox="1"/>
              <p:nvPr/>
            </p:nvSpPr>
            <p:spPr>
              <a:xfrm>
                <a:off x="1729419" y="4820927"/>
                <a:ext cx="690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Contato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0FD1E68-415A-732D-95A3-E8EC1274653E}"/>
                  </a:ext>
                </a:extLst>
              </p:cNvPr>
              <p:cNvSpPr txBox="1"/>
              <p:nvPr/>
            </p:nvSpPr>
            <p:spPr>
              <a:xfrm>
                <a:off x="1386934" y="5222253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Nome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56B153-64F2-71F5-7999-FC5B22B0F264}"/>
                  </a:ext>
                </a:extLst>
              </p:cNvPr>
              <p:cNvSpPr txBox="1"/>
              <p:nvPr/>
            </p:nvSpPr>
            <p:spPr>
              <a:xfrm>
                <a:off x="1386934" y="5400049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Email 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A5F650-F7C3-F100-7D38-AB0EA82FDE1A}"/>
                  </a:ext>
                </a:extLst>
              </p:cNvPr>
              <p:cNvSpPr txBox="1"/>
              <p:nvPr/>
            </p:nvSpPr>
            <p:spPr>
              <a:xfrm>
                <a:off x="1386934" y="5586139"/>
                <a:ext cx="1359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Telefone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</p:grpSp>
        <p:pic>
          <p:nvPicPr>
            <p:cNvPr id="39" name="Imagem 38" descr="Logotipo&#10;&#10;O conteúdo gerado por IA pode estar incorreto.">
              <a:extLst>
                <a:ext uri="{FF2B5EF4-FFF2-40B4-BE49-F238E27FC236}">
                  <a16:creationId xmlns:a16="http://schemas.microsoft.com/office/drawing/2014/main" id="{519363EF-9C85-5A6C-AD5F-943A9556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013" y="2058002"/>
              <a:ext cx="741106" cy="61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3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BC53-580A-20E9-F0C8-A3FDCFB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5" y="139397"/>
            <a:ext cx="10515600" cy="1325563"/>
          </a:xfrm>
        </p:spPr>
        <p:txBody>
          <a:bodyPr/>
          <a:lstStyle/>
          <a:p>
            <a:r>
              <a:rPr lang="pt-BR" dirty="0"/>
              <a:t>Desenho da Tela - Inicial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4F839AD-C594-8CCB-A460-74ACD0CCB9C1}"/>
              </a:ext>
            </a:extLst>
          </p:cNvPr>
          <p:cNvGrpSpPr/>
          <p:nvPr/>
        </p:nvGrpSpPr>
        <p:grpSpPr>
          <a:xfrm>
            <a:off x="2824768" y="1464960"/>
            <a:ext cx="6542464" cy="4621622"/>
            <a:chOff x="1406012" y="1690688"/>
            <a:chExt cx="6542464" cy="462162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9AE20C3-D864-0BD9-2AB8-315067867C41}"/>
                </a:ext>
              </a:extLst>
            </p:cNvPr>
            <p:cNvSpPr/>
            <p:nvPr/>
          </p:nvSpPr>
          <p:spPr>
            <a:xfrm>
              <a:off x="1406012" y="1690688"/>
              <a:ext cx="4326194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BDCD54E-83B4-3B57-85AD-7BC99716AE3C}"/>
                </a:ext>
              </a:extLst>
            </p:cNvPr>
            <p:cNvSpPr txBox="1"/>
            <p:nvPr/>
          </p:nvSpPr>
          <p:spPr>
            <a:xfrm>
              <a:off x="1563329" y="204464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62C6E56-B88A-20B9-0076-372465333D17}"/>
                </a:ext>
              </a:extLst>
            </p:cNvPr>
            <p:cNvSpPr txBox="1"/>
            <p:nvPr/>
          </p:nvSpPr>
          <p:spPr>
            <a:xfrm>
              <a:off x="1563329" y="305966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AFB0654-AADD-49B3-57ED-C2F01A39C199}"/>
                </a:ext>
              </a:extLst>
            </p:cNvPr>
            <p:cNvSpPr txBox="1"/>
            <p:nvPr/>
          </p:nvSpPr>
          <p:spPr>
            <a:xfrm>
              <a:off x="1563329" y="4175630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A821BA3-22FA-FDA2-1443-9AF577577EC6}"/>
                </a:ext>
              </a:extLst>
            </p:cNvPr>
            <p:cNvSpPr/>
            <p:nvPr/>
          </p:nvSpPr>
          <p:spPr>
            <a:xfrm>
              <a:off x="1649418" y="2425960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82BBBF1-7C5E-E551-C645-14EBC32AF5B7}"/>
                </a:ext>
              </a:extLst>
            </p:cNvPr>
            <p:cNvSpPr/>
            <p:nvPr/>
          </p:nvSpPr>
          <p:spPr>
            <a:xfrm>
              <a:off x="1649417" y="3529551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6858763-2DB1-01C3-80D9-2264EE3E100E}"/>
                </a:ext>
              </a:extLst>
            </p:cNvPr>
            <p:cNvSpPr/>
            <p:nvPr/>
          </p:nvSpPr>
          <p:spPr>
            <a:xfrm>
              <a:off x="1649417" y="463314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497865B-9249-7403-99A6-717265E09206}"/>
                </a:ext>
              </a:extLst>
            </p:cNvPr>
            <p:cNvSpPr/>
            <p:nvPr/>
          </p:nvSpPr>
          <p:spPr>
            <a:xfrm>
              <a:off x="4178710" y="5472726"/>
              <a:ext cx="993056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DAEDC80-E11C-DE83-E090-034C1C084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4920" y="2231923"/>
              <a:ext cx="4458729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FD19A2AD-89B5-4C56-7A91-ECCF2483753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171767" y="2648363"/>
              <a:ext cx="1741882" cy="1357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3F18BD2-0660-666B-3F7A-25D3E619A42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171766" y="5708700"/>
              <a:ext cx="1741883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A47A7ED-60E9-2A88-F365-E7A58CAF2D82}"/>
                </a:ext>
              </a:extLst>
            </p:cNvPr>
            <p:cNvSpPr txBox="1"/>
            <p:nvPr/>
          </p:nvSpPr>
          <p:spPr>
            <a:xfrm>
              <a:off x="7010399" y="2044649"/>
              <a:ext cx="73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Label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AEB7B51-1B91-0FEC-6B86-20593E2DD92F}"/>
                </a:ext>
              </a:extLst>
            </p:cNvPr>
            <p:cNvSpPr txBox="1"/>
            <p:nvPr/>
          </p:nvSpPr>
          <p:spPr>
            <a:xfrm>
              <a:off x="7010399" y="247048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B3801EF-26DE-F8B6-1EAC-553223A2FF70}"/>
                </a:ext>
              </a:extLst>
            </p:cNvPr>
            <p:cNvSpPr txBox="1"/>
            <p:nvPr/>
          </p:nvSpPr>
          <p:spPr>
            <a:xfrm>
              <a:off x="6968628" y="5524034"/>
              <a:ext cx="85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Button</a:t>
              </a:r>
            </a:p>
          </p:txBody>
        </p:sp>
      </p:grpSp>
      <p:pic>
        <p:nvPicPr>
          <p:cNvPr id="29" name="Imagem 28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8B194192-E448-1171-6493-8D065450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8E87-1A3D-EEB6-6011-29C5CC59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Aplicada ao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A2CA5-D781-31AB-143C-21845A2B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iremos fazer para conseguir salvar as informações dentro do banco de dados???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B3F96EE-B4A4-A93F-2271-4BDC52420F8D}"/>
              </a:ext>
            </a:extLst>
          </p:cNvPr>
          <p:cNvGrpSpPr/>
          <p:nvPr/>
        </p:nvGrpSpPr>
        <p:grpSpPr>
          <a:xfrm>
            <a:off x="1441654" y="2877334"/>
            <a:ext cx="2957052" cy="3182937"/>
            <a:chOff x="2824769" y="1464960"/>
            <a:chExt cx="4043832" cy="462162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843C191-F599-48FC-944E-6C5D343D7532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52DA7B-A1D2-3844-548C-FAD91CE76D5C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F6329BA-C19C-94CD-D601-D69F80E8D790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B0F926E-E2DA-75B9-B300-5DFF1CF7B0FB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D5F89A6-5A4C-6372-7118-4BCA21DC27B2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624911-51C7-5380-5D4E-4C2CEA325A7D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B7F6F3-A687-10E5-71C3-CA0F4EB7DB4B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A08BB37-80E0-1593-A976-071A3CCE9240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6EF5EF-3C38-E214-0D78-5871CB461AAA}"/>
              </a:ext>
            </a:extLst>
          </p:cNvPr>
          <p:cNvSpPr txBox="1"/>
          <p:nvPr/>
        </p:nvSpPr>
        <p:spPr>
          <a:xfrm>
            <a:off x="5397083" y="2877334"/>
            <a:ext cx="6351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Criar o banco de dados e criar a tabela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Desenvolver a tela no MS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os campos correspondentes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 botão de salvar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Nomear os campos (</a:t>
            </a:r>
            <a:r>
              <a:rPr lang="pt-BR" dirty="0" err="1"/>
              <a:t>textBox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Dentro do Botão Salvar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Criar a conexão com o banco de dados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passar o comando 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testar a conexão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Mostrar uma mensagem caso os Dados forem salvos com sucesso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Fechar a conexão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Consultar o banco de dados</a:t>
            </a:r>
          </a:p>
        </p:txBody>
      </p:sp>
      <p:pic>
        <p:nvPicPr>
          <p:cNvPr id="22" name="Imagem 2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6334FAD-7F1F-5F6C-792D-EBB82DBD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7F075-669B-6726-FD3E-1139633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1E194-FA66-0360-C01B-F0E1F84B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MySQL criamos o banco de dados</a:t>
            </a:r>
          </a:p>
          <a:p>
            <a:r>
              <a:rPr lang="pt-BR" dirty="0"/>
              <a:t>Dentro do banco de dados recém criado, criamos a tabela: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7E5129-DDDD-2E52-9458-E63458E3E053}"/>
              </a:ext>
            </a:extLst>
          </p:cNvPr>
          <p:cNvSpPr txBox="1"/>
          <p:nvPr/>
        </p:nvSpPr>
        <p:spPr>
          <a:xfrm>
            <a:off x="6096000" y="3326673"/>
            <a:ext cx="3478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 TABLE IF EXISTS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contato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;</a:t>
            </a:r>
            <a:endParaRPr lang="pt-B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</a:t>
            </a:r>
            <a:r>
              <a:rPr lang="pt-BR" dirty="0"/>
              <a:t> 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TABLE</a:t>
            </a:r>
            <a:r>
              <a:rPr lang="pt-BR" dirty="0"/>
              <a:t> contato (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id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auto_increment</a:t>
            </a:r>
            <a:r>
              <a:rPr lang="pt-BR" dirty="0"/>
              <a:t>,    </a:t>
            </a:r>
          </a:p>
          <a:p>
            <a:r>
              <a:rPr lang="pt-BR" dirty="0"/>
              <a:t>	nome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email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telefone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primary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key</a:t>
            </a:r>
            <a:r>
              <a:rPr lang="pt-BR" dirty="0"/>
              <a:t> (id)</a:t>
            </a:r>
          </a:p>
          <a:p>
            <a:r>
              <a:rPr lang="pt-BR" dirty="0"/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9A5B98-991F-5FBE-08BB-4E9243DDE4F2}"/>
              </a:ext>
            </a:extLst>
          </p:cNvPr>
          <p:cNvSpPr txBox="1"/>
          <p:nvPr/>
        </p:nvSpPr>
        <p:spPr>
          <a:xfrm>
            <a:off x="1839977" y="4434668"/>
            <a:ext cx="27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 DATABASE aulas;</a:t>
            </a: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 aulas;</a:t>
            </a:r>
            <a:endParaRPr lang="pt-BR" dirty="0"/>
          </a:p>
        </p:txBody>
      </p:sp>
      <p:pic>
        <p:nvPicPr>
          <p:cNvPr id="6" name="Imagem 5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8C10F45-9338-943A-F28B-85EC516F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DC6F-034C-C624-28FA-A76C07BD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3BC-62E1-B209-7858-0D82CB70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C9D9-B7F1-3F90-C756-333A1CAC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7140" cy="4351338"/>
          </a:xfrm>
        </p:spPr>
        <p:txBody>
          <a:bodyPr/>
          <a:lstStyle/>
          <a:p>
            <a:r>
              <a:rPr lang="pt-BR" dirty="0"/>
              <a:t>Vamos desenhar a nossa tela no arquivo </a:t>
            </a:r>
            <a:r>
              <a:rPr lang="pt-BR" b="1" u="sng" dirty="0"/>
              <a:t>UserControl1.cs [Design]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1FCAFB-95BE-A2AD-57A2-7847FE79F899}"/>
              </a:ext>
            </a:extLst>
          </p:cNvPr>
          <p:cNvGrpSpPr/>
          <p:nvPr/>
        </p:nvGrpSpPr>
        <p:grpSpPr>
          <a:xfrm>
            <a:off x="193626" y="2534386"/>
            <a:ext cx="2957052" cy="3182937"/>
            <a:chOff x="2824769" y="1464960"/>
            <a:chExt cx="4043832" cy="462162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983404C-46E0-85CA-E12F-A821235E83C0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3BC0815-AE11-E950-E798-5955F3A9EEFE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74FC638-9D4A-568C-B8C5-DCC3024DED9D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A2B0BB8-64C5-C208-B4AB-6ADC5C753B68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99741EC-1A2D-74F8-C72E-CE509503189B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C2D0479-1213-2D37-154C-5DAAD7354704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E08BE46-7A28-2CF1-1B68-7E764F9FB1C2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5992DC9-1247-68B5-868E-3463168FFDE7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pic>
        <p:nvPicPr>
          <p:cNvPr id="57" name="Imagem 5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7E84F2CC-D816-1EB3-0C9C-5C89027A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0C8EB95-6E72-51A3-B53B-F38A76266611}"/>
              </a:ext>
            </a:extLst>
          </p:cNvPr>
          <p:cNvGrpSpPr/>
          <p:nvPr/>
        </p:nvGrpSpPr>
        <p:grpSpPr>
          <a:xfrm>
            <a:off x="3617262" y="2534386"/>
            <a:ext cx="8078078" cy="901729"/>
            <a:chOff x="3617262" y="2534386"/>
            <a:chExt cx="8078078" cy="90172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0CB5D4B-1C23-B4A6-A642-887CE1AB89EC}"/>
                </a:ext>
              </a:extLst>
            </p:cNvPr>
            <p:cNvSpPr/>
            <p:nvPr/>
          </p:nvSpPr>
          <p:spPr>
            <a:xfrm>
              <a:off x="361726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6A2C39F-AB33-796C-992D-671322DB28B0}"/>
                </a:ext>
              </a:extLst>
            </p:cNvPr>
            <p:cNvSpPr/>
            <p:nvPr/>
          </p:nvSpPr>
          <p:spPr>
            <a:xfrm>
              <a:off x="6376127" y="311108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8F42378-5CD2-373D-E9E2-BD4954D88E17}"/>
                </a:ext>
              </a:extLst>
            </p:cNvPr>
            <p:cNvSpPr/>
            <p:nvPr/>
          </p:nvSpPr>
          <p:spPr>
            <a:xfrm>
              <a:off x="911962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766914D-CD5A-A72E-2F52-C4E435D437FC}"/>
                </a:ext>
              </a:extLst>
            </p:cNvPr>
            <p:cNvSpPr txBox="1"/>
            <p:nvPr/>
          </p:nvSpPr>
          <p:spPr>
            <a:xfrm>
              <a:off x="4388967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1AAC825-FBF3-8F99-DCEA-6758133B65E2}"/>
                </a:ext>
              </a:extLst>
            </p:cNvPr>
            <p:cNvSpPr txBox="1"/>
            <p:nvPr/>
          </p:nvSpPr>
          <p:spPr>
            <a:xfrm>
              <a:off x="7147832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8522827-03C4-D202-121B-3D9B7754D433}"/>
                </a:ext>
              </a:extLst>
            </p:cNvPr>
            <p:cNvSpPr txBox="1"/>
            <p:nvPr/>
          </p:nvSpPr>
          <p:spPr>
            <a:xfrm>
              <a:off x="9799754" y="2534386"/>
              <a:ext cx="1215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D5AAF6C-C8AB-C203-5DD2-D8C0CD3EBF32}"/>
              </a:ext>
            </a:extLst>
          </p:cNvPr>
          <p:cNvGrpSpPr/>
          <p:nvPr/>
        </p:nvGrpSpPr>
        <p:grpSpPr>
          <a:xfrm>
            <a:off x="4905120" y="4924688"/>
            <a:ext cx="5502361" cy="1707035"/>
            <a:chOff x="4905120" y="4924688"/>
            <a:chExt cx="5502361" cy="1707035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9907E6-D10B-1783-0EFF-1E4DC0D77985}"/>
                </a:ext>
              </a:extLst>
            </p:cNvPr>
            <p:cNvGrpSpPr/>
            <p:nvPr/>
          </p:nvGrpSpPr>
          <p:grpSpPr>
            <a:xfrm>
              <a:off x="4905120" y="4924688"/>
              <a:ext cx="5502361" cy="1707035"/>
              <a:chOff x="4905120" y="4924688"/>
              <a:chExt cx="5502361" cy="1707035"/>
            </a:xfrm>
          </p:grpSpPr>
          <p:pic>
            <p:nvPicPr>
              <p:cNvPr id="38" name="Gráfico 37" descr="Banco de dados estrutura de tópicos">
                <a:extLst>
                  <a:ext uri="{FF2B5EF4-FFF2-40B4-BE49-F238E27FC236}">
                    <a16:creationId xmlns:a16="http://schemas.microsoft.com/office/drawing/2014/main" id="{F6D4BF38-9388-CDA7-94F8-26E0FA618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2386" y="5717323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8" name="Conector: Angulado 47">
                <a:extLst>
                  <a:ext uri="{FF2B5EF4-FFF2-40B4-BE49-F238E27FC236}">
                    <a16:creationId xmlns:a16="http://schemas.microsoft.com/office/drawing/2014/main" id="{218E18ED-F398-B1C6-A4E4-8849D7240287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rot="16200000" flipH="1">
                <a:off x="5451382" y="4413518"/>
                <a:ext cx="1214742" cy="2307266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: Angulado 50">
                <a:extLst>
                  <a:ext uri="{FF2B5EF4-FFF2-40B4-BE49-F238E27FC236}">
                    <a16:creationId xmlns:a16="http://schemas.microsoft.com/office/drawing/2014/main" id="{A7A55116-059C-2D51-C1A1-D18E9D7E7E97}"/>
                  </a:ext>
                </a:extLst>
              </p:cNvPr>
              <p:cNvCxnSpPr>
                <a:cxnSpLocks/>
                <a:stCxn id="34" idx="2"/>
                <a:endCxn id="38" idx="0"/>
              </p:cNvCxnSpPr>
              <p:nvPr/>
            </p:nvCxnSpPr>
            <p:spPr>
              <a:xfrm rot="16200000" flipH="1">
                <a:off x="7283331" y="5331067"/>
                <a:ext cx="766909" cy="5601"/>
              </a:xfrm>
              <a:prstGeom prst="bentConnector3">
                <a:avLst>
                  <a:gd name="adj1" fmla="val 9347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: Angulado 53">
                <a:extLst>
                  <a:ext uri="{FF2B5EF4-FFF2-40B4-BE49-F238E27FC236}">
                    <a16:creationId xmlns:a16="http://schemas.microsoft.com/office/drawing/2014/main" id="{E0DE2DCE-73F3-B20E-3CE6-E89AA320F862}"/>
                  </a:ext>
                </a:extLst>
              </p:cNvPr>
              <p:cNvCxnSpPr>
                <a:cxnSpLocks/>
                <a:stCxn id="35" idx="2"/>
                <a:endCxn id="38" idx="3"/>
              </p:cNvCxnSpPr>
              <p:nvPr/>
            </p:nvCxnSpPr>
            <p:spPr>
              <a:xfrm rot="5400000">
                <a:off x="8642216" y="4409258"/>
                <a:ext cx="1249836" cy="2280695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FFAAFA3-9CB7-C1F8-1916-42E6EB137AD1}"/>
                </a:ext>
              </a:extLst>
            </p:cNvPr>
            <p:cNvSpPr txBox="1"/>
            <p:nvPr/>
          </p:nvSpPr>
          <p:spPr>
            <a:xfrm>
              <a:off x="5546178" y="5862466"/>
              <a:ext cx="82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/>
                <a:t>Commit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D0721B8-1326-569C-0A85-C10A08F3BDB5}"/>
              </a:ext>
            </a:extLst>
          </p:cNvPr>
          <p:cNvGrpSpPr/>
          <p:nvPr/>
        </p:nvGrpSpPr>
        <p:grpSpPr>
          <a:xfrm>
            <a:off x="4216529" y="3420727"/>
            <a:ext cx="6926455" cy="1539053"/>
            <a:chOff x="4216529" y="3420727"/>
            <a:chExt cx="6926455" cy="1539053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3EC0A77-CF22-3617-C7BA-5AF62906D148}"/>
                </a:ext>
              </a:extLst>
            </p:cNvPr>
            <p:cNvSpPr/>
            <p:nvPr/>
          </p:nvSpPr>
          <p:spPr>
            <a:xfrm>
              <a:off x="4216529" y="4581082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FB53403-DE6E-A6CD-5364-849D39A1D646}"/>
                </a:ext>
              </a:extLst>
            </p:cNvPr>
            <p:cNvSpPr/>
            <p:nvPr/>
          </p:nvSpPr>
          <p:spPr>
            <a:xfrm>
              <a:off x="6975393" y="4542299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CBCCB5A-E1CC-962A-80C8-E68D1DAA4433}"/>
                </a:ext>
              </a:extLst>
            </p:cNvPr>
            <p:cNvSpPr/>
            <p:nvPr/>
          </p:nvSpPr>
          <p:spPr>
            <a:xfrm>
              <a:off x="9732904" y="4568218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FEEFD533-CF0A-051E-302F-75D1A55EA0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905120" y="3420727"/>
              <a:ext cx="1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37075201-CBE5-B3DE-3714-9BD44F9C1EC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7663986" y="3436115"/>
              <a:ext cx="0" cy="9918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889C46B-43D8-6E42-7963-162F2F27525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407481" y="3420727"/>
              <a:ext cx="0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3926A4B-C584-43D9-BE48-8B47BFE6924B}"/>
                </a:ext>
              </a:extLst>
            </p:cNvPr>
            <p:cNvSpPr txBox="1"/>
            <p:nvPr/>
          </p:nvSpPr>
          <p:spPr>
            <a:xfrm>
              <a:off x="5640624" y="3780878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40F9783-DD66-93B4-29DD-1E31471495C7}"/>
                </a:ext>
              </a:extLst>
            </p:cNvPr>
            <p:cNvSpPr txBox="1"/>
            <p:nvPr/>
          </p:nvSpPr>
          <p:spPr>
            <a:xfrm>
              <a:off x="4302070" y="4590448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txtNome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2B1A01-63F5-0F52-C65A-9AE50FD20008}"/>
                </a:ext>
              </a:extLst>
            </p:cNvPr>
            <p:cNvSpPr txBox="1"/>
            <p:nvPr/>
          </p:nvSpPr>
          <p:spPr>
            <a:xfrm>
              <a:off x="7060935" y="4581082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txtEmail</a:t>
              </a:r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03C9F32-B06D-0140-96AB-8A22C1D473DA}"/>
                </a:ext>
              </a:extLst>
            </p:cNvPr>
            <p:cNvSpPr txBox="1"/>
            <p:nvPr/>
          </p:nvSpPr>
          <p:spPr>
            <a:xfrm>
              <a:off x="9671978" y="4555355"/>
              <a:ext cx="14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txtTelefone</a:t>
              </a:r>
              <a:endParaRPr lang="pt-BR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38BB2DCC-2A1A-E8B8-D15F-8CF87D17C3E3}"/>
                </a:ext>
              </a:extLst>
            </p:cNvPr>
            <p:cNvSpPr txBox="1"/>
            <p:nvPr/>
          </p:nvSpPr>
          <p:spPr>
            <a:xfrm>
              <a:off x="8399489" y="3776191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F208-1145-AC92-9E77-4B03A85C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84FF0-8F6B-6496-4B7B-D215D02D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Caixa de Ferramentas (lado esquerdo)</a:t>
            </a:r>
          </a:p>
          <a:p>
            <a:pPr lvl="1"/>
            <a:r>
              <a:rPr lang="pt-BR" dirty="0"/>
              <a:t>Procurar por </a:t>
            </a:r>
            <a:r>
              <a:rPr lang="pt-BR" dirty="0" err="1"/>
              <a:t>Label</a:t>
            </a:r>
            <a:endParaRPr lang="pt-BR" dirty="0"/>
          </a:p>
          <a:p>
            <a:pPr lvl="1"/>
            <a:r>
              <a:rPr lang="pt-BR" dirty="0"/>
              <a:t>Procurar por </a:t>
            </a:r>
            <a:r>
              <a:rPr lang="pt-BR" dirty="0" err="1"/>
              <a:t>TextBox</a:t>
            </a:r>
            <a:endParaRPr lang="pt-BR" dirty="0"/>
          </a:p>
          <a:p>
            <a:pPr lvl="1"/>
            <a:r>
              <a:rPr lang="pt-BR" dirty="0"/>
              <a:t>Procurar por Button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No Gerenciador de Soluções (lado direita)</a:t>
            </a:r>
          </a:p>
          <a:p>
            <a:pPr lvl="1"/>
            <a:r>
              <a:rPr lang="pt-BR" dirty="0"/>
              <a:t>Encontramos as Referências (Que são as bibliotecas já instaladas no nosso projeto)</a:t>
            </a:r>
          </a:p>
          <a:p>
            <a:pPr lvl="1"/>
            <a:r>
              <a:rPr lang="pt-BR" dirty="0"/>
              <a:t>Precisaremos instalar o pacote do </a:t>
            </a:r>
            <a:r>
              <a:rPr lang="pt-BR" dirty="0" err="1"/>
              <a:t>MySql.Data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Em Projeto &gt; Gerenciar Pacotes do </a:t>
            </a:r>
            <a:r>
              <a:rPr lang="pt-BR" dirty="0" err="1"/>
              <a:t>NuGet</a:t>
            </a:r>
            <a:r>
              <a:rPr lang="pt-BR" dirty="0"/>
              <a:t> &gt; Procurar por MySQL e encontrar o </a:t>
            </a:r>
            <a:r>
              <a:rPr lang="pt-BR" dirty="0" err="1"/>
              <a:t>MySql.Data</a:t>
            </a:r>
            <a:r>
              <a:rPr lang="pt-BR" dirty="0"/>
              <a:t> (do próprio MySQL) &gt; Clicar sobre o pacote &gt; Clicar em Instalar (</a:t>
            </a:r>
            <a:r>
              <a:rPr lang="pt-BR" i="1" dirty="0"/>
              <a:t>No terminal irá aparecer a instalação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5B3354D-1905-47FA-3CD3-AA0CF8A1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6959CC-35A1-90D2-01B9-AE1916E2D60E}"/>
              </a:ext>
            </a:extLst>
          </p:cNvPr>
          <p:cNvSpPr txBox="1"/>
          <p:nvPr/>
        </p:nvSpPr>
        <p:spPr>
          <a:xfrm>
            <a:off x="122903" y="648866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Obs</a:t>
            </a:r>
            <a:r>
              <a:rPr lang="pt-BR" b="1" u="sng" dirty="0"/>
              <a:t>¹:</a:t>
            </a:r>
            <a:r>
              <a:rPr lang="pt-BR" b="1" dirty="0"/>
              <a:t> </a:t>
            </a:r>
            <a:r>
              <a:rPr lang="pt-BR" dirty="0"/>
              <a:t>Não esquecer de importar a bibliocate using MySql.Data.MySqlClient; no arquivo UserControl1.cs</a:t>
            </a:r>
          </a:p>
        </p:txBody>
      </p:sp>
    </p:spTree>
    <p:extLst>
      <p:ext uri="{BB962C8B-B14F-4D97-AF65-F5344CB8AC3E}">
        <p14:creationId xmlns:p14="http://schemas.microsoft.com/office/powerpoint/2010/main" val="137274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1497</Words>
  <Application>Microsoft Office PowerPoint</Application>
  <PresentationFormat>Widescreen</PresentationFormat>
  <Paragraphs>253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Cascadia Mono</vt:lpstr>
      <vt:lpstr>David</vt:lpstr>
      <vt:lpstr>Tema do Office</vt:lpstr>
      <vt:lpstr>Windows Form com Visual Studio</vt:lpstr>
      <vt:lpstr>Quem sou eu ?</vt:lpstr>
      <vt:lpstr>Proposta</vt:lpstr>
      <vt:lpstr>Como iremos fazer?</vt:lpstr>
      <vt:lpstr>Desenho da Tela - Inicial</vt:lpstr>
      <vt:lpstr>Lógica Aplicada ao Desenvolvimento</vt:lpstr>
      <vt:lpstr>SQL</vt:lpstr>
      <vt:lpstr>Visual Studio</vt:lpstr>
      <vt:lpstr>Criando a tela</vt:lpstr>
      <vt:lpstr>Lógica de Programação Aplicada</vt:lpstr>
      <vt:lpstr>Configurações Iniciais -Conexão</vt:lpstr>
      <vt:lpstr>Código Botão Salvar</vt:lpstr>
      <vt:lpstr>Vamos melhorar a nossa tela?</vt:lpstr>
      <vt:lpstr>Apresentação do PowerPoint</vt:lpstr>
      <vt:lpstr>Configurações que podemos fazer</vt:lpstr>
      <vt:lpstr>Prepareted Statements</vt:lpstr>
      <vt:lpstr>Referências/Leituras Complementares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Cantarutti</dc:creator>
  <cp:lastModifiedBy>Matheus Cantarutti</cp:lastModifiedBy>
  <cp:revision>38</cp:revision>
  <dcterms:created xsi:type="dcterms:W3CDTF">2025-04-11T01:34:05Z</dcterms:created>
  <dcterms:modified xsi:type="dcterms:W3CDTF">2025-04-14T02:12:03Z</dcterms:modified>
</cp:coreProperties>
</file>