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75" r:id="rId3"/>
    <p:sldId id="276" r:id="rId4"/>
    <p:sldId id="277" r:id="rId5"/>
    <p:sldId id="278" r:id="rId6"/>
    <p:sldId id="279" r:id="rId7"/>
    <p:sldId id="284" r:id="rId8"/>
    <p:sldId id="283" r:id="rId9"/>
    <p:sldId id="267" r:id="rId10"/>
    <p:sldId id="264" r:id="rId11"/>
    <p:sldId id="265" r:id="rId12"/>
    <p:sldId id="266" r:id="rId13"/>
    <p:sldId id="273" r:id="rId14"/>
    <p:sldId id="274" r:id="rId15"/>
    <p:sldId id="257" r:id="rId16"/>
    <p:sldId id="258" r:id="rId17"/>
    <p:sldId id="259" r:id="rId18"/>
    <p:sldId id="260" r:id="rId19"/>
    <p:sldId id="269" r:id="rId20"/>
    <p:sldId id="270" r:id="rId21"/>
    <p:sldId id="271" r:id="rId22"/>
    <p:sldId id="272" r:id="rId23"/>
    <p:sldId id="262" r:id="rId24"/>
    <p:sldId id="281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39DA0-8DAA-4213-821A-F2B94A98E1E0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8A9F9-E6D5-4E0C-8C02-9F7CED8747C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8A9F9-E6D5-4E0C-8C02-9F7CED8747CC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E99B-3CB0-4747-AE16-7F2C8B9F0AE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2227B1E-358D-459E-A4A7-5B8C98888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E99B-3CB0-4747-AE16-7F2C8B9F0AE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7B1E-358D-459E-A4A7-5B8C98888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E99B-3CB0-4747-AE16-7F2C8B9F0AE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7B1E-358D-459E-A4A7-5B8C98888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E99B-3CB0-4747-AE16-7F2C8B9F0AE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2227B1E-358D-459E-A4A7-5B8C98888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E99B-3CB0-4747-AE16-7F2C8B9F0AE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7B1E-358D-459E-A4A7-5B8C98888D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E99B-3CB0-4747-AE16-7F2C8B9F0AE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7B1E-358D-459E-A4A7-5B8C98888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E99B-3CB0-4747-AE16-7F2C8B9F0AE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A2227B1E-358D-459E-A4A7-5B8C98888D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E99B-3CB0-4747-AE16-7F2C8B9F0AE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7B1E-358D-459E-A4A7-5B8C98888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E99B-3CB0-4747-AE16-7F2C8B9F0AE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7B1E-358D-459E-A4A7-5B8C98888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E99B-3CB0-4747-AE16-7F2C8B9F0AE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7B1E-358D-459E-A4A7-5B8C98888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E99B-3CB0-4747-AE16-7F2C8B9F0AE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7B1E-358D-459E-A4A7-5B8C98888D1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341E99B-3CB0-4747-AE16-7F2C8B9F0AE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2227B1E-358D-459E-A4A7-5B8C98888D1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09800"/>
            <a:ext cx="8458200" cy="1222375"/>
          </a:xfrm>
        </p:spPr>
        <p:txBody>
          <a:bodyPr/>
          <a:lstStyle/>
          <a:p>
            <a:r>
              <a:rPr lang="en-US" dirty="0" smtClean="0"/>
              <a:t>RENEWABLE ENERGY SUPPORT POLICIES: A CROSS-COUNTRY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3400"/>
            <a:ext cx="8458200" cy="914400"/>
          </a:xfrm>
        </p:spPr>
        <p:txBody>
          <a:bodyPr/>
          <a:lstStyle/>
          <a:p>
            <a:r>
              <a:rPr lang="en-US" dirty="0" err="1" smtClean="0"/>
              <a:t>Cantay</a:t>
            </a:r>
            <a:r>
              <a:rPr lang="en-US" dirty="0" smtClean="0"/>
              <a:t> </a:t>
            </a:r>
            <a:r>
              <a:rPr lang="en-US" dirty="0" err="1" smtClean="0"/>
              <a:t>Caliskan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POLICIES IMPELEMENTED: 1990-2014</a:t>
            </a:r>
            <a:endParaRPr lang="en-US" dirty="0"/>
          </a:p>
        </p:txBody>
      </p:sp>
      <p:pic>
        <p:nvPicPr>
          <p:cNvPr id="4" name="Content Placeholder 3" descr="Number of Polici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95400"/>
            <a:ext cx="5029200" cy="5380074"/>
          </a:xfrm>
        </p:spPr>
      </p:pic>
      <p:sp>
        <p:nvSpPr>
          <p:cNvPr id="5" name="TextBox 4"/>
          <p:cNvSpPr txBox="1"/>
          <p:nvPr/>
        </p:nvSpPr>
        <p:spPr>
          <a:xfrm>
            <a:off x="5638800" y="2133600"/>
            <a:ext cx="32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Number of times policies that have been put into practice over the years: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pPr marL="342900" indent="-342900">
              <a:buAutoNum type="arabicParenR"/>
            </a:pPr>
            <a:r>
              <a:rPr lang="en-US" dirty="0" smtClean="0">
                <a:solidFill>
                  <a:schemeClr val="tx2"/>
                </a:solidFill>
              </a:rPr>
              <a:t>Strategic Planning</a:t>
            </a:r>
          </a:p>
          <a:p>
            <a:pPr marL="342900" indent="-342900">
              <a:buAutoNum type="arabicParenR"/>
            </a:pPr>
            <a:r>
              <a:rPr lang="en-US" dirty="0" smtClean="0">
                <a:solidFill>
                  <a:schemeClr val="tx2"/>
                </a:solidFill>
              </a:rPr>
              <a:t>Grants and Subsidies</a:t>
            </a:r>
          </a:p>
          <a:p>
            <a:pPr marL="342900" indent="-342900">
              <a:buAutoNum type="arabicParenR"/>
            </a:pPr>
            <a:r>
              <a:rPr lang="en-US" dirty="0" smtClean="0">
                <a:solidFill>
                  <a:schemeClr val="tx2"/>
                </a:solidFill>
              </a:rPr>
              <a:t>Feed-in Tariffs/Premiums</a:t>
            </a:r>
          </a:p>
          <a:p>
            <a:pPr marL="342900" indent="-342900">
              <a:buAutoNum type="arabicParenR"/>
            </a:pPr>
            <a:r>
              <a:rPr lang="en-US" dirty="0" smtClean="0">
                <a:solidFill>
                  <a:schemeClr val="tx2"/>
                </a:solidFill>
              </a:rPr>
              <a:t>Information and Education</a:t>
            </a:r>
          </a:p>
          <a:p>
            <a:pPr marL="342900" indent="-342900">
              <a:buAutoNum type="arabicParenR"/>
            </a:pPr>
            <a:r>
              <a:rPr lang="en-US" dirty="0" smtClean="0">
                <a:solidFill>
                  <a:schemeClr val="tx2"/>
                </a:solidFill>
              </a:rPr>
              <a:t>Institutional Creation</a:t>
            </a:r>
          </a:p>
          <a:p>
            <a:pPr marL="342900" indent="-342900">
              <a:buAutoNum type="arabicParenR"/>
            </a:pPr>
            <a:r>
              <a:rPr lang="en-US" dirty="0" smtClean="0">
                <a:solidFill>
                  <a:schemeClr val="tx2"/>
                </a:solidFill>
              </a:rPr>
              <a:t>Research Programme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 smtClean="0"/>
              <a:t>CORRELATION: SUPPORT POLICIES</a:t>
            </a:r>
            <a:endParaRPr lang="en-US" dirty="0"/>
          </a:p>
        </p:txBody>
      </p:sp>
      <p:pic>
        <p:nvPicPr>
          <p:cNvPr id="4" name="Picture 3" descr="heatmapnew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47800"/>
            <a:ext cx="6427664" cy="51700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9400" y="2286000"/>
            <a:ext cx="2286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tx2"/>
                </a:solidFill>
              </a:rPr>
              <a:t>Highest correlation is around 0.4. No significant evidence for </a:t>
            </a:r>
            <a:r>
              <a:rPr lang="en-US" dirty="0" err="1" smtClean="0">
                <a:solidFill>
                  <a:schemeClr val="tx2"/>
                </a:solidFill>
              </a:rPr>
              <a:t>multicollinearity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Highest correlation is between “Research Programme” and “Demonstration Project”.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CORRELATION: CONTROL VARIABLES</a:t>
            </a:r>
            <a:endParaRPr lang="en-US" dirty="0"/>
          </a:p>
        </p:txBody>
      </p:sp>
      <p:pic>
        <p:nvPicPr>
          <p:cNvPr id="4" name="Picture 3" descr="Heatmap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71600"/>
            <a:ext cx="6019800" cy="5267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00800" y="2590800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- Highest correlation is between “Domestic Credit to Private Sector” and “GDP per capita”.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RESULTS: PANEL DATA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04925"/>
            <a:ext cx="4453808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105400" y="13716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tx2"/>
                </a:solidFill>
              </a:rPr>
              <a:t>Not promising.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tx2"/>
                </a:solidFill>
              </a:rPr>
              <a:t>Except: “Domestic credit to the private sector as % of GDP”.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Picture 2" descr="C:\Users\Cantay.Cantay-PC\Desktop\ders\koc\tez\sunum\nuclear-crutch-needed-uk-renewable-energy-review_9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7246" y="3048000"/>
            <a:ext cx="2016754" cy="1339230"/>
          </a:xfrm>
          <a:prstGeom prst="rect">
            <a:avLst/>
          </a:prstGeom>
          <a:noFill/>
        </p:spPr>
      </p:pic>
      <p:pic>
        <p:nvPicPr>
          <p:cNvPr id="8" name="Picture 3" descr="C:\Users\Cantay.Cantay-PC\Desktop\ders\koc\tez\sunum\germany-solar-record-sonnenschiff-537x35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0" y="4876800"/>
            <a:ext cx="2051720" cy="1363993"/>
          </a:xfrm>
          <a:prstGeom prst="rect">
            <a:avLst/>
          </a:prstGeom>
          <a:noFill/>
        </p:spPr>
      </p:pic>
      <p:pic>
        <p:nvPicPr>
          <p:cNvPr id="9" name="Picture 3" descr="C:\Users\Cantay.Cantay-PC\Desktop\ders\koc\tez\sunum\Old windmil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4724400"/>
            <a:ext cx="2071620" cy="1527820"/>
          </a:xfrm>
          <a:prstGeom prst="rect">
            <a:avLst/>
          </a:prstGeom>
          <a:noFill/>
        </p:spPr>
      </p:pic>
      <p:pic>
        <p:nvPicPr>
          <p:cNvPr id="10" name="Picture 2" descr="http://www.staticwhich.co.uk/media/images/in-content2/question-mark-energy-363988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81600" y="2514600"/>
            <a:ext cx="1905000" cy="2190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RESULTS: INCOME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77000" y="3200400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tx2"/>
                </a:solidFill>
              </a:rPr>
              <a:t>Economic power may be affecting the implementation of RE support mechanisms.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371600"/>
            <a:ext cx="611505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868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RELATIONSHIP WITH SUPPORT POLICIES</a:t>
            </a:r>
            <a:endParaRPr lang="en-US" dirty="0"/>
          </a:p>
        </p:txBody>
      </p:sp>
      <p:pic>
        <p:nvPicPr>
          <p:cNvPr id="28" name="Picture 27" descr="l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143000"/>
            <a:ext cx="2719461" cy="2833110"/>
          </a:xfrm>
          <a:prstGeom prst="rect">
            <a:avLst/>
          </a:prstGeom>
        </p:spPr>
      </p:pic>
      <p:pic>
        <p:nvPicPr>
          <p:cNvPr id="29" name="Picture 28" descr="l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066800"/>
            <a:ext cx="2865747" cy="2985510"/>
          </a:xfrm>
          <a:prstGeom prst="rect">
            <a:avLst/>
          </a:prstGeom>
        </p:spPr>
      </p:pic>
      <p:pic>
        <p:nvPicPr>
          <p:cNvPr id="30" name="Picture 29" descr="l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66800"/>
            <a:ext cx="2779444" cy="2895600"/>
          </a:xfrm>
          <a:prstGeom prst="rect">
            <a:avLst/>
          </a:prstGeom>
        </p:spPr>
      </p:pic>
      <p:pic>
        <p:nvPicPr>
          <p:cNvPr id="31" name="Picture 30" descr="l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4114800"/>
            <a:ext cx="2667000" cy="2778457"/>
          </a:xfrm>
          <a:prstGeom prst="rect">
            <a:avLst/>
          </a:prstGeom>
        </p:spPr>
      </p:pic>
      <p:pic>
        <p:nvPicPr>
          <p:cNvPr id="32" name="Picture 31" descr="l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4200" y="4000158"/>
            <a:ext cx="2743200" cy="2857842"/>
          </a:xfrm>
          <a:prstGeom prst="rect">
            <a:avLst/>
          </a:prstGeom>
        </p:spPr>
      </p:pic>
      <p:pic>
        <p:nvPicPr>
          <p:cNvPr id="33" name="Picture 32" descr="l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006270"/>
            <a:ext cx="2737334" cy="2851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 smtClean="0"/>
              <a:t>REL. WITH SUPPORT POLICIES (CONT.)</a:t>
            </a:r>
            <a:endParaRPr lang="en-US" dirty="0"/>
          </a:p>
        </p:txBody>
      </p:sp>
      <p:pic>
        <p:nvPicPr>
          <p:cNvPr id="4" name="Picture 3" descr="l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2852587" cy="2971800"/>
          </a:xfrm>
          <a:prstGeom prst="rect">
            <a:avLst/>
          </a:prstGeom>
        </p:spPr>
      </p:pic>
      <p:pic>
        <p:nvPicPr>
          <p:cNvPr id="5" name="Picture 4" descr="l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066801"/>
            <a:ext cx="2779443" cy="2895600"/>
          </a:xfrm>
          <a:prstGeom prst="rect">
            <a:avLst/>
          </a:prstGeom>
        </p:spPr>
      </p:pic>
      <p:pic>
        <p:nvPicPr>
          <p:cNvPr id="7" name="Picture 6" descr="l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66800"/>
            <a:ext cx="2819400" cy="2937226"/>
          </a:xfrm>
          <a:prstGeom prst="rect">
            <a:avLst/>
          </a:prstGeom>
        </p:spPr>
      </p:pic>
      <p:pic>
        <p:nvPicPr>
          <p:cNvPr id="8" name="Picture 7" descr="l1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20774"/>
            <a:ext cx="2819400" cy="2937226"/>
          </a:xfrm>
          <a:prstGeom prst="rect">
            <a:avLst/>
          </a:prstGeom>
        </p:spPr>
      </p:pic>
      <p:pic>
        <p:nvPicPr>
          <p:cNvPr id="10" name="Picture 9" descr="l1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0" y="3920774"/>
            <a:ext cx="2819400" cy="2937226"/>
          </a:xfrm>
          <a:prstGeom prst="rect">
            <a:avLst/>
          </a:prstGeom>
        </p:spPr>
      </p:pic>
      <p:pic>
        <p:nvPicPr>
          <p:cNvPr id="11" name="Picture 10" descr="l14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962400"/>
            <a:ext cx="2819400" cy="29372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r>
              <a:rPr lang="en-US" dirty="0" smtClean="0"/>
              <a:t>REL. WITH SUPPORT POLICIES (CONT.)</a:t>
            </a:r>
            <a:endParaRPr lang="en-US" dirty="0"/>
          </a:p>
        </p:txBody>
      </p:sp>
      <p:pic>
        <p:nvPicPr>
          <p:cNvPr id="6" name="Picture 5" descr="l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9984"/>
            <a:ext cx="2819400" cy="2937226"/>
          </a:xfrm>
          <a:prstGeom prst="rect">
            <a:avLst/>
          </a:prstGeom>
        </p:spPr>
      </p:pic>
      <p:pic>
        <p:nvPicPr>
          <p:cNvPr id="7" name="Picture 6" descr="l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066800"/>
            <a:ext cx="2871861" cy="2991879"/>
          </a:xfrm>
          <a:prstGeom prst="rect">
            <a:avLst/>
          </a:prstGeom>
        </p:spPr>
      </p:pic>
      <p:pic>
        <p:nvPicPr>
          <p:cNvPr id="8" name="Picture 7" descr="l1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066800"/>
            <a:ext cx="2852588" cy="2971800"/>
          </a:xfrm>
          <a:prstGeom prst="rect">
            <a:avLst/>
          </a:prstGeom>
        </p:spPr>
      </p:pic>
      <p:pic>
        <p:nvPicPr>
          <p:cNvPr id="9" name="Picture 8" descr="l1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3917588"/>
            <a:ext cx="2822457" cy="2940412"/>
          </a:xfrm>
          <a:prstGeom prst="rect">
            <a:avLst/>
          </a:prstGeom>
        </p:spPr>
      </p:pic>
      <p:pic>
        <p:nvPicPr>
          <p:cNvPr id="10" name="Picture 9" descr="l2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0" y="4000160"/>
            <a:ext cx="2743200" cy="2857840"/>
          </a:xfrm>
          <a:prstGeom prst="rect">
            <a:avLst/>
          </a:prstGeom>
        </p:spPr>
      </p:pic>
      <p:pic>
        <p:nvPicPr>
          <p:cNvPr id="11" name="Picture 10" descr="l24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9800" y="3920774"/>
            <a:ext cx="2819400" cy="29372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txBody>
          <a:bodyPr/>
          <a:lstStyle/>
          <a:p>
            <a:r>
              <a:rPr lang="en-US" dirty="0" smtClean="0"/>
              <a:t>REL. WITH SUPPORT POLICIES (CONT.)</a:t>
            </a:r>
            <a:endParaRPr lang="en-US" dirty="0"/>
          </a:p>
        </p:txBody>
      </p:sp>
      <p:pic>
        <p:nvPicPr>
          <p:cNvPr id="4" name="Picture 3" descr="l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1"/>
            <a:ext cx="2852587" cy="2971800"/>
          </a:xfrm>
          <a:prstGeom prst="rect">
            <a:avLst/>
          </a:prstGeom>
        </p:spPr>
      </p:pic>
      <p:pic>
        <p:nvPicPr>
          <p:cNvPr id="5" name="Picture 4" descr="l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066799"/>
            <a:ext cx="2895600" cy="3016610"/>
          </a:xfrm>
          <a:prstGeom prst="rect">
            <a:avLst/>
          </a:prstGeom>
        </p:spPr>
      </p:pic>
      <p:pic>
        <p:nvPicPr>
          <p:cNvPr id="6" name="Picture 5" descr="l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1066800"/>
            <a:ext cx="2852587" cy="2971800"/>
          </a:xfrm>
          <a:prstGeom prst="rect">
            <a:avLst/>
          </a:prstGeom>
        </p:spPr>
      </p:pic>
      <p:pic>
        <p:nvPicPr>
          <p:cNvPr id="7" name="Picture 6" descr="l2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62400"/>
            <a:ext cx="2779444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r>
              <a:rPr lang="en-US" dirty="0" smtClean="0"/>
              <a:t>RELATIONSHIP WITH CONTROL VARIABLES</a:t>
            </a:r>
            <a:endParaRPr lang="en-US" dirty="0"/>
          </a:p>
        </p:txBody>
      </p:sp>
      <p:pic>
        <p:nvPicPr>
          <p:cNvPr id="4" name="Picture 3" descr="lm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752600"/>
            <a:ext cx="4343400" cy="4343400"/>
          </a:xfrm>
          <a:prstGeom prst="rect">
            <a:avLst/>
          </a:prstGeom>
        </p:spPr>
      </p:pic>
      <p:pic>
        <p:nvPicPr>
          <p:cNvPr id="5" name="Picture 4" descr="lm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676400"/>
            <a:ext cx="4419600" cy="441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RENEWABLE 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Environmental benefits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Socioeconomic benefits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High costs – effective investment </a:t>
            </a:r>
            <a:r>
              <a:rPr lang="en-US" dirty="0" smtClean="0"/>
              <a:t>schemes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 smtClean="0"/>
              <a:t>REL. WITH CONTROL VARIABLES (CONT.)</a:t>
            </a:r>
            <a:endParaRPr lang="en-US" dirty="0"/>
          </a:p>
        </p:txBody>
      </p:sp>
      <p:pic>
        <p:nvPicPr>
          <p:cNvPr id="4" name="Content Placeholder 3" descr="lm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752600"/>
            <a:ext cx="4419600" cy="4419600"/>
          </a:xfrm>
        </p:spPr>
      </p:pic>
      <p:pic>
        <p:nvPicPr>
          <p:cNvPr id="5" name="Picture 4" descr="lm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752600"/>
            <a:ext cx="4419600" cy="441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 smtClean="0"/>
              <a:t>REL. WITH CONTROL VARIABLES (CONT.)</a:t>
            </a:r>
            <a:endParaRPr lang="en-US" dirty="0"/>
          </a:p>
        </p:txBody>
      </p:sp>
      <p:pic>
        <p:nvPicPr>
          <p:cNvPr id="4" name="Content Placeholder 3" descr="lm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1752600"/>
            <a:ext cx="4495800" cy="4396892"/>
          </a:xfrm>
        </p:spPr>
      </p:pic>
      <p:pic>
        <p:nvPicPr>
          <p:cNvPr id="5" name="Picture 4" descr="lm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752600"/>
            <a:ext cx="4419600" cy="441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 smtClean="0"/>
              <a:t>REL. WITH CONTROL VARIABLES (CONT.)</a:t>
            </a:r>
            <a:endParaRPr lang="en-US" dirty="0"/>
          </a:p>
        </p:txBody>
      </p:sp>
      <p:pic>
        <p:nvPicPr>
          <p:cNvPr id="4" name="Content Placeholder 3" descr="lm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1524000"/>
            <a:ext cx="4525962" cy="45259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txBody>
          <a:bodyPr/>
          <a:lstStyle/>
          <a:p>
            <a:r>
              <a:rPr lang="en-US" dirty="0" smtClean="0"/>
              <a:t>POLICY SIMILARITIES: 1990-2014</a:t>
            </a:r>
            <a:endParaRPr lang="en-US" dirty="0"/>
          </a:p>
        </p:txBody>
      </p:sp>
      <p:pic>
        <p:nvPicPr>
          <p:cNvPr id="4" name="Picture 3" descr="d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5638800" cy="56505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3600" y="990600"/>
            <a:ext cx="3200400" cy="6154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chemeClr val="tx2"/>
                </a:solidFill>
              </a:rPr>
              <a:t>High correlations between:</a:t>
            </a:r>
          </a:p>
          <a:p>
            <a:pPr>
              <a:buFontTx/>
              <a:buChar char="-"/>
            </a:pPr>
            <a:r>
              <a:rPr lang="en-US" sz="1600" dirty="0" smtClean="0">
                <a:solidFill>
                  <a:schemeClr val="tx2"/>
                </a:solidFill>
              </a:rPr>
              <a:t>Canada, US, Mexico, Dominican Republic</a:t>
            </a:r>
          </a:p>
          <a:p>
            <a:pPr>
              <a:buFontTx/>
              <a:buChar char="-"/>
            </a:pPr>
            <a:r>
              <a:rPr lang="en-US" sz="1600" dirty="0" smtClean="0">
                <a:solidFill>
                  <a:schemeClr val="tx2"/>
                </a:solidFill>
              </a:rPr>
              <a:t>Madagascar, Zimbabwe, Botswana, South Africa</a:t>
            </a:r>
          </a:p>
          <a:p>
            <a:pPr>
              <a:buFontTx/>
              <a:buChar char="-"/>
            </a:pPr>
            <a:r>
              <a:rPr lang="en-US" sz="1600" dirty="0" smtClean="0">
                <a:solidFill>
                  <a:schemeClr val="tx2"/>
                </a:solidFill>
              </a:rPr>
              <a:t>Uganda, Tanzania, Congo, Kenya</a:t>
            </a:r>
          </a:p>
          <a:p>
            <a:pPr>
              <a:buFontTx/>
              <a:buChar char="-"/>
            </a:pPr>
            <a:r>
              <a:rPr lang="en-US" sz="1600" dirty="0" smtClean="0">
                <a:solidFill>
                  <a:schemeClr val="tx2"/>
                </a:solidFill>
              </a:rPr>
              <a:t>Chile, Argentina, Uruguay</a:t>
            </a:r>
          </a:p>
          <a:p>
            <a:pPr>
              <a:buFontTx/>
              <a:buChar char="-"/>
            </a:pPr>
            <a:r>
              <a:rPr lang="en-US" sz="1600" dirty="0" smtClean="0">
                <a:solidFill>
                  <a:schemeClr val="tx2"/>
                </a:solidFill>
              </a:rPr>
              <a:t>Yemen, Qatar, UAE</a:t>
            </a:r>
          </a:p>
          <a:p>
            <a:pPr>
              <a:buFontTx/>
              <a:buChar char="-"/>
            </a:pPr>
            <a:r>
              <a:rPr lang="en-US" sz="1600" dirty="0" smtClean="0">
                <a:solidFill>
                  <a:schemeClr val="tx2"/>
                </a:solidFill>
              </a:rPr>
              <a:t>Belgium, Netherlands, France, Spain, Portugal</a:t>
            </a:r>
          </a:p>
          <a:p>
            <a:pPr>
              <a:buFontTx/>
              <a:buChar char="-"/>
            </a:pPr>
            <a:r>
              <a:rPr lang="en-US" sz="1600" dirty="0" smtClean="0">
                <a:solidFill>
                  <a:schemeClr val="tx2"/>
                </a:solidFill>
              </a:rPr>
              <a:t>Iceland, Norway, Sweden, Finland, Ireland</a:t>
            </a:r>
          </a:p>
          <a:p>
            <a:pPr>
              <a:buFontTx/>
              <a:buChar char="-"/>
            </a:pPr>
            <a:r>
              <a:rPr lang="en-US" sz="1600" dirty="0" smtClean="0">
                <a:solidFill>
                  <a:schemeClr val="tx2"/>
                </a:solidFill>
              </a:rPr>
              <a:t>Estonia, Latvia, Lithuania, Belarus, Ukraine, Russia</a:t>
            </a:r>
          </a:p>
          <a:p>
            <a:pPr>
              <a:buFontTx/>
              <a:buChar char="-"/>
            </a:pPr>
            <a:r>
              <a:rPr lang="en-US" sz="1600" dirty="0" smtClean="0">
                <a:solidFill>
                  <a:schemeClr val="tx2"/>
                </a:solidFill>
              </a:rPr>
              <a:t>Turkey, Cyprus, Bulgaria, Romania, Poland</a:t>
            </a:r>
          </a:p>
          <a:p>
            <a:pPr>
              <a:buFontTx/>
              <a:buChar char="-"/>
            </a:pPr>
            <a:r>
              <a:rPr lang="en-US" sz="1600" dirty="0" smtClean="0">
                <a:solidFill>
                  <a:schemeClr val="tx2"/>
                </a:solidFill>
              </a:rPr>
              <a:t>Greece, Albania, Montenegro, Bosnia&amp;Herzegovina, Serbia</a:t>
            </a:r>
          </a:p>
          <a:p>
            <a:pPr>
              <a:buFontTx/>
              <a:buChar char="-"/>
            </a:pPr>
            <a:r>
              <a:rPr lang="en-US" sz="1600" dirty="0" smtClean="0">
                <a:solidFill>
                  <a:schemeClr val="tx2"/>
                </a:solidFill>
              </a:rPr>
              <a:t>China, Korea, Japan, Pakistan, India, Bangladesh</a:t>
            </a:r>
          </a:p>
          <a:p>
            <a:pPr>
              <a:buFontTx/>
              <a:buChar char="-"/>
            </a:pPr>
            <a:r>
              <a:rPr lang="en-US" sz="1600" dirty="0" smtClean="0">
                <a:solidFill>
                  <a:schemeClr val="tx2"/>
                </a:solidFill>
              </a:rPr>
              <a:t>Thailand, Vietnam, Philippines</a:t>
            </a:r>
          </a:p>
          <a:p>
            <a:pPr>
              <a:buFontTx/>
              <a:buChar char="-"/>
            </a:pPr>
            <a:r>
              <a:rPr lang="en-US" sz="1600" dirty="0" smtClean="0">
                <a:solidFill>
                  <a:schemeClr val="tx2"/>
                </a:solidFill>
              </a:rPr>
              <a:t>Singapore, Australia, New Zealand</a:t>
            </a:r>
          </a:p>
          <a:p>
            <a:pPr>
              <a:buFontTx/>
              <a:buChar char="-"/>
            </a:pPr>
            <a:r>
              <a:rPr lang="en-US" sz="1600" dirty="0" smtClean="0">
                <a:solidFill>
                  <a:schemeClr val="tx2"/>
                </a:solidFill>
              </a:rPr>
              <a:t>Vanuatu, Fiji, Solomon Islands</a:t>
            </a:r>
          </a:p>
          <a:p>
            <a:pPr>
              <a:buFontTx/>
              <a:buChar char="-"/>
            </a:pPr>
            <a:r>
              <a:rPr lang="en-US" sz="1600" dirty="0" smtClean="0">
                <a:solidFill>
                  <a:schemeClr val="tx2"/>
                </a:solidFill>
              </a:rPr>
              <a:t>Seychelles, Samoa, Maldives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IRENA Policy Database</a:t>
            </a:r>
          </a:p>
          <a:p>
            <a:r>
              <a:rPr lang="en-US" dirty="0" smtClean="0"/>
              <a:t>Statistical component of Python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971800"/>
            <a:ext cx="8686800" cy="838200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Countries use 20+ different support mechanisms to increase the share of RE.</a:t>
            </a:r>
          </a:p>
          <a:p>
            <a:endParaRPr lang="en-US" dirty="0" smtClean="0"/>
          </a:p>
          <a:p>
            <a:r>
              <a:rPr lang="en-US" dirty="0" smtClean="0"/>
              <a:t>Some examples:</a:t>
            </a:r>
          </a:p>
          <a:p>
            <a:pPr>
              <a:buNone/>
            </a:pPr>
            <a:r>
              <a:rPr lang="en-US" dirty="0" smtClean="0"/>
              <a:t>   Auditing, Codes and Standards, Feed-in Tariffs/Premiums, Obligation Schemes, Grants and Subsidies, Loans, Taxes, Tax Cuts, RD&amp;D Funding, Strategic Planning…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334000"/>
          </a:xfrm>
        </p:spPr>
        <p:txBody>
          <a:bodyPr>
            <a:normAutofit fontScale="92500"/>
          </a:bodyPr>
          <a:lstStyle/>
          <a:p>
            <a:pPr lvl="0">
              <a:buNone/>
            </a:pPr>
            <a:r>
              <a:rPr lang="en-US" sz="2800" dirty="0" smtClean="0"/>
              <a:t>1) How </a:t>
            </a:r>
            <a:r>
              <a:rPr lang="en-US" sz="2800" dirty="0" smtClean="0"/>
              <a:t>did the usage of different RE support policies evolve over time? </a:t>
            </a:r>
            <a:endParaRPr lang="en-US" sz="2800" dirty="0" smtClean="0"/>
          </a:p>
          <a:p>
            <a:pPr lvl="0">
              <a:buNone/>
            </a:pPr>
            <a:r>
              <a:rPr lang="en-US" sz="2800" dirty="0" smtClean="0"/>
              <a:t>	Which </a:t>
            </a:r>
            <a:r>
              <a:rPr lang="en-US" sz="2800" dirty="0" smtClean="0"/>
              <a:t>policies were preferred more in the past? </a:t>
            </a:r>
            <a:endParaRPr lang="en-US" sz="2800" dirty="0" smtClean="0"/>
          </a:p>
          <a:p>
            <a:pPr lvl="0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Which </a:t>
            </a:r>
            <a:r>
              <a:rPr lang="en-US" sz="2800" dirty="0" smtClean="0"/>
              <a:t>policies are preferred today?</a:t>
            </a:r>
          </a:p>
          <a:p>
            <a:pPr>
              <a:buNone/>
            </a:pPr>
            <a:r>
              <a:rPr lang="en-US" sz="2800" dirty="0" smtClean="0"/>
              <a:t>2) Is </a:t>
            </a:r>
            <a:r>
              <a:rPr lang="en-US" sz="2800" dirty="0" smtClean="0"/>
              <a:t>there a single policy or a set of policies that lead to higher and faster RE deployment everywhere in the world</a:t>
            </a:r>
            <a:r>
              <a:rPr lang="en-US" sz="2800" dirty="0" smtClean="0"/>
              <a:t>?</a:t>
            </a:r>
          </a:p>
          <a:p>
            <a:pPr lvl="0">
              <a:buNone/>
            </a:pPr>
            <a:r>
              <a:rPr lang="en-US" sz="2800" dirty="0" smtClean="0"/>
              <a:t>3) How does income influence the implementation of certain policies?</a:t>
            </a:r>
          </a:p>
          <a:p>
            <a:pPr lvl="0">
              <a:buNone/>
            </a:pPr>
            <a:r>
              <a:rPr lang="en-US" sz="2800" dirty="0" smtClean="0"/>
              <a:t>4) </a:t>
            </a:r>
            <a:r>
              <a:rPr lang="en-US" sz="2800" dirty="0" smtClean="0"/>
              <a:t>Do particular regions in the world (such as Europe and Americas) use certain types of RE support policies? </a:t>
            </a:r>
            <a:endParaRPr lang="en-US" sz="2800" dirty="0" smtClean="0"/>
          </a:p>
          <a:p>
            <a:pPr lvl="0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How </a:t>
            </a:r>
            <a:r>
              <a:rPr lang="en-US" sz="2800" dirty="0" smtClean="0"/>
              <a:t>similar are the RE support policies of countries in particular regions?</a:t>
            </a:r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6096000" cy="5227638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Webscraping</a:t>
            </a:r>
            <a:r>
              <a:rPr lang="en-US" dirty="0" smtClean="0"/>
              <a:t>: IRENA/IEA Global Renewable Energy Policy Database</a:t>
            </a:r>
          </a:p>
          <a:p>
            <a:r>
              <a:rPr lang="en-US" dirty="0" smtClean="0"/>
              <a:t>Binary classification for the policies of 109 countries over 1990-2014</a:t>
            </a:r>
          </a:p>
          <a:p>
            <a:r>
              <a:rPr lang="en-US" dirty="0" smtClean="0"/>
              <a:t>Development variables from World Bank for control</a:t>
            </a:r>
          </a:p>
          <a:p>
            <a:r>
              <a:rPr lang="en-US" dirty="0" smtClean="0"/>
              <a:t>Panel data with FE and logistic regression</a:t>
            </a:r>
          </a:p>
          <a:p>
            <a:r>
              <a:rPr lang="en-US" dirty="0" smtClean="0"/>
              <a:t>Focus on non-hydroelectric renewable energy</a:t>
            </a:r>
          </a:p>
          <a:p>
            <a:pPr>
              <a:buNone/>
            </a:pPr>
            <a:endParaRPr lang="en-US" dirty="0" smtClean="0"/>
          </a:p>
          <a:p>
            <a:r>
              <a:rPr lang="en-US" i="1" dirty="0" err="1" smtClean="0"/>
              <a:t>Y</a:t>
            </a:r>
            <a:r>
              <a:rPr lang="en-US" i="1" baseline="-25000" dirty="0" err="1" smtClean="0"/>
              <a:t>it</a:t>
            </a:r>
            <a:r>
              <a:rPr lang="en-US" i="1" baseline="-25000" dirty="0" smtClean="0"/>
              <a:t> </a:t>
            </a:r>
            <a:r>
              <a:rPr lang="en-US" dirty="0" smtClean="0"/>
              <a:t>=</a:t>
            </a:r>
            <a:r>
              <a:rPr lang="en-US" i="1" dirty="0" smtClean="0"/>
              <a:t>α</a:t>
            </a:r>
            <a:r>
              <a:rPr lang="en-US" baseline="-25000" dirty="0" smtClean="0"/>
              <a:t>0</a:t>
            </a:r>
            <a:r>
              <a:rPr lang="en-US" dirty="0" smtClean="0"/>
              <a:t>+</a:t>
            </a:r>
            <a:r>
              <a:rPr lang="en-US" i="1" dirty="0" smtClean="0"/>
              <a:t>β</a:t>
            </a:r>
            <a:r>
              <a:rPr lang="en-US" dirty="0" smtClean="0"/>
              <a:t>*</a:t>
            </a:r>
            <a:r>
              <a:rPr lang="en-US" b="1" dirty="0" smtClean="0"/>
              <a:t>P</a:t>
            </a:r>
            <a:r>
              <a:rPr lang="en-US" i="1" baseline="-25000" dirty="0" smtClean="0"/>
              <a:t> it </a:t>
            </a:r>
            <a:r>
              <a:rPr lang="en-US" dirty="0" smtClean="0"/>
              <a:t>+</a:t>
            </a:r>
            <a:r>
              <a:rPr lang="en-US" i="1" dirty="0" smtClean="0"/>
              <a:t>δ</a:t>
            </a:r>
            <a:r>
              <a:rPr lang="en-US" dirty="0" smtClean="0"/>
              <a:t>*</a:t>
            </a:r>
            <a:r>
              <a:rPr lang="en-US" b="1" dirty="0" err="1" smtClean="0"/>
              <a:t>D</a:t>
            </a:r>
            <a:r>
              <a:rPr lang="en-US" i="1" baseline="-25000" dirty="0" err="1" smtClean="0"/>
              <a:t>it</a:t>
            </a:r>
            <a:r>
              <a:rPr lang="en-US" i="1" baseline="-25000" dirty="0" smtClean="0"/>
              <a:t> </a:t>
            </a:r>
            <a:r>
              <a:rPr lang="en-US" dirty="0" smtClean="0"/>
              <a:t>+</a:t>
            </a:r>
            <a:r>
              <a:rPr lang="en-US" i="1" dirty="0" smtClean="0"/>
              <a:t> γ*</a:t>
            </a:r>
            <a:r>
              <a:rPr lang="en-US" b="1" dirty="0" err="1" smtClean="0"/>
              <a:t>C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 + θ*</a:t>
            </a:r>
            <a:r>
              <a:rPr lang="en-US" b="1" dirty="0" err="1" smtClean="0"/>
              <a:t>T</a:t>
            </a:r>
            <a:r>
              <a:rPr lang="en-US" i="1" baseline="-25000" dirty="0" err="1" smtClean="0"/>
              <a:t>t</a:t>
            </a:r>
            <a:r>
              <a:rPr lang="en-US" i="1" dirty="0" smtClean="0"/>
              <a:t>+ </a:t>
            </a:r>
            <a:r>
              <a:rPr lang="en-US" i="1" dirty="0" err="1" smtClean="0"/>
              <a:t>ε</a:t>
            </a:r>
            <a:r>
              <a:rPr lang="en-US" i="1" baseline="-25000" dirty="0" err="1" smtClean="0"/>
              <a:t>it</a:t>
            </a:r>
            <a:endParaRPr lang="en-US" dirty="0" smtClean="0"/>
          </a:p>
          <a:p>
            <a:r>
              <a:rPr lang="en-US" i="1" dirty="0" err="1" smtClean="0"/>
              <a:t>Y</a:t>
            </a:r>
            <a:r>
              <a:rPr lang="en-US" i="1" baseline="-25000" dirty="0" err="1" smtClean="0"/>
              <a:t>it</a:t>
            </a:r>
            <a:r>
              <a:rPr lang="en-US" i="1" baseline="-25000" dirty="0" smtClean="0"/>
              <a:t> </a:t>
            </a:r>
            <a:r>
              <a:rPr lang="en-US" dirty="0" smtClean="0"/>
              <a:t>= </a:t>
            </a:r>
            <a:r>
              <a:rPr lang="en-US" i="1" dirty="0" smtClean="0"/>
              <a:t>N</a:t>
            </a:r>
            <a:r>
              <a:rPr lang="en-US" i="1" baseline="-25000" dirty="0" smtClean="0"/>
              <a:t>it </a:t>
            </a:r>
            <a:r>
              <a:rPr lang="en-US" dirty="0" smtClean="0"/>
              <a:t>/</a:t>
            </a:r>
            <a:r>
              <a:rPr lang="en-US" i="1" dirty="0" smtClean="0"/>
              <a:t> </a:t>
            </a:r>
            <a:r>
              <a:rPr lang="en-US" i="1" dirty="0" err="1" smtClean="0"/>
              <a:t>G</a:t>
            </a:r>
            <a:r>
              <a:rPr lang="en-US" i="1" baseline="-25000" dirty="0" err="1" smtClean="0"/>
              <a:t>it</a:t>
            </a:r>
            <a:r>
              <a:rPr lang="en-US" i="1" baseline="-25000" dirty="0" smtClean="0"/>
              <a:t> </a:t>
            </a:r>
            <a:endParaRPr lang="en-US" i="1" baseline="-25000" dirty="0" smtClean="0"/>
          </a:p>
          <a:p>
            <a:r>
              <a:rPr lang="en-US" i="1" dirty="0" smtClean="0"/>
              <a:t>P</a:t>
            </a:r>
            <a:r>
              <a:rPr lang="en-US" i="1" baseline="-25000" dirty="0" smtClean="0"/>
              <a:t>it </a:t>
            </a:r>
            <a:r>
              <a:rPr lang="en-US" dirty="0" smtClean="0"/>
              <a:t>=</a:t>
            </a:r>
            <a:r>
              <a:rPr lang="en-US" i="1" dirty="0" smtClean="0"/>
              <a:t> </a:t>
            </a:r>
            <a:r>
              <a:rPr lang="en-US" i="1" dirty="0" smtClean="0"/>
              <a:t>β</a:t>
            </a:r>
            <a:r>
              <a:rPr lang="en-US" dirty="0" smtClean="0"/>
              <a:t>*</a:t>
            </a:r>
            <a:r>
              <a:rPr lang="en-US" i="1" dirty="0" smtClean="0"/>
              <a:t>GDP per </a:t>
            </a:r>
            <a:r>
              <a:rPr lang="en-US" i="1" dirty="0" err="1" smtClean="0"/>
              <a:t>capita</a:t>
            </a:r>
            <a:r>
              <a:rPr lang="en-US" i="1" baseline="-25000" dirty="0" err="1" smtClean="0"/>
              <a:t>it</a:t>
            </a:r>
            <a:r>
              <a:rPr lang="en-US" i="1" dirty="0" smtClean="0"/>
              <a:t> + </a:t>
            </a:r>
            <a:r>
              <a:rPr lang="en-US" i="1" dirty="0" err="1" smtClean="0"/>
              <a:t>ε</a:t>
            </a:r>
            <a:r>
              <a:rPr lang="en-US" i="1" baseline="-25000" dirty="0" err="1" smtClean="0"/>
              <a:t>it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1968422"/>
            <a:ext cx="2971800" cy="322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COUNTRIES IN THE 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76400"/>
            <a:ext cx="8763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Webscraping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 Visualization</a:t>
            </a:r>
          </a:p>
          <a:p>
            <a:endParaRPr lang="en-US" dirty="0" smtClean="0"/>
          </a:p>
          <a:p>
            <a:r>
              <a:rPr lang="en-US" dirty="0" smtClean="0"/>
              <a:t>Multiple Linear (Panel) and Logistic Regression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Clustering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DATASET: VARIABLES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95400"/>
            <a:ext cx="4419600" cy="517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Strategic Planning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791200" y="1066800"/>
            <a:ext cx="2743200" cy="2057400"/>
          </a:xfrm>
          <a:prstGeom prst="rect">
            <a:avLst/>
          </a:prstGeom>
        </p:spPr>
      </p:pic>
      <p:pic>
        <p:nvPicPr>
          <p:cNvPr id="6" name="Picture 5" descr="Feed-in Tariffs or Premiums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791200" y="3124200"/>
            <a:ext cx="2743200" cy="1828800"/>
          </a:xfrm>
          <a:prstGeom prst="rect">
            <a:avLst/>
          </a:prstGeom>
        </p:spPr>
      </p:pic>
      <p:pic>
        <p:nvPicPr>
          <p:cNvPr id="7" name="Picture 6" descr="Loans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5791200" y="4953000"/>
            <a:ext cx="27432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868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POLICIES IMPLEMENTED: 1990-2014</a:t>
            </a:r>
            <a:endParaRPr lang="en-US" dirty="0"/>
          </a:p>
        </p:txBody>
      </p:sp>
      <p:pic>
        <p:nvPicPr>
          <p:cNvPr id="4" name="Picture 3" descr="number_of_policies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8193367" cy="41792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56388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Policies ahead in the race:</a:t>
            </a:r>
          </a:p>
          <a:p>
            <a:pPr marL="342900" indent="-342900">
              <a:buAutoNum type="arabicParenR"/>
            </a:pPr>
            <a:r>
              <a:rPr lang="en-US" dirty="0" smtClean="0">
                <a:solidFill>
                  <a:schemeClr val="tx2"/>
                </a:solidFill>
              </a:rPr>
              <a:t>Strategic planning		4) Institutional Creation</a:t>
            </a:r>
          </a:p>
          <a:p>
            <a:pPr marL="342900" indent="-342900">
              <a:buAutoNum type="arabicParenR"/>
            </a:pPr>
            <a:r>
              <a:rPr lang="en-US" dirty="0" smtClean="0">
                <a:solidFill>
                  <a:schemeClr val="tx2"/>
                </a:solidFill>
              </a:rPr>
              <a:t>Grants and Subsidies		5) Tax Relief</a:t>
            </a:r>
          </a:p>
          <a:p>
            <a:pPr marL="342900" indent="-342900">
              <a:buAutoNum type="arabicParenR"/>
            </a:pPr>
            <a:r>
              <a:rPr lang="en-US" dirty="0" smtClean="0">
                <a:solidFill>
                  <a:schemeClr val="tx2"/>
                </a:solidFill>
              </a:rPr>
              <a:t>Feed in Tariffs/Premiums	6) Research Programme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2940</TotalTime>
  <Words>493</Words>
  <Application>Microsoft Office PowerPoint</Application>
  <PresentationFormat>On-screen Show (4:3)</PresentationFormat>
  <Paragraphs>96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Trek</vt:lpstr>
      <vt:lpstr>RENEWABLE ENERGY SUPPORT POLICIES: A CROSS-COUNTRY ANALYSIS</vt:lpstr>
      <vt:lpstr>RENEWABLE ENERGY</vt:lpstr>
      <vt:lpstr>SUPPORT POLICIES</vt:lpstr>
      <vt:lpstr>QUESTIONS</vt:lpstr>
      <vt:lpstr>METHODOLOGY</vt:lpstr>
      <vt:lpstr>COUNTRIES IN THE DATASET</vt:lpstr>
      <vt:lpstr>TECHNIQUES USED</vt:lpstr>
      <vt:lpstr>DATASET: VARIABLES</vt:lpstr>
      <vt:lpstr>POLICIES IMPLEMENTED: 1990-2014</vt:lpstr>
      <vt:lpstr>POLICIES IMPELEMENTED: 1990-2014</vt:lpstr>
      <vt:lpstr>CORRELATION: SUPPORT POLICIES</vt:lpstr>
      <vt:lpstr>CORRELATION: CONTROL VARIABLES</vt:lpstr>
      <vt:lpstr>REGRESSION RESULTS: PANEL DATA</vt:lpstr>
      <vt:lpstr>REGRESSION RESULTS: INCOME</vt:lpstr>
      <vt:lpstr>RELATIONSHIP WITH SUPPORT POLICIES</vt:lpstr>
      <vt:lpstr>REL. WITH SUPPORT POLICIES (CONT.)</vt:lpstr>
      <vt:lpstr>REL. WITH SUPPORT POLICIES (CONT.)</vt:lpstr>
      <vt:lpstr>REL. WITH SUPPORT POLICIES (CONT.)</vt:lpstr>
      <vt:lpstr>RELATIONSHIP WITH CONTROL VARIABLES</vt:lpstr>
      <vt:lpstr>REL. WITH CONTROL VARIABLES (CONT.)</vt:lpstr>
      <vt:lpstr>REL. WITH CONTROL VARIABLES (CONT.)</vt:lpstr>
      <vt:lpstr>REL. WITH CONTROL VARIABLES (CONT.)</vt:lpstr>
      <vt:lpstr>POLICY SIMILARITIES: 1990-2014</vt:lpstr>
      <vt:lpstr>LIMITATIONS</vt:lpstr>
      <vt:lpstr>THANK You!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Cantay Caliskan</dc:creator>
  <cp:lastModifiedBy>Cantay Caliskan</cp:lastModifiedBy>
  <cp:revision>55</cp:revision>
  <dcterms:created xsi:type="dcterms:W3CDTF">2015-04-26T14:24:29Z</dcterms:created>
  <dcterms:modified xsi:type="dcterms:W3CDTF">2015-04-28T15:25:05Z</dcterms:modified>
</cp:coreProperties>
</file>