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61BD-E0A9-42FB-AEAF-A978F9925018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6C35-7699-4B9F-B43A-EB7B3FDE34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67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61BD-E0A9-42FB-AEAF-A978F9925018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6C35-7699-4B9F-B43A-EB7B3FDE34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73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61BD-E0A9-42FB-AEAF-A978F9925018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6C35-7699-4B9F-B43A-EB7B3FDE34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12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61BD-E0A9-42FB-AEAF-A978F9925018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6C35-7699-4B9F-B43A-EB7B3FDE34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318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61BD-E0A9-42FB-AEAF-A978F9925018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6C35-7699-4B9F-B43A-EB7B3FDE34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66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61BD-E0A9-42FB-AEAF-A978F9925018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6C35-7699-4B9F-B43A-EB7B3FDE34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479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61BD-E0A9-42FB-AEAF-A978F9925018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6C35-7699-4B9F-B43A-EB7B3FDE34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885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61BD-E0A9-42FB-AEAF-A978F9925018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6C35-7699-4B9F-B43A-EB7B3FDE34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7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61BD-E0A9-42FB-AEAF-A978F9925018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6C35-7699-4B9F-B43A-EB7B3FDE34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86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61BD-E0A9-42FB-AEAF-A978F9925018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6C35-7699-4B9F-B43A-EB7B3FDE34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6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61BD-E0A9-42FB-AEAF-A978F9925018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6C35-7699-4B9F-B43A-EB7B3FDE34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872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661BD-E0A9-42FB-AEAF-A978F9925018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6C35-7699-4B9F-B43A-EB7B3FDE34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037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Voice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173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972478"/>
            <a:ext cx="10515600" cy="21256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dirty="0" err="1"/>
              <a:t>Laryngoscopic</a:t>
            </a:r>
            <a:r>
              <a:rPr lang="en-US" dirty="0"/>
              <a:t> view of the larynx. </a:t>
            </a:r>
            <a:r>
              <a:rPr lang="en-US" b="1" dirty="0"/>
              <a:t>B </a:t>
            </a:r>
            <a:r>
              <a:rPr lang="en-US" dirty="0"/>
              <a:t>and </a:t>
            </a:r>
            <a:r>
              <a:rPr lang="en-US" b="1" dirty="0" smtClean="0"/>
              <a:t>C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Transverse </a:t>
            </a:r>
            <a:r>
              <a:rPr lang="en-US" dirty="0"/>
              <a:t>sonograms of the true (</a:t>
            </a:r>
            <a:r>
              <a:rPr lang="en-US" b="1" dirty="0"/>
              <a:t>B</a:t>
            </a:r>
            <a:r>
              <a:rPr lang="en-US" dirty="0"/>
              <a:t>) and false (</a:t>
            </a:r>
            <a:r>
              <a:rPr lang="en-US" b="1" dirty="0"/>
              <a:t>C</a:t>
            </a:r>
            <a:r>
              <a:rPr lang="en-US" dirty="0"/>
              <a:t>) vocal </a:t>
            </a:r>
            <a:r>
              <a:rPr lang="en-US" dirty="0" smtClean="0"/>
              <a:t>cords</a:t>
            </a:r>
            <a:r>
              <a:rPr lang="tr-TR" dirty="0" smtClean="0"/>
              <a:t> </a:t>
            </a:r>
            <a:r>
              <a:rPr lang="en-US" dirty="0" smtClean="0"/>
              <a:t>during </a:t>
            </a:r>
            <a:r>
              <a:rPr lang="en-US" dirty="0"/>
              <a:t>quiet breathing. The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</a:t>
            </a:r>
            <a:r>
              <a:rPr lang="en-US" dirty="0" smtClean="0"/>
              <a:t>vocal </a:t>
            </a:r>
            <a:r>
              <a:rPr lang="en-US" dirty="0"/>
              <a:t>cords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abducted</a:t>
            </a:r>
            <a:r>
              <a:rPr lang="en-US" dirty="0"/>
              <a:t>, and the </a:t>
            </a:r>
            <a:r>
              <a:rPr lang="en-US" dirty="0" err="1"/>
              <a:t>rima</a:t>
            </a:r>
            <a:r>
              <a:rPr lang="en-US" dirty="0"/>
              <a:t> glottis is wide. The true vocal </a:t>
            </a:r>
            <a:r>
              <a:rPr lang="en-US" dirty="0" smtClean="0"/>
              <a:t>cord</a:t>
            </a:r>
            <a:r>
              <a:rPr lang="tr-TR" dirty="0" smtClean="0"/>
              <a:t> </a:t>
            </a:r>
            <a:r>
              <a:rPr lang="en-US" dirty="0" smtClean="0"/>
              <a:t>(small </a:t>
            </a:r>
            <a:r>
              <a:rPr lang="en-US" dirty="0"/>
              <a:t>white arrows) appears </a:t>
            </a:r>
            <a:r>
              <a:rPr lang="en-US" dirty="0" err="1"/>
              <a:t>hypoechoic</a:t>
            </a:r>
            <a:r>
              <a:rPr lang="en-US" dirty="0"/>
              <a:t> and stretches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inner cortex of the thyroid cartilage (large white arrows)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vocal process of the arytenoid cartilage (arrowheads).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false </a:t>
            </a:r>
            <a:r>
              <a:rPr lang="en-US" dirty="0"/>
              <a:t>vocal cord (black arrows) appears </a:t>
            </a:r>
            <a:r>
              <a:rPr lang="en-US" dirty="0" err="1" smtClean="0"/>
              <a:t>hyperechoic</a:t>
            </a:r>
            <a:r>
              <a:rPr lang="en-US" dirty="0" smtClean="0"/>
              <a:t> </a:t>
            </a:r>
            <a:r>
              <a:rPr lang="en-US" dirty="0"/>
              <a:t>and stretches from the upper arytenoid cartilage to the thyroid cartilage.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8" y="205686"/>
            <a:ext cx="3600450" cy="36861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058" y="205686"/>
            <a:ext cx="7239000" cy="37719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838200" y="5912041"/>
            <a:ext cx="109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/>
              <a:t>Qiao</a:t>
            </a:r>
            <a:r>
              <a:rPr lang="tr-TR" sz="1400" dirty="0"/>
              <a:t> Hu, MS, </a:t>
            </a:r>
            <a:r>
              <a:rPr lang="tr-TR" sz="1400" dirty="0" err="1"/>
              <a:t>Shang-Yong</a:t>
            </a:r>
            <a:r>
              <a:rPr lang="tr-TR" sz="1400" dirty="0"/>
              <a:t> </a:t>
            </a:r>
            <a:r>
              <a:rPr lang="tr-TR" sz="1400" dirty="0" err="1"/>
              <a:t>Zhu</a:t>
            </a:r>
            <a:r>
              <a:rPr lang="tr-TR" sz="1400" dirty="0"/>
              <a:t>, MS, Feng </a:t>
            </a:r>
            <a:r>
              <a:rPr lang="tr-TR" sz="1400" dirty="0" err="1"/>
              <a:t>Luo</a:t>
            </a:r>
            <a:r>
              <a:rPr lang="tr-TR" sz="1400" dirty="0"/>
              <a:t>, MS, </a:t>
            </a:r>
            <a:r>
              <a:rPr lang="tr-TR" sz="1400" dirty="0" err="1"/>
              <a:t>Yong</a:t>
            </a:r>
            <a:r>
              <a:rPr lang="tr-TR" sz="1400" dirty="0"/>
              <a:t> </a:t>
            </a:r>
            <a:r>
              <a:rPr lang="tr-TR" sz="1400" dirty="0" err="1"/>
              <a:t>Gao</a:t>
            </a:r>
            <a:r>
              <a:rPr lang="tr-TR" sz="1400" dirty="0"/>
              <a:t>, MS, </a:t>
            </a:r>
            <a:r>
              <a:rPr lang="tr-TR" sz="1400" dirty="0" err="1"/>
              <a:t>Xi-Yue</a:t>
            </a:r>
            <a:r>
              <a:rPr lang="tr-TR" sz="1400" dirty="0"/>
              <a:t> </a:t>
            </a:r>
            <a:r>
              <a:rPr lang="tr-TR" sz="1400" dirty="0" err="1"/>
              <a:t>Yang</a:t>
            </a:r>
            <a:r>
              <a:rPr lang="tr-TR" sz="1400" dirty="0"/>
              <a:t>, MS High-</a:t>
            </a:r>
            <a:r>
              <a:rPr lang="tr-TR" sz="1400" dirty="0" err="1"/>
              <a:t>Frequency</a:t>
            </a:r>
            <a:r>
              <a:rPr lang="tr-TR" sz="1400" dirty="0"/>
              <a:t> </a:t>
            </a:r>
            <a:r>
              <a:rPr lang="tr-TR" sz="1400" dirty="0" err="1"/>
              <a:t>Sonographic</a:t>
            </a:r>
            <a:r>
              <a:rPr lang="tr-TR" sz="1400" dirty="0"/>
              <a:t> </a:t>
            </a:r>
            <a:r>
              <a:rPr lang="tr-TR" sz="1400" dirty="0" err="1"/>
              <a:t>Measurements</a:t>
            </a:r>
            <a:r>
              <a:rPr lang="tr-TR" sz="1400" dirty="0"/>
              <a:t> of True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False</a:t>
            </a:r>
            <a:r>
              <a:rPr lang="tr-TR" sz="1400" dirty="0"/>
              <a:t> </a:t>
            </a:r>
            <a:r>
              <a:rPr lang="tr-TR" sz="1400" dirty="0" err="1"/>
              <a:t>Vocal</a:t>
            </a:r>
            <a:r>
              <a:rPr lang="tr-TR" sz="1400" dirty="0"/>
              <a:t> </a:t>
            </a:r>
            <a:r>
              <a:rPr lang="tr-TR" sz="1400" dirty="0" err="1"/>
              <a:t>Cords</a:t>
            </a:r>
            <a:r>
              <a:rPr lang="tr-TR" sz="1400" dirty="0"/>
              <a:t> </a:t>
            </a:r>
            <a:r>
              <a:rPr lang="tr-TR" sz="1400" dirty="0" err="1"/>
              <a:t>American</a:t>
            </a:r>
            <a:r>
              <a:rPr lang="tr-TR" sz="1400" dirty="0"/>
              <a:t> </a:t>
            </a:r>
            <a:r>
              <a:rPr lang="tr-TR" sz="1400" dirty="0" err="1"/>
              <a:t>Institute</a:t>
            </a:r>
            <a:r>
              <a:rPr lang="tr-TR" sz="1400" dirty="0"/>
              <a:t> of </a:t>
            </a:r>
            <a:r>
              <a:rPr lang="tr-TR" sz="1400" dirty="0" err="1"/>
              <a:t>Ultrasound</a:t>
            </a:r>
            <a:r>
              <a:rPr lang="tr-TR" sz="1400" dirty="0"/>
              <a:t> in </a:t>
            </a:r>
            <a:r>
              <a:rPr lang="tr-TR" sz="1400" dirty="0" err="1"/>
              <a:t>Medicine</a:t>
            </a:r>
            <a:r>
              <a:rPr lang="tr-TR" sz="1400" dirty="0"/>
              <a:t> • J </a:t>
            </a:r>
            <a:r>
              <a:rPr lang="tr-TR" sz="1400" dirty="0" err="1"/>
              <a:t>Ultrasound</a:t>
            </a:r>
            <a:r>
              <a:rPr lang="tr-TR" sz="1400" dirty="0"/>
              <a:t> </a:t>
            </a:r>
            <a:r>
              <a:rPr lang="tr-TR" sz="1400" dirty="0" err="1"/>
              <a:t>Med</a:t>
            </a:r>
            <a:r>
              <a:rPr lang="tr-TR" sz="1400" dirty="0"/>
              <a:t> 2010; 29:1023–1030</a:t>
            </a:r>
          </a:p>
        </p:txBody>
      </p:sp>
    </p:spTree>
    <p:extLst>
      <p:ext uri="{BB962C8B-B14F-4D97-AF65-F5344CB8AC3E}">
        <p14:creationId xmlns:p14="http://schemas.microsoft.com/office/powerpoint/2010/main" val="6632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11" y="365125"/>
            <a:ext cx="11364405" cy="249897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72" y="2864104"/>
            <a:ext cx="11310758" cy="263722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01078" y="6016586"/>
            <a:ext cx="109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/>
              <a:t>Qiao</a:t>
            </a:r>
            <a:r>
              <a:rPr lang="tr-TR" sz="1400" dirty="0"/>
              <a:t> Hu, MS, </a:t>
            </a:r>
            <a:r>
              <a:rPr lang="tr-TR" sz="1400" dirty="0" err="1"/>
              <a:t>Shang-Yong</a:t>
            </a:r>
            <a:r>
              <a:rPr lang="tr-TR" sz="1400" dirty="0"/>
              <a:t> </a:t>
            </a:r>
            <a:r>
              <a:rPr lang="tr-TR" sz="1400" dirty="0" err="1"/>
              <a:t>Zhu</a:t>
            </a:r>
            <a:r>
              <a:rPr lang="tr-TR" sz="1400" dirty="0"/>
              <a:t>, MS, Feng </a:t>
            </a:r>
            <a:r>
              <a:rPr lang="tr-TR" sz="1400" dirty="0" err="1"/>
              <a:t>Luo</a:t>
            </a:r>
            <a:r>
              <a:rPr lang="tr-TR" sz="1400" dirty="0"/>
              <a:t>, MS, </a:t>
            </a:r>
            <a:r>
              <a:rPr lang="tr-TR" sz="1400" dirty="0" err="1"/>
              <a:t>Yong</a:t>
            </a:r>
            <a:r>
              <a:rPr lang="tr-TR" sz="1400" dirty="0"/>
              <a:t> </a:t>
            </a:r>
            <a:r>
              <a:rPr lang="tr-TR" sz="1400" dirty="0" err="1"/>
              <a:t>Gao</a:t>
            </a:r>
            <a:r>
              <a:rPr lang="tr-TR" sz="1400" dirty="0"/>
              <a:t>, MS, </a:t>
            </a:r>
            <a:r>
              <a:rPr lang="tr-TR" sz="1400" dirty="0" err="1"/>
              <a:t>Xi-Yue</a:t>
            </a:r>
            <a:r>
              <a:rPr lang="tr-TR" sz="1400" dirty="0"/>
              <a:t> </a:t>
            </a:r>
            <a:r>
              <a:rPr lang="tr-TR" sz="1400" dirty="0" err="1"/>
              <a:t>Yang</a:t>
            </a:r>
            <a:r>
              <a:rPr lang="tr-TR" sz="1400" dirty="0"/>
              <a:t>, MS High-</a:t>
            </a:r>
            <a:r>
              <a:rPr lang="tr-TR" sz="1400" dirty="0" err="1"/>
              <a:t>Frequency</a:t>
            </a:r>
            <a:r>
              <a:rPr lang="tr-TR" sz="1400" dirty="0"/>
              <a:t> </a:t>
            </a:r>
            <a:r>
              <a:rPr lang="tr-TR" sz="1400" dirty="0" err="1"/>
              <a:t>Sonographic</a:t>
            </a:r>
            <a:r>
              <a:rPr lang="tr-TR" sz="1400" dirty="0"/>
              <a:t> </a:t>
            </a:r>
            <a:r>
              <a:rPr lang="tr-TR" sz="1400" dirty="0" err="1"/>
              <a:t>Measurements</a:t>
            </a:r>
            <a:r>
              <a:rPr lang="tr-TR" sz="1400" dirty="0"/>
              <a:t> of True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False</a:t>
            </a:r>
            <a:r>
              <a:rPr lang="tr-TR" sz="1400" dirty="0"/>
              <a:t> </a:t>
            </a:r>
            <a:r>
              <a:rPr lang="tr-TR" sz="1400" dirty="0" err="1"/>
              <a:t>Vocal</a:t>
            </a:r>
            <a:r>
              <a:rPr lang="tr-TR" sz="1400" dirty="0"/>
              <a:t> </a:t>
            </a:r>
            <a:r>
              <a:rPr lang="tr-TR" sz="1400" dirty="0" err="1"/>
              <a:t>Cords</a:t>
            </a:r>
            <a:r>
              <a:rPr lang="tr-TR" sz="1400" dirty="0"/>
              <a:t> </a:t>
            </a:r>
            <a:r>
              <a:rPr lang="tr-TR" sz="1400" dirty="0" err="1"/>
              <a:t>American</a:t>
            </a:r>
            <a:r>
              <a:rPr lang="tr-TR" sz="1400" dirty="0"/>
              <a:t> </a:t>
            </a:r>
            <a:r>
              <a:rPr lang="tr-TR" sz="1400" dirty="0" err="1"/>
              <a:t>Institute</a:t>
            </a:r>
            <a:r>
              <a:rPr lang="tr-TR" sz="1400" dirty="0"/>
              <a:t> of </a:t>
            </a:r>
            <a:r>
              <a:rPr lang="tr-TR" sz="1400" dirty="0" err="1"/>
              <a:t>Ultrasound</a:t>
            </a:r>
            <a:r>
              <a:rPr lang="tr-TR" sz="1400" dirty="0"/>
              <a:t> in </a:t>
            </a:r>
            <a:r>
              <a:rPr lang="tr-TR" sz="1400" dirty="0" err="1"/>
              <a:t>Medicine</a:t>
            </a:r>
            <a:r>
              <a:rPr lang="tr-TR" sz="1400" dirty="0"/>
              <a:t> • J </a:t>
            </a:r>
            <a:r>
              <a:rPr lang="tr-TR" sz="1400" dirty="0" err="1"/>
              <a:t>Ultrasound</a:t>
            </a:r>
            <a:r>
              <a:rPr lang="tr-TR" sz="1400" dirty="0"/>
              <a:t> </a:t>
            </a:r>
            <a:r>
              <a:rPr lang="tr-TR" sz="1400" dirty="0" err="1"/>
              <a:t>Med</a:t>
            </a:r>
            <a:r>
              <a:rPr lang="tr-TR" sz="1400" dirty="0"/>
              <a:t> 2010; 29:1023–1030</a:t>
            </a:r>
          </a:p>
        </p:txBody>
      </p:sp>
    </p:spTree>
    <p:extLst>
      <p:ext uri="{BB962C8B-B14F-4D97-AF65-F5344CB8AC3E}">
        <p14:creationId xmlns:p14="http://schemas.microsoft.com/office/powerpoint/2010/main" val="389703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84745" cy="61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6600" b="1" dirty="0" err="1" smtClean="0">
                <a:solidFill>
                  <a:srgbClr val="FF0000"/>
                </a:solidFill>
              </a:rPr>
              <a:t>Feature</a:t>
            </a:r>
            <a:r>
              <a:rPr lang="tr-TR" sz="6600" b="1" dirty="0" smtClean="0">
                <a:solidFill>
                  <a:srgbClr val="FF0000"/>
                </a:solidFill>
              </a:rPr>
              <a:t> - 42</a:t>
            </a:r>
            <a:endParaRPr lang="tr-TR" sz="66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sz="3600" dirty="0" smtClean="0"/>
              <a:t>'</a:t>
            </a:r>
            <a:r>
              <a:rPr lang="tr-TR" sz="3600" dirty="0" err="1" smtClean="0"/>
              <a:t>Gender</a:t>
            </a:r>
            <a:r>
              <a:rPr lang="tr-TR" sz="3600" dirty="0" smtClean="0"/>
              <a:t>', 'Age', '</a:t>
            </a:r>
            <a:r>
              <a:rPr lang="tr-TR" sz="3600" dirty="0" err="1" smtClean="0"/>
              <a:t>vLT</a:t>
            </a:r>
            <a:r>
              <a:rPr lang="tr-TR" sz="3600" dirty="0" smtClean="0"/>
              <a:t>', '</a:t>
            </a:r>
            <a:r>
              <a:rPr lang="tr-TR" sz="3600" dirty="0" err="1" smtClean="0"/>
              <a:t>vWT</a:t>
            </a:r>
            <a:r>
              <a:rPr lang="tr-TR" sz="3600" dirty="0" smtClean="0"/>
              <a:t>', '</a:t>
            </a:r>
            <a:r>
              <a:rPr lang="tr-TR" sz="3600" dirty="0" err="1" smtClean="0"/>
              <a:t>vTT</a:t>
            </a:r>
            <a:r>
              <a:rPr lang="tr-TR" sz="3600" dirty="0" smtClean="0"/>
              <a:t>', '</a:t>
            </a:r>
            <a:r>
              <a:rPr lang="tr-TR" sz="3600" dirty="0" err="1" smtClean="0"/>
              <a:t>vLF</a:t>
            </a:r>
            <a:r>
              <a:rPr lang="tr-TR" sz="3600" dirty="0" smtClean="0"/>
              <a:t>', '</a:t>
            </a:r>
            <a:r>
              <a:rPr lang="tr-TR" sz="3600" dirty="0" err="1" smtClean="0"/>
              <a:t>vWF</a:t>
            </a:r>
            <a:r>
              <a:rPr lang="tr-TR" sz="3600" dirty="0" smtClean="0"/>
              <a:t>', '</a:t>
            </a:r>
            <a:r>
              <a:rPr lang="tr-TR" sz="3600" dirty="0" err="1" smtClean="0"/>
              <a:t>vTF</a:t>
            </a:r>
            <a:r>
              <a:rPr lang="tr-TR" sz="3600" dirty="0" smtClean="0"/>
              <a:t>', '</a:t>
            </a:r>
            <a:r>
              <a:rPr lang="tr-TR" sz="3600" dirty="0" err="1" smtClean="0"/>
              <a:t>wavName</a:t>
            </a:r>
            <a:r>
              <a:rPr lang="tr-TR" sz="3600" dirty="0" smtClean="0"/>
              <a:t>', '</a:t>
            </a:r>
            <a:r>
              <a:rPr lang="tr-TR" sz="3600" dirty="0" err="1" smtClean="0"/>
              <a:t>chrMean</a:t>
            </a:r>
            <a:r>
              <a:rPr lang="tr-TR" sz="3600" dirty="0" smtClean="0"/>
              <a:t>', '</a:t>
            </a:r>
            <a:r>
              <a:rPr lang="tr-TR" sz="3600" dirty="0" err="1" smtClean="0"/>
              <a:t>chrMedian</a:t>
            </a:r>
            <a:r>
              <a:rPr lang="tr-TR" sz="3600" dirty="0" smtClean="0"/>
              <a:t>', '</a:t>
            </a:r>
            <a:r>
              <a:rPr lang="tr-TR" sz="3600" dirty="0" err="1" smtClean="0"/>
              <a:t>chrMin</a:t>
            </a:r>
            <a:r>
              <a:rPr lang="tr-TR" sz="3600" dirty="0" smtClean="0"/>
              <a:t>', '</a:t>
            </a:r>
            <a:r>
              <a:rPr lang="tr-TR" sz="3600" dirty="0" err="1" smtClean="0"/>
              <a:t>chrMax</a:t>
            </a:r>
            <a:r>
              <a:rPr lang="tr-TR" sz="3600" dirty="0" smtClean="0"/>
              <a:t>', '</a:t>
            </a:r>
            <a:r>
              <a:rPr lang="tr-TR" sz="3600" dirty="0" err="1" smtClean="0"/>
              <a:t>censMean</a:t>
            </a:r>
            <a:r>
              <a:rPr lang="tr-TR" sz="3600" dirty="0" smtClean="0"/>
              <a:t>', '</a:t>
            </a:r>
            <a:r>
              <a:rPr lang="tr-TR" sz="3600" dirty="0" err="1" smtClean="0"/>
              <a:t>censMedian</a:t>
            </a:r>
            <a:r>
              <a:rPr lang="tr-TR" sz="3600" dirty="0" smtClean="0"/>
              <a:t>', '</a:t>
            </a:r>
            <a:r>
              <a:rPr lang="tr-TR" sz="3600" dirty="0" err="1" smtClean="0"/>
              <a:t>censMin</a:t>
            </a:r>
            <a:r>
              <a:rPr lang="tr-TR" sz="3600" dirty="0" smtClean="0"/>
              <a:t>', '</a:t>
            </a:r>
            <a:r>
              <a:rPr lang="tr-TR" sz="3600" dirty="0" err="1" smtClean="0"/>
              <a:t>censMax</a:t>
            </a:r>
            <a:r>
              <a:rPr lang="tr-TR" sz="3600" dirty="0" smtClean="0"/>
              <a:t>', '</a:t>
            </a:r>
            <a:r>
              <a:rPr lang="tr-TR" sz="3600" dirty="0" err="1" smtClean="0"/>
              <a:t>melMean</a:t>
            </a:r>
            <a:r>
              <a:rPr lang="tr-TR" sz="3600" dirty="0" smtClean="0"/>
              <a:t>', '</a:t>
            </a:r>
            <a:r>
              <a:rPr lang="tr-TR" sz="3600" dirty="0" err="1" smtClean="0"/>
              <a:t>melMedian</a:t>
            </a:r>
            <a:r>
              <a:rPr lang="tr-TR" sz="3600" dirty="0" smtClean="0"/>
              <a:t>', '</a:t>
            </a:r>
            <a:r>
              <a:rPr lang="tr-TR" sz="3600" dirty="0" err="1" smtClean="0"/>
              <a:t>melMin</a:t>
            </a:r>
            <a:r>
              <a:rPr lang="tr-TR" sz="3600" dirty="0" smtClean="0"/>
              <a:t>', '</a:t>
            </a:r>
            <a:r>
              <a:rPr lang="tr-TR" sz="3600" dirty="0" err="1" smtClean="0"/>
              <a:t>melMax</a:t>
            </a:r>
            <a:r>
              <a:rPr lang="tr-TR" sz="3600" dirty="0" smtClean="0"/>
              <a:t>', '</a:t>
            </a:r>
            <a:r>
              <a:rPr lang="tr-TR" sz="3600" dirty="0" err="1" smtClean="0"/>
              <a:t>mfccMean</a:t>
            </a:r>
            <a:r>
              <a:rPr lang="tr-TR" sz="3600" dirty="0" smtClean="0"/>
              <a:t>', '</a:t>
            </a:r>
            <a:r>
              <a:rPr lang="tr-TR" sz="3600" dirty="0" err="1" smtClean="0"/>
              <a:t>mfccMedian</a:t>
            </a:r>
            <a:r>
              <a:rPr lang="tr-TR" sz="3600" dirty="0" smtClean="0"/>
              <a:t>', '</a:t>
            </a:r>
            <a:r>
              <a:rPr lang="tr-TR" sz="3600" dirty="0" err="1" smtClean="0"/>
              <a:t>mfccMin</a:t>
            </a:r>
            <a:r>
              <a:rPr lang="tr-TR" sz="3600" dirty="0" smtClean="0"/>
              <a:t>', '</a:t>
            </a:r>
            <a:r>
              <a:rPr lang="tr-TR" sz="3600" dirty="0" err="1" smtClean="0"/>
              <a:t>mfccMax</a:t>
            </a:r>
            <a:r>
              <a:rPr lang="tr-TR" sz="3600" dirty="0" smtClean="0"/>
              <a:t>', '</a:t>
            </a:r>
            <a:r>
              <a:rPr lang="tr-TR" sz="3600" dirty="0" err="1" smtClean="0"/>
              <a:t>rmsMean</a:t>
            </a:r>
            <a:r>
              <a:rPr lang="tr-TR" sz="3600" dirty="0" smtClean="0"/>
              <a:t>', '</a:t>
            </a:r>
            <a:r>
              <a:rPr lang="tr-TR" sz="3600" dirty="0" err="1" smtClean="0"/>
              <a:t>rmsMedian</a:t>
            </a:r>
            <a:r>
              <a:rPr lang="tr-TR" sz="3600" dirty="0" smtClean="0"/>
              <a:t>', '</a:t>
            </a:r>
            <a:r>
              <a:rPr lang="tr-TR" sz="3600" dirty="0" err="1" smtClean="0"/>
              <a:t>rmsMin</a:t>
            </a:r>
            <a:r>
              <a:rPr lang="tr-TR" sz="3600" dirty="0" smtClean="0"/>
              <a:t>', '</a:t>
            </a:r>
            <a:r>
              <a:rPr lang="tr-TR" sz="3600" dirty="0" err="1" smtClean="0"/>
              <a:t>rmsMax</a:t>
            </a:r>
            <a:r>
              <a:rPr lang="tr-TR" sz="3600" dirty="0" smtClean="0"/>
              <a:t>', '</a:t>
            </a:r>
            <a:r>
              <a:rPr lang="tr-TR" sz="3600" dirty="0" err="1" smtClean="0"/>
              <a:t>specCentMean</a:t>
            </a:r>
            <a:r>
              <a:rPr lang="tr-TR" sz="3600" dirty="0" smtClean="0"/>
              <a:t>', '</a:t>
            </a:r>
            <a:r>
              <a:rPr lang="tr-TR" sz="3600" dirty="0" err="1" smtClean="0"/>
              <a:t>specCentMedian</a:t>
            </a:r>
            <a:r>
              <a:rPr lang="tr-TR" sz="3600" dirty="0" smtClean="0"/>
              <a:t>', '</a:t>
            </a:r>
            <a:r>
              <a:rPr lang="tr-TR" sz="3600" dirty="0" err="1" smtClean="0"/>
              <a:t>specCentMin</a:t>
            </a:r>
            <a:r>
              <a:rPr lang="tr-TR" sz="3600" dirty="0" smtClean="0"/>
              <a:t>', '</a:t>
            </a:r>
            <a:r>
              <a:rPr lang="tr-TR" sz="3600" dirty="0" err="1" smtClean="0"/>
              <a:t>specCentMax</a:t>
            </a:r>
            <a:r>
              <a:rPr lang="tr-TR" sz="3600" dirty="0" smtClean="0"/>
              <a:t>', '</a:t>
            </a:r>
            <a:r>
              <a:rPr lang="tr-TR" sz="3600" dirty="0" err="1" smtClean="0"/>
              <a:t>tonnetzMean</a:t>
            </a:r>
            <a:r>
              <a:rPr lang="tr-TR" sz="3600" dirty="0" smtClean="0"/>
              <a:t>', '</a:t>
            </a:r>
            <a:r>
              <a:rPr lang="tr-TR" sz="3600" dirty="0" err="1" smtClean="0"/>
              <a:t>tonnetzMedian</a:t>
            </a:r>
            <a:r>
              <a:rPr lang="tr-TR" sz="3600" dirty="0" smtClean="0"/>
              <a:t>', '</a:t>
            </a:r>
            <a:r>
              <a:rPr lang="tr-TR" sz="3600" dirty="0" err="1" smtClean="0"/>
              <a:t>tonnetzMin</a:t>
            </a:r>
            <a:r>
              <a:rPr lang="tr-TR" sz="3600" dirty="0" smtClean="0"/>
              <a:t>', '</a:t>
            </a:r>
            <a:r>
              <a:rPr lang="tr-TR" sz="3600" dirty="0" err="1" smtClean="0"/>
              <a:t>tonnetzMax</a:t>
            </a:r>
            <a:r>
              <a:rPr lang="tr-TR" sz="3600" dirty="0" smtClean="0"/>
              <a:t>', 'z0Mean', 'z0Median', 'z0Min', 'z0Max' </a:t>
            </a:r>
          </a:p>
          <a:p>
            <a:pPr marL="0" indent="0">
              <a:buNone/>
            </a:pPr>
            <a:endParaRPr lang="tr-TR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6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Feature</a:t>
            </a:r>
            <a:r>
              <a:rPr lang="tr-TR" b="1" dirty="0" smtClean="0">
                <a:solidFill>
                  <a:srgbClr val="FF0000"/>
                </a:solidFill>
              </a:rPr>
              <a:t> - 30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4000" dirty="0" err="1" smtClean="0"/>
              <a:t>Gender</a:t>
            </a:r>
            <a:r>
              <a:rPr lang="tr-TR" sz="4000" dirty="0" smtClean="0"/>
              <a:t>, Age, </a:t>
            </a:r>
            <a:r>
              <a:rPr lang="tr-TR" sz="4000" dirty="0" err="1" smtClean="0"/>
              <a:t>chrMean</a:t>
            </a:r>
            <a:r>
              <a:rPr lang="tr-TR" sz="4000" dirty="0" smtClean="0"/>
              <a:t>, </a:t>
            </a:r>
            <a:r>
              <a:rPr lang="tr-TR" sz="4000" dirty="0" err="1" smtClean="0"/>
              <a:t>chrMedian</a:t>
            </a:r>
            <a:r>
              <a:rPr lang="tr-TR" sz="4000" dirty="0" smtClean="0"/>
              <a:t>, </a:t>
            </a:r>
            <a:r>
              <a:rPr lang="tr-TR" sz="4000" dirty="0" err="1" smtClean="0"/>
              <a:t>chrMin</a:t>
            </a:r>
            <a:r>
              <a:rPr lang="tr-TR" sz="4000" dirty="0" smtClean="0"/>
              <a:t>, </a:t>
            </a:r>
            <a:r>
              <a:rPr lang="tr-TR" sz="4000" dirty="0" err="1" smtClean="0"/>
              <a:t>chrMax</a:t>
            </a:r>
            <a:r>
              <a:rPr lang="tr-TR" sz="4000" dirty="0" smtClean="0"/>
              <a:t>, </a:t>
            </a:r>
            <a:r>
              <a:rPr lang="tr-TR" sz="4000" dirty="0" err="1" smtClean="0"/>
              <a:t>censMean</a:t>
            </a:r>
            <a:r>
              <a:rPr lang="tr-TR" sz="4000" dirty="0" smtClean="0"/>
              <a:t>, </a:t>
            </a:r>
            <a:r>
              <a:rPr lang="tr-TR" sz="4000" dirty="0" err="1" smtClean="0"/>
              <a:t>censMedian</a:t>
            </a:r>
            <a:r>
              <a:rPr lang="tr-TR" sz="4000" dirty="0" smtClean="0"/>
              <a:t>, </a:t>
            </a:r>
            <a:r>
              <a:rPr lang="tr-TR" sz="4000" dirty="0" err="1" smtClean="0"/>
              <a:t>censMin</a:t>
            </a:r>
            <a:r>
              <a:rPr lang="tr-TR" sz="4000" dirty="0" smtClean="0"/>
              <a:t>, </a:t>
            </a:r>
            <a:r>
              <a:rPr lang="tr-TR" sz="4000" dirty="0" err="1" smtClean="0"/>
              <a:t>censMax</a:t>
            </a:r>
            <a:r>
              <a:rPr lang="tr-TR" sz="4000" dirty="0" smtClean="0"/>
              <a:t>, </a:t>
            </a:r>
            <a:r>
              <a:rPr lang="tr-TR" sz="4000" dirty="0" err="1" smtClean="0"/>
              <a:t>melMean</a:t>
            </a:r>
            <a:r>
              <a:rPr lang="tr-TR" sz="4000" dirty="0" smtClean="0"/>
              <a:t>, </a:t>
            </a:r>
            <a:r>
              <a:rPr lang="tr-TR" sz="4000" dirty="0" err="1" smtClean="0"/>
              <a:t>melMedian</a:t>
            </a:r>
            <a:r>
              <a:rPr lang="tr-TR" sz="4000" dirty="0" smtClean="0"/>
              <a:t>, </a:t>
            </a:r>
            <a:r>
              <a:rPr lang="tr-TR" sz="4000" dirty="0" err="1" smtClean="0"/>
              <a:t>mfccMean</a:t>
            </a:r>
            <a:r>
              <a:rPr lang="tr-TR" sz="4000" dirty="0" smtClean="0"/>
              <a:t>, </a:t>
            </a:r>
            <a:r>
              <a:rPr lang="tr-TR" sz="4000" dirty="0" err="1" smtClean="0"/>
              <a:t>mfccMedian</a:t>
            </a:r>
            <a:r>
              <a:rPr lang="tr-TR" sz="4000" dirty="0" smtClean="0"/>
              <a:t>, </a:t>
            </a:r>
            <a:r>
              <a:rPr lang="tr-TR" sz="4000" dirty="0" err="1" smtClean="0"/>
              <a:t>mfccMin</a:t>
            </a:r>
            <a:r>
              <a:rPr lang="tr-TR" sz="4000" dirty="0" smtClean="0"/>
              <a:t>, </a:t>
            </a:r>
            <a:r>
              <a:rPr lang="tr-TR" sz="4000" dirty="0" err="1" smtClean="0"/>
              <a:t>mfccMax</a:t>
            </a:r>
            <a:r>
              <a:rPr lang="tr-TR" sz="4000" dirty="0" smtClean="0"/>
              <a:t>, </a:t>
            </a:r>
            <a:r>
              <a:rPr lang="tr-TR" sz="4000" dirty="0" err="1" smtClean="0"/>
              <a:t>rmsMean</a:t>
            </a:r>
            <a:r>
              <a:rPr lang="tr-TR" sz="4000" dirty="0" smtClean="0"/>
              <a:t>, </a:t>
            </a:r>
            <a:r>
              <a:rPr lang="tr-TR" sz="4000" dirty="0" err="1" smtClean="0"/>
              <a:t>rmsMedian</a:t>
            </a:r>
            <a:r>
              <a:rPr lang="tr-TR" sz="4000" dirty="0" smtClean="0"/>
              <a:t>, </a:t>
            </a:r>
            <a:r>
              <a:rPr lang="tr-TR" sz="4000" dirty="0" err="1" smtClean="0"/>
              <a:t>rmsMin</a:t>
            </a:r>
            <a:r>
              <a:rPr lang="tr-TR" sz="4000" dirty="0" smtClean="0"/>
              <a:t>, </a:t>
            </a:r>
            <a:r>
              <a:rPr lang="tr-TR" sz="4000" dirty="0" err="1" smtClean="0"/>
              <a:t>rmsMax</a:t>
            </a:r>
            <a:r>
              <a:rPr lang="tr-TR" sz="4000" dirty="0" smtClean="0"/>
              <a:t>, </a:t>
            </a:r>
            <a:r>
              <a:rPr lang="tr-TR" sz="4000" dirty="0" err="1" smtClean="0"/>
              <a:t>specCentMean</a:t>
            </a:r>
            <a:r>
              <a:rPr lang="tr-TR" sz="4000" dirty="0" smtClean="0"/>
              <a:t>, </a:t>
            </a:r>
            <a:r>
              <a:rPr lang="tr-TR" sz="4000" dirty="0" err="1" smtClean="0"/>
              <a:t>specCentMedian</a:t>
            </a:r>
            <a:r>
              <a:rPr lang="tr-TR" sz="4000" dirty="0" smtClean="0"/>
              <a:t>, </a:t>
            </a:r>
            <a:r>
              <a:rPr lang="tr-TR" sz="4000" dirty="0" err="1" smtClean="0"/>
              <a:t>tonnetzMean</a:t>
            </a:r>
            <a:r>
              <a:rPr lang="tr-TR" sz="4000" dirty="0" smtClean="0"/>
              <a:t>, </a:t>
            </a:r>
            <a:r>
              <a:rPr lang="tr-TR" sz="4000" dirty="0" err="1" smtClean="0"/>
              <a:t>tonnetzMedian</a:t>
            </a:r>
            <a:r>
              <a:rPr lang="tr-TR" sz="4000" dirty="0" smtClean="0"/>
              <a:t>, </a:t>
            </a:r>
            <a:r>
              <a:rPr lang="tr-TR" sz="4000" dirty="0" err="1" smtClean="0"/>
              <a:t>tonnetzMin</a:t>
            </a:r>
            <a:r>
              <a:rPr lang="tr-TR" sz="4000" dirty="0" smtClean="0"/>
              <a:t>, </a:t>
            </a:r>
            <a:r>
              <a:rPr lang="tr-TR" sz="4000" dirty="0" err="1" smtClean="0"/>
              <a:t>tonnetzMax</a:t>
            </a:r>
            <a:r>
              <a:rPr lang="tr-TR" sz="4000" dirty="0" smtClean="0"/>
              <a:t>, z0Mean, z0Median, z0Min, z0Max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74628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Başarımlar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Error</a:t>
            </a:r>
            <a:r>
              <a:rPr lang="tr-TR" dirty="0" smtClean="0"/>
              <a:t> (MAE): 0.82</a:t>
            </a:r>
          </a:p>
          <a:p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Squared</a:t>
            </a:r>
            <a:r>
              <a:rPr lang="tr-TR" dirty="0" smtClean="0"/>
              <a:t> </a:t>
            </a:r>
            <a:r>
              <a:rPr lang="tr-TR" dirty="0" err="1" smtClean="0"/>
              <a:t>Error</a:t>
            </a:r>
            <a:r>
              <a:rPr lang="tr-TR" dirty="0" smtClean="0"/>
              <a:t> (MSE): 1.12</a:t>
            </a:r>
          </a:p>
          <a:p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Squard</a:t>
            </a:r>
            <a:r>
              <a:rPr lang="tr-TR" dirty="0" smtClean="0"/>
              <a:t> </a:t>
            </a:r>
            <a:r>
              <a:rPr lang="tr-TR" dirty="0" err="1" smtClean="0"/>
              <a:t>Error</a:t>
            </a:r>
            <a:r>
              <a:rPr lang="tr-TR" dirty="0" smtClean="0"/>
              <a:t> (RMSE): 1.06</a:t>
            </a:r>
          </a:p>
          <a:p>
            <a:r>
              <a:rPr lang="tr-TR" dirty="0" smtClean="0"/>
              <a:t>R </a:t>
            </a:r>
            <a:r>
              <a:rPr lang="tr-TR" dirty="0" err="1" smtClean="0"/>
              <a:t>Score</a:t>
            </a:r>
            <a:r>
              <a:rPr lang="tr-TR" dirty="0" smtClean="0"/>
              <a:t> : 0.87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513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374</Words>
  <Application>Microsoft Office PowerPoint</Application>
  <PresentationFormat>Geniş ekran</PresentationFormat>
  <Paragraphs>13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The Voice</vt:lpstr>
      <vt:lpstr>PowerPoint Sunusu</vt:lpstr>
      <vt:lpstr>PowerPoint Sunusu</vt:lpstr>
      <vt:lpstr>PowerPoint Sunusu</vt:lpstr>
      <vt:lpstr>Feature - 42</vt:lpstr>
      <vt:lpstr>Feature - 30</vt:lpstr>
      <vt:lpstr>Başarımlar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Voice</dc:title>
  <dc:creator>cantek</dc:creator>
  <cp:lastModifiedBy>cantek</cp:lastModifiedBy>
  <cp:revision>3</cp:revision>
  <dcterms:created xsi:type="dcterms:W3CDTF">2020-10-19T19:58:58Z</dcterms:created>
  <dcterms:modified xsi:type="dcterms:W3CDTF">2020-10-19T20:20:24Z</dcterms:modified>
</cp:coreProperties>
</file>