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46" r:id="rId6"/>
    <p:sldId id="365" r:id="rId7"/>
    <p:sldId id="364" r:id="rId8"/>
    <p:sldId id="366" r:id="rId9"/>
    <p:sldId id="367" r:id="rId10"/>
    <p:sldId id="368" r:id="rId11"/>
    <p:sldId id="369" r:id="rId12"/>
    <p:sldId id="332" r:id="rId13"/>
    <p:sldId id="360" r:id="rId14"/>
    <p:sldId id="361" r:id="rId15"/>
    <p:sldId id="362" r:id="rId16"/>
    <p:sldId id="363" r:id="rId17"/>
    <p:sldId id="329" r:id="rId18"/>
    <p:sldId id="305" r:id="rId19"/>
    <p:sldId id="3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F26B43"/>
          </p15:clr>
        </p15:guide>
        <p15:guide id="2" pos="816" userDrawn="1">
          <p15:clr>
            <a:srgbClr val="F26B43"/>
          </p15:clr>
        </p15:guide>
        <p15:guide id="3" pos="686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aLupa" initials="D " lastIdx="1" clrIdx="0">
    <p:extLst>
      <p:ext uri="{19B8F6BF-5375-455C-9EA6-DF929625EA0E}">
        <p15:presenceInfo xmlns:p15="http://schemas.microsoft.com/office/powerpoint/2012/main" userId="duaLu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C1"/>
    <a:srgbClr val="088F45"/>
    <a:srgbClr val="F2F3F7"/>
    <a:srgbClr val="494F58"/>
    <a:srgbClr val="2C2F3C"/>
    <a:srgbClr val="24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5FAF6-A79D-4779-B3F8-D43FC67CC309}" v="14" dt="2022-07-07T12:10:47.086"/>
    <p1510:client id="{73BC639D-880A-410F-9EB1-615CC9BDE9D4}" v="55" dt="2022-07-07T12:32:5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4" autoAdjust="0"/>
    <p:restoredTop sz="96229" autoAdjust="0"/>
  </p:normalViewPr>
  <p:slideViewPr>
    <p:cSldViewPr snapToGrid="0" showGuides="1">
      <p:cViewPr>
        <p:scale>
          <a:sx n="73" d="100"/>
          <a:sy n="73" d="100"/>
        </p:scale>
        <p:origin x="224" y="952"/>
      </p:cViewPr>
      <p:guideLst>
        <p:guide orient="horz" pos="3888"/>
        <p:guide pos="816"/>
        <p:guide pos="6864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EA88C-2F41-44D0-BE2D-31EE5E679BC8}" type="datetimeFigureOut">
              <a:rPr lang="en-ID" smtClean="0"/>
              <a:t>07/07/22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96C39-878D-4EFE-8A5D-DF02C98B5946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96C39-878D-4EFE-8A5D-DF02C98B5946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748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27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2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04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83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053164F-3F5D-4306-8BB9-8C71D958F50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604000" cy="6858000"/>
          </a:xfrm>
          <a:custGeom>
            <a:avLst/>
            <a:gdLst>
              <a:gd name="connsiteX0" fmla="*/ 0 w 6604000"/>
              <a:gd name="connsiteY0" fmla="*/ 0 h 6858000"/>
              <a:gd name="connsiteX1" fmla="*/ 6604000 w 6604000"/>
              <a:gd name="connsiteY1" fmla="*/ 0 h 6858000"/>
              <a:gd name="connsiteX2" fmla="*/ 6604000 w 6604000"/>
              <a:gd name="connsiteY2" fmla="*/ 6858000 h 6858000"/>
              <a:gd name="connsiteX3" fmla="*/ 0 w 660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0" h="6858000">
                <a:moveTo>
                  <a:pt x="0" y="0"/>
                </a:moveTo>
                <a:lnTo>
                  <a:pt x="6604000" y="0"/>
                </a:lnTo>
                <a:lnTo>
                  <a:pt x="660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algn="ctr">
              <a:buNone/>
              <a:defRPr sz="140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43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3C48E8-EBE5-4635-A154-23A5308847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70246" y="1397457"/>
            <a:ext cx="4241041" cy="2671238"/>
          </a:xfrm>
          <a:custGeom>
            <a:avLst/>
            <a:gdLst>
              <a:gd name="connsiteX0" fmla="*/ 0 w 4241041"/>
              <a:gd name="connsiteY0" fmla="*/ 0 h 2671238"/>
              <a:gd name="connsiteX1" fmla="*/ 4241041 w 4241041"/>
              <a:gd name="connsiteY1" fmla="*/ 0 h 2671238"/>
              <a:gd name="connsiteX2" fmla="*/ 4241041 w 4241041"/>
              <a:gd name="connsiteY2" fmla="*/ 2671238 h 2671238"/>
              <a:gd name="connsiteX3" fmla="*/ 0 w 4241041"/>
              <a:gd name="connsiteY3" fmla="*/ 2671238 h 267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041" h="2671238">
                <a:moveTo>
                  <a:pt x="0" y="0"/>
                </a:moveTo>
                <a:lnTo>
                  <a:pt x="4241041" y="0"/>
                </a:lnTo>
                <a:lnTo>
                  <a:pt x="4241041" y="2671238"/>
                </a:lnTo>
                <a:lnTo>
                  <a:pt x="0" y="267123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algn="ctr">
              <a:buNone/>
              <a:defRPr sz="140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527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5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1AF164-6FFB-414F-9029-97C5CE54C2E5}"/>
              </a:ext>
            </a:extLst>
          </p:cNvPr>
          <p:cNvGrpSpPr/>
          <p:nvPr userDrawn="1"/>
        </p:nvGrpSpPr>
        <p:grpSpPr>
          <a:xfrm>
            <a:off x="3386012" y="-4276726"/>
            <a:ext cx="15411452" cy="15411452"/>
            <a:chOff x="9054410" y="-848072"/>
            <a:chExt cx="3408506" cy="34085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F89955-707A-469D-A6AD-F4A8E0C3F188}"/>
                </a:ext>
              </a:extLst>
            </p:cNvPr>
            <p:cNvSpPr/>
            <p:nvPr/>
          </p:nvSpPr>
          <p:spPr>
            <a:xfrm>
              <a:off x="9892627" y="-9855"/>
              <a:ext cx="1732073" cy="1732073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A796C7-70C7-4BCF-A4BA-9EFA286DB3A6}"/>
                </a:ext>
              </a:extLst>
            </p:cNvPr>
            <p:cNvSpPr/>
            <p:nvPr/>
          </p:nvSpPr>
          <p:spPr>
            <a:xfrm>
              <a:off x="9725675" y="-176807"/>
              <a:ext cx="2065975" cy="2065975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DCF66D-CF94-46E2-ADCF-95687D7307DE}"/>
                </a:ext>
              </a:extLst>
            </p:cNvPr>
            <p:cNvSpPr/>
            <p:nvPr/>
          </p:nvSpPr>
          <p:spPr>
            <a:xfrm>
              <a:off x="9569163" y="-333319"/>
              <a:ext cx="2379000" cy="2379000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2B6144-186F-46E6-B41B-6E8DC27030B0}"/>
                </a:ext>
              </a:extLst>
            </p:cNvPr>
            <p:cNvSpPr/>
            <p:nvPr/>
          </p:nvSpPr>
          <p:spPr>
            <a:xfrm>
              <a:off x="9398739" y="-503743"/>
              <a:ext cx="2719849" cy="2719849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7B8E91-E29E-47A9-A88B-30D702E10442}"/>
                </a:ext>
              </a:extLst>
            </p:cNvPr>
            <p:cNvSpPr/>
            <p:nvPr/>
          </p:nvSpPr>
          <p:spPr>
            <a:xfrm>
              <a:off x="9228313" y="-674169"/>
              <a:ext cx="3060701" cy="3060701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957AEE-ADD2-4D89-BD95-3ED92C8558E4}"/>
                </a:ext>
              </a:extLst>
            </p:cNvPr>
            <p:cNvSpPr/>
            <p:nvPr/>
          </p:nvSpPr>
          <p:spPr>
            <a:xfrm>
              <a:off x="9054410" y="-848072"/>
              <a:ext cx="3408506" cy="3408506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C5550C-9F66-44C6-A6A5-67B9D46CEFEC}"/>
                </a:ext>
              </a:extLst>
            </p:cNvPr>
            <p:cNvSpPr/>
            <p:nvPr/>
          </p:nvSpPr>
          <p:spPr>
            <a:xfrm>
              <a:off x="10195217" y="292735"/>
              <a:ext cx="1126893" cy="1126893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CCB19C-93AB-4AD9-8E5A-589767D1C458}"/>
                </a:ext>
              </a:extLst>
            </p:cNvPr>
            <p:cNvSpPr/>
            <p:nvPr/>
          </p:nvSpPr>
          <p:spPr>
            <a:xfrm>
              <a:off x="10031749" y="129267"/>
              <a:ext cx="1453828" cy="1453828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5E1E06-DCA6-4982-BAF4-E7370F783E3F}"/>
              </a:ext>
            </a:extLst>
          </p:cNvPr>
          <p:cNvSpPr/>
          <p:nvPr userDrawn="1"/>
        </p:nvSpPr>
        <p:spPr>
          <a:xfrm>
            <a:off x="8918575" y="6172200"/>
            <a:ext cx="1978024" cy="34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1000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355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4D9F3-22A3-447B-B36D-11E231CBB0B0}"/>
              </a:ext>
            </a:extLst>
          </p:cNvPr>
          <p:cNvSpPr txBox="1"/>
          <p:nvPr userDrawn="1"/>
        </p:nvSpPr>
        <p:spPr>
          <a:xfrm>
            <a:off x="10272094" y="6216020"/>
            <a:ext cx="5599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100" i="0" smtClean="0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ea typeface="Noto Sans JP Light" panose="020B0300000000000000" pitchFamily="34" charset="-128"/>
                <a:cs typeface="Segoe UI" panose="020B0502040204020203" pitchFamily="34" charset="0"/>
              </a:rPr>
              <a:pPr algn="r"/>
              <a:t>‹N°›</a:t>
            </a:fld>
            <a:endParaRPr lang="id-ID" sz="1100" i="0" dirty="0">
              <a:solidFill>
                <a:schemeClr val="tx1">
                  <a:lumMod val="85000"/>
                  <a:lumOff val="15000"/>
                  <a:alpha val="40000"/>
                </a:schemeClr>
              </a:solidFill>
              <a:ea typeface="Noto Sans JP Light" panose="020B03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88415-AC4F-4C62-84AE-34F10434A192}"/>
              </a:ext>
            </a:extLst>
          </p:cNvPr>
          <p:cNvSpPr txBox="1"/>
          <p:nvPr userDrawn="1"/>
        </p:nvSpPr>
        <p:spPr>
          <a:xfrm>
            <a:off x="8882062" y="6216020"/>
            <a:ext cx="1627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effectLst/>
                <a:ea typeface="Noto Sans JP Light" panose="020B0300000000000000" pitchFamily="34" charset="-128"/>
              </a:rPr>
              <a:t>www.website.com   /</a:t>
            </a:r>
            <a:endParaRPr lang="en-US" sz="1100" dirty="0">
              <a:solidFill>
                <a:schemeClr val="tx1">
                  <a:lumMod val="85000"/>
                  <a:lumOff val="15000"/>
                  <a:alpha val="40000"/>
                </a:schemeClr>
              </a:solidFill>
              <a:ea typeface="Noto Sans JP Light" panose="020B0300000000000000" pitchFamily="34" charset="-128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705" r:id="rId4"/>
    <p:sldLayoutId id="2147483697" r:id="rId5"/>
    <p:sldLayoutId id="2147483714" r:id="rId6"/>
    <p:sldLayoutId id="214748371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/>
      <p:bldP spid="16" grpId="1"/>
      <p:bldP spid="18" grpId="0"/>
      <p:bldP spid="18" grpId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powerva.microsoft.com/environments/40062e33-f132-ec55-b49c-b1d2d143ad48/bots/aa3d7397-dc21-4ea9-b88f-fdcc905d6c84/canva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D77F506-1FF0-4F6A-AA9F-9F331FB85F73}"/>
              </a:ext>
            </a:extLst>
          </p:cNvPr>
          <p:cNvSpPr/>
          <p:nvPr/>
        </p:nvSpPr>
        <p:spPr>
          <a:xfrm>
            <a:off x="-758848" y="911408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A0E54F-4997-4384-AB72-4A1B8EAF7E55}"/>
              </a:ext>
            </a:extLst>
          </p:cNvPr>
          <p:cNvSpPr/>
          <p:nvPr/>
        </p:nvSpPr>
        <p:spPr>
          <a:xfrm>
            <a:off x="9969556" y="3302551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27A4D6-DEF1-4174-AA2D-B7FBAC941971}"/>
              </a:ext>
            </a:extLst>
          </p:cNvPr>
          <p:cNvSpPr/>
          <p:nvPr/>
        </p:nvSpPr>
        <p:spPr>
          <a:xfrm>
            <a:off x="6118735" y="2567713"/>
            <a:ext cx="4557486" cy="4557486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D9CFE5-1AA4-40E8-9A82-A44298499FB5}"/>
              </a:ext>
            </a:extLst>
          </p:cNvPr>
          <p:cNvGrpSpPr/>
          <p:nvPr/>
        </p:nvGrpSpPr>
        <p:grpSpPr>
          <a:xfrm>
            <a:off x="1723571" y="-943429"/>
            <a:ext cx="8744858" cy="8744858"/>
            <a:chOff x="1723572" y="-943428"/>
            <a:chExt cx="8744858" cy="87448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F98DF2-6D58-4F12-9415-D87D751303CE}"/>
                </a:ext>
              </a:extLst>
            </p:cNvPr>
            <p:cNvSpPr/>
            <p:nvPr/>
          </p:nvSpPr>
          <p:spPr>
            <a:xfrm>
              <a:off x="1723572" y="-943428"/>
              <a:ext cx="8744858" cy="874485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D9B94C-1209-4934-BAF5-609FEBA07D5B}"/>
                </a:ext>
              </a:extLst>
            </p:cNvPr>
            <p:cNvSpPr/>
            <p:nvPr/>
          </p:nvSpPr>
          <p:spPr>
            <a:xfrm>
              <a:off x="3284456" y="617456"/>
              <a:ext cx="5623088" cy="5623088"/>
            </a:xfrm>
            <a:prstGeom prst="ellipse">
              <a:avLst/>
            </a:prstGeom>
            <a:solidFill>
              <a:srgbClr val="F2F3F7"/>
            </a:solidFill>
            <a:ln>
              <a:noFill/>
            </a:ln>
            <a:effectLst>
              <a:outerShdw blurRad="1270000" dist="1181100" dir="5400000" sx="91000" sy="9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03BE23-4398-46F8-B588-486E88486E63}"/>
              </a:ext>
            </a:extLst>
          </p:cNvPr>
          <p:cNvSpPr txBox="1"/>
          <p:nvPr/>
        </p:nvSpPr>
        <p:spPr>
          <a:xfrm>
            <a:off x="3029637" y="2028293"/>
            <a:ext cx="613272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0" b="1" dirty="0">
                <a:solidFill>
                  <a:srgbClr val="494F58"/>
                </a:solidFill>
                <a:latin typeface="+mj-lt"/>
                <a:ea typeface="Noto Sans JP Black"/>
              </a:rPr>
              <a:t>Château </a:t>
            </a:r>
            <a:r>
              <a:rPr lang="en-US" sz="8000" b="1" dirty="0" err="1">
                <a:solidFill>
                  <a:srgbClr val="494F58"/>
                </a:solidFill>
                <a:latin typeface="+mj-lt"/>
                <a:ea typeface="Noto Sans JP Black"/>
              </a:rPr>
              <a:t>Phonique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2622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0.12662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78667" decel="21333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9" dur="12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D21C4-A204-83E6-91C3-0EFF76E8D5F2}"/>
              </a:ext>
            </a:extLst>
          </p:cNvPr>
          <p:cNvSpPr/>
          <p:nvPr/>
        </p:nvSpPr>
        <p:spPr>
          <a:xfrm>
            <a:off x="8686800" y="6134100"/>
            <a:ext cx="2400300" cy="466725"/>
          </a:xfrm>
          <a:prstGeom prst="rect">
            <a:avLst/>
          </a:prstGeom>
          <a:solidFill>
            <a:srgbClr val="F2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F2D9D2-E5A5-47FE-90E4-443619291530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rgbClr val="088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4D8352-91C3-4DDD-8A21-39A78FF3AE3B}"/>
              </a:ext>
            </a:extLst>
          </p:cNvPr>
          <p:cNvSpPr/>
          <p:nvPr/>
        </p:nvSpPr>
        <p:spPr>
          <a:xfrm>
            <a:off x="0" y="2"/>
            <a:ext cx="8238050" cy="6857999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D4900-607D-435F-97E5-5E0DEAA78860}"/>
              </a:ext>
            </a:extLst>
          </p:cNvPr>
          <p:cNvSpPr txBox="1"/>
          <p:nvPr/>
        </p:nvSpPr>
        <p:spPr>
          <a:xfrm>
            <a:off x="1362075" y="3229608"/>
            <a:ext cx="3974184" cy="34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Le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paiement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ce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fera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paternariat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avec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weezevent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BE21AA-3183-40F9-BEF5-4666B99BDB3F}"/>
              </a:ext>
            </a:extLst>
          </p:cNvPr>
          <p:cNvSpPr txBox="1"/>
          <p:nvPr/>
        </p:nvSpPr>
        <p:spPr>
          <a:xfrm>
            <a:off x="1295400" y="1783058"/>
            <a:ext cx="3485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Digitalisation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paiement</a:t>
            </a:r>
            <a:endParaRPr lang="en-US" sz="4400" dirty="0">
              <a:solidFill>
                <a:schemeClr val="bg1"/>
              </a:solidFill>
              <a:latin typeface="+mj-lt"/>
              <a:ea typeface="Noto Sans JP" panose="020B0500000000000000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7D0E4F-13F5-A146-783F-B3DC7D16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33553" y="1862733"/>
            <a:ext cx="6400800" cy="30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227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1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D21C4-A204-83E6-91C3-0EFF76E8D5F2}"/>
              </a:ext>
            </a:extLst>
          </p:cNvPr>
          <p:cNvSpPr/>
          <p:nvPr/>
        </p:nvSpPr>
        <p:spPr>
          <a:xfrm>
            <a:off x="8686800" y="6134100"/>
            <a:ext cx="2400300" cy="466725"/>
          </a:xfrm>
          <a:prstGeom prst="rect">
            <a:avLst/>
          </a:prstGeom>
          <a:solidFill>
            <a:srgbClr val="F2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F2D9D2-E5A5-47FE-90E4-443619291530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rgbClr val="088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4D8352-91C3-4DDD-8A21-39A78FF3AE3B}"/>
              </a:ext>
            </a:extLst>
          </p:cNvPr>
          <p:cNvSpPr/>
          <p:nvPr/>
        </p:nvSpPr>
        <p:spPr>
          <a:xfrm>
            <a:off x="0" y="19052"/>
            <a:ext cx="8238050" cy="6857999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D4900-607D-435F-97E5-5E0DEAA78860}"/>
              </a:ext>
            </a:extLst>
          </p:cNvPr>
          <p:cNvSpPr txBox="1"/>
          <p:nvPr/>
        </p:nvSpPr>
        <p:spPr>
          <a:xfrm>
            <a:off x="1295400" y="2552499"/>
            <a:ext cx="3974184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Le ticketing à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été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construit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avec power agent de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microsft</a:t>
            </a:r>
            <a:endParaRPr lang="en-US" sz="14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BE21AA-3183-40F9-BEF5-4666B99BDB3F}"/>
              </a:ext>
            </a:extLst>
          </p:cNvPr>
          <p:cNvSpPr txBox="1"/>
          <p:nvPr/>
        </p:nvSpPr>
        <p:spPr>
          <a:xfrm>
            <a:off x="1295400" y="1783058"/>
            <a:ext cx="3485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Tiketing</a:t>
            </a:r>
            <a:endParaRPr lang="en-US" sz="4400" dirty="0">
              <a:solidFill>
                <a:schemeClr val="bg1"/>
              </a:solidFill>
              <a:latin typeface="+mj-lt"/>
              <a:ea typeface="Noto Sans JP" panose="020B0500000000000000" pitchFamily="34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B287B7-D4BC-4A61-6D9A-C7AE9B4A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56350" y="1944767"/>
            <a:ext cx="6185734" cy="296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0B0C0D7-2167-88B5-DBF7-B5980FD21882}"/>
              </a:ext>
            </a:extLst>
          </p:cNvPr>
          <p:cNvSpPr txBox="1"/>
          <p:nvPr/>
        </p:nvSpPr>
        <p:spPr>
          <a:xfrm>
            <a:off x="231595" y="5905797"/>
            <a:ext cx="6301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u="sng" dirty="0">
                <a:solidFill>
                  <a:schemeClr val="bg1"/>
                </a:solidFill>
                <a:effectLst/>
                <a:latin typeface="Whitney"/>
                <a:hlinkClick r:id="rId3" tooltip="https://web.powerva.microsoft.com/environments/40062e33-f132-ec55-b49c-b1d2d143ad48/bots/aa3d7397-dc21-4ea9-b88f-fdcc905d6c84/canv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https://web.powerva.microsoft.com/environments/40062e33-f132-ec55-b49c-b1d2d143ad48/bots/aa3d7397-dc21-4ea9-b88f-fdcc905d6c84/canvas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520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1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D21C4-A204-83E6-91C3-0EFF76E8D5F2}"/>
              </a:ext>
            </a:extLst>
          </p:cNvPr>
          <p:cNvSpPr/>
          <p:nvPr/>
        </p:nvSpPr>
        <p:spPr>
          <a:xfrm>
            <a:off x="8686800" y="6134100"/>
            <a:ext cx="2400300" cy="466725"/>
          </a:xfrm>
          <a:prstGeom prst="rect">
            <a:avLst/>
          </a:prstGeom>
          <a:solidFill>
            <a:srgbClr val="F2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F2D9D2-E5A5-47FE-90E4-443619291530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rgbClr val="088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4D8352-91C3-4DDD-8A21-39A78FF3AE3B}"/>
              </a:ext>
            </a:extLst>
          </p:cNvPr>
          <p:cNvSpPr/>
          <p:nvPr/>
        </p:nvSpPr>
        <p:spPr>
          <a:xfrm>
            <a:off x="0" y="2"/>
            <a:ext cx="8238050" cy="6857999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D4900-607D-435F-97E5-5E0DEAA78860}"/>
              </a:ext>
            </a:extLst>
          </p:cNvPr>
          <p:cNvSpPr txBox="1"/>
          <p:nvPr/>
        </p:nvSpPr>
        <p:spPr>
          <a:xfrm>
            <a:off x="1295400" y="3229375"/>
            <a:ext cx="3974184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Le but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avant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tout de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reduire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consomation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de papier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informationnel</a:t>
            </a:r>
            <a:endParaRPr lang="en-US" sz="14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BE21AA-3183-40F9-BEF5-4666B99BDB3F}"/>
              </a:ext>
            </a:extLst>
          </p:cNvPr>
          <p:cNvSpPr txBox="1"/>
          <p:nvPr/>
        </p:nvSpPr>
        <p:spPr>
          <a:xfrm>
            <a:off x="1224872" y="1105717"/>
            <a:ext cx="4044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Digitalisation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 des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informations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 du festival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FE9D8C-453E-DDDF-C655-3B995AEC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26538" y="1847888"/>
            <a:ext cx="6420855" cy="30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53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1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D21C4-A204-83E6-91C3-0EFF76E8D5F2}"/>
              </a:ext>
            </a:extLst>
          </p:cNvPr>
          <p:cNvSpPr/>
          <p:nvPr/>
        </p:nvSpPr>
        <p:spPr>
          <a:xfrm>
            <a:off x="8686800" y="6134100"/>
            <a:ext cx="2400300" cy="466725"/>
          </a:xfrm>
          <a:prstGeom prst="rect">
            <a:avLst/>
          </a:prstGeom>
          <a:solidFill>
            <a:srgbClr val="F2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F2D9D2-E5A5-47FE-90E4-443619291530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rgbClr val="088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4D8352-91C3-4DDD-8A21-39A78FF3AE3B}"/>
              </a:ext>
            </a:extLst>
          </p:cNvPr>
          <p:cNvSpPr/>
          <p:nvPr/>
        </p:nvSpPr>
        <p:spPr>
          <a:xfrm>
            <a:off x="0" y="2"/>
            <a:ext cx="8238050" cy="6857999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D4900-607D-435F-97E5-5E0DEAA78860}"/>
              </a:ext>
            </a:extLst>
          </p:cNvPr>
          <p:cNvSpPr txBox="1"/>
          <p:nvPr/>
        </p:nvSpPr>
        <p:spPr>
          <a:xfrm>
            <a:off x="1295400" y="3079224"/>
            <a:ext cx="3974184" cy="34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Dans le but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d’informer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et de former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BE21AA-3183-40F9-BEF5-4666B99BDB3F}"/>
              </a:ext>
            </a:extLst>
          </p:cNvPr>
          <p:cNvSpPr txBox="1"/>
          <p:nvPr/>
        </p:nvSpPr>
        <p:spPr>
          <a:xfrm>
            <a:off x="1260136" y="1705792"/>
            <a:ext cx="4044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Mission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volontaire</a:t>
            </a:r>
            <a:endParaRPr lang="en-US" sz="4400" dirty="0">
              <a:solidFill>
                <a:schemeClr val="bg1"/>
              </a:solidFill>
              <a:latin typeface="+mj-lt"/>
              <a:ea typeface="Noto Sans JP" panose="020B0500000000000000" pitchFamily="34" charset="-12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4C9000-F1A0-F851-483F-BC3FA647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91752" y="1839922"/>
            <a:ext cx="6434135" cy="30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6796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1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 34">
            <a:extLst>
              <a:ext uri="{FF2B5EF4-FFF2-40B4-BE49-F238E27FC236}">
                <a16:creationId xmlns:a16="http://schemas.microsoft.com/office/drawing/2014/main" id="{E354CB4A-A95E-44C6-8B4F-BEF3484FC7AB}"/>
              </a:ext>
            </a:extLst>
          </p:cNvPr>
          <p:cNvSpPr/>
          <p:nvPr/>
        </p:nvSpPr>
        <p:spPr>
          <a:xfrm flipV="1">
            <a:off x="3307873" y="3514347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CC53A5B3-E123-495C-BE99-537C93917AB2}"/>
              </a:ext>
            </a:extLst>
          </p:cNvPr>
          <p:cNvSpPr/>
          <p:nvPr/>
        </p:nvSpPr>
        <p:spPr>
          <a:xfrm flipV="1">
            <a:off x="8216620" y="3514347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33757CB-DF0A-43EB-B757-3C4B02D01D4B}"/>
              </a:ext>
            </a:extLst>
          </p:cNvPr>
          <p:cNvSpPr/>
          <p:nvPr/>
        </p:nvSpPr>
        <p:spPr>
          <a:xfrm>
            <a:off x="5762247" y="4787521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94E2E7-2FBA-45D8-B85C-B7F15DD422C8}"/>
              </a:ext>
            </a:extLst>
          </p:cNvPr>
          <p:cNvSpPr/>
          <p:nvPr/>
        </p:nvSpPr>
        <p:spPr>
          <a:xfrm>
            <a:off x="8609553" y="384810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7966B-F528-44DB-A6FB-0D4CB98A57E8}"/>
              </a:ext>
            </a:extLst>
          </p:cNvPr>
          <p:cNvSpPr/>
          <p:nvPr/>
        </p:nvSpPr>
        <p:spPr>
          <a:xfrm>
            <a:off x="1246432" y="384810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D6B47-0886-4A5A-AEC3-3EA907ED38A7}"/>
              </a:ext>
            </a:extLst>
          </p:cNvPr>
          <p:cNvSpPr txBox="1"/>
          <p:nvPr/>
        </p:nvSpPr>
        <p:spPr>
          <a:xfrm>
            <a:off x="1981200" y="1508954"/>
            <a:ext cx="8229600" cy="79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4400" dirty="0" err="1">
                <a:solidFill>
                  <a:srgbClr val="494F58"/>
                </a:solidFill>
                <a:latin typeface="+mj-lt"/>
              </a:rPr>
              <a:t>Equipe</a:t>
            </a:r>
            <a:endParaRPr lang="en-US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7023A-F1E9-4033-A882-3B158BD0766B}"/>
              </a:ext>
            </a:extLst>
          </p:cNvPr>
          <p:cNvSpPr txBox="1"/>
          <p:nvPr/>
        </p:nvSpPr>
        <p:spPr>
          <a:xfrm>
            <a:off x="1394280" y="3968228"/>
            <a:ext cx="1913592" cy="34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 b="1" dirty="0"/>
              <a:t>Ines Roumier</a:t>
            </a:r>
            <a:endParaRPr lang="en-US" sz="1600" b="1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2D3859-4305-4FD2-BBAE-11DB45FCEFA8}"/>
              </a:ext>
            </a:extLst>
          </p:cNvPr>
          <p:cNvSpPr/>
          <p:nvPr/>
        </p:nvSpPr>
        <p:spPr>
          <a:xfrm>
            <a:off x="6155180" y="384810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E4058-5444-4622-815D-B989C9385456}"/>
              </a:ext>
            </a:extLst>
          </p:cNvPr>
          <p:cNvSpPr/>
          <p:nvPr/>
        </p:nvSpPr>
        <p:spPr>
          <a:xfrm>
            <a:off x="3700806" y="384810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4F91D-E7ED-4B0B-B5F2-F773B1615AE6}"/>
              </a:ext>
            </a:extLst>
          </p:cNvPr>
          <p:cNvSpPr txBox="1"/>
          <p:nvPr/>
        </p:nvSpPr>
        <p:spPr>
          <a:xfrm>
            <a:off x="3848654" y="3968228"/>
            <a:ext cx="1913592" cy="34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 b="1" dirty="0" err="1"/>
              <a:t>Shyrel</a:t>
            </a:r>
            <a:r>
              <a:rPr lang="fr-FR" sz="1600" b="1" dirty="0"/>
              <a:t> </a:t>
            </a:r>
            <a:r>
              <a:rPr lang="fr-FR" sz="1600" b="1" dirty="0" err="1"/>
              <a:t>Bendeçon</a:t>
            </a:r>
            <a:endParaRPr lang="en-US" sz="1600" b="1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63CE1-6CA6-4000-AA2E-FDBB71BDA237}"/>
              </a:ext>
            </a:extLst>
          </p:cNvPr>
          <p:cNvSpPr txBox="1"/>
          <p:nvPr/>
        </p:nvSpPr>
        <p:spPr>
          <a:xfrm>
            <a:off x="6303028" y="3968228"/>
            <a:ext cx="1913592" cy="34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 b="1" dirty="0"/>
              <a:t>Elone </a:t>
            </a:r>
            <a:r>
              <a:rPr lang="fr-FR" sz="1600" b="1" dirty="0" err="1"/>
              <a:t>Meimoun</a:t>
            </a:r>
            <a:endParaRPr lang="en-US" sz="1600" b="1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1C4C15-AF90-4D32-BD16-A3C14B64FDB0}"/>
              </a:ext>
            </a:extLst>
          </p:cNvPr>
          <p:cNvSpPr txBox="1"/>
          <p:nvPr/>
        </p:nvSpPr>
        <p:spPr>
          <a:xfrm>
            <a:off x="8757401" y="3968228"/>
            <a:ext cx="1913592" cy="34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 b="1" dirty="0"/>
              <a:t>Corentin Pelletier </a:t>
            </a:r>
            <a:endParaRPr lang="en-US" sz="1600" b="1" dirty="0">
              <a:solidFill>
                <a:srgbClr val="494F58"/>
              </a:solidFill>
              <a:latin typeface="+mj-lt"/>
            </a:endParaRP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DA4494-D929-6F7E-5226-11DE4052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66" y="2276097"/>
            <a:ext cx="3019425" cy="1238250"/>
          </a:xfrm>
          <a:prstGeom prst="rect">
            <a:avLst/>
          </a:prstGeom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79FB81EF-516B-1013-758B-E9A44BCA6268}"/>
              </a:ext>
            </a:extLst>
          </p:cNvPr>
          <p:cNvSpPr txBox="1"/>
          <p:nvPr/>
        </p:nvSpPr>
        <p:spPr>
          <a:xfrm>
            <a:off x="1394280" y="4347641"/>
            <a:ext cx="1913592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 dirty="0">
                <a:solidFill>
                  <a:srgbClr val="0070C0"/>
                </a:solidFill>
              </a:rPr>
              <a:t>Directrice </a:t>
            </a:r>
          </a:p>
          <a:p>
            <a:pPr algn="ctr">
              <a:lnSpc>
                <a:spcPct val="110000"/>
              </a:lnSpc>
            </a:pPr>
            <a:r>
              <a:rPr lang="fr-FR" sz="1600" dirty="0">
                <a:solidFill>
                  <a:srgbClr val="0070C0"/>
                </a:solidFill>
              </a:rPr>
              <a:t>artistique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E88406F2-B9DA-8F99-F52F-B6EC1859C26C}"/>
              </a:ext>
            </a:extLst>
          </p:cNvPr>
          <p:cNvSpPr txBox="1"/>
          <p:nvPr/>
        </p:nvSpPr>
        <p:spPr>
          <a:xfrm>
            <a:off x="3848654" y="4347641"/>
            <a:ext cx="1913592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 dirty="0">
                <a:solidFill>
                  <a:srgbClr val="0070C0"/>
                </a:solidFill>
              </a:rPr>
              <a:t>Chargé de communication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3ECF6853-3880-18FF-CF3A-724E3941696E}"/>
              </a:ext>
            </a:extLst>
          </p:cNvPr>
          <p:cNvSpPr txBox="1"/>
          <p:nvPr/>
        </p:nvSpPr>
        <p:spPr>
          <a:xfrm>
            <a:off x="6303028" y="4347641"/>
            <a:ext cx="1913592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>
                <a:solidFill>
                  <a:srgbClr val="0070C0"/>
                </a:solidFill>
              </a:rPr>
              <a:t>Full stack </a:t>
            </a:r>
            <a:r>
              <a:rPr lang="fr-FR" sz="1600" dirty="0">
                <a:solidFill>
                  <a:srgbClr val="0070C0"/>
                </a:solidFill>
              </a:rPr>
              <a:t>développeur 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1" name="TextBox 27">
            <a:extLst>
              <a:ext uri="{FF2B5EF4-FFF2-40B4-BE49-F238E27FC236}">
                <a16:creationId xmlns:a16="http://schemas.microsoft.com/office/drawing/2014/main" id="{3C8B0DEA-37F7-3A2D-5CAE-E94B21EE9CA3}"/>
              </a:ext>
            </a:extLst>
          </p:cNvPr>
          <p:cNvSpPr txBox="1"/>
          <p:nvPr/>
        </p:nvSpPr>
        <p:spPr>
          <a:xfrm>
            <a:off x="8757401" y="4347641"/>
            <a:ext cx="1913592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r-FR" sz="1600" dirty="0">
                <a:solidFill>
                  <a:srgbClr val="0070C0"/>
                </a:solidFill>
              </a:rPr>
              <a:t>Product </a:t>
            </a:r>
          </a:p>
          <a:p>
            <a:pPr algn="ctr">
              <a:lnSpc>
                <a:spcPct val="110000"/>
              </a:lnSpc>
            </a:pPr>
            <a:r>
              <a:rPr lang="fr-FR" sz="1600" dirty="0" err="1">
                <a:solidFill>
                  <a:srgbClr val="0070C0"/>
                </a:solidFill>
              </a:rPr>
              <a:t>Owner</a:t>
            </a:r>
            <a:r>
              <a:rPr lang="fr-FR" sz="1600" b="1" dirty="0">
                <a:solidFill>
                  <a:srgbClr val="0070C0"/>
                </a:solidFill>
              </a:rPr>
              <a:t> 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6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26" grpId="0" animBg="1"/>
      <p:bldP spid="5" grpId="0" animBg="1"/>
      <p:bldP spid="2" grpId="0"/>
      <p:bldP spid="10" grpId="0"/>
      <p:bldP spid="20" grpId="0" animBg="1"/>
      <p:bldP spid="14" grpId="0" animBg="1"/>
      <p:bldP spid="16" grpId="0"/>
      <p:bldP spid="22" grpId="0"/>
      <p:bldP spid="28" grpId="0"/>
      <p:bldP spid="36" grpId="0"/>
      <p:bldP spid="38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494EBE-6F5A-41DF-AC65-AF3C28A949EF}"/>
              </a:ext>
            </a:extLst>
          </p:cNvPr>
          <p:cNvSpPr/>
          <p:nvPr/>
        </p:nvSpPr>
        <p:spPr>
          <a:xfrm>
            <a:off x="8440615" y="0"/>
            <a:ext cx="3896751" cy="6858000"/>
          </a:xfrm>
          <a:prstGeom prst="rect">
            <a:avLst/>
          </a:prstGeom>
          <a:solidFill>
            <a:srgbClr val="088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6A8B-161A-41CA-88E2-95A9E80AC3FD}"/>
              </a:ext>
            </a:extLst>
          </p:cNvPr>
          <p:cNvSpPr txBox="1"/>
          <p:nvPr/>
        </p:nvSpPr>
        <p:spPr>
          <a:xfrm>
            <a:off x="1795310" y="3029179"/>
            <a:ext cx="4429125" cy="79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err="1">
                <a:solidFill>
                  <a:srgbClr val="494F58"/>
                </a:solidFill>
                <a:latin typeface="+mj-lt"/>
              </a:rPr>
              <a:t>Démonstration</a:t>
            </a:r>
            <a:endParaRPr lang="en-US" sz="4400" dirty="0">
              <a:solidFill>
                <a:srgbClr val="494F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1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D77F506-1FF0-4F6A-AA9F-9F331FB85F73}"/>
              </a:ext>
            </a:extLst>
          </p:cNvPr>
          <p:cNvSpPr/>
          <p:nvPr/>
        </p:nvSpPr>
        <p:spPr>
          <a:xfrm>
            <a:off x="-758848" y="911408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A0E54F-4997-4384-AB72-4A1B8EAF7E55}"/>
              </a:ext>
            </a:extLst>
          </p:cNvPr>
          <p:cNvSpPr/>
          <p:nvPr/>
        </p:nvSpPr>
        <p:spPr>
          <a:xfrm>
            <a:off x="9969556" y="3302551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27A4D6-DEF1-4174-AA2D-B7FBAC941971}"/>
              </a:ext>
            </a:extLst>
          </p:cNvPr>
          <p:cNvSpPr/>
          <p:nvPr/>
        </p:nvSpPr>
        <p:spPr>
          <a:xfrm>
            <a:off x="6118735" y="2567713"/>
            <a:ext cx="4557486" cy="4557486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D9CFE5-1AA4-40E8-9A82-A44298499FB5}"/>
              </a:ext>
            </a:extLst>
          </p:cNvPr>
          <p:cNvGrpSpPr/>
          <p:nvPr/>
        </p:nvGrpSpPr>
        <p:grpSpPr>
          <a:xfrm>
            <a:off x="1723571" y="-943429"/>
            <a:ext cx="8744858" cy="8744858"/>
            <a:chOff x="1723572" y="-943428"/>
            <a:chExt cx="8744858" cy="87448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F98DF2-6D58-4F12-9415-D87D751303CE}"/>
                </a:ext>
              </a:extLst>
            </p:cNvPr>
            <p:cNvSpPr/>
            <p:nvPr/>
          </p:nvSpPr>
          <p:spPr>
            <a:xfrm>
              <a:off x="1723572" y="-943428"/>
              <a:ext cx="8744858" cy="874485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D9B94C-1209-4934-BAF5-609FEBA07D5B}"/>
                </a:ext>
              </a:extLst>
            </p:cNvPr>
            <p:cNvSpPr/>
            <p:nvPr/>
          </p:nvSpPr>
          <p:spPr>
            <a:xfrm>
              <a:off x="3284456" y="617456"/>
              <a:ext cx="5623088" cy="5623088"/>
            </a:xfrm>
            <a:prstGeom prst="ellipse">
              <a:avLst/>
            </a:prstGeom>
            <a:solidFill>
              <a:srgbClr val="F2F3F7"/>
            </a:solidFill>
            <a:ln>
              <a:noFill/>
            </a:ln>
            <a:effectLst>
              <a:outerShdw blurRad="1270000" dist="1181100" dir="5400000" sx="91000" sy="9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03BE23-4398-46F8-B588-486E88486E63}"/>
              </a:ext>
            </a:extLst>
          </p:cNvPr>
          <p:cNvSpPr txBox="1"/>
          <p:nvPr/>
        </p:nvSpPr>
        <p:spPr>
          <a:xfrm>
            <a:off x="3052372" y="2767279"/>
            <a:ext cx="613272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0" b="1" dirty="0">
                <a:solidFill>
                  <a:srgbClr val="494F58"/>
                </a:solidFill>
                <a:latin typeface="+mj-lt"/>
                <a:ea typeface="Noto Sans JP Black"/>
              </a:rPr>
              <a:t>Merci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33996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0.12662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78667" decel="21333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9" dur="12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extérieur, jour, foule&#10;&#10;Description générée automatiquement">
            <a:extLst>
              <a:ext uri="{FF2B5EF4-FFF2-40B4-BE49-F238E27FC236}">
                <a16:creationId xmlns:a16="http://schemas.microsoft.com/office/drawing/2014/main" id="{7C081697-0CE5-FF1C-44FD-D44FFA0DF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3" y="339410"/>
            <a:ext cx="10068094" cy="61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1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995F64-DA5D-4BBC-82F7-31096EEA63F9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7FF8BD63-AD97-F4A3-5EFB-7394E918B7F0}"/>
              </a:ext>
            </a:extLst>
          </p:cNvPr>
          <p:cNvSpPr txBox="1"/>
          <p:nvPr/>
        </p:nvSpPr>
        <p:spPr>
          <a:xfrm>
            <a:off x="1325657" y="2693414"/>
            <a:ext cx="4770343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rgbClr val="494F58"/>
                </a:solidFill>
                <a:latin typeface="+mj-lt"/>
              </a:rPr>
              <a:t>Problèmes</a:t>
            </a:r>
            <a:r>
              <a:rPr lang="en-US" sz="4000" dirty="0">
                <a:solidFill>
                  <a:srgbClr val="494F58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494F58"/>
                </a:solidFill>
                <a:latin typeface="+mj-lt"/>
              </a:rPr>
              <a:t>rencontrés</a:t>
            </a:r>
            <a:endParaRPr lang="en-US" sz="4000" dirty="0">
              <a:solidFill>
                <a:srgbClr val="494F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995F64-DA5D-4BBC-82F7-31096EEA63F9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7FF8BD63-AD97-F4A3-5EFB-7394E918B7F0}"/>
              </a:ext>
            </a:extLst>
          </p:cNvPr>
          <p:cNvSpPr txBox="1"/>
          <p:nvPr/>
        </p:nvSpPr>
        <p:spPr>
          <a:xfrm>
            <a:off x="505042" y="610766"/>
            <a:ext cx="4132524" cy="7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rgbClr val="494F58"/>
                </a:solidFill>
                <a:latin typeface="+mj-lt"/>
              </a:rPr>
              <a:t>Temps </a:t>
            </a:r>
            <a:r>
              <a:rPr lang="en-US" sz="4000" dirty="0" err="1">
                <a:solidFill>
                  <a:srgbClr val="494F58"/>
                </a:solidFill>
                <a:latin typeface="+mj-lt"/>
              </a:rPr>
              <a:t>d’attente</a:t>
            </a:r>
            <a:endParaRPr lang="en-US" sz="40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1D6BD1A3-ED7D-FC4F-D2F8-10461BF6577F}"/>
              </a:ext>
            </a:extLst>
          </p:cNvPr>
          <p:cNvSpPr txBox="1"/>
          <p:nvPr/>
        </p:nvSpPr>
        <p:spPr>
          <a:xfrm>
            <a:off x="1345756" y="2722653"/>
            <a:ext cx="557353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494F58"/>
                </a:solidFill>
                <a:latin typeface="+mj-lt"/>
              </a:rPr>
              <a:t>40 % des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festivaliers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de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plaintes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sur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l’attente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0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995F64-DA5D-4BBC-82F7-31096EEA63F9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7FF8BD63-AD97-F4A3-5EFB-7394E918B7F0}"/>
              </a:ext>
            </a:extLst>
          </p:cNvPr>
          <p:cNvSpPr txBox="1"/>
          <p:nvPr/>
        </p:nvSpPr>
        <p:spPr>
          <a:xfrm>
            <a:off x="505041" y="610766"/>
            <a:ext cx="7021173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rgbClr val="494F58"/>
                </a:solidFill>
                <a:latin typeface="+mj-lt"/>
              </a:rPr>
              <a:t>Considération</a:t>
            </a:r>
            <a:r>
              <a:rPr lang="en-US" sz="4000" dirty="0">
                <a:solidFill>
                  <a:srgbClr val="494F58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494F58"/>
                </a:solidFill>
                <a:latin typeface="+mj-lt"/>
              </a:rPr>
              <a:t>environnementale</a:t>
            </a:r>
            <a:r>
              <a:rPr lang="en-US" sz="4000" dirty="0">
                <a:solidFill>
                  <a:srgbClr val="494F58"/>
                </a:solidFill>
                <a:latin typeface="+mj-lt"/>
              </a:rPr>
              <a:t> 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1D6BD1A3-ED7D-FC4F-D2F8-10461BF6577F}"/>
              </a:ext>
            </a:extLst>
          </p:cNvPr>
          <p:cNvSpPr txBox="1"/>
          <p:nvPr/>
        </p:nvSpPr>
        <p:spPr>
          <a:xfrm>
            <a:off x="1303553" y="3061207"/>
            <a:ext cx="6602490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494F58"/>
                </a:solidFill>
                <a:latin typeface="+mj-lt"/>
              </a:rPr>
              <a:t>30 % des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festivaliers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choqués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4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995F64-DA5D-4BBC-82F7-31096EEA63F9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7FF8BD63-AD97-F4A3-5EFB-7394E918B7F0}"/>
              </a:ext>
            </a:extLst>
          </p:cNvPr>
          <p:cNvSpPr txBox="1"/>
          <p:nvPr/>
        </p:nvSpPr>
        <p:spPr>
          <a:xfrm>
            <a:off x="505042" y="610766"/>
            <a:ext cx="8540484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rgbClr val="494F58"/>
                </a:solidFill>
                <a:latin typeface="+mj-lt"/>
              </a:rPr>
              <a:t>Accompagnement</a:t>
            </a:r>
            <a:r>
              <a:rPr lang="en-US" sz="4000" dirty="0">
                <a:solidFill>
                  <a:srgbClr val="494F58"/>
                </a:solidFill>
                <a:latin typeface="+mj-lt"/>
              </a:rPr>
              <a:t> des </a:t>
            </a:r>
            <a:r>
              <a:rPr lang="en-US" sz="4000" dirty="0" err="1">
                <a:solidFill>
                  <a:srgbClr val="494F58"/>
                </a:solidFill>
                <a:latin typeface="+mj-lt"/>
              </a:rPr>
              <a:t>festivaliers</a:t>
            </a:r>
            <a:r>
              <a:rPr lang="en-US" sz="4000" dirty="0">
                <a:solidFill>
                  <a:srgbClr val="494F58"/>
                </a:solidFill>
                <a:latin typeface="+mj-lt"/>
              </a:rPr>
              <a:t>  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1D6BD1A3-ED7D-FC4F-D2F8-10461BF6577F}"/>
              </a:ext>
            </a:extLst>
          </p:cNvPr>
          <p:cNvSpPr txBox="1"/>
          <p:nvPr/>
        </p:nvSpPr>
        <p:spPr>
          <a:xfrm>
            <a:off x="1345756" y="2370961"/>
            <a:ext cx="5573538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494F58"/>
                </a:solidFill>
                <a:latin typeface="+mj-lt"/>
              </a:rPr>
              <a:t>Des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festivaliers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n’ont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pas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pu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recevoir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d’assistance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:</a:t>
            </a:r>
          </a:p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494F58"/>
                </a:solidFill>
                <a:latin typeface="+mj-lt"/>
              </a:rPr>
              <a:t> - Perdu </a:t>
            </a:r>
          </a:p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494F58"/>
                </a:solidFill>
                <a:latin typeface="+mj-lt"/>
              </a:rPr>
              <a:t> - Vol </a:t>
            </a:r>
          </a:p>
        </p:txBody>
      </p:sp>
    </p:spTree>
    <p:extLst>
      <p:ext uri="{BB962C8B-B14F-4D97-AF65-F5344CB8AC3E}">
        <p14:creationId xmlns:p14="http://schemas.microsoft.com/office/powerpoint/2010/main" val="32930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995F64-DA5D-4BBC-82F7-31096EEA63F9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7FF8BD63-AD97-F4A3-5EFB-7394E918B7F0}"/>
              </a:ext>
            </a:extLst>
          </p:cNvPr>
          <p:cNvSpPr txBox="1"/>
          <p:nvPr/>
        </p:nvSpPr>
        <p:spPr>
          <a:xfrm>
            <a:off x="505041" y="610766"/>
            <a:ext cx="6838294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rgbClr val="494F58"/>
                </a:solidFill>
                <a:latin typeface="+mj-lt"/>
              </a:rPr>
              <a:t>Organisation</a:t>
            </a:r>
            <a:r>
              <a:rPr lang="en-US" sz="4000" dirty="0">
                <a:solidFill>
                  <a:srgbClr val="494F58"/>
                </a:solidFill>
                <a:latin typeface="+mj-lt"/>
              </a:rPr>
              <a:t> des </a:t>
            </a:r>
            <a:r>
              <a:rPr lang="en-US" sz="4000" dirty="0" err="1">
                <a:solidFill>
                  <a:srgbClr val="494F58"/>
                </a:solidFill>
                <a:latin typeface="+mj-lt"/>
              </a:rPr>
              <a:t>volontaires</a:t>
            </a:r>
            <a:endParaRPr lang="en-US" sz="40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1D6BD1A3-ED7D-FC4F-D2F8-10461BF6577F}"/>
              </a:ext>
            </a:extLst>
          </p:cNvPr>
          <p:cNvSpPr txBox="1"/>
          <p:nvPr/>
        </p:nvSpPr>
        <p:spPr>
          <a:xfrm>
            <a:off x="1345756" y="2722653"/>
            <a:ext cx="671372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494F58"/>
                </a:solidFill>
                <a:latin typeface="+mj-lt"/>
              </a:rPr>
              <a:t>Des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volontaires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ne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connaissant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pas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leurs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missions </a:t>
            </a:r>
          </a:p>
        </p:txBody>
      </p:sp>
    </p:spTree>
    <p:extLst>
      <p:ext uri="{BB962C8B-B14F-4D97-AF65-F5344CB8AC3E}">
        <p14:creationId xmlns:p14="http://schemas.microsoft.com/office/powerpoint/2010/main" val="5368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995F64-DA5D-4BBC-82F7-31096EEA63F9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7FF8BD63-AD97-F4A3-5EFB-7394E918B7F0}"/>
              </a:ext>
            </a:extLst>
          </p:cNvPr>
          <p:cNvSpPr txBox="1"/>
          <p:nvPr/>
        </p:nvSpPr>
        <p:spPr>
          <a:xfrm>
            <a:off x="505042" y="610766"/>
            <a:ext cx="532574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rgbClr val="494F58"/>
                </a:solidFill>
                <a:latin typeface="+mj-lt"/>
              </a:rPr>
              <a:t>Suppression du cash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1D6BD1A3-ED7D-FC4F-D2F8-10461BF6577F}"/>
              </a:ext>
            </a:extLst>
          </p:cNvPr>
          <p:cNvSpPr txBox="1"/>
          <p:nvPr/>
        </p:nvSpPr>
        <p:spPr>
          <a:xfrm>
            <a:off x="1345756" y="2722653"/>
            <a:ext cx="557353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Volonté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de ne pas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avoir</a:t>
            </a:r>
            <a:r>
              <a:rPr lang="en-US" sz="4000" b="1" dirty="0">
                <a:solidFill>
                  <a:srgbClr val="494F58"/>
                </a:solidFill>
                <a:latin typeface="+mj-lt"/>
              </a:rPr>
              <a:t> de cash des </a:t>
            </a:r>
            <a:r>
              <a:rPr lang="en-US" sz="4000" b="1" dirty="0" err="1">
                <a:solidFill>
                  <a:srgbClr val="494F58"/>
                </a:solidFill>
                <a:latin typeface="+mj-lt"/>
              </a:rPr>
              <a:t>festivaliers</a:t>
            </a:r>
            <a:endParaRPr lang="en-US" sz="4000" b="1" dirty="0">
              <a:solidFill>
                <a:srgbClr val="494F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5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D21C4-A204-83E6-91C3-0EFF76E8D5F2}"/>
              </a:ext>
            </a:extLst>
          </p:cNvPr>
          <p:cNvSpPr/>
          <p:nvPr/>
        </p:nvSpPr>
        <p:spPr>
          <a:xfrm>
            <a:off x="8686800" y="6134100"/>
            <a:ext cx="2400300" cy="466725"/>
          </a:xfrm>
          <a:prstGeom prst="rect">
            <a:avLst/>
          </a:prstGeom>
          <a:solidFill>
            <a:srgbClr val="F2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F2D9D2-E5A5-47FE-90E4-443619291530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rgbClr val="088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4D8352-91C3-4DDD-8A21-39A78FF3AE3B}"/>
              </a:ext>
            </a:extLst>
          </p:cNvPr>
          <p:cNvSpPr/>
          <p:nvPr/>
        </p:nvSpPr>
        <p:spPr>
          <a:xfrm>
            <a:off x="0" y="2"/>
            <a:ext cx="8238050" cy="6857999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solidFill>
            <a:srgbClr val="FF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D4900-607D-435F-97E5-5E0DEAA78860}"/>
              </a:ext>
            </a:extLst>
          </p:cNvPr>
          <p:cNvSpPr txBox="1"/>
          <p:nvPr/>
        </p:nvSpPr>
        <p:spPr>
          <a:xfrm>
            <a:off x="1362075" y="3229608"/>
            <a:ext cx="3974184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L’achat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des billets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ce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feront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patérnariat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avec </a:t>
            </a:r>
            <a:r>
              <a:rPr lang="en-US" sz="14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weezevent</a:t>
            </a:r>
            <a:r>
              <a:rPr lang="en-US" sz="14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BE21AA-3183-40F9-BEF5-4666B99BDB3F}"/>
              </a:ext>
            </a:extLst>
          </p:cNvPr>
          <p:cNvSpPr txBox="1"/>
          <p:nvPr/>
        </p:nvSpPr>
        <p:spPr>
          <a:xfrm>
            <a:off x="1295400" y="1783058"/>
            <a:ext cx="3485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Digitalisation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 des billets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D4833A-C2C9-357C-9990-446CE0FA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87040" y="2068972"/>
            <a:ext cx="5867398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493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1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Talks 00 blue orange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FF"/>
      </a:accent1>
      <a:accent2>
        <a:srgbClr val="5348E6"/>
      </a:accent2>
      <a:accent3>
        <a:srgbClr val="FF7B31"/>
      </a:accent3>
      <a:accent4>
        <a:srgbClr val="F1503F"/>
      </a:accent4>
      <a:accent5>
        <a:srgbClr val="03C591"/>
      </a:accent5>
      <a:accent6>
        <a:srgbClr val="16BABA"/>
      </a:accent6>
      <a:hlink>
        <a:srgbClr val="0563C1"/>
      </a:hlink>
      <a:folHlink>
        <a:srgbClr val="954F72"/>
      </a:folHlink>
    </a:clrScheme>
    <a:fontScheme name="Talks">
      <a:majorFont>
        <a:latin typeface="Manrope"/>
        <a:ea typeface=""/>
        <a:cs typeface=""/>
      </a:majorFont>
      <a:minorFont>
        <a:latin typeface="Manro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71F615F6871E40893A536B7013D203" ma:contentTypeVersion="11" ma:contentTypeDescription="Crée un document." ma:contentTypeScope="" ma:versionID="c000a1014660bb221d34b51d38dd286d">
  <xsd:schema xmlns:xsd="http://www.w3.org/2001/XMLSchema" xmlns:xs="http://www.w3.org/2001/XMLSchema" xmlns:p="http://schemas.microsoft.com/office/2006/metadata/properties" xmlns:ns3="85b95a70-62c8-43e8-92e6-96fc29dbb491" xmlns:ns4="0b90c04a-0dee-4a2e-b680-110229484007" targetNamespace="http://schemas.microsoft.com/office/2006/metadata/properties" ma:root="true" ma:fieldsID="7f56c357bbd1f193fc56906375b8e181" ns3:_="" ns4:_="">
    <xsd:import namespace="85b95a70-62c8-43e8-92e6-96fc29dbb491"/>
    <xsd:import namespace="0b90c04a-0dee-4a2e-b680-110229484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95a70-62c8-43e8-92e6-96fc29dbb4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90c04a-0dee-4a2e-b680-1102294840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25291C-FC06-4BEC-8123-60EF533C625E}">
  <ds:schemaRefs>
    <ds:schemaRef ds:uri="http://www.w3.org/XML/1998/namespace"/>
    <ds:schemaRef ds:uri="http://purl.org/dc/elements/1.1/"/>
    <ds:schemaRef ds:uri="85b95a70-62c8-43e8-92e6-96fc29dbb491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b90c04a-0dee-4a2e-b680-110229484007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506786F-4418-4997-AD08-FDDABBF6B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95a70-62c8-43e8-92e6-96fc29dbb491"/>
    <ds:schemaRef ds:uri="0b90c04a-0dee-4a2e-b680-110229484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13261B-C144-42A1-AA7C-C6CA9C52D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162</Words>
  <Application>Microsoft Macintosh PowerPoint</Application>
  <PresentationFormat>Grand écran</PresentationFormat>
  <Paragraphs>40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Lato</vt:lpstr>
      <vt:lpstr>Manrope</vt:lpstr>
      <vt:lpstr>Manrope Light</vt:lpstr>
      <vt:lpstr>Museo 700</vt:lpstr>
      <vt:lpstr>MuseoSans</vt:lpstr>
      <vt:lpstr>Whitney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 MELON</dc:creator>
  <cp:lastModifiedBy>Corentin Pelletier</cp:lastModifiedBy>
  <cp:revision>139</cp:revision>
  <dcterms:created xsi:type="dcterms:W3CDTF">2020-11-11T06:03:11Z</dcterms:created>
  <dcterms:modified xsi:type="dcterms:W3CDTF">2022-07-07T13:39:12Z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0x0101009E71F615F6871E40893A536B7013D203</vt:lpwstr>
  </property>
</Properties>
</file>