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5" r:id="rId2"/>
    <p:sldId id="263" r:id="rId3"/>
    <p:sldId id="299" r:id="rId4"/>
    <p:sldId id="336" r:id="rId5"/>
    <p:sldId id="341" r:id="rId6"/>
    <p:sldId id="352" r:id="rId7"/>
    <p:sldId id="353" r:id="rId8"/>
    <p:sldId id="354" r:id="rId9"/>
    <p:sldId id="342" r:id="rId10"/>
    <p:sldId id="337" r:id="rId11"/>
    <p:sldId id="347" r:id="rId12"/>
    <p:sldId id="348" r:id="rId13"/>
    <p:sldId id="350" r:id="rId14"/>
    <p:sldId id="351" r:id="rId15"/>
    <p:sldId id="345" r:id="rId16"/>
    <p:sldId id="344" r:id="rId17"/>
    <p:sldId id="34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 Zachary" initials="LZ" lastIdx="1" clrIdx="0">
    <p:extLst>
      <p:ext uri="{19B8F6BF-5375-455C-9EA6-DF929625EA0E}">
        <p15:presenceInfo xmlns:p15="http://schemas.microsoft.com/office/powerpoint/2012/main" userId="d296dc872e3bc4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58" autoAdjust="0"/>
  </p:normalViewPr>
  <p:slideViewPr>
    <p:cSldViewPr snapToGrid="0">
      <p:cViewPr varScale="1">
        <p:scale>
          <a:sx n="89" d="100"/>
          <a:sy n="89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5C3EC-6300-4EC2-8DBE-D111A743E9DD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5F0C3-1E9B-4008-AF2D-E3DF41C81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5F0C3-1E9B-4008-AF2D-E3DF41C818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3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5F0C3-1E9B-4008-AF2D-E3DF41C818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2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神经元细胞再两侧分布着树突和轴突两种结构，树突用于接收其他神经元传递的信号，而轴突用于向其他神经元传递信号，信号再多个神经元之间传导，构成了神经网络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借鉴神经元这一生物结构，人们提出了人工神经元模型，即</a:t>
                </a:r>
                <a:r>
                  <a:rPr lang="en-US" altLang="zh-CN" dirty="0"/>
                  <a:t>M-P</a:t>
                </a:r>
                <a:r>
                  <a:rPr lang="zh-CN" altLang="en-US" dirty="0"/>
                  <a:t>神经元模型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Input</a:t>
                </a:r>
                <a:r>
                  <a:rPr lang="zh-CN" altLang="en-US" dirty="0"/>
                  <a:t>层的不同信号，首先通过一个线性加和模型进行汇总，每个信号都有一个不同的权重，然后通过一个激活函数来判断是否需要输出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在该模型中，权重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以及阈值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固定值，不需要学习。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神经元细胞再两侧分布着树突和轴突两种结构，树突用于接收其他神经元传递的信号，而轴突用于向其他神经元传递信号，信号再多个神经元之间传导，构成了神经网络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借鉴神经元这一生物结构，人们提出了人工神经元模型，即</a:t>
                </a:r>
                <a:r>
                  <a:rPr lang="en-US" altLang="zh-CN" dirty="0"/>
                  <a:t>M-P</a:t>
                </a:r>
                <a:r>
                  <a:rPr lang="zh-CN" altLang="en-US" dirty="0"/>
                  <a:t>神经元模型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Input</a:t>
                </a:r>
                <a:r>
                  <a:rPr lang="zh-CN" altLang="en-US" dirty="0"/>
                  <a:t>层的不同信号，首先通过一个线性加和模型进行汇总，每个信号都有一个不同的权重，然后通过一个激活函数来判断是否需要输出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在该模型中，权重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𝑤_𝑖</a:t>
                </a:r>
                <a:r>
                  <a:rPr lang="zh-CN" altLang="en-US" dirty="0"/>
                  <a:t>以及阈值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𝜃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是</a:t>
                </a:r>
                <a:r>
                  <a:rPr lang="zh-CN" altLang="en-US" dirty="0"/>
                  <a:t>固定值，不需要学习。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5F0C3-1E9B-4008-AF2D-E3DF41C818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其中</a:t>
            </a:r>
            <a:r>
              <a:rPr lang="en-US" altLang="zh-CN" dirty="0"/>
              <a:t>sign</a:t>
            </a:r>
            <a:r>
              <a:rPr lang="zh-CN" altLang="en-US" dirty="0"/>
              <a:t>为符号函数，当自变量为正数时取值为</a:t>
            </a:r>
            <a:r>
              <a:rPr lang="en-US" altLang="zh-CN" dirty="0"/>
              <a:t>1</a:t>
            </a:r>
            <a:r>
              <a:rPr lang="zh-CN" altLang="en-US" dirty="0"/>
              <a:t>，否则取值为</a:t>
            </a:r>
            <a:r>
              <a:rPr lang="en-US" altLang="zh-CN" dirty="0"/>
              <a:t>0</a:t>
            </a:r>
            <a:r>
              <a:rPr lang="zh-CN" altLang="en-US" dirty="0"/>
              <a:t>，这里主要是为了适应二分类问题，当为多分类问题时，</a:t>
            </a:r>
            <a:r>
              <a:rPr lang="en-US" altLang="zh-CN" dirty="0"/>
              <a:t>sign</a:t>
            </a:r>
            <a:r>
              <a:rPr lang="zh-CN" altLang="en-US" dirty="0"/>
              <a:t>可以换成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5F0C3-1E9B-4008-AF2D-E3DF41C818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0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为网络的预测输出，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为真实标签，由于预测数据越接近真实标签，损失会越小，因此，我们的目标就在于找个一个合适的参数来使得损失函数达到最小值，从而也能够使得预测输出越接近于真实标签。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𝑦 ̂</a:t>
                </a:r>
                <a:r>
                  <a:rPr lang="zh-CN" altLang="en-US" dirty="0"/>
                  <a:t>为网络的预测输出，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𝑦</a:t>
                </a:r>
                <a:r>
                  <a:rPr lang="zh-CN" altLang="en-US" dirty="0"/>
                  <a:t>为真实标签，由于预测数据越接近真实标签，损失会越小，因此，我们的目标就在于找个一个合适的参数来使得损失函数达到最小值，从而也能够使得预测输出越接近于真实标签。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5F0C3-1E9B-4008-AF2D-E3DF41C818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2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根据梯度的定义，函数再该点处沿着梯度的方向变化最快，变化率最大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为参数，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为函数的梯度，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为学习率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根据梯度的定义，函数再该点处沿着梯度的方向变化最快，变化率最大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其中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𝜃</a:t>
                </a:r>
                <a:r>
                  <a:rPr lang="zh-CN" altLang="en-US" dirty="0"/>
                  <a:t>为参数， 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Δ𝐿</a:t>
                </a:r>
                <a:r>
                  <a:rPr lang="zh-CN" altLang="en-US" dirty="0"/>
                  <a:t>为函数的梯度，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𝜂</a:t>
                </a:r>
                <a:r>
                  <a:rPr lang="zh-CN" altLang="en-US" dirty="0"/>
                  <a:t>为学习率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5F0C3-1E9B-4008-AF2D-E3DF41C818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1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可以看到，我们经过四次运算就基本上达到了函数的最低点。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5F0C3-1E9B-4008-AF2D-E3DF41C8189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2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5F0C3-1E9B-4008-AF2D-E3DF41C8189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8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6F1DD-49B6-40F9-B06E-B91FB7A13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C3E993-6248-4F66-BC41-DF5579857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94032-EA8E-47BA-863C-69A8F4B6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3637D-751D-488E-B2AA-4139EEB5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A2704-BBB3-4D46-827A-1B06B0F4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70DCF5E6-AFB1-4D97-AAA1-5033C4E5B1FD}"/>
              </a:ext>
            </a:extLst>
          </p:cNvPr>
          <p:cNvGrpSpPr/>
          <p:nvPr userDrawn="1"/>
        </p:nvGrpSpPr>
        <p:grpSpPr>
          <a:xfrm>
            <a:off x="3346703" y="176784"/>
            <a:ext cx="8845550" cy="481965"/>
            <a:chOff x="3346703" y="176784"/>
            <a:chExt cx="8845550" cy="48196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49DCEA3-9BE5-4E90-B015-50FDC0CE77A5}"/>
                </a:ext>
              </a:extLst>
            </p:cNvPr>
            <p:cNvSpPr/>
            <p:nvPr/>
          </p:nvSpPr>
          <p:spPr>
            <a:xfrm>
              <a:off x="3346704" y="216407"/>
              <a:ext cx="8845550" cy="441959"/>
            </a:xfrm>
            <a:custGeom>
              <a:avLst/>
              <a:gdLst/>
              <a:ahLst/>
              <a:cxnLst/>
              <a:rect l="l" t="t" r="r" b="b"/>
              <a:pathLst>
                <a:path w="8845550" h="441959">
                  <a:moveTo>
                    <a:pt x="8845296" y="405384"/>
                  </a:moveTo>
                  <a:lnTo>
                    <a:pt x="30480" y="405384"/>
                  </a:lnTo>
                  <a:lnTo>
                    <a:pt x="23329" y="406819"/>
                  </a:lnTo>
                  <a:lnTo>
                    <a:pt x="17526" y="410718"/>
                  </a:lnTo>
                  <a:lnTo>
                    <a:pt x="13614" y="416534"/>
                  </a:lnTo>
                  <a:lnTo>
                    <a:pt x="12192" y="423672"/>
                  </a:lnTo>
                  <a:lnTo>
                    <a:pt x="13614" y="430822"/>
                  </a:lnTo>
                  <a:lnTo>
                    <a:pt x="17526" y="436626"/>
                  </a:lnTo>
                  <a:lnTo>
                    <a:pt x="23329" y="440537"/>
                  </a:lnTo>
                  <a:lnTo>
                    <a:pt x="30480" y="441960"/>
                  </a:lnTo>
                  <a:lnTo>
                    <a:pt x="8845296" y="441960"/>
                  </a:lnTo>
                  <a:lnTo>
                    <a:pt x="8845296" y="405384"/>
                  </a:lnTo>
                  <a:close/>
                </a:path>
                <a:path w="8845550" h="441959">
                  <a:moveTo>
                    <a:pt x="8845296" y="0"/>
                  </a:moveTo>
                  <a:lnTo>
                    <a:pt x="164592" y="0"/>
                  </a:lnTo>
                  <a:lnTo>
                    <a:pt x="120815" y="5880"/>
                  </a:lnTo>
                  <a:lnTo>
                    <a:pt x="81495" y="22466"/>
                  </a:lnTo>
                  <a:lnTo>
                    <a:pt x="48196" y="48209"/>
                  </a:lnTo>
                  <a:lnTo>
                    <a:pt x="22453" y="81508"/>
                  </a:lnTo>
                  <a:lnTo>
                    <a:pt x="5867" y="120827"/>
                  </a:lnTo>
                  <a:lnTo>
                    <a:pt x="0" y="164592"/>
                  </a:lnTo>
                  <a:lnTo>
                    <a:pt x="5867" y="208368"/>
                  </a:lnTo>
                  <a:lnTo>
                    <a:pt x="22453" y="247688"/>
                  </a:lnTo>
                  <a:lnTo>
                    <a:pt x="48196" y="280987"/>
                  </a:lnTo>
                  <a:lnTo>
                    <a:pt x="81495" y="306730"/>
                  </a:lnTo>
                  <a:lnTo>
                    <a:pt x="120815" y="323316"/>
                  </a:lnTo>
                  <a:lnTo>
                    <a:pt x="164592" y="329184"/>
                  </a:lnTo>
                  <a:lnTo>
                    <a:pt x="8845296" y="329184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004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055614EC-7D43-4A81-B71D-5DD317C2DF9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35055" y="176784"/>
              <a:ext cx="1261872" cy="445008"/>
            </a:xfrm>
            <a:prstGeom prst="rect">
              <a:avLst/>
            </a:prstGeom>
          </p:spPr>
        </p:pic>
      </p:grpSp>
      <p:sp>
        <p:nvSpPr>
          <p:cNvPr id="10" name="bg object 17">
            <a:extLst>
              <a:ext uri="{FF2B5EF4-FFF2-40B4-BE49-F238E27FC236}">
                <a16:creationId xmlns:a16="http://schemas.microsoft.com/office/drawing/2014/main" id="{F2AC108C-0EEB-4DDF-90C9-06EF96B13FA4}"/>
              </a:ext>
            </a:extLst>
          </p:cNvPr>
          <p:cNvSpPr/>
          <p:nvPr userDrawn="1"/>
        </p:nvSpPr>
        <p:spPr>
          <a:xfrm>
            <a:off x="0" y="228600"/>
            <a:ext cx="643255" cy="439420"/>
          </a:xfrm>
          <a:custGeom>
            <a:avLst/>
            <a:gdLst/>
            <a:ahLst/>
            <a:cxnLst/>
            <a:rect l="l" t="t" r="r" b="b"/>
            <a:pathLst>
              <a:path w="643255" h="439420">
                <a:moveTo>
                  <a:pt x="423672" y="0"/>
                </a:moveTo>
                <a:lnTo>
                  <a:pt x="0" y="0"/>
                </a:lnTo>
                <a:lnTo>
                  <a:pt x="0" y="438912"/>
                </a:lnTo>
                <a:lnTo>
                  <a:pt x="423672" y="438912"/>
                </a:lnTo>
                <a:lnTo>
                  <a:pt x="467898" y="434451"/>
                </a:lnTo>
                <a:lnTo>
                  <a:pt x="509091" y="421659"/>
                </a:lnTo>
                <a:lnTo>
                  <a:pt x="546369" y="401420"/>
                </a:lnTo>
                <a:lnTo>
                  <a:pt x="578848" y="374618"/>
                </a:lnTo>
                <a:lnTo>
                  <a:pt x="605646" y="342136"/>
                </a:lnTo>
                <a:lnTo>
                  <a:pt x="625881" y="304859"/>
                </a:lnTo>
                <a:lnTo>
                  <a:pt x="638669" y="263671"/>
                </a:lnTo>
                <a:lnTo>
                  <a:pt x="643128" y="219455"/>
                </a:lnTo>
                <a:lnTo>
                  <a:pt x="638669" y="175240"/>
                </a:lnTo>
                <a:lnTo>
                  <a:pt x="625882" y="134052"/>
                </a:lnTo>
                <a:lnTo>
                  <a:pt x="605650" y="96775"/>
                </a:lnTo>
                <a:lnTo>
                  <a:pt x="578853" y="64293"/>
                </a:lnTo>
                <a:lnTo>
                  <a:pt x="546374" y="37491"/>
                </a:lnTo>
                <a:lnTo>
                  <a:pt x="509096" y="17252"/>
                </a:lnTo>
                <a:lnTo>
                  <a:pt x="467901" y="4460"/>
                </a:lnTo>
                <a:lnTo>
                  <a:pt x="423672" y="0"/>
                </a:lnTo>
                <a:close/>
              </a:path>
            </a:pathLst>
          </a:custGeom>
          <a:solidFill>
            <a:srgbClr val="0048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D0E0D3-8A31-454B-A8E4-F7B40E7E3EE4}"/>
              </a:ext>
            </a:extLst>
          </p:cNvPr>
          <p:cNvSpPr txBox="1"/>
          <p:nvPr userDrawn="1"/>
        </p:nvSpPr>
        <p:spPr>
          <a:xfrm>
            <a:off x="671540" y="15592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人工智能实验</a:t>
            </a:r>
          </a:p>
        </p:txBody>
      </p:sp>
    </p:spTree>
    <p:extLst>
      <p:ext uri="{BB962C8B-B14F-4D97-AF65-F5344CB8AC3E}">
        <p14:creationId xmlns:p14="http://schemas.microsoft.com/office/powerpoint/2010/main" val="254262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EB81F-A883-474F-B10B-3261B49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13DDE-234E-4F8B-A9BC-92349028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EDEB5-CA15-4A32-B276-0FFB64A8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CE08F-B84D-41D5-B524-A13480FD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6761E-89D2-452F-A494-4A4104E4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3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E63FDB-9ADA-44B7-8D7A-8CC3B67E4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207281-D18F-4E09-963E-7F2347D2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0D7DB-834A-4ED4-852F-C68A23E0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79E0F-D040-4709-B52A-6B6715F6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5CCF2-A380-449F-AF6A-3D9D7843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9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48DBC-B4C6-45BA-A66E-9186D6A3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B2EF6-B011-4B61-8BC1-35705E64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CAD86-D9C9-4862-A0A9-6833A058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4A59F-36F8-4479-8C39-E2BAB1EA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AD2ED-B98B-42C9-8997-FCC9380E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E7B947-ABDF-4BCA-B92C-624C34F00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33" y="136525"/>
            <a:ext cx="1303734" cy="11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FA1F7-982A-4856-AB5B-EB79528A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FC71E-DFAC-4E39-8300-72B08582E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9416D-C0FC-4985-96F8-B81C1E17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9A094-7E38-43BE-8E4D-CB71E58A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3138A-3865-454F-A277-0F1B7FB7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2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F6C03-6D72-4F25-B393-B12550A7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25418-4408-404D-A6D1-F83814348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903C2-636B-4EBD-B203-70877CB5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E592C-5830-444E-87D0-ADAB88E9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81D49-8194-4DD3-AF52-1A8CDA07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00B3BA-3A7A-4821-96B0-34ACF91B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611609-F38A-465C-BAB2-FD9D1E29A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33" y="136525"/>
            <a:ext cx="1303734" cy="11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D27B-B3A7-4AC7-B92A-45D48907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740E6-53D3-496B-A220-F7E29DD73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0B8758-F11F-4935-AF73-9539C1C0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EA76C9-C992-4F9A-A005-11813A7A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077289-BCC8-477C-BE6D-820894E82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3E7641-519E-4E23-8948-19AD8418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995F68-F7A8-438F-8CCE-7241CD84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D9A958-0956-4A3B-888C-DED2508F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25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4D42-0E44-41BB-BF69-439C9C8D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1F109B-A49D-4EBE-BD2F-FB3CFFD6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29F16E-9B8E-40B3-A7AB-76C4665D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61EBD-C71E-4DB1-8F2A-6868B9F6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8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44A8AB-5A73-4F4B-AB01-E0467DCC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271D8-D5C2-4EE3-8339-8C05381F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36F69-78D0-4025-8B9F-33350C06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7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B6893-2360-46DF-955B-8AC5ACD1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AE244-9866-414E-83B7-B6529C50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E15E0-1613-459E-B6FC-25687E3F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8DF01-7440-4E27-8438-2A56450B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64131-51D3-42B8-A194-CFFB55A0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A28C4-4082-42F4-9896-C987DAD1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711D4-4A07-46E1-9995-0AAE1FCD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24A96B-B7B6-45C5-8E1A-BB3BB2F08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8CBE8-5BEC-4BF6-A2D1-574E2B4F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45868-75E5-4C8F-813A-D813C5C3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61BDD-1560-4613-A7DE-5632DCEE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415AD-3F92-480D-BBD0-C5D33217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0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01F25F-9F6E-4838-812A-E11E691D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5DF6D-5B05-45C9-AB2B-28451C52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F4579-890C-4732-BDF1-AC39B6EBF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B259-D56F-48A8-85A7-71169C536460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241E0-FB25-4F7E-BB82-9C3C17512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00445-ACC1-4560-965F-D2424B6CE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A76A-FCDF-4193-9D33-B068965C0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0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eb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5574881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matplotlib/matplotlib-tutorial.html" TargetMode="External"/><Relationship Id="rId5" Type="http://schemas.openxmlformats.org/officeDocument/2006/relationships/hyperlink" Target="https://www.runoob.com/numpy/numpy-tutorial.html" TargetMode="External"/><Relationship Id="rId4" Type="http://schemas.openxmlformats.org/officeDocument/2006/relationships/hyperlink" Target="https://zhuanlan.zhihu.com/p/13770234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589FD-599B-4D75-9F34-218C2BF3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签到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14D9199-8905-43A2-8738-8325BA3B3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49" y="271486"/>
            <a:ext cx="6572102" cy="6586514"/>
          </a:xfrm>
        </p:spPr>
      </p:pic>
    </p:spTree>
    <p:extLst>
      <p:ext uri="{BB962C8B-B14F-4D97-AF65-F5344CB8AC3E}">
        <p14:creationId xmlns:p14="http://schemas.microsoft.com/office/powerpoint/2010/main" val="122047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3D0C8-432E-BAFC-26F6-D0DD7A8E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18628C-0FF6-C101-7F94-73421ED83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梯度定义：梯度是一个向量，表示某一函数在该点出的方向导数沿着该方向取得最大值。</a:t>
                </a:r>
                <a:endParaRPr lang="en-US" altLang="zh-CN" dirty="0"/>
              </a:p>
              <a:p>
                <a:r>
                  <a:rPr lang="zh-CN" altLang="en-US" dirty="0"/>
                  <a:t>也就是说该点处沿着梯度的方向变化最快，变化率最大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沿着梯度方向容易找到函数最大值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沿着梯度方向的反方向，容易找到函数最小值</a:t>
                </a:r>
                <a:endParaRPr lang="en-US" altLang="zh-CN" dirty="0"/>
              </a:p>
              <a:p>
                <a:r>
                  <a:rPr lang="zh-CN" altLang="en-US" dirty="0"/>
                  <a:t>梯度下降的一般公式为：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18628C-0FF6-C101-7F94-73421ED83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085E23A-BAA1-8AF8-D5FC-B2AA8C873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89" y="4019107"/>
            <a:ext cx="4989111" cy="24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7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3AB98-5A09-3B96-C89E-762088E7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为什么要设置学习率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AC455-9C7A-F889-8341-7FE915D4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学习率限制了下一步能到达的地方</a:t>
            </a:r>
            <a:endParaRPr lang="en-US" altLang="zh-CN" dirty="0"/>
          </a:p>
          <a:p>
            <a:r>
              <a:rPr lang="zh-CN" altLang="en-US" dirty="0"/>
              <a:t>如果学习率太小，可能很难达到最小值</a:t>
            </a:r>
            <a:endParaRPr lang="en-US" altLang="zh-CN" dirty="0"/>
          </a:p>
          <a:p>
            <a:r>
              <a:rPr lang="zh-CN" altLang="en-US" dirty="0"/>
              <a:t>如果学习率太大，则会错过最小值，无法收敛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3FB2D9-1E57-8CF8-89B5-1CE956FA8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12" y="3836830"/>
            <a:ext cx="5052976" cy="23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8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587DE-6DB1-5950-05B0-CADD92C3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单变量的梯度下降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45BBAE-2A90-DE76-2E55-D6D939A8C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假设有一个单变量的函数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，我们向找该函数的最小值</a:t>
                </a:r>
                <a:endParaRPr lang="en-US" altLang="zh-CN" dirty="0"/>
              </a:p>
              <a:p>
                <a:r>
                  <a:rPr lang="zh-CN" altLang="en-US" dirty="0"/>
                  <a:t>该函数的微分计算公式为：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我们可以初始化起点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迭代过程为：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45BBAE-2A90-DE76-2E55-D6D939A8C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806C9AC-DFA8-7B4D-1D21-878ED08BC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009" y="3444949"/>
            <a:ext cx="2235274" cy="29366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C35977-5233-CBC3-1A67-EEF7A0404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39" y="2806995"/>
            <a:ext cx="3917261" cy="38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C6FF8-8C9C-1792-7A3B-526D538B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图像分类</a:t>
            </a:r>
            <a:r>
              <a:rPr lang="en-US" altLang="zh-CN" dirty="0"/>
              <a:t>——</a:t>
            </a:r>
            <a:r>
              <a:rPr lang="zh-CN" altLang="en-US" dirty="0"/>
              <a:t>手写字体识别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1F84E2-B170-013D-B99D-0374E3172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对于一张内容为手写数字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的图片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来说，我们希望能够找到一个函数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然而由于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的表达式往往非常难以求解，所以我们采用神经网络的方式来逼近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记采用的神经网络为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b="0" dirty="0"/>
                  <a:t>，对于一张图片其输出为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要使得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b="0" dirty="0"/>
                  <a:t>逼近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，只需要让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b="0" dirty="0"/>
                  <a:t>尽可能靠近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1F84E2-B170-013D-B99D-0374E3172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34B8CCE-B653-FA72-F5CD-C89058C4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575" y="4319588"/>
            <a:ext cx="25622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B0C17-84BF-6A54-CE2C-D00B2C2E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图像分类</a:t>
            </a:r>
            <a:r>
              <a:rPr lang="en-US" altLang="zh-CN" dirty="0"/>
              <a:t>——</a:t>
            </a:r>
            <a:r>
              <a:rPr lang="zh-CN" altLang="en-US" dirty="0"/>
              <a:t>手写字体识别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F9211-E246-8A96-66CF-6138C9C5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从神经网络的示意图来看，网络的输入应当是一个向量，而一张图片则是一个矩阵。</a:t>
            </a:r>
            <a:endParaRPr lang="en-US" altLang="zh-CN" dirty="0"/>
          </a:p>
          <a:p>
            <a:r>
              <a:rPr lang="zh-CN" altLang="en-US" dirty="0"/>
              <a:t>因此，可以考虑将一张图片展平成一个行向量</a:t>
            </a:r>
            <a:endParaRPr lang="en-US" altLang="zh-CN" dirty="0"/>
          </a:p>
          <a:p>
            <a:r>
              <a:rPr lang="zh-CN" altLang="en-US" dirty="0"/>
              <a:t>为了提高计算效率，可以将行向量拼成一个矩阵，利用矩阵运算提高计算效率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D3CBC1-AD71-ADE0-539A-7207B96B2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116" y="4001294"/>
            <a:ext cx="4589767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017E6-0FB6-41A9-D7CD-A6F8176B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梯度下降优化多层感知机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CEC8C5-AD5D-8AAB-AE0E-19EAFB2C6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记损失函数为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为了优化参数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zh-CN" altLang="en-US" dirty="0"/>
                  <a:t>，只需要计算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zh-CN" altLang="en-US" dirty="0"/>
                  <a:t>以及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可以直接利用梯度下降进行优化</a:t>
                </a:r>
                <a:endParaRPr lang="en-US" altLang="zh-CN" dirty="0"/>
              </a:p>
              <a:p>
                <a:r>
                  <a:rPr lang="zh-CN" altLang="en-US" dirty="0"/>
                  <a:t>为了优化参数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/>
                  <a:t>，根据链式法则，可以得到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计算出了所有参数的梯度后，按照计算出来的方向进行参数更新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CEC8C5-AD5D-8AAB-AE0E-19EAFB2C6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E756A94-E6A3-A90D-4CE2-3B184556CCE0}"/>
                  </a:ext>
                </a:extLst>
              </p:cNvPr>
              <p:cNvSpPr txBox="1"/>
              <p:nvPr/>
            </p:nvSpPr>
            <p:spPr>
              <a:xfrm>
                <a:off x="8718698" y="5736458"/>
                <a:ext cx="3473302" cy="88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E756A94-E6A3-A90D-4CE2-3B184556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698" y="5736458"/>
                <a:ext cx="3473302" cy="881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92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428F4-787E-1902-81B9-7D555BB6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002D5-A2A3-D3C0-A1BA-E36E25A9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cs typeface="Times New Roman" panose="02020603050405020304" pitchFamily="18" charset="0"/>
              </a:rPr>
              <a:t>MNIST</a:t>
            </a:r>
            <a:r>
              <a:rPr lang="zh-CN" altLang="en-US" dirty="0">
                <a:cs typeface="Times New Roman" panose="02020603050405020304" pitchFamily="18" charset="0"/>
              </a:rPr>
              <a:t>手写数字</a:t>
            </a:r>
            <a:r>
              <a:rPr lang="zh-CN" altLang="en-US" sz="2800" dirty="0">
                <a:cs typeface="Times New Roman" panose="02020603050405020304" pitchFamily="18" charset="0"/>
              </a:rPr>
              <a:t>数据集完成</a:t>
            </a:r>
            <a:r>
              <a:rPr lang="zh-CN" altLang="en-US" dirty="0">
                <a:cs typeface="Times New Roman" panose="02020603050405020304" pitchFamily="18" charset="0"/>
              </a:rPr>
              <a:t>图像分类任务</a:t>
            </a:r>
            <a:r>
              <a:rPr lang="zh-CN" altLang="en-US" sz="2800" dirty="0">
                <a:cs typeface="Times New Roman" panose="02020603050405020304" pitchFamily="18" charset="0"/>
              </a:rPr>
              <a:t>，在测试集完成测试，计算准确率。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要求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设计多层感知机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zh-CN" altLang="en-US" dirty="0">
                <a:cs typeface="Times New Roman" panose="02020603050405020304" pitchFamily="18" charset="0"/>
              </a:rPr>
              <a:t>至少两层全连接层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r>
              <a:rPr lang="zh-CN" altLang="en-US" dirty="0">
                <a:cs typeface="Times New Roman" panose="02020603050405020304" pitchFamily="18" charset="0"/>
              </a:rPr>
              <a:t>，并使用激活函数，选择合适的损失函数，并手动推导参数更新公式，利用训练集完成网络训练，并在测试集上计算准确率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需提交实验报告</a:t>
            </a:r>
            <a:r>
              <a:rPr lang="en-US" altLang="zh-CN" dirty="0">
                <a:cs typeface="Times New Roman" panose="02020603050405020304" pitchFamily="18" charset="0"/>
              </a:rPr>
              <a:t>+</a:t>
            </a:r>
            <a:r>
              <a:rPr lang="zh-CN" altLang="en-US" dirty="0">
                <a:cs typeface="Times New Roman" panose="02020603050405020304" pitchFamily="18" charset="0"/>
              </a:rPr>
              <a:t>代码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cs typeface="Times New Roman" panose="02020603050405020304" pitchFamily="18" charset="0"/>
              </a:rPr>
              <a:t>实验报告应包含参数更新公式的推导，损失的可视化展示，以及学习率对准确率影响的可视化展示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57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7F4DD-DF4D-6D8C-B23F-E352BF22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E3D67-DC8F-35B9-5AF7-147A2424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数据集说明：</a:t>
            </a:r>
            <a:r>
              <a:rPr lang="en-US" altLang="zh-CN" dirty="0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数据集下载及可视化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en-US" altLang="zh-CN" dirty="0"/>
          </a:p>
          <a:p>
            <a:r>
              <a:rPr lang="zh-CN" altLang="en-US" dirty="0"/>
              <a:t>矩阵求导：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https://zhuanlan.zhihu.com/p/137702347</a:t>
            </a:r>
            <a:endParaRPr lang="en-US" altLang="zh-CN" dirty="0"/>
          </a:p>
          <a:p>
            <a:r>
              <a:rPr lang="zh-CN" altLang="en-US" dirty="0"/>
              <a:t>矩阵运算库</a:t>
            </a:r>
            <a:r>
              <a:rPr lang="en-US" altLang="zh-CN" dirty="0" err="1"/>
              <a:t>Numpy</a:t>
            </a:r>
            <a:r>
              <a:rPr lang="zh-CN" altLang="en-US" dirty="0"/>
              <a:t>教程：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https://www.runoob.com/numpy/numpy-tutorial.html</a:t>
            </a:r>
            <a:endParaRPr lang="en-US" altLang="zh-CN" dirty="0"/>
          </a:p>
          <a:p>
            <a:r>
              <a:rPr lang="en-US" altLang="zh-CN" dirty="0"/>
              <a:t>Matplotlib</a:t>
            </a:r>
            <a:r>
              <a:rPr lang="zh-CN" altLang="en-US" dirty="0"/>
              <a:t>可视化教程</a:t>
            </a:r>
            <a:r>
              <a:rPr lang="en-US" altLang="zh-CN" dirty="0"/>
              <a:t>: </a:t>
            </a:r>
            <a:r>
              <a:rPr lang="en-US" altLang="zh-CN" dirty="0">
                <a:hlinkClick r:id="rId6"/>
              </a:rPr>
              <a:t>https://www.runoob.com/matplotlib/matplotlib-tutorial.html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31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AA4D52-0E63-44A6-A862-5DABD234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55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图像分类</a:t>
            </a:r>
          </a:p>
        </p:txBody>
      </p:sp>
    </p:spTree>
    <p:extLst>
      <p:ext uri="{BB962C8B-B14F-4D97-AF65-F5344CB8AC3E}">
        <p14:creationId xmlns:p14="http://schemas.microsoft.com/office/powerpoint/2010/main" val="84453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1D38-8A4F-4DAF-BC88-7768155D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F59DF-E308-498F-89A9-FFA5F158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神经网络概述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梯度下降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利用梯度下降进行反向传播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手写字体识别介绍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7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9ED14-74A1-2E23-F953-2D5EE735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D32F3-086D-FED0-284C-CFDF221D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神经网络采用了仿生学的思想，通过模拟生物神经网络的结构和功能来实现建模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D40CB0-2B80-5090-1E5A-04B5640CA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6750"/>
            <a:ext cx="5509960" cy="29702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E44D3B-E397-2F06-2DD9-38AD62CDE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6751"/>
            <a:ext cx="5257800" cy="23815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5AAD4E-B61D-A169-BA97-05E8BF1A6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506" y="5588333"/>
            <a:ext cx="30194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761D7-B545-4262-E369-2A32D41A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单层感知机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3D047E-9A96-1BE3-95C3-2C4783F41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由于</a:t>
                </a:r>
                <a:r>
                  <a:rPr lang="en-US" altLang="zh-CN" dirty="0"/>
                  <a:t>M-P</a:t>
                </a:r>
                <a:r>
                  <a:rPr lang="zh-CN" altLang="en-US" dirty="0"/>
                  <a:t>神经元模型参数需要事先设定好，为了能够自适应学习出所需要的参数，有研究人员就提出了单层感知机</a:t>
                </a:r>
                <a:r>
                  <a:rPr lang="en-US" altLang="zh-CN" dirty="0"/>
                  <a:t>(Perceptron)</a:t>
                </a:r>
              </a:p>
              <a:p>
                <a:r>
                  <a:rPr lang="zh-CN" altLang="en-US" dirty="0"/>
                  <a:t>感知机的基本公式为：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3D047E-9A96-1BE3-95C3-2C4783F41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8ADAC45-8A2B-B4CB-C270-5E9B667AC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34048"/>
            <a:ext cx="5622381" cy="2665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1D3D92-6C17-BB50-7C6C-72BEF3D3F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79" y="3494938"/>
            <a:ext cx="5384089" cy="310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9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1D3E-1F46-9A6B-2B38-D9B239FF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多层感知机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122C8-F1BA-F1F4-51B3-A84A99DE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可以看到，单层感知机只能处理线性分类问题，当数据线性不可分时，单层感知机效果较差。</a:t>
            </a:r>
            <a:endParaRPr lang="en-US" altLang="zh-CN" dirty="0"/>
          </a:p>
          <a:p>
            <a:r>
              <a:rPr lang="zh-CN" altLang="en-US" dirty="0"/>
              <a:t>但当增加了计算层后，两层神经网络就已经具有了非常好的非线性分类效果。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99196-9527-C17F-2016-BC76F495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19" y="3586163"/>
            <a:ext cx="6715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3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22B0C-AF3F-4A54-FC3B-C63E9459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多层感知机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93350-1679-01D2-12F0-63C2FA48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经典的多层感知机结构如下：</a:t>
            </a:r>
            <a:endParaRPr lang="en-US" altLang="zh-C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70314C5-5F0C-243D-F580-D2026E6B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95" y="3273900"/>
            <a:ext cx="3603330" cy="321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AAD5FE-7B2B-14DD-74DA-33B2B0006D82}"/>
                  </a:ext>
                </a:extLst>
              </p:cNvPr>
              <p:cNvSpPr txBox="1"/>
              <p:nvPr/>
            </p:nvSpPr>
            <p:spPr>
              <a:xfrm>
                <a:off x="6283844" y="4001294"/>
                <a:ext cx="4338084" cy="114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AAD5FE-7B2B-14DD-74DA-33B2B0006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44" y="4001294"/>
                <a:ext cx="4338084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96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70D61-F20D-1A5B-8836-18738F29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多层感知机</a:t>
            </a:r>
            <a:r>
              <a:rPr lang="en-US" altLang="zh-CN" dirty="0"/>
              <a:t>——</a:t>
            </a:r>
            <a:r>
              <a:rPr lang="zh-CN" altLang="en-US" dirty="0"/>
              <a:t>激活函数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786954-4F1F-DE52-C2EB-5AA7C5C77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两层神经网络不再使用</a:t>
                </a:r>
                <a:r>
                  <a:rPr lang="en-US" altLang="zh-CN" dirty="0"/>
                  <a:t>sign</a:t>
                </a:r>
                <a:r>
                  <a:rPr lang="zh-CN" altLang="en-US" dirty="0"/>
                  <a:t>作为函数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，而是使用一些平滑的函数作为函数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，该函数也被称作激活函数</a:t>
                </a:r>
                <a:endParaRPr lang="en-US" altLang="zh-CN" dirty="0"/>
              </a:p>
              <a:p>
                <a:r>
                  <a:rPr lang="zh-CN" altLang="en-US" dirty="0"/>
                  <a:t>常用的激活函数有：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Sigmoid: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 err="1"/>
                  <a:t>ReLU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 err="1"/>
                  <a:t>Softmax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786954-4F1F-DE52-C2EB-5AA7C5C77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34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E9081-8EDD-9CEA-FE9C-3B63A225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0443F1-CF4B-8C3A-DC94-335E68BDC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作用：为了衡量网络表现是否良好，并为之后的网络参数优化提供指导。</a:t>
                </a:r>
                <a:endParaRPr lang="en-US" altLang="zh-CN" dirty="0"/>
              </a:p>
              <a:p>
                <a:r>
                  <a:rPr lang="zh-CN" altLang="en-US" dirty="0"/>
                  <a:t>常见的用在分类任务上的损失函数：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均方误差</a:t>
                </a:r>
                <a:r>
                  <a:rPr lang="en-US" altLang="zh-CN" dirty="0"/>
                  <a:t>(MSE):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交叉熵</a:t>
                </a:r>
                <a:r>
                  <a:rPr lang="en-US" altLang="zh-CN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因此，我们的任务就转变成了优化网络参数，使得损失函数达到最小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0443F1-CF4B-8C3A-DC94-335E68BDC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02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7999</TotalTime>
  <Words>1140</Words>
  <Application>Microsoft Office PowerPoint</Application>
  <PresentationFormat>宽屏</PresentationFormat>
  <Paragraphs>105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签到</vt:lpstr>
      <vt:lpstr>神经网络 与 图像分类</vt:lpstr>
      <vt:lpstr>目录</vt:lpstr>
      <vt:lpstr>神经网络概述</vt:lpstr>
      <vt:lpstr>单层感知机</vt:lpstr>
      <vt:lpstr>多层感知机</vt:lpstr>
      <vt:lpstr>多层感知机</vt:lpstr>
      <vt:lpstr>多层感知机——激活函数</vt:lpstr>
      <vt:lpstr>损失函数</vt:lpstr>
      <vt:lpstr>梯度下降</vt:lpstr>
      <vt:lpstr>为什么要设置学习率</vt:lpstr>
      <vt:lpstr>单变量的梯度下降</vt:lpstr>
      <vt:lpstr>图像分类——手写字体识别</vt:lpstr>
      <vt:lpstr>图像分类——手写字体识别</vt:lpstr>
      <vt:lpstr>梯度下降优化多层感知机</vt:lpstr>
      <vt:lpstr>实验任务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人工智能实验</dc:title>
  <dc:creator>雷至祺</dc:creator>
  <cp:lastModifiedBy>Administrator</cp:lastModifiedBy>
  <cp:revision>1926</cp:revision>
  <dcterms:created xsi:type="dcterms:W3CDTF">2021-06-03T02:07:50Z</dcterms:created>
  <dcterms:modified xsi:type="dcterms:W3CDTF">2023-05-23T04:26:33Z</dcterms:modified>
</cp:coreProperties>
</file>