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63" r:id="rId7"/>
    <p:sldId id="257" r:id="rId8"/>
    <p:sldId id="258" r:id="rId9"/>
    <p:sldId id="259" r:id="rId10"/>
    <p:sldId id="260" r:id="rId11"/>
    <p:sldId id="26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DAEF"/>
    <a:srgbClr val="D6E1F2"/>
    <a:srgbClr val="F7C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E6508-3494-4A8A-B046-D4FE49AD4FAF}" v="2" dt="2020-04-21T03:31:57.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neliu Antonescu" userId="50cdba2b-2a60-4a36-a43a-4d8c1d3af490" providerId="ADAL" clId="{AD374867-EF14-45F3-A45A-8D1F837BE1CF}"/>
    <pc:docChg chg="modSld">
      <pc:chgData name="Corneliu Antonescu" userId="50cdba2b-2a60-4a36-a43a-4d8c1d3af490" providerId="ADAL" clId="{AD374867-EF14-45F3-A45A-8D1F837BE1CF}" dt="2020-04-21T03:33:03.941" v="171" actId="1076"/>
      <pc:docMkLst>
        <pc:docMk/>
      </pc:docMkLst>
      <pc:sldChg chg="modSp setBg">
        <pc:chgData name="Corneliu Antonescu" userId="50cdba2b-2a60-4a36-a43a-4d8c1d3af490" providerId="ADAL" clId="{AD374867-EF14-45F3-A45A-8D1F837BE1CF}" dt="2020-04-21T03:33:03.941" v="171" actId="1076"/>
        <pc:sldMkLst>
          <pc:docMk/>
          <pc:sldMk cId="551867790" sldId="256"/>
        </pc:sldMkLst>
        <pc:spChg chg="mod">
          <ac:chgData name="Corneliu Antonescu" userId="50cdba2b-2a60-4a36-a43a-4d8c1d3af490" providerId="ADAL" clId="{AD374867-EF14-45F3-A45A-8D1F837BE1CF}" dt="2020-04-21T03:33:00.221" v="170" actId="1076"/>
          <ac:spMkLst>
            <pc:docMk/>
            <pc:sldMk cId="551867790" sldId="256"/>
            <ac:spMk id="2" creationId="{3BCB3A72-68EC-4069-A77C-B8B74839139B}"/>
          </ac:spMkLst>
        </pc:spChg>
        <pc:spChg chg="mod">
          <ac:chgData name="Corneliu Antonescu" userId="50cdba2b-2a60-4a36-a43a-4d8c1d3af490" providerId="ADAL" clId="{AD374867-EF14-45F3-A45A-8D1F837BE1CF}" dt="2020-04-21T03:33:03.941" v="171" actId="1076"/>
          <ac:spMkLst>
            <pc:docMk/>
            <pc:sldMk cId="551867790" sldId="256"/>
            <ac:spMk id="3" creationId="{13A5E123-DCE3-4750-80E5-A6A8FBD042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372-F56D-4B93-B7B7-9984EAA2F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C8B4AA-A849-4E8D-B439-2C706C354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EAA9E-E00B-46B3-8A43-6EF79D4B2865}"/>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AA7277AF-148D-433D-85D6-357DD7BCB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8CC29-BACB-47A1-A912-618038F24FDB}"/>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240906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ED80-DD28-48F5-857C-36F902A21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A55C8-3DF8-4933-9346-72C5D75FF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0FE9-68C6-4BB3-979E-CB2AEAC9A14A}"/>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D6A5D74F-EBF7-4437-8DD7-2EF2DE44B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93054-BBEC-4C64-A75C-5EB6DE766540}"/>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4452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4BE54-3F49-4909-86F0-A6AA89D0A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4024D-C0D5-4252-9AFB-A048292E0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7E94A-FAF3-4111-BF26-5795D84A0FA3}"/>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4C2F240B-E335-43E2-8879-BED93697D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AD369-B17F-4EF2-9957-5C99CABAA996}"/>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18700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7FEF-A172-4903-A48D-D884721B2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60348-06E2-4F03-94BD-D5B6FDD05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97EB1-9390-4E45-8552-1C9084E241FC}"/>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0A6329ED-A99E-48A0-AD7F-56840C9BD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DCB53-1FB6-4AEC-970B-020A2CE1D294}"/>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73186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E0FC-F1C9-4C0C-8018-7633EB979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39C2D5-C07C-439E-A775-5DFB7A02C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26465-A6B1-4A5E-B212-FD425E868E94}"/>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2E1D600B-5519-4C68-B47C-E77EDAFED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E6180-D66D-4158-90CB-FEB4E93FA1E8}"/>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292023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065D-0B6F-4278-B2E3-853A17E21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537E4-A917-4B4F-8FE4-76B7BE741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0CE36-825B-4A84-B417-CD9599207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0C2EA6-9B75-4B80-9598-9D45540C9CFB}"/>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6" name="Footer Placeholder 5">
            <a:extLst>
              <a:ext uri="{FF2B5EF4-FFF2-40B4-BE49-F238E27FC236}">
                <a16:creationId xmlns:a16="http://schemas.microsoft.com/office/drawing/2014/main" id="{31108AA1-ABBC-4D79-B242-65E0C8CCD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1A8E6-2ED4-4E59-A501-6350A357DC4A}"/>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97020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47D0-8305-48CE-9048-B50F8CC4AA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A89A7-9498-4F16-9FF8-3BABF7AFA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726FD-C367-45FC-921C-9420F7F15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B17D3-D9FD-412B-A518-23CBF6635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6428B-3AC8-419C-995F-7ACF4621B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C743A-0F51-49CA-954F-9EAAE0AA5CCE}"/>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8" name="Footer Placeholder 7">
            <a:extLst>
              <a:ext uri="{FF2B5EF4-FFF2-40B4-BE49-F238E27FC236}">
                <a16:creationId xmlns:a16="http://schemas.microsoft.com/office/drawing/2014/main" id="{186C5279-1FA8-475F-8048-E4A66CFD4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8B8AC7-48E9-45B6-AD50-897A4FDAF816}"/>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189365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A901-0E78-4DEE-AC2F-112C51CB3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3C929-A17B-45CD-B822-332A787708AA}"/>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4" name="Footer Placeholder 3">
            <a:extLst>
              <a:ext uri="{FF2B5EF4-FFF2-40B4-BE49-F238E27FC236}">
                <a16:creationId xmlns:a16="http://schemas.microsoft.com/office/drawing/2014/main" id="{C23A7BDE-9006-4F0A-9E2F-8151D1271A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E5C4C-B588-4B33-927B-FE583A5F35FE}"/>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316037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D17C7-D232-40DF-8272-A7CADE2183E5}"/>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3" name="Footer Placeholder 2">
            <a:extLst>
              <a:ext uri="{FF2B5EF4-FFF2-40B4-BE49-F238E27FC236}">
                <a16:creationId xmlns:a16="http://schemas.microsoft.com/office/drawing/2014/main" id="{AA8A2B45-5262-4168-BB22-C6B3A1AE4D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4F4702-6C48-4A9A-AD54-0342905AA6D9}"/>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141166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4542-8944-4E37-A18E-1059AF3EF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5BEE54-30BF-4601-96D9-F6461FCFE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D9E14-A64E-4628-9E8E-ADAB90864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806D-E962-4EA4-A3D9-A65AFC7662A3}"/>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6" name="Footer Placeholder 5">
            <a:extLst>
              <a:ext uri="{FF2B5EF4-FFF2-40B4-BE49-F238E27FC236}">
                <a16:creationId xmlns:a16="http://schemas.microsoft.com/office/drawing/2014/main" id="{9D3EE278-9FC9-4D66-8131-F39C8B0F1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275C1-8803-4BA6-AC49-0BEB7ECB7F56}"/>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388740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4312-5E5C-4447-964A-1B023F5D7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AFEF6-0357-4873-B0FE-F911AD06E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FECA99-F838-4FF0-8C02-3C94893E8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BAFD0-19D1-4918-9366-E62D6D873033}"/>
              </a:ext>
            </a:extLst>
          </p:cNvPr>
          <p:cNvSpPr>
            <a:spLocks noGrp="1"/>
          </p:cNvSpPr>
          <p:nvPr>
            <p:ph type="dt" sz="half" idx="10"/>
          </p:nvPr>
        </p:nvSpPr>
        <p:spPr/>
        <p:txBody>
          <a:bodyPr/>
          <a:lstStyle/>
          <a:p>
            <a:fld id="{DD2FB84A-C43E-45AF-830C-9790FFE9F192}" type="datetimeFigureOut">
              <a:rPr lang="en-US" smtClean="0"/>
              <a:t>4/20/2020</a:t>
            </a:fld>
            <a:endParaRPr lang="en-US"/>
          </a:p>
        </p:txBody>
      </p:sp>
      <p:sp>
        <p:nvSpPr>
          <p:cNvPr id="6" name="Footer Placeholder 5">
            <a:extLst>
              <a:ext uri="{FF2B5EF4-FFF2-40B4-BE49-F238E27FC236}">
                <a16:creationId xmlns:a16="http://schemas.microsoft.com/office/drawing/2014/main" id="{EC3D7C3C-900B-469C-85D8-BE52E3AF6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BCD7F-211A-434C-A963-9E2A7638F391}"/>
              </a:ext>
            </a:extLst>
          </p:cNvPr>
          <p:cNvSpPr>
            <a:spLocks noGrp="1"/>
          </p:cNvSpPr>
          <p:nvPr>
            <p:ph type="sldNum" sz="quarter" idx="12"/>
          </p:nvPr>
        </p:nvSpPr>
        <p:spPr/>
        <p:txBody>
          <a:bodyPr/>
          <a:lstStyle/>
          <a:p>
            <a:fld id="{23A40DC7-3667-4B4C-9A75-363103CBE35A}" type="slidenum">
              <a:rPr lang="en-US" smtClean="0"/>
              <a:t>‹#›</a:t>
            </a:fld>
            <a:endParaRPr lang="en-US"/>
          </a:p>
        </p:txBody>
      </p:sp>
    </p:spTree>
    <p:extLst>
      <p:ext uri="{BB962C8B-B14F-4D97-AF65-F5344CB8AC3E}">
        <p14:creationId xmlns:p14="http://schemas.microsoft.com/office/powerpoint/2010/main" val="49380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09988-5A2A-47A9-B267-3D378B590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116B21-AA47-4227-B822-A81338DCE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AF990-EEE9-466E-A524-DEC8C4884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FB84A-C43E-45AF-830C-9790FFE9F192}" type="datetimeFigureOut">
              <a:rPr lang="en-US" smtClean="0"/>
              <a:t>4/20/2020</a:t>
            </a:fld>
            <a:endParaRPr lang="en-US"/>
          </a:p>
        </p:txBody>
      </p:sp>
      <p:sp>
        <p:nvSpPr>
          <p:cNvPr id="5" name="Footer Placeholder 4">
            <a:extLst>
              <a:ext uri="{FF2B5EF4-FFF2-40B4-BE49-F238E27FC236}">
                <a16:creationId xmlns:a16="http://schemas.microsoft.com/office/drawing/2014/main" id="{2BCF1D7C-4CC8-472E-9C9E-71A404A1F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E2F745-039D-4A42-9529-BE90EEF7B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40DC7-3667-4B4C-9A75-363103CBE35A}" type="slidenum">
              <a:rPr lang="en-US" smtClean="0"/>
              <a:t>‹#›</a:t>
            </a:fld>
            <a:endParaRPr lang="en-US"/>
          </a:p>
        </p:txBody>
      </p:sp>
    </p:spTree>
    <p:extLst>
      <p:ext uri="{BB962C8B-B14F-4D97-AF65-F5344CB8AC3E}">
        <p14:creationId xmlns:p14="http://schemas.microsoft.com/office/powerpoint/2010/main" val="217287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45000">
              <a:schemeClr val="accent1">
                <a:lumMod val="45000"/>
                <a:lumOff val="55000"/>
              </a:schemeClr>
            </a:gs>
            <a:gs pos="22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3A72-68EC-4069-A77C-B8B74839139B}"/>
              </a:ext>
            </a:extLst>
          </p:cNvPr>
          <p:cNvSpPr>
            <a:spLocks noGrp="1"/>
          </p:cNvSpPr>
          <p:nvPr>
            <p:ph type="ctrTitle"/>
          </p:nvPr>
        </p:nvSpPr>
        <p:spPr>
          <a:xfrm>
            <a:off x="1524000" y="1486257"/>
            <a:ext cx="9144000" cy="2387600"/>
          </a:xfrm>
        </p:spPr>
        <p:txBody>
          <a:bodyPr>
            <a:normAutofit fontScale="90000"/>
          </a:bodyPr>
          <a:lstStyle/>
          <a:p>
            <a:r>
              <a:rPr lang="en-US" dirty="0">
                <a:effectLst>
                  <a:outerShdw blurRad="50800" dir="6600000" sx="99000" sy="99000" kx="-1800000" algn="bl" rotWithShape="0">
                    <a:schemeClr val="bg1">
                      <a:lumMod val="95000"/>
                      <a:alpha val="50000"/>
                    </a:schemeClr>
                  </a:outerShdw>
                </a:effectLst>
              </a:rPr>
              <a:t>Exploring venues categories in areas of high and low prevalence of obesity</a:t>
            </a:r>
          </a:p>
        </p:txBody>
      </p:sp>
      <p:sp>
        <p:nvSpPr>
          <p:cNvPr id="3" name="Subtitle 2">
            <a:extLst>
              <a:ext uri="{FF2B5EF4-FFF2-40B4-BE49-F238E27FC236}">
                <a16:creationId xmlns:a16="http://schemas.microsoft.com/office/drawing/2014/main" id="{13A5E123-DCE3-4750-80E5-A6A8FBD042CE}"/>
              </a:ext>
            </a:extLst>
          </p:cNvPr>
          <p:cNvSpPr>
            <a:spLocks noGrp="1"/>
          </p:cNvSpPr>
          <p:nvPr>
            <p:ph type="subTitle" idx="1"/>
          </p:nvPr>
        </p:nvSpPr>
        <p:spPr>
          <a:xfrm>
            <a:off x="1524000" y="4805687"/>
            <a:ext cx="9144000" cy="1655762"/>
          </a:xfrm>
        </p:spPr>
        <p:txBody>
          <a:bodyPr/>
          <a:lstStyle/>
          <a:p>
            <a:pPr algn="l"/>
            <a:r>
              <a:rPr lang="en-US" dirty="0"/>
              <a:t>Coursera Capstone 				by Corneliu Antonescu</a:t>
            </a:r>
          </a:p>
        </p:txBody>
      </p:sp>
    </p:spTree>
    <p:extLst>
      <p:ext uri="{BB962C8B-B14F-4D97-AF65-F5344CB8AC3E}">
        <p14:creationId xmlns:p14="http://schemas.microsoft.com/office/powerpoint/2010/main" val="55186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2348-7BF4-4C18-A2BA-07C4A86E938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1B5565-4EC9-4C74-8A9E-7806EA62CAA5}"/>
              </a:ext>
            </a:extLst>
          </p:cNvPr>
          <p:cNvSpPr>
            <a:spLocks noGrp="1"/>
          </p:cNvSpPr>
          <p:nvPr>
            <p:ph idx="1"/>
          </p:nvPr>
        </p:nvSpPr>
        <p:spPr/>
        <p:txBody>
          <a:bodyPr/>
          <a:lstStyle/>
          <a:p>
            <a:r>
              <a:rPr lang="en-US" dirty="0"/>
              <a:t>Analysis of the business categories in areas of </a:t>
            </a:r>
            <a:r>
              <a:rPr lang="en-US" dirty="0" err="1"/>
              <a:t>hogh</a:t>
            </a:r>
            <a:r>
              <a:rPr lang="en-US" dirty="0"/>
              <a:t> versus low incidence can provide interesting insights.</a:t>
            </a:r>
          </a:p>
        </p:txBody>
      </p:sp>
    </p:spTree>
    <p:extLst>
      <p:ext uri="{BB962C8B-B14F-4D97-AF65-F5344CB8AC3E}">
        <p14:creationId xmlns:p14="http://schemas.microsoft.com/office/powerpoint/2010/main" val="195274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A4CE-FB72-4FF4-AEEE-480411ED7C69}"/>
              </a:ext>
            </a:extLst>
          </p:cNvPr>
          <p:cNvSpPr>
            <a:spLocks noGrp="1"/>
          </p:cNvSpPr>
          <p:nvPr>
            <p:ph type="title"/>
          </p:nvPr>
        </p:nvSpPr>
        <p:spPr/>
        <p:txBody>
          <a:bodyPr/>
          <a:lstStyle/>
          <a:p>
            <a:r>
              <a:rPr lang="en-US" dirty="0"/>
              <a:t>Obesity</a:t>
            </a:r>
          </a:p>
        </p:txBody>
      </p:sp>
      <p:sp>
        <p:nvSpPr>
          <p:cNvPr id="3" name="Content Placeholder 2">
            <a:extLst>
              <a:ext uri="{FF2B5EF4-FFF2-40B4-BE49-F238E27FC236}">
                <a16:creationId xmlns:a16="http://schemas.microsoft.com/office/drawing/2014/main" id="{019A0C3A-1711-4858-83E5-A357A811F2A7}"/>
              </a:ext>
            </a:extLst>
          </p:cNvPr>
          <p:cNvSpPr>
            <a:spLocks noGrp="1"/>
          </p:cNvSpPr>
          <p:nvPr>
            <p:ph idx="1"/>
          </p:nvPr>
        </p:nvSpPr>
        <p:spPr>
          <a:xfrm>
            <a:off x="838200" y="1825624"/>
            <a:ext cx="10515600" cy="4690269"/>
          </a:xfrm>
        </p:spPr>
        <p:txBody>
          <a:bodyPr/>
          <a:lstStyle/>
          <a:p>
            <a:r>
              <a:rPr lang="en-US" dirty="0"/>
              <a:t>A complex disease involving an excessive amount of body fat.</a:t>
            </a:r>
          </a:p>
          <a:p>
            <a:r>
              <a:rPr lang="en-US" dirty="0"/>
              <a:t>Caused by a combination of inherited factors combined with environment factors, and personal choices in terms of diet and exercise</a:t>
            </a:r>
          </a:p>
          <a:p>
            <a:endParaRPr lang="en-US" dirty="0"/>
          </a:p>
        </p:txBody>
      </p:sp>
      <p:graphicFrame>
        <p:nvGraphicFramePr>
          <p:cNvPr id="4" name="Table 3">
            <a:extLst>
              <a:ext uri="{FF2B5EF4-FFF2-40B4-BE49-F238E27FC236}">
                <a16:creationId xmlns:a16="http://schemas.microsoft.com/office/drawing/2014/main" id="{5A49340C-9E99-4474-A6FC-1FB9EC4EBE45}"/>
              </a:ext>
            </a:extLst>
          </p:cNvPr>
          <p:cNvGraphicFramePr>
            <a:graphicFrameLocks noGrp="1"/>
          </p:cNvGraphicFramePr>
          <p:nvPr>
            <p:extLst>
              <p:ext uri="{D42A27DB-BD31-4B8C-83A1-F6EECF244321}">
                <p14:modId xmlns:p14="http://schemas.microsoft.com/office/powerpoint/2010/main" val="3695034315"/>
              </p:ext>
            </p:extLst>
          </p:nvPr>
        </p:nvGraphicFramePr>
        <p:xfrm>
          <a:off x="5992683" y="4001294"/>
          <a:ext cx="6010276" cy="2514600"/>
        </p:xfrm>
        <a:graphic>
          <a:graphicData uri="http://schemas.openxmlformats.org/drawingml/2006/table">
            <a:tbl>
              <a:tblPr/>
              <a:tblGrid>
                <a:gridCol w="3005138">
                  <a:extLst>
                    <a:ext uri="{9D8B030D-6E8A-4147-A177-3AD203B41FA5}">
                      <a16:colId xmlns:a16="http://schemas.microsoft.com/office/drawing/2014/main" val="1210804712"/>
                    </a:ext>
                  </a:extLst>
                </a:gridCol>
                <a:gridCol w="3005138">
                  <a:extLst>
                    <a:ext uri="{9D8B030D-6E8A-4147-A177-3AD203B41FA5}">
                      <a16:colId xmlns:a16="http://schemas.microsoft.com/office/drawing/2014/main" val="3573647203"/>
                    </a:ext>
                  </a:extLst>
                </a:gridCol>
              </a:tblGrid>
              <a:tr h="0">
                <a:tc>
                  <a:txBody>
                    <a:bodyPr/>
                    <a:lstStyle/>
                    <a:p>
                      <a:pPr algn="l" fontAlgn="t"/>
                      <a:r>
                        <a:rPr lang="en-US" b="1">
                          <a:effectLst/>
                          <a:latin typeface="Helvetica" panose="020B0604020202020204" pitchFamily="34" charset="0"/>
                        </a:rPr>
                        <a:t>BMI</a:t>
                      </a:r>
                    </a:p>
                  </a:txBody>
                  <a:tcPr marL="114300" marR="114300" marT="114300" marB="114300">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a:effectLst/>
                          <a:latin typeface="Helvetica" panose="020B0604020202020204" pitchFamily="34" charset="0"/>
                        </a:rPr>
                        <a:t>Weight status</a:t>
                      </a:r>
                    </a:p>
                  </a:txBody>
                  <a:tcPr marL="114300" marR="114300" marT="114300" marB="114300">
                    <a:lnL>
                      <a:noFill/>
                    </a:lnL>
                    <a:lnR>
                      <a:noFill/>
                    </a:lnR>
                    <a:lnT>
                      <a:noFill/>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5790592"/>
                  </a:ext>
                </a:extLst>
              </a:tr>
              <a:tr h="0">
                <a:tc>
                  <a:txBody>
                    <a:bodyPr/>
                    <a:lstStyle/>
                    <a:p>
                      <a:pPr algn="l" fontAlgn="t"/>
                      <a:r>
                        <a:rPr lang="en-US" dirty="0">
                          <a:effectLst/>
                          <a:latin typeface="Helvetica" panose="020B0604020202020204" pitchFamily="34" charset="0"/>
                        </a:rPr>
                        <a:t>Below 18.5</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Helvetica" panose="020B0604020202020204" pitchFamily="34" charset="0"/>
                        </a:rPr>
                        <a:t>Underweight</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21522277"/>
                  </a:ext>
                </a:extLst>
              </a:tr>
              <a:tr h="0">
                <a:tc>
                  <a:txBody>
                    <a:bodyPr/>
                    <a:lstStyle/>
                    <a:p>
                      <a:pPr algn="l" fontAlgn="t"/>
                      <a:r>
                        <a:rPr lang="en-US">
                          <a:effectLst/>
                          <a:latin typeface="Helvetica" panose="020B0604020202020204" pitchFamily="34" charset="0"/>
                        </a:rPr>
                        <a:t>18.5-24.9</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Helvetica" panose="020B0604020202020204" pitchFamily="34" charset="0"/>
                        </a:rPr>
                        <a:t>Normal</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6502824"/>
                  </a:ext>
                </a:extLst>
              </a:tr>
              <a:tr h="0">
                <a:tc>
                  <a:txBody>
                    <a:bodyPr/>
                    <a:lstStyle/>
                    <a:p>
                      <a:pPr algn="l" fontAlgn="t"/>
                      <a:r>
                        <a:rPr lang="en-US">
                          <a:effectLst/>
                          <a:latin typeface="Helvetica" panose="020B0604020202020204" pitchFamily="34" charset="0"/>
                        </a:rPr>
                        <a:t>25.0-29.9</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latin typeface="Helvetica" panose="020B0604020202020204" pitchFamily="34" charset="0"/>
                        </a:rPr>
                        <a:t>Overweight</a:t>
                      </a:r>
                    </a:p>
                  </a:txBody>
                  <a:tcPr marL="114300" marR="114300" marT="114300" marB="114300">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5937159"/>
                  </a:ext>
                </a:extLst>
              </a:tr>
              <a:tr h="0">
                <a:tc>
                  <a:txBody>
                    <a:bodyPr/>
                    <a:lstStyle/>
                    <a:p>
                      <a:pPr algn="l" fontAlgn="t"/>
                      <a:r>
                        <a:rPr lang="en-US">
                          <a:effectLst/>
                          <a:latin typeface="Helvetica" panose="020B0604020202020204" pitchFamily="34" charset="0"/>
                        </a:rPr>
                        <a:t>30.0 and higher</a:t>
                      </a:r>
                    </a:p>
                  </a:txBody>
                  <a:tcPr marL="114300" marR="114300" marT="114300" marB="114300">
                    <a:lnL>
                      <a:noFill/>
                    </a:lnL>
                    <a:lnR>
                      <a:noFill/>
                    </a:lnR>
                    <a:lnT w="9525" cap="flat" cmpd="sng" algn="ctr">
                      <a:solidFill>
                        <a:srgbClr val="CCCCCC"/>
                      </a:solidFill>
                      <a:prstDash val="solid"/>
                      <a:round/>
                      <a:headEnd type="none" w="med" len="med"/>
                      <a:tailEnd type="none" w="med" len="med"/>
                    </a:lnT>
                    <a:lnB>
                      <a:noFill/>
                    </a:lnB>
                    <a:solidFill>
                      <a:srgbClr val="FFFFFF"/>
                    </a:solidFill>
                  </a:tcPr>
                </a:tc>
                <a:tc>
                  <a:txBody>
                    <a:bodyPr/>
                    <a:lstStyle/>
                    <a:p>
                      <a:pPr algn="l" fontAlgn="t"/>
                      <a:r>
                        <a:rPr lang="en-US" dirty="0">
                          <a:effectLst/>
                          <a:latin typeface="Helvetica" panose="020B0604020202020204" pitchFamily="34" charset="0"/>
                        </a:rPr>
                        <a:t>Obesity</a:t>
                      </a:r>
                    </a:p>
                  </a:txBody>
                  <a:tcPr marL="114300" marR="114300" marT="114300" marB="114300">
                    <a:lnL>
                      <a:noFill/>
                    </a:lnL>
                    <a:lnR>
                      <a:noFill/>
                    </a:lnR>
                    <a:lnT w="9525"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07092525"/>
                  </a:ext>
                </a:extLst>
              </a:tr>
            </a:tbl>
          </a:graphicData>
        </a:graphic>
      </p:graphicFrame>
      <p:sp>
        <p:nvSpPr>
          <p:cNvPr id="6" name="TextBox 5">
            <a:extLst>
              <a:ext uri="{FF2B5EF4-FFF2-40B4-BE49-F238E27FC236}">
                <a16:creationId xmlns:a16="http://schemas.microsoft.com/office/drawing/2014/main" id="{DC2D1EDB-C1C5-4CE4-BB33-D3BF414DB085}"/>
              </a:ext>
            </a:extLst>
          </p:cNvPr>
          <p:cNvSpPr txBox="1"/>
          <p:nvPr/>
        </p:nvSpPr>
        <p:spPr>
          <a:xfrm>
            <a:off x="838200" y="4001294"/>
            <a:ext cx="4728411"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Best defined by Body Mass Index (BMI) :</a:t>
            </a:r>
          </a:p>
        </p:txBody>
      </p:sp>
    </p:spTree>
    <p:extLst>
      <p:ext uri="{BB962C8B-B14F-4D97-AF65-F5344CB8AC3E}">
        <p14:creationId xmlns:p14="http://schemas.microsoft.com/office/powerpoint/2010/main" val="338331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EB52-52FA-45BC-8992-CF6799D12972}"/>
              </a:ext>
            </a:extLst>
          </p:cNvPr>
          <p:cNvSpPr>
            <a:spLocks noGrp="1"/>
          </p:cNvSpPr>
          <p:nvPr>
            <p:ph type="title"/>
          </p:nvPr>
        </p:nvSpPr>
        <p:spPr/>
        <p:txBody>
          <a:bodyPr/>
          <a:lstStyle/>
          <a:p>
            <a:r>
              <a:rPr lang="en-US" dirty="0"/>
              <a:t>Obesity across various regions</a:t>
            </a:r>
          </a:p>
        </p:txBody>
      </p:sp>
      <p:sp>
        <p:nvSpPr>
          <p:cNvPr id="3" name="Content Placeholder 2">
            <a:extLst>
              <a:ext uri="{FF2B5EF4-FFF2-40B4-BE49-F238E27FC236}">
                <a16:creationId xmlns:a16="http://schemas.microsoft.com/office/drawing/2014/main" id="{081D4573-A54B-4394-9F07-389AFAD26375}"/>
              </a:ext>
            </a:extLst>
          </p:cNvPr>
          <p:cNvSpPr>
            <a:spLocks noGrp="1"/>
          </p:cNvSpPr>
          <p:nvPr>
            <p:ph idx="1"/>
          </p:nvPr>
        </p:nvSpPr>
        <p:spPr>
          <a:xfrm>
            <a:off x="774032" y="1690688"/>
            <a:ext cx="10515600" cy="4351338"/>
          </a:xfrm>
        </p:spPr>
        <p:txBody>
          <a:bodyPr>
            <a:normAutofit fontScale="92500" lnSpcReduction="20000"/>
          </a:bodyPr>
          <a:lstStyle/>
          <a:p>
            <a:r>
              <a:rPr lang="en-US" dirty="0"/>
              <a:t>Obesity prevalence varies across regions</a:t>
            </a:r>
          </a:p>
          <a:p>
            <a:r>
              <a:rPr lang="en-US" dirty="0"/>
              <a:t>Are there variations in availability of places where people can engage in physical activity across regions, and if yes, how do these variations in availability correlate with obesity ?</a:t>
            </a:r>
          </a:p>
          <a:p>
            <a:r>
              <a:rPr lang="en-US" dirty="0"/>
              <a:t>How does the business venues mix vary in regions with high versus low obesity ?</a:t>
            </a:r>
          </a:p>
          <a:p>
            <a:r>
              <a:rPr lang="en-US" dirty="0"/>
              <a:t>We will be looking at states where low availability of places of physical activity correlates with high obesity. From these states we will be looking at the business venue mix (20 categories) in the counties  with high versus low prevalence of obesity. </a:t>
            </a:r>
          </a:p>
          <a:p>
            <a:r>
              <a:rPr lang="en-US" dirty="0"/>
              <a:t>Our data providers are CDC surveys, county data aggregates provided by Robert Wood Johnson Foundation and </a:t>
            </a:r>
            <a:r>
              <a:rPr lang="en-US" dirty="0" err="1"/>
              <a:t>FourSquare</a:t>
            </a:r>
            <a:endParaRPr lang="en-US" dirty="0"/>
          </a:p>
        </p:txBody>
      </p:sp>
    </p:spTree>
    <p:extLst>
      <p:ext uri="{BB962C8B-B14F-4D97-AF65-F5344CB8AC3E}">
        <p14:creationId xmlns:p14="http://schemas.microsoft.com/office/powerpoint/2010/main" val="194982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F512-C4FD-4A0D-9FE9-50E536AC5E16}"/>
              </a:ext>
            </a:extLst>
          </p:cNvPr>
          <p:cNvSpPr>
            <a:spLocks noGrp="1"/>
          </p:cNvSpPr>
          <p:nvPr>
            <p:ph type="title"/>
          </p:nvPr>
        </p:nvSpPr>
        <p:spPr/>
        <p:txBody>
          <a:bodyPr/>
          <a:lstStyle/>
          <a:p>
            <a:r>
              <a:rPr lang="en-US" dirty="0"/>
              <a:t>A look at the maps</a:t>
            </a:r>
          </a:p>
        </p:txBody>
      </p:sp>
      <p:graphicFrame>
        <p:nvGraphicFramePr>
          <p:cNvPr id="4" name="Table 4">
            <a:extLst>
              <a:ext uri="{FF2B5EF4-FFF2-40B4-BE49-F238E27FC236}">
                <a16:creationId xmlns:a16="http://schemas.microsoft.com/office/drawing/2014/main" id="{8A69953A-846F-46F1-ADFB-5421B509F2C0}"/>
              </a:ext>
            </a:extLst>
          </p:cNvPr>
          <p:cNvGraphicFramePr>
            <a:graphicFrameLocks noGrp="1"/>
          </p:cNvGraphicFramePr>
          <p:nvPr>
            <p:ph idx="1"/>
            <p:extLst>
              <p:ext uri="{D42A27DB-BD31-4B8C-83A1-F6EECF244321}">
                <p14:modId xmlns:p14="http://schemas.microsoft.com/office/powerpoint/2010/main" val="1555101886"/>
              </p:ext>
            </p:extLst>
          </p:nvPr>
        </p:nvGraphicFramePr>
        <p:xfrm>
          <a:off x="838200" y="1400507"/>
          <a:ext cx="10515600" cy="3965577"/>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33375367"/>
                    </a:ext>
                  </a:extLst>
                </a:gridCol>
                <a:gridCol w="5257800">
                  <a:extLst>
                    <a:ext uri="{9D8B030D-6E8A-4147-A177-3AD203B41FA5}">
                      <a16:colId xmlns:a16="http://schemas.microsoft.com/office/drawing/2014/main" val="3917653117"/>
                    </a:ext>
                  </a:extLst>
                </a:gridCol>
              </a:tblGrid>
              <a:tr h="743339">
                <a:tc>
                  <a:txBody>
                    <a:bodyPr/>
                    <a:lstStyle/>
                    <a:p>
                      <a:r>
                        <a:rPr lang="en-US" dirty="0"/>
                        <a:t>Incidence of Obesity</a:t>
                      </a:r>
                    </a:p>
                  </a:txBody>
                  <a:tcPr/>
                </a:tc>
                <a:tc>
                  <a:txBody>
                    <a:bodyPr/>
                    <a:lstStyle/>
                    <a:p>
                      <a:r>
                        <a:rPr lang="en-US" dirty="0"/>
                        <a:t>States with higher number of people surveyed saying they don’t have a park within ½ mile</a:t>
                      </a:r>
                    </a:p>
                  </a:txBody>
                  <a:tcPr/>
                </a:tc>
                <a:extLst>
                  <a:ext uri="{0D108BD9-81ED-4DB2-BD59-A6C34878D82A}">
                    <a16:rowId xmlns:a16="http://schemas.microsoft.com/office/drawing/2014/main" val="3658677159"/>
                  </a:ext>
                </a:extLst>
              </a:tr>
              <a:tr h="3222238">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2246850890"/>
                  </a:ext>
                </a:extLst>
              </a:tr>
            </a:tbl>
          </a:graphicData>
        </a:graphic>
      </p:graphicFrame>
      <p:pic>
        <p:nvPicPr>
          <p:cNvPr id="8" name="Picture 7">
            <a:extLst>
              <a:ext uri="{FF2B5EF4-FFF2-40B4-BE49-F238E27FC236}">
                <a16:creationId xmlns:a16="http://schemas.microsoft.com/office/drawing/2014/main" id="{1CD9F2FC-61A2-4C55-AB1C-C207C75670D6}"/>
              </a:ext>
            </a:extLst>
          </p:cNvPr>
          <p:cNvPicPr>
            <a:picLocks noChangeAspect="1"/>
          </p:cNvPicPr>
          <p:nvPr/>
        </p:nvPicPr>
        <p:blipFill>
          <a:blip r:embed="rId2"/>
          <a:stretch>
            <a:fillRect/>
          </a:stretch>
        </p:blipFill>
        <p:spPr>
          <a:xfrm>
            <a:off x="1106904" y="2291999"/>
            <a:ext cx="4755286" cy="2825699"/>
          </a:xfrm>
          <a:prstGeom prst="rect">
            <a:avLst/>
          </a:prstGeom>
        </p:spPr>
      </p:pic>
      <p:pic>
        <p:nvPicPr>
          <p:cNvPr id="9" name="Picture 8">
            <a:extLst>
              <a:ext uri="{FF2B5EF4-FFF2-40B4-BE49-F238E27FC236}">
                <a16:creationId xmlns:a16="http://schemas.microsoft.com/office/drawing/2014/main" id="{3FF32B95-799F-4128-9420-CE26925149E9}"/>
              </a:ext>
            </a:extLst>
          </p:cNvPr>
          <p:cNvPicPr>
            <a:picLocks noChangeAspect="1"/>
          </p:cNvPicPr>
          <p:nvPr/>
        </p:nvPicPr>
        <p:blipFill>
          <a:blip r:embed="rId3"/>
          <a:stretch>
            <a:fillRect/>
          </a:stretch>
        </p:blipFill>
        <p:spPr>
          <a:xfrm>
            <a:off x="6329811" y="2291998"/>
            <a:ext cx="4707777" cy="2889601"/>
          </a:xfrm>
          <a:prstGeom prst="rect">
            <a:avLst/>
          </a:prstGeom>
        </p:spPr>
      </p:pic>
      <p:sp>
        <p:nvSpPr>
          <p:cNvPr id="10" name="TextBox 9">
            <a:extLst>
              <a:ext uri="{FF2B5EF4-FFF2-40B4-BE49-F238E27FC236}">
                <a16:creationId xmlns:a16="http://schemas.microsoft.com/office/drawing/2014/main" id="{17979AD5-4C63-4EBA-93BE-2EBCDFE134CB}"/>
              </a:ext>
            </a:extLst>
          </p:cNvPr>
          <p:cNvSpPr txBox="1"/>
          <p:nvPr/>
        </p:nvSpPr>
        <p:spPr>
          <a:xfrm>
            <a:off x="838200" y="5782909"/>
            <a:ext cx="10515600" cy="369332"/>
          </a:xfrm>
          <a:prstGeom prst="rect">
            <a:avLst/>
          </a:prstGeom>
          <a:noFill/>
        </p:spPr>
        <p:txBody>
          <a:bodyPr wrap="square" rtlCol="0">
            <a:spAutoFit/>
          </a:bodyPr>
          <a:lstStyle/>
          <a:p>
            <a:r>
              <a:rPr lang="en-US" dirty="0"/>
              <a:t>Not a match across the board, however the maps do bear some similarity</a:t>
            </a:r>
          </a:p>
        </p:txBody>
      </p:sp>
    </p:spTree>
    <p:extLst>
      <p:ext uri="{BB962C8B-B14F-4D97-AF65-F5344CB8AC3E}">
        <p14:creationId xmlns:p14="http://schemas.microsoft.com/office/powerpoint/2010/main" val="32170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E63-FB92-4142-95BD-27315BCFA22B}"/>
              </a:ext>
            </a:extLst>
          </p:cNvPr>
          <p:cNvSpPr>
            <a:spLocks noGrp="1"/>
          </p:cNvSpPr>
          <p:nvPr>
            <p:ph type="title"/>
          </p:nvPr>
        </p:nvSpPr>
        <p:spPr/>
        <p:txBody>
          <a:bodyPr/>
          <a:lstStyle/>
          <a:p>
            <a:r>
              <a:rPr lang="en-US" dirty="0"/>
              <a:t>Lack of a nearby park vs Obesity</a:t>
            </a:r>
          </a:p>
        </p:txBody>
      </p:sp>
      <p:sp>
        <p:nvSpPr>
          <p:cNvPr id="3" name="Content Placeholder 2">
            <a:extLst>
              <a:ext uri="{FF2B5EF4-FFF2-40B4-BE49-F238E27FC236}">
                <a16:creationId xmlns:a16="http://schemas.microsoft.com/office/drawing/2014/main" id="{69523012-C5BE-46D9-9069-6F1765AFC9A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a:extLst>
              <a:ext uri="{FF2B5EF4-FFF2-40B4-BE49-F238E27FC236}">
                <a16:creationId xmlns:a16="http://schemas.microsoft.com/office/drawing/2014/main" id="{586D3618-AC22-4A99-A905-11F188EBC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55898" cy="30137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12FAB3-7235-4BED-991C-6621F4B7C18A}"/>
              </a:ext>
            </a:extLst>
          </p:cNvPr>
          <p:cNvSpPr txBox="1"/>
          <p:nvPr/>
        </p:nvSpPr>
        <p:spPr>
          <a:xfrm>
            <a:off x="1384041" y="5178446"/>
            <a:ext cx="9657184" cy="646331"/>
          </a:xfrm>
          <a:prstGeom prst="rect">
            <a:avLst/>
          </a:prstGeom>
          <a:noFill/>
        </p:spPr>
        <p:txBody>
          <a:bodyPr wrap="square" rtlCol="0">
            <a:spAutoFit/>
          </a:bodyPr>
          <a:lstStyle/>
          <a:p>
            <a:r>
              <a:rPr lang="en-US" dirty="0"/>
              <a:t>Linear regression confirms a higher incidence of obesity where more survey respondents indicate there is no nearby park </a:t>
            </a:r>
          </a:p>
        </p:txBody>
      </p:sp>
    </p:spTree>
    <p:extLst>
      <p:ext uri="{BB962C8B-B14F-4D97-AF65-F5344CB8AC3E}">
        <p14:creationId xmlns:p14="http://schemas.microsoft.com/office/powerpoint/2010/main" val="389239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DDAE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7B0D-3FB1-42B2-A92E-8C01F6A8FCAE}"/>
              </a:ext>
            </a:extLst>
          </p:cNvPr>
          <p:cNvSpPr>
            <a:spLocks noGrp="1"/>
          </p:cNvSpPr>
          <p:nvPr>
            <p:ph type="title"/>
          </p:nvPr>
        </p:nvSpPr>
        <p:spPr/>
        <p:txBody>
          <a:bodyPr/>
          <a:lstStyle/>
          <a:p>
            <a:r>
              <a:rPr lang="en-US" dirty="0"/>
              <a:t>What are the states that rank highest and lowest for obesity and availability of parks ?</a:t>
            </a:r>
          </a:p>
        </p:txBody>
      </p:sp>
      <p:sp>
        <p:nvSpPr>
          <p:cNvPr id="7" name="TextBox 6">
            <a:extLst>
              <a:ext uri="{FF2B5EF4-FFF2-40B4-BE49-F238E27FC236}">
                <a16:creationId xmlns:a16="http://schemas.microsoft.com/office/drawing/2014/main" id="{8EDEB431-9442-4917-8FBF-F9DFFB046789}"/>
              </a:ext>
            </a:extLst>
          </p:cNvPr>
          <p:cNvSpPr txBox="1"/>
          <p:nvPr/>
        </p:nvSpPr>
        <p:spPr>
          <a:xfrm>
            <a:off x="233265" y="5477070"/>
            <a:ext cx="11793893" cy="1200329"/>
          </a:xfrm>
          <a:prstGeom prst="rect">
            <a:avLst/>
          </a:prstGeom>
          <a:noFill/>
        </p:spPr>
        <p:txBody>
          <a:bodyPr wrap="square" rtlCol="0">
            <a:spAutoFit/>
          </a:bodyPr>
          <a:lstStyle/>
          <a:p>
            <a:r>
              <a:rPr lang="en-US" dirty="0"/>
              <a:t>We found for some states on both lists that we will explore further. These are states where having a low or high rate of availability of physical activity correlates well with having a high or low obesity rate. </a:t>
            </a:r>
          </a:p>
          <a:p>
            <a:r>
              <a:rPr lang="en-US" dirty="0"/>
              <a:t>*</a:t>
            </a:r>
            <a:r>
              <a:rPr lang="en-US" sz="1600" dirty="0"/>
              <a:t>The states on both tables were actually taken from states with populations in the interquartile range, to avoid comparing very large and very small states. </a:t>
            </a:r>
          </a:p>
        </p:txBody>
      </p:sp>
      <p:pic>
        <p:nvPicPr>
          <p:cNvPr id="10" name="Content Placeholder 9">
            <a:extLst>
              <a:ext uri="{FF2B5EF4-FFF2-40B4-BE49-F238E27FC236}">
                <a16:creationId xmlns:a16="http://schemas.microsoft.com/office/drawing/2014/main" id="{ABA094A2-CF6F-49E7-AD37-CB467D0FCCEF}"/>
              </a:ext>
            </a:extLst>
          </p:cNvPr>
          <p:cNvPicPr>
            <a:picLocks noGrp="1" noChangeAspect="1"/>
          </p:cNvPicPr>
          <p:nvPr>
            <p:ph idx="1"/>
          </p:nvPr>
        </p:nvPicPr>
        <p:blipFill>
          <a:blip r:embed="rId2"/>
          <a:stretch>
            <a:fillRect/>
          </a:stretch>
        </p:blipFill>
        <p:spPr>
          <a:xfrm>
            <a:off x="2065672" y="1690688"/>
            <a:ext cx="8074942" cy="3786382"/>
          </a:xfrm>
          <a:prstGeom prst="rect">
            <a:avLst/>
          </a:prstGeom>
          <a:solidFill>
            <a:srgbClr val="CDDAEF"/>
          </a:solidFill>
        </p:spPr>
      </p:pic>
    </p:spTree>
    <p:extLst>
      <p:ext uri="{BB962C8B-B14F-4D97-AF65-F5344CB8AC3E}">
        <p14:creationId xmlns:p14="http://schemas.microsoft.com/office/powerpoint/2010/main" val="73436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7C29-8B8A-4C35-847D-2D5835581D9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t>States with High Obesity Rates</a:t>
            </a:r>
          </a:p>
        </p:txBody>
      </p:sp>
      <p:pic>
        <p:nvPicPr>
          <p:cNvPr id="3076" name="Picture 4">
            <a:extLst>
              <a:ext uri="{FF2B5EF4-FFF2-40B4-BE49-F238E27FC236}">
                <a16:creationId xmlns:a16="http://schemas.microsoft.com/office/drawing/2014/main" id="{8AAB39C4-DF63-4624-A667-08055ADFBC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32333"/>
            <a:ext cx="10972800" cy="18617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72CFB70-8A54-441A-A8A7-C5C11595D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34012"/>
            <a:ext cx="10972800" cy="20044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4E979E6-0942-4F5D-A0E9-4A4F9BE5D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78448"/>
            <a:ext cx="10972800" cy="20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7C29-8B8A-4C35-847D-2D5835581D9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States with Low Obesity Rates</a:t>
            </a:r>
          </a:p>
        </p:txBody>
      </p:sp>
      <p:pic>
        <p:nvPicPr>
          <p:cNvPr id="4098" name="Picture 2">
            <a:extLst>
              <a:ext uri="{FF2B5EF4-FFF2-40B4-BE49-F238E27FC236}">
                <a16:creationId xmlns:a16="http://schemas.microsoft.com/office/drawing/2014/main" id="{408093EE-D4AB-422C-B93F-B2EE906BD0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191" y="4859605"/>
            <a:ext cx="10972800" cy="18745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0690FF1-7478-4F89-A6DD-C3287AA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91" y="1297397"/>
            <a:ext cx="10972800" cy="15990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D20C330-511F-4037-9BCB-D1D8C2D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91" y="2981381"/>
            <a:ext cx="10972800" cy="169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F7C7A7"/>
            </a:gs>
            <a:gs pos="61000">
              <a:schemeClr val="accent1">
                <a:lumMod val="45000"/>
                <a:lumOff val="55000"/>
              </a:schemeClr>
            </a:gs>
            <a:gs pos="3100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588F-85EA-4C7B-8674-B85E20A76B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16D87CC-05A7-4929-9DBE-E853EF01EB9B}"/>
              </a:ext>
            </a:extLst>
          </p:cNvPr>
          <p:cNvSpPr>
            <a:spLocks noGrp="1"/>
          </p:cNvSpPr>
          <p:nvPr>
            <p:ph idx="1"/>
          </p:nvPr>
        </p:nvSpPr>
        <p:spPr>
          <a:xfrm>
            <a:off x="838200" y="1467853"/>
            <a:ext cx="10515600" cy="4709110"/>
          </a:xfrm>
        </p:spPr>
        <p:txBody>
          <a:bodyPr>
            <a:normAutofit/>
          </a:bodyPr>
          <a:lstStyle/>
          <a:p>
            <a:r>
              <a:rPr lang="en-US" dirty="0"/>
              <a:t>States were prevalence of obesity is high, have a lot of discount stores, fast food restaurants, sandwich places, pizza places, and the counties with high prevalence of obesity vs low prevalence of obesity don’t have a much different ranking between ranking between these. </a:t>
            </a:r>
          </a:p>
          <a:p>
            <a:r>
              <a:rPr lang="en-US" dirty="0"/>
              <a:t>States of UT and CO are somewhat different because of the opportunities for outdoor activities provided by the mountain areas. In these states fast food restaurants, sandwich places, discount stores, pizza places are associated with high obesity.</a:t>
            </a:r>
          </a:p>
          <a:p>
            <a:r>
              <a:rPr lang="en-US" dirty="0"/>
              <a:t>In Massachusetts however the number of fast food restaurants, pizza places and discount stores is quite low in general (ranking in the second half as frequency both in the high and low obesity areas) .</a:t>
            </a:r>
          </a:p>
          <a:p>
            <a:endParaRPr lang="en-US" dirty="0"/>
          </a:p>
          <a:p>
            <a:endParaRPr lang="en-US" dirty="0"/>
          </a:p>
        </p:txBody>
      </p:sp>
    </p:spTree>
    <p:extLst>
      <p:ext uri="{BB962C8B-B14F-4D97-AF65-F5344CB8AC3E}">
        <p14:creationId xmlns:p14="http://schemas.microsoft.com/office/powerpoint/2010/main" val="277170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D54AF6B692514892EA0E380976FA47" ma:contentTypeVersion="13" ma:contentTypeDescription="Create a new document." ma:contentTypeScope="" ma:versionID="3ced2cc82542ac2afd6bac81bdf85e04">
  <xsd:schema xmlns:xsd="http://www.w3.org/2001/XMLSchema" xmlns:xs="http://www.w3.org/2001/XMLSchema" xmlns:p="http://schemas.microsoft.com/office/2006/metadata/properties" xmlns:ns3="87d5dfdd-f0e5-4558-9a6f-6b94b5e98b73" xmlns:ns4="0ae9db65-5e15-4bed-9015-c15f391a9310" targetNamespace="http://schemas.microsoft.com/office/2006/metadata/properties" ma:root="true" ma:fieldsID="18108433e480e33028fc1e2277e8c502" ns3:_="" ns4:_="">
    <xsd:import namespace="87d5dfdd-f0e5-4558-9a6f-6b94b5e98b73"/>
    <xsd:import namespace="0ae9db65-5e15-4bed-9015-c15f391a93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Location"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5dfdd-f0e5-4558-9a6f-6b94b5e98b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e9db65-5e15-4bed-9015-c15f391a931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245D5-1F0A-48CA-85F3-5B291F4535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d5dfdd-f0e5-4558-9a6f-6b94b5e98b73"/>
    <ds:schemaRef ds:uri="0ae9db65-5e15-4bed-9015-c15f391a93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1F931-766A-4842-879C-861DC14669F1}">
  <ds:schemaRefs>
    <ds:schemaRef ds:uri="http://schemas.microsoft.com/sharepoint/v3/contenttype/forms"/>
  </ds:schemaRefs>
</ds:datastoreItem>
</file>

<file path=customXml/itemProps3.xml><?xml version="1.0" encoding="utf-8"?>
<ds:datastoreItem xmlns:ds="http://schemas.openxmlformats.org/officeDocument/2006/customXml" ds:itemID="{20AD1E5F-5EB5-4968-88F5-5C5172D422C4}">
  <ds:schemaRefs>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2006/metadata/properties"/>
    <ds:schemaRef ds:uri="http://purl.org/dc/terms/"/>
    <ds:schemaRef ds:uri="http://schemas.microsoft.com/office/infopath/2007/PartnerControls"/>
    <ds:schemaRef ds:uri="http://purl.org/dc/elements/1.1/"/>
    <ds:schemaRef ds:uri="0ae9db65-5e15-4bed-9015-c15f391a9310"/>
    <ds:schemaRef ds:uri="87d5dfdd-f0e5-4558-9a6f-6b94b5e98b73"/>
  </ds:schemaRefs>
</ds:datastoreItem>
</file>

<file path=docProps/app.xml><?xml version="1.0" encoding="utf-8"?>
<Properties xmlns="http://schemas.openxmlformats.org/officeDocument/2006/extended-properties" xmlns:vt="http://schemas.openxmlformats.org/officeDocument/2006/docPropsVTypes">
  <Template>Integral</Template>
  <TotalTime>95</TotalTime>
  <Words>496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vt:lpstr>
      <vt:lpstr>Office Theme</vt:lpstr>
      <vt:lpstr>Exploring venues categories in areas of high and low prevalence of obesity</vt:lpstr>
      <vt:lpstr>Obesity</vt:lpstr>
      <vt:lpstr>Obesity across various regions</vt:lpstr>
      <vt:lpstr>A look at the maps</vt:lpstr>
      <vt:lpstr>Lack of a nearby park vs Obesity</vt:lpstr>
      <vt:lpstr>What are the states that rank highest and lowest for obesity and availability of parks ?</vt:lpstr>
      <vt:lpstr>States with High Obesity Rates</vt:lpstr>
      <vt:lpstr>States with Low Obesity Rates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categories in areas of high and low prevalence of obesity</dc:title>
  <dc:creator>C Antonescu</dc:creator>
  <cp:lastModifiedBy>C Antonescu</cp:lastModifiedBy>
  <cp:revision>10</cp:revision>
  <dcterms:created xsi:type="dcterms:W3CDTF">2020-04-21T01:49:55Z</dcterms:created>
  <dcterms:modified xsi:type="dcterms:W3CDTF">2020-04-21T03:33:08Z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0x01010053D54AF6B692514892EA0E380976FA47</vt:lpwstr>
  </property>
</Properties>
</file>