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7" r:id="rId1"/>
    <p:sldMasterId id="2147483774" r:id="rId2"/>
  </p:sldMasterIdLst>
  <p:notesMasterIdLst>
    <p:notesMasterId r:id="rId55"/>
  </p:notesMasterIdLst>
  <p:sldIdLst>
    <p:sldId id="256" r:id="rId3"/>
    <p:sldId id="257" r:id="rId4"/>
    <p:sldId id="258" r:id="rId5"/>
    <p:sldId id="263" r:id="rId6"/>
    <p:sldId id="259" r:id="rId7"/>
    <p:sldId id="260" r:id="rId8"/>
    <p:sldId id="262" r:id="rId9"/>
    <p:sldId id="261" r:id="rId10"/>
    <p:sldId id="264" r:id="rId11"/>
    <p:sldId id="265" r:id="rId12"/>
    <p:sldId id="266" r:id="rId13"/>
    <p:sldId id="267" r:id="rId14"/>
    <p:sldId id="268" r:id="rId15"/>
    <p:sldId id="269" r:id="rId16"/>
    <p:sldId id="271" r:id="rId17"/>
    <p:sldId id="272" r:id="rId18"/>
    <p:sldId id="273" r:id="rId19"/>
    <p:sldId id="274" r:id="rId20"/>
    <p:sldId id="276" r:id="rId21"/>
    <p:sldId id="280" r:id="rId22"/>
    <p:sldId id="316" r:id="rId23"/>
    <p:sldId id="317" r:id="rId24"/>
    <p:sldId id="283" r:id="rId25"/>
    <p:sldId id="284" r:id="rId26"/>
    <p:sldId id="285" r:id="rId27"/>
    <p:sldId id="286" r:id="rId28"/>
    <p:sldId id="287" r:id="rId29"/>
    <p:sldId id="288" r:id="rId30"/>
    <p:sldId id="289" r:id="rId31"/>
    <p:sldId id="290" r:id="rId32"/>
    <p:sldId id="291" r:id="rId33"/>
    <p:sldId id="292" r:id="rId34"/>
    <p:sldId id="293"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12" r:id="rId49"/>
    <p:sldId id="308" r:id="rId50"/>
    <p:sldId id="309" r:id="rId51"/>
    <p:sldId id="311" r:id="rId52"/>
    <p:sldId id="313" r:id="rId53"/>
    <p:sldId id="315"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B3BF3D9-340F-4ADA-9397-A49DEB1552E8}">
          <p14:sldIdLst>
            <p14:sldId id="256"/>
            <p14:sldId id="257"/>
          </p14:sldIdLst>
        </p14:section>
        <p14:section name="Untitled Section" id="{78B4F55B-8E41-42B1-9AFF-4A63E4102E55}">
          <p14:sldIdLst>
            <p14:sldId id="258"/>
            <p14:sldId id="263"/>
            <p14:sldId id="259"/>
            <p14:sldId id="260"/>
            <p14:sldId id="262"/>
            <p14:sldId id="261"/>
            <p14:sldId id="264"/>
            <p14:sldId id="265"/>
            <p14:sldId id="266"/>
            <p14:sldId id="267"/>
            <p14:sldId id="268"/>
            <p14:sldId id="269"/>
            <p14:sldId id="271"/>
          </p14:sldIdLst>
        </p14:section>
        <p14:section name="Untitled Section" id="{70D0B140-F2F2-4D36-81A5-D31B37D81DB8}">
          <p14:sldIdLst>
            <p14:sldId id="272"/>
          </p14:sldIdLst>
        </p14:section>
        <p14:section name="Untitled Section" id="{5DFA46CB-EFB3-4AF2-B985-26BA8A24079D}">
          <p14:sldIdLst>
            <p14:sldId id="273"/>
            <p14:sldId id="274"/>
            <p14:sldId id="276"/>
            <p14:sldId id="280"/>
            <p14:sldId id="316"/>
            <p14:sldId id="317"/>
            <p14:sldId id="283"/>
          </p14:sldIdLst>
        </p14:section>
        <p14:section name="Untitled Section" id="{4E3B73B2-3BA5-4D31-9EAA-E2EC244F8219}">
          <p14:sldIdLst>
            <p14:sldId id="284"/>
          </p14:sldIdLst>
        </p14:section>
        <p14:section name="Untitled Section" id="{56FA7F16-E6E6-4EAB-A409-536D4E9B4F8F}">
          <p14:sldIdLst>
            <p14:sldId id="285"/>
            <p14:sldId id="286"/>
            <p14:sldId id="287"/>
            <p14:sldId id="288"/>
            <p14:sldId id="289"/>
            <p14:sldId id="290"/>
            <p14:sldId id="291"/>
            <p14:sldId id="292"/>
            <p14:sldId id="293"/>
            <p14:sldId id="295"/>
            <p14:sldId id="296"/>
            <p14:sldId id="297"/>
            <p14:sldId id="298"/>
            <p14:sldId id="299"/>
            <p14:sldId id="300"/>
            <p14:sldId id="301"/>
            <p14:sldId id="302"/>
            <p14:sldId id="303"/>
            <p14:sldId id="304"/>
            <p14:sldId id="305"/>
            <p14:sldId id="306"/>
            <p14:sldId id="307"/>
            <p14:sldId id="312"/>
            <p14:sldId id="308"/>
            <p14:sldId id="309"/>
            <p14:sldId id="311"/>
            <p14:sldId id="313"/>
          </p14:sldIdLst>
        </p14:section>
        <p14:section name="Untitled Section" id="{B2E17044-3158-4132-923B-34F71A03DE7B}">
          <p14:sldIdLst>
            <p14:sldId id="31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07" d="100"/>
          <a:sy n="107" d="100"/>
        </p:scale>
        <p:origin x="138" y="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5A6C8A-3AD1-402E-AEB9-088C6E2B5FDB}" type="datetimeFigureOut">
              <a:rPr lang="en-CA" smtClean="0"/>
              <a:t>2015-10-22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DF6A9D-B655-4046-BE0C-96DC77903A9A}" type="slidenum">
              <a:rPr lang="en-CA" smtClean="0"/>
              <a:t>‹#›</a:t>
            </a:fld>
            <a:endParaRPr lang="en-CA"/>
          </a:p>
        </p:txBody>
      </p:sp>
    </p:spTree>
    <p:extLst>
      <p:ext uri="{BB962C8B-B14F-4D97-AF65-F5344CB8AC3E}">
        <p14:creationId xmlns:p14="http://schemas.microsoft.com/office/powerpoint/2010/main" val="1531289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0DDF6A9D-B655-4046-BE0C-96DC77903A9A}" type="slidenum">
              <a:rPr lang="en-CA" smtClean="0"/>
              <a:t>28</a:t>
            </a:fld>
            <a:endParaRPr lang="en-CA"/>
          </a:p>
        </p:txBody>
      </p:sp>
    </p:spTree>
    <p:extLst>
      <p:ext uri="{BB962C8B-B14F-4D97-AF65-F5344CB8AC3E}">
        <p14:creationId xmlns:p14="http://schemas.microsoft.com/office/powerpoint/2010/main" val="2171860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0DDF6A9D-B655-4046-BE0C-96DC77903A9A}" type="slidenum">
              <a:rPr lang="en-CA" smtClean="0"/>
              <a:t>29</a:t>
            </a:fld>
            <a:endParaRPr lang="en-CA"/>
          </a:p>
        </p:txBody>
      </p:sp>
    </p:spTree>
    <p:extLst>
      <p:ext uri="{BB962C8B-B14F-4D97-AF65-F5344CB8AC3E}">
        <p14:creationId xmlns:p14="http://schemas.microsoft.com/office/powerpoint/2010/main" val="52813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93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4910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01509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54501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39539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7195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0711546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8400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29412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35389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0808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84591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EB712588-04B1-427B-82EE-E8DB90309F08}" type="datetimeFigureOut">
              <a:rPr lang="en-US" smtClean="0"/>
              <a:t>10/22/2015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2730368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7942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19502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66467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2219393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17465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55C6B4A9-1611-4792-9094-5F34BCA07E0B}" type="datetimeFigureOut">
              <a:rPr lang="en-US" smtClean="0"/>
              <a:t>10/22/2015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4379746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802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7338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493865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356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767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7204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861246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8612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10/22/2015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3662336"/>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10/22/2015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764871"/>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pranavkundra/IEEE-Xtreme-8.0/blob/master/Questions" TargetMode="External"/><Relationship Id="rId2" Type="http://schemas.openxmlformats.org/officeDocument/2006/relationships/hyperlink" Target="https://www.hackerrank.com/contests/ieeextreme-challenges/challenge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Palindrome" TargetMode="External"/><Relationship Id="rId2" Type="http://schemas.openxmlformats.org/officeDocument/2006/relationships/hyperlink" Target="https://en.wikipedia.org/wiki/Anagram" TargetMode="Externa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err="1" smtClean="0"/>
              <a:t>IEEEXtreme</a:t>
            </a:r>
            <a:r>
              <a:rPr lang="en-CA" dirty="0" smtClean="0"/>
              <a:t> Practice</a:t>
            </a:r>
            <a:endParaRPr lang="en-CA" dirty="0"/>
          </a:p>
        </p:txBody>
      </p:sp>
      <p:sp>
        <p:nvSpPr>
          <p:cNvPr id="3" name="Subtitle 2"/>
          <p:cNvSpPr>
            <a:spLocks noGrp="1"/>
          </p:cNvSpPr>
          <p:nvPr>
            <p:ph type="subTitle" idx="1"/>
          </p:nvPr>
        </p:nvSpPr>
        <p:spPr/>
        <p:txBody>
          <a:bodyPr>
            <a:normAutofit/>
          </a:bodyPr>
          <a:lstStyle/>
          <a:p>
            <a:r>
              <a:rPr lang="en-CA" dirty="0" smtClean="0"/>
              <a:t>Antonio Sanchez </a:t>
            </a:r>
          </a:p>
          <a:p>
            <a:r>
              <a:rPr lang="en-CA" dirty="0" smtClean="0"/>
              <a:t>October 22, 2015</a:t>
            </a:r>
            <a:endParaRPr lang="en-CA" dirty="0"/>
          </a:p>
        </p:txBody>
      </p:sp>
    </p:spTree>
    <p:extLst>
      <p:ext uri="{BB962C8B-B14F-4D97-AF65-F5344CB8AC3E}">
        <p14:creationId xmlns:p14="http://schemas.microsoft.com/office/powerpoint/2010/main" val="4610742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Sum it Up</a:t>
            </a:r>
            <a:endParaRPr lang="en-CA" b="1" dirty="0"/>
          </a:p>
        </p:txBody>
      </p:sp>
      <p:sp>
        <p:nvSpPr>
          <p:cNvPr id="4" name="TextBox 3"/>
          <p:cNvSpPr txBox="1"/>
          <p:nvPr/>
        </p:nvSpPr>
        <p:spPr>
          <a:xfrm>
            <a:off x="1323529" y="1661793"/>
            <a:ext cx="4742004" cy="584775"/>
          </a:xfrm>
          <a:prstGeom prst="rect">
            <a:avLst/>
          </a:prstGeom>
          <a:noFill/>
        </p:spPr>
        <p:txBody>
          <a:bodyPr wrap="none" rtlCol="0">
            <a:spAutoFit/>
          </a:bodyPr>
          <a:lstStyle/>
          <a:p>
            <a:r>
              <a:rPr lang="en-CA" sz="3200" dirty="0" smtClean="0"/>
              <a:t>A = [ 1, 2, 3, 4, 5],  X = [1, 0]</a:t>
            </a:r>
            <a:endParaRPr lang="en-CA" sz="3200" dirty="0"/>
          </a:p>
        </p:txBody>
      </p:sp>
      <p:sp>
        <p:nvSpPr>
          <p:cNvPr id="5" name="TextBox 4"/>
          <p:cNvSpPr txBox="1"/>
          <p:nvPr/>
        </p:nvSpPr>
        <p:spPr>
          <a:xfrm>
            <a:off x="2272552" y="3454710"/>
            <a:ext cx="5259773" cy="584775"/>
          </a:xfrm>
          <a:prstGeom prst="rect">
            <a:avLst/>
          </a:prstGeom>
          <a:noFill/>
        </p:spPr>
        <p:txBody>
          <a:bodyPr wrap="none" rtlCol="0">
            <a:spAutoFit/>
          </a:bodyPr>
          <a:lstStyle/>
          <a:p>
            <a:r>
              <a:rPr lang="en-CA" sz="3200" dirty="0" smtClean="0"/>
              <a:t>       [ 1+5, 2+1, 3+2, 4+3, 5+4]</a:t>
            </a:r>
            <a:endParaRPr lang="en-CA" sz="3200" dirty="0"/>
          </a:p>
        </p:txBody>
      </p:sp>
      <p:sp>
        <p:nvSpPr>
          <p:cNvPr id="6" name="TextBox 5"/>
          <p:cNvSpPr txBox="1"/>
          <p:nvPr/>
        </p:nvSpPr>
        <p:spPr>
          <a:xfrm>
            <a:off x="2272551" y="3979643"/>
            <a:ext cx="3005951" cy="584775"/>
          </a:xfrm>
          <a:prstGeom prst="rect">
            <a:avLst/>
          </a:prstGeom>
          <a:noFill/>
        </p:spPr>
        <p:txBody>
          <a:bodyPr wrap="none" rtlCol="0">
            <a:spAutoFit/>
          </a:bodyPr>
          <a:lstStyle/>
          <a:p>
            <a:r>
              <a:rPr lang="en-CA" sz="3200" dirty="0" smtClean="0"/>
              <a:t>       [ 6, 3, 5, 7, 9]</a:t>
            </a:r>
            <a:endParaRPr lang="en-CA" sz="3200" dirty="0"/>
          </a:p>
        </p:txBody>
      </p:sp>
      <p:sp>
        <p:nvSpPr>
          <p:cNvPr id="7" name="TextBox 6"/>
          <p:cNvSpPr txBox="1"/>
          <p:nvPr/>
        </p:nvSpPr>
        <p:spPr>
          <a:xfrm>
            <a:off x="1591232" y="3423931"/>
            <a:ext cx="1114408" cy="646331"/>
          </a:xfrm>
          <a:prstGeom prst="rect">
            <a:avLst/>
          </a:prstGeom>
          <a:noFill/>
        </p:spPr>
        <p:txBody>
          <a:bodyPr wrap="none" rtlCol="0">
            <a:spAutoFit/>
          </a:bodyPr>
          <a:lstStyle/>
          <a:p>
            <a:r>
              <a:rPr lang="en-CA" sz="3600" dirty="0" smtClean="0"/>
              <a:t>X =1:</a:t>
            </a:r>
            <a:endParaRPr lang="en-CA" sz="3600" dirty="0"/>
          </a:p>
        </p:txBody>
      </p:sp>
      <p:sp>
        <p:nvSpPr>
          <p:cNvPr id="8" name="TextBox 7"/>
          <p:cNvSpPr txBox="1"/>
          <p:nvPr/>
        </p:nvSpPr>
        <p:spPr>
          <a:xfrm>
            <a:off x="1591232" y="4650759"/>
            <a:ext cx="1114408" cy="646331"/>
          </a:xfrm>
          <a:prstGeom prst="rect">
            <a:avLst/>
          </a:prstGeom>
          <a:noFill/>
        </p:spPr>
        <p:txBody>
          <a:bodyPr wrap="none" rtlCol="0">
            <a:spAutoFit/>
          </a:bodyPr>
          <a:lstStyle/>
          <a:p>
            <a:r>
              <a:rPr lang="en-CA" sz="3600" dirty="0" smtClean="0"/>
              <a:t>X =0:</a:t>
            </a:r>
            <a:endParaRPr lang="en-CA" sz="3600" dirty="0"/>
          </a:p>
        </p:txBody>
      </p:sp>
      <p:sp>
        <p:nvSpPr>
          <p:cNvPr id="9" name="TextBox 8"/>
          <p:cNvSpPr txBox="1"/>
          <p:nvPr/>
        </p:nvSpPr>
        <p:spPr>
          <a:xfrm>
            <a:off x="2268384" y="4712315"/>
            <a:ext cx="5073825" cy="584775"/>
          </a:xfrm>
          <a:prstGeom prst="rect">
            <a:avLst/>
          </a:prstGeom>
          <a:noFill/>
        </p:spPr>
        <p:txBody>
          <a:bodyPr wrap="none" rtlCol="0">
            <a:spAutoFit/>
          </a:bodyPr>
          <a:lstStyle/>
          <a:p>
            <a:r>
              <a:rPr lang="en-CA" sz="3200" dirty="0" smtClean="0"/>
              <a:t>       [ 6+6, 3+3, 5+5, 7+7, 9+9]</a:t>
            </a:r>
            <a:endParaRPr lang="en-CA" sz="3200" dirty="0"/>
          </a:p>
        </p:txBody>
      </p:sp>
      <p:sp>
        <p:nvSpPr>
          <p:cNvPr id="10" name="TextBox 9"/>
          <p:cNvSpPr txBox="1"/>
          <p:nvPr/>
        </p:nvSpPr>
        <p:spPr>
          <a:xfrm>
            <a:off x="2226020" y="5292812"/>
            <a:ext cx="3839513" cy="584775"/>
          </a:xfrm>
          <a:prstGeom prst="rect">
            <a:avLst/>
          </a:prstGeom>
          <a:noFill/>
        </p:spPr>
        <p:txBody>
          <a:bodyPr wrap="none" rtlCol="0">
            <a:spAutoFit/>
          </a:bodyPr>
          <a:lstStyle/>
          <a:p>
            <a:r>
              <a:rPr lang="en-CA" sz="3200" dirty="0" smtClean="0"/>
              <a:t>       [ 12, 6, 10, 14, 18]</a:t>
            </a:r>
            <a:endParaRPr lang="en-CA" sz="3200" dirty="0"/>
          </a:p>
        </p:txBody>
      </p:sp>
      <p:sp>
        <p:nvSpPr>
          <p:cNvPr id="12" name="TextBox 11"/>
          <p:cNvSpPr txBox="1"/>
          <p:nvPr/>
        </p:nvSpPr>
        <p:spPr>
          <a:xfrm>
            <a:off x="2272552" y="2693942"/>
            <a:ext cx="3005951" cy="584775"/>
          </a:xfrm>
          <a:prstGeom prst="rect">
            <a:avLst/>
          </a:prstGeom>
          <a:noFill/>
        </p:spPr>
        <p:txBody>
          <a:bodyPr wrap="none" rtlCol="0">
            <a:spAutoFit/>
          </a:bodyPr>
          <a:lstStyle/>
          <a:p>
            <a:r>
              <a:rPr lang="en-CA" sz="3200" dirty="0" smtClean="0"/>
              <a:t>       [ 1, 2, 3, 4, 5]</a:t>
            </a:r>
            <a:endParaRPr lang="en-CA" sz="3200" dirty="0"/>
          </a:p>
        </p:txBody>
      </p:sp>
      <p:sp>
        <p:nvSpPr>
          <p:cNvPr id="13" name="TextBox 12"/>
          <p:cNvSpPr txBox="1"/>
          <p:nvPr/>
        </p:nvSpPr>
        <p:spPr>
          <a:xfrm>
            <a:off x="8498541" y="2693515"/>
            <a:ext cx="712694" cy="584775"/>
          </a:xfrm>
          <a:prstGeom prst="rect">
            <a:avLst/>
          </a:prstGeom>
          <a:noFill/>
        </p:spPr>
        <p:txBody>
          <a:bodyPr wrap="square" rtlCol="0">
            <a:spAutoFit/>
          </a:bodyPr>
          <a:lstStyle/>
          <a:p>
            <a:r>
              <a:rPr lang="en-CA" sz="3200" dirty="0" smtClean="0">
                <a:solidFill>
                  <a:srgbClr val="FF0000"/>
                </a:solidFill>
              </a:rPr>
              <a:t>15</a:t>
            </a:r>
            <a:endParaRPr lang="en-CA" sz="3200" dirty="0">
              <a:solidFill>
                <a:srgbClr val="FF0000"/>
              </a:solidFill>
            </a:endParaRPr>
          </a:p>
        </p:txBody>
      </p:sp>
      <p:sp>
        <p:nvSpPr>
          <p:cNvPr id="14" name="TextBox 13"/>
          <p:cNvSpPr txBox="1"/>
          <p:nvPr/>
        </p:nvSpPr>
        <p:spPr>
          <a:xfrm>
            <a:off x="8498541" y="4039485"/>
            <a:ext cx="712694" cy="584775"/>
          </a:xfrm>
          <a:prstGeom prst="rect">
            <a:avLst/>
          </a:prstGeom>
          <a:noFill/>
        </p:spPr>
        <p:txBody>
          <a:bodyPr wrap="square" rtlCol="0">
            <a:spAutoFit/>
          </a:bodyPr>
          <a:lstStyle/>
          <a:p>
            <a:r>
              <a:rPr lang="en-CA" sz="3200" dirty="0" smtClean="0">
                <a:solidFill>
                  <a:srgbClr val="FF0000"/>
                </a:solidFill>
              </a:rPr>
              <a:t>30</a:t>
            </a:r>
            <a:endParaRPr lang="en-CA" sz="3200" dirty="0">
              <a:solidFill>
                <a:srgbClr val="FF0000"/>
              </a:solidFill>
            </a:endParaRPr>
          </a:p>
        </p:txBody>
      </p:sp>
      <p:sp>
        <p:nvSpPr>
          <p:cNvPr id="15" name="TextBox 14"/>
          <p:cNvSpPr txBox="1"/>
          <p:nvPr/>
        </p:nvSpPr>
        <p:spPr>
          <a:xfrm>
            <a:off x="8498541" y="5292812"/>
            <a:ext cx="712694" cy="584775"/>
          </a:xfrm>
          <a:prstGeom prst="rect">
            <a:avLst/>
          </a:prstGeom>
          <a:noFill/>
        </p:spPr>
        <p:txBody>
          <a:bodyPr wrap="square" rtlCol="0">
            <a:spAutoFit/>
          </a:bodyPr>
          <a:lstStyle/>
          <a:p>
            <a:r>
              <a:rPr lang="en-CA" sz="3200" dirty="0" smtClean="0">
                <a:solidFill>
                  <a:srgbClr val="FF0000"/>
                </a:solidFill>
              </a:rPr>
              <a:t>60</a:t>
            </a:r>
            <a:endParaRPr lang="en-CA" sz="3200" dirty="0">
              <a:solidFill>
                <a:srgbClr val="FF0000"/>
              </a:solidFill>
            </a:endParaRPr>
          </a:p>
        </p:txBody>
      </p:sp>
      <p:sp>
        <p:nvSpPr>
          <p:cNvPr id="16" name="TextBox 15"/>
          <p:cNvSpPr txBox="1"/>
          <p:nvPr/>
        </p:nvSpPr>
        <p:spPr>
          <a:xfrm>
            <a:off x="8498541" y="1987923"/>
            <a:ext cx="1304365" cy="584775"/>
          </a:xfrm>
          <a:prstGeom prst="rect">
            <a:avLst/>
          </a:prstGeom>
          <a:noFill/>
        </p:spPr>
        <p:txBody>
          <a:bodyPr wrap="square" rtlCol="0">
            <a:spAutoFit/>
          </a:bodyPr>
          <a:lstStyle/>
          <a:p>
            <a:r>
              <a:rPr lang="en-CA" sz="3200" u="sng" dirty="0" smtClean="0">
                <a:solidFill>
                  <a:srgbClr val="FF0000"/>
                </a:solidFill>
              </a:rPr>
              <a:t>Sum</a:t>
            </a:r>
            <a:endParaRPr lang="en-CA" sz="3200" u="sng" dirty="0">
              <a:solidFill>
                <a:srgbClr val="FF0000"/>
              </a:solidFill>
            </a:endParaRPr>
          </a:p>
        </p:txBody>
      </p:sp>
    </p:spTree>
    <p:extLst>
      <p:ext uri="{BB962C8B-B14F-4D97-AF65-F5344CB8AC3E}">
        <p14:creationId xmlns:p14="http://schemas.microsoft.com/office/powerpoint/2010/main" val="2557395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2" grpId="0"/>
      <p:bldP spid="13" grpId="0"/>
      <p:bldP spid="14" grpId="0"/>
      <p:bldP spid="1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Sum it Up</a:t>
            </a:r>
            <a:endParaRPr lang="en-CA" b="1" dirty="0"/>
          </a:p>
        </p:txBody>
      </p:sp>
      <p:sp>
        <p:nvSpPr>
          <p:cNvPr id="3" name="Content Placeholder 2"/>
          <p:cNvSpPr>
            <a:spLocks noGrp="1"/>
          </p:cNvSpPr>
          <p:nvPr>
            <p:ph idx="1"/>
          </p:nvPr>
        </p:nvSpPr>
        <p:spPr/>
        <p:txBody>
          <a:bodyPr/>
          <a:lstStyle/>
          <a:p>
            <a:pPr marL="0" indent="0">
              <a:buNone/>
            </a:pPr>
            <a:r>
              <a:rPr lang="en-CA" b="1" dirty="0" smtClean="0"/>
              <a:t>Solution:</a:t>
            </a:r>
          </a:p>
          <a:p>
            <a:r>
              <a:rPr lang="en-CA" dirty="0" smtClean="0"/>
              <a:t>Naïve:</a:t>
            </a:r>
          </a:p>
          <a:p>
            <a:pPr lvl="1"/>
            <a:r>
              <a:rPr lang="en-CA" dirty="0" smtClean="0"/>
              <a:t>Store full cyclic array</a:t>
            </a:r>
          </a:p>
          <a:p>
            <a:pPr lvl="1"/>
            <a:r>
              <a:rPr lang="en-CA" dirty="0" smtClean="0"/>
              <a:t>For each query, shift and add </a:t>
            </a:r>
            <a:r>
              <a:rPr lang="en-CA" i="1" dirty="0" smtClean="0"/>
              <a:t>modulo</a:t>
            </a:r>
            <a:r>
              <a:rPr lang="en-CA" dirty="0" smtClean="0"/>
              <a:t> 10^9+7</a:t>
            </a:r>
          </a:p>
          <a:p>
            <a:pPr lvl="1"/>
            <a:r>
              <a:rPr lang="en-CA" dirty="0" smtClean="0"/>
              <a:t>Add final array entries together </a:t>
            </a:r>
            <a:r>
              <a:rPr lang="en-CA" i="1" dirty="0" smtClean="0"/>
              <a:t>modulo</a:t>
            </a:r>
            <a:r>
              <a:rPr lang="en-CA" dirty="0" smtClean="0"/>
              <a:t> 10^9+7</a:t>
            </a:r>
          </a:p>
          <a:p>
            <a:pPr lvl="1"/>
            <a:r>
              <a:rPr lang="en-CA" dirty="0" smtClean="0"/>
              <a:t>Complexity: Q*N</a:t>
            </a:r>
          </a:p>
          <a:p>
            <a:pPr lvl="1"/>
            <a:endParaRPr lang="en-CA" dirty="0"/>
          </a:p>
          <a:p>
            <a:r>
              <a:rPr lang="en-CA" dirty="0" smtClean="0"/>
              <a:t>Smart Solution:</a:t>
            </a:r>
          </a:p>
          <a:p>
            <a:pPr lvl="1"/>
            <a:r>
              <a:rPr lang="en-CA" dirty="0" smtClean="0"/>
              <a:t>Recognize that cyclic shift doesn’t matter, doubling sum with each query</a:t>
            </a:r>
          </a:p>
          <a:p>
            <a:pPr lvl="1"/>
            <a:r>
              <a:rPr lang="en-CA" dirty="0" smtClean="0"/>
              <a:t>result = sum(A)*2^Q % (10^9+7)    </a:t>
            </a:r>
            <a:r>
              <a:rPr lang="en-CA" b="1" dirty="0" smtClean="0">
                <a:solidFill>
                  <a:srgbClr val="FF0000"/>
                </a:solidFill>
              </a:rPr>
              <a:t>CAREFUL WITH OVERFLOW</a:t>
            </a:r>
            <a:endParaRPr lang="en-CA" b="1" dirty="0">
              <a:solidFill>
                <a:srgbClr val="FF0000"/>
              </a:solidFill>
            </a:endParaRPr>
          </a:p>
        </p:txBody>
      </p:sp>
      <p:sp>
        <p:nvSpPr>
          <p:cNvPr id="4" name="TextBox 3"/>
          <p:cNvSpPr txBox="1"/>
          <p:nvPr/>
        </p:nvSpPr>
        <p:spPr>
          <a:xfrm>
            <a:off x="6408511" y="1090523"/>
            <a:ext cx="5109881" cy="1200329"/>
          </a:xfrm>
          <a:prstGeom prst="rect">
            <a:avLst/>
          </a:prstGeom>
          <a:noFill/>
          <a:ln>
            <a:solidFill>
              <a:schemeClr val="tx1"/>
            </a:solidFill>
          </a:ln>
        </p:spPr>
        <p:txBody>
          <a:bodyPr wrap="square" rtlCol="0">
            <a:spAutoFit/>
          </a:bodyPr>
          <a:lstStyle/>
          <a:p>
            <a:r>
              <a:rPr lang="en-CA" dirty="0">
                <a:solidFill>
                  <a:srgbClr val="3F7F5F"/>
                </a:solidFill>
                <a:latin typeface="Consolas" panose="020B0609020204030204" pitchFamily="49" charset="0"/>
              </a:rPr>
              <a:t>// multiplication </a:t>
            </a:r>
            <a:r>
              <a:rPr lang="en-CA" dirty="0" smtClean="0">
                <a:solidFill>
                  <a:srgbClr val="3F7F5F"/>
                </a:solidFill>
                <a:latin typeface="Consolas" panose="020B0609020204030204" pitchFamily="49" charset="0"/>
              </a:rPr>
              <a:t>A*2^Q </a:t>
            </a:r>
            <a:r>
              <a:rPr lang="en-CA" dirty="0">
                <a:solidFill>
                  <a:srgbClr val="3F7F5F"/>
                </a:solidFill>
                <a:latin typeface="Consolas" panose="020B0609020204030204" pitchFamily="49" charset="0"/>
              </a:rPr>
              <a:t>mod 10^9+7</a:t>
            </a:r>
          </a:p>
          <a:p>
            <a:r>
              <a:rPr lang="nn-NO" dirty="0" smtClean="0">
                <a:solidFill>
                  <a:srgbClr val="7F0055"/>
                </a:solidFill>
                <a:latin typeface="Consolas" panose="020B0609020204030204" pitchFamily="49" charset="0"/>
              </a:rPr>
              <a:t>for</a:t>
            </a:r>
            <a:r>
              <a:rPr lang="nn-NO" dirty="0" smtClean="0">
                <a:solidFill>
                  <a:srgbClr val="000000"/>
                </a:solidFill>
                <a:latin typeface="Consolas" panose="020B0609020204030204" pitchFamily="49" charset="0"/>
              </a:rPr>
              <a:t> </a:t>
            </a:r>
            <a:r>
              <a:rPr lang="nn-NO" dirty="0">
                <a:solidFill>
                  <a:srgbClr val="000000"/>
                </a:solidFill>
                <a:latin typeface="Consolas" panose="020B0609020204030204" pitchFamily="49" charset="0"/>
              </a:rPr>
              <a:t>(</a:t>
            </a:r>
            <a:r>
              <a:rPr lang="nn-NO" dirty="0">
                <a:solidFill>
                  <a:srgbClr val="7F0055"/>
                </a:solidFill>
                <a:latin typeface="Consolas" panose="020B0609020204030204" pitchFamily="49" charset="0"/>
              </a:rPr>
              <a:t>int</a:t>
            </a:r>
            <a:r>
              <a:rPr lang="nn-NO" dirty="0">
                <a:solidFill>
                  <a:srgbClr val="000000"/>
                </a:solidFill>
                <a:latin typeface="Consolas" panose="020B0609020204030204" pitchFamily="49" charset="0"/>
              </a:rPr>
              <a:t> </a:t>
            </a:r>
            <a:r>
              <a:rPr lang="nn-NO" dirty="0">
                <a:solidFill>
                  <a:srgbClr val="0000C0"/>
                </a:solidFill>
                <a:latin typeface="Consolas" panose="020B0609020204030204" pitchFamily="49" charset="0"/>
              </a:rPr>
              <a:t>i</a:t>
            </a:r>
            <a:r>
              <a:rPr lang="nn-NO" dirty="0">
                <a:solidFill>
                  <a:srgbClr val="000000"/>
                </a:solidFill>
                <a:latin typeface="Consolas" panose="020B0609020204030204" pitchFamily="49" charset="0"/>
              </a:rPr>
              <a:t>=0; i&lt;Q; i++) {</a:t>
            </a:r>
          </a:p>
          <a:p>
            <a:r>
              <a:rPr lang="en-CA" dirty="0" smtClean="0">
                <a:solidFill>
                  <a:srgbClr val="0000C0"/>
                </a:solidFill>
                <a:latin typeface="Consolas" panose="020B0609020204030204" pitchFamily="49" charset="0"/>
              </a:rPr>
              <a:t>   A</a:t>
            </a:r>
            <a:r>
              <a:rPr lang="en-CA" dirty="0" smtClean="0">
                <a:solidFill>
                  <a:srgbClr val="000000"/>
                </a:solidFill>
                <a:latin typeface="Consolas" panose="020B0609020204030204" pitchFamily="49" charset="0"/>
              </a:rPr>
              <a:t> </a:t>
            </a:r>
            <a:r>
              <a:rPr lang="en-CA" dirty="0">
                <a:solidFill>
                  <a:srgbClr val="000000"/>
                </a:solidFill>
                <a:latin typeface="Consolas" panose="020B0609020204030204" pitchFamily="49" charset="0"/>
              </a:rPr>
              <a:t>= (</a:t>
            </a:r>
            <a:r>
              <a:rPr lang="en-CA" dirty="0">
                <a:solidFill>
                  <a:srgbClr val="0000C0"/>
                </a:solidFill>
                <a:latin typeface="Consolas" panose="020B0609020204030204" pitchFamily="49" charset="0"/>
              </a:rPr>
              <a:t>A</a:t>
            </a:r>
            <a:r>
              <a:rPr lang="en-CA" dirty="0">
                <a:solidFill>
                  <a:srgbClr val="000000"/>
                </a:solidFill>
                <a:latin typeface="Consolas" panose="020B0609020204030204" pitchFamily="49" charset="0"/>
              </a:rPr>
              <a:t> &lt;&lt; 1) % MODULUS;</a:t>
            </a:r>
          </a:p>
          <a:p>
            <a:r>
              <a:rPr lang="en-CA" dirty="0">
                <a:solidFill>
                  <a:srgbClr val="000000"/>
                </a:solidFill>
                <a:latin typeface="Consolas" panose="020B0609020204030204" pitchFamily="49" charset="0"/>
              </a:rPr>
              <a:t>}</a:t>
            </a:r>
            <a:endParaRPr lang="en-CA" dirty="0"/>
          </a:p>
        </p:txBody>
      </p:sp>
    </p:spTree>
    <p:extLst>
      <p:ext uri="{BB962C8B-B14F-4D97-AF65-F5344CB8AC3E}">
        <p14:creationId xmlns:p14="http://schemas.microsoft.com/office/powerpoint/2010/main" val="226546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Back to Square 1</a:t>
            </a:r>
            <a:endParaRPr lang="en-CA" b="1" dirty="0"/>
          </a:p>
        </p:txBody>
      </p:sp>
      <p:sp>
        <p:nvSpPr>
          <p:cNvPr id="3" name="Content Placeholder 2"/>
          <p:cNvSpPr>
            <a:spLocks noGrp="1"/>
          </p:cNvSpPr>
          <p:nvPr>
            <p:ph idx="1"/>
          </p:nvPr>
        </p:nvSpPr>
        <p:spPr>
          <a:xfrm>
            <a:off x="838200" y="1516342"/>
            <a:ext cx="10515600" cy="5005481"/>
          </a:xfrm>
        </p:spPr>
        <p:txBody>
          <a:bodyPr>
            <a:normAutofit/>
          </a:bodyPr>
          <a:lstStyle/>
          <a:p>
            <a:pPr marL="0" indent="0">
              <a:buNone/>
            </a:pPr>
            <a:r>
              <a:rPr lang="en-CA" b="1" dirty="0" smtClean="0"/>
              <a:t>Problem:</a:t>
            </a:r>
          </a:p>
          <a:p>
            <a:pPr marL="0" indent="0">
              <a:buNone/>
            </a:pPr>
            <a:r>
              <a:rPr lang="en-CA" sz="2000" dirty="0" smtClean="0"/>
              <a:t>The </a:t>
            </a:r>
            <a:r>
              <a:rPr lang="en-CA" sz="2000" dirty="0"/>
              <a:t>game “Back to Square 1” is played on a board that has </a:t>
            </a:r>
            <a:r>
              <a:rPr lang="en-CA" sz="2000" i="1" dirty="0"/>
              <a:t>n</a:t>
            </a:r>
            <a:r>
              <a:rPr lang="en-CA" sz="2000" dirty="0"/>
              <a:t> squares in a row and </a:t>
            </a:r>
            <a:r>
              <a:rPr lang="en-CA" sz="2000" i="1" dirty="0" smtClean="0"/>
              <a:t>n-1 </a:t>
            </a:r>
            <a:r>
              <a:rPr lang="en-CA" sz="2000" dirty="0" smtClean="0"/>
              <a:t>probabilities</a:t>
            </a:r>
            <a:r>
              <a:rPr lang="en-CA" sz="2000" dirty="0"/>
              <a:t>. Players take turns playing. On their first turn, a player advances to square 1</a:t>
            </a:r>
            <a:r>
              <a:rPr lang="en-CA" sz="2000" dirty="0" smtClean="0"/>
              <a:t>. After </a:t>
            </a:r>
            <a:r>
              <a:rPr lang="en-CA" sz="2000" dirty="0"/>
              <a:t>the first turn, if a player is on square </a:t>
            </a:r>
            <a:r>
              <a:rPr lang="en-CA" sz="2000" i="1" dirty="0" err="1"/>
              <a:t>i</a:t>
            </a:r>
            <a:r>
              <a:rPr lang="en-CA" sz="2000" dirty="0"/>
              <a:t> , the player advances to square </a:t>
            </a:r>
            <a:r>
              <a:rPr lang="en-CA" sz="2000" i="1" dirty="0" err="1"/>
              <a:t>i</a:t>
            </a:r>
            <a:r>
              <a:rPr lang="en-CA" sz="2000" dirty="0"/>
              <a:t> + 1 with probability </a:t>
            </a:r>
            <a:r>
              <a:rPr lang="en-CA" sz="2000" i="1" dirty="0"/>
              <a:t>p(</a:t>
            </a:r>
            <a:r>
              <a:rPr lang="en-CA" sz="2000" i="1" dirty="0" err="1"/>
              <a:t>i</a:t>
            </a:r>
            <a:r>
              <a:rPr lang="en-CA" sz="2000" i="1" dirty="0"/>
              <a:t>)</a:t>
            </a:r>
            <a:r>
              <a:rPr lang="en-CA" sz="2000" dirty="0"/>
              <a:t> , and returns to square 1 with probability 1-</a:t>
            </a:r>
            <a:r>
              <a:rPr lang="en-CA" sz="2000" i="1" dirty="0"/>
              <a:t>p(</a:t>
            </a:r>
            <a:r>
              <a:rPr lang="en-CA" sz="2000" i="1" dirty="0" err="1"/>
              <a:t>i</a:t>
            </a:r>
            <a:r>
              <a:rPr lang="en-CA" sz="2000" i="1" dirty="0"/>
              <a:t>)</a:t>
            </a:r>
            <a:r>
              <a:rPr lang="en-CA" sz="2000" dirty="0"/>
              <a:t> </a:t>
            </a:r>
            <a:r>
              <a:rPr lang="en-CA" sz="2000" dirty="0" smtClean="0"/>
              <a:t>. The </a:t>
            </a:r>
            <a:r>
              <a:rPr lang="en-CA" sz="2000" dirty="0"/>
              <a:t>player is finished upon reaching square </a:t>
            </a:r>
            <a:r>
              <a:rPr lang="en-CA" sz="2000" i="1" dirty="0"/>
              <a:t>n</a:t>
            </a:r>
            <a:r>
              <a:rPr lang="en-CA" sz="2000" dirty="0"/>
              <a:t> </a:t>
            </a:r>
            <a:r>
              <a:rPr lang="en-CA" sz="2000" dirty="0" smtClean="0"/>
              <a:t>.</a:t>
            </a:r>
            <a:br>
              <a:rPr lang="en-CA" sz="2000" dirty="0" smtClean="0"/>
            </a:br>
            <a:r>
              <a:rPr lang="en-CA" sz="2000" dirty="0" smtClean="0"/>
              <a:t/>
            </a:r>
            <a:br>
              <a:rPr lang="en-CA" sz="2000" dirty="0" smtClean="0"/>
            </a:br>
            <a:r>
              <a:rPr lang="en-CA" sz="2000" dirty="0" smtClean="0"/>
              <a:t/>
            </a:r>
            <a:br>
              <a:rPr lang="en-CA" sz="2000" dirty="0" smtClean="0"/>
            </a:br>
            <a:r>
              <a:rPr lang="en-CA" sz="2000" dirty="0" smtClean="0"/>
              <a:t/>
            </a:r>
            <a:br>
              <a:rPr lang="en-CA" sz="2000" dirty="0" smtClean="0"/>
            </a:br>
            <a:r>
              <a:rPr lang="en-CA" sz="2000" dirty="0" smtClean="0"/>
              <a:t/>
            </a:r>
            <a:br>
              <a:rPr lang="en-CA" sz="2000" dirty="0" smtClean="0"/>
            </a:br>
            <a:r>
              <a:rPr lang="en-CA" sz="2000" dirty="0" smtClean="0"/>
              <a:t/>
            </a:r>
            <a:br>
              <a:rPr lang="en-CA" sz="2000" dirty="0" smtClean="0"/>
            </a:br>
            <a:r>
              <a:rPr lang="en-CA" sz="2000" dirty="0" smtClean="0"/>
              <a:t/>
            </a:r>
            <a:br>
              <a:rPr lang="en-CA" sz="2000" dirty="0" smtClean="0"/>
            </a:br>
            <a:r>
              <a:rPr lang="en-CA" sz="2000" dirty="0" smtClean="0"/>
              <a:t/>
            </a:r>
            <a:br>
              <a:rPr lang="en-CA" sz="2000" dirty="0" smtClean="0"/>
            </a:br>
            <a:r>
              <a:rPr lang="en-CA" sz="2000" dirty="0" smtClean="0"/>
              <a:t/>
            </a:r>
            <a:br>
              <a:rPr lang="en-CA" sz="2000" dirty="0" smtClean="0"/>
            </a:br>
            <a:r>
              <a:rPr lang="en-CA" sz="2000" dirty="0" smtClean="0"/>
              <a:t/>
            </a:r>
            <a:br>
              <a:rPr lang="en-CA" sz="2000" dirty="0" smtClean="0"/>
            </a:br>
            <a:r>
              <a:rPr lang="en-CA" sz="2000" dirty="0" smtClean="0"/>
              <a:t/>
            </a:r>
            <a:br>
              <a:rPr lang="en-CA" sz="2000" dirty="0" smtClean="0"/>
            </a:br>
            <a:r>
              <a:rPr lang="en-CA" sz="2000" dirty="0" smtClean="0"/>
              <a:t>Output the expected number of turns needed to finish the game.  </a:t>
            </a:r>
            <a:br>
              <a:rPr lang="en-CA" sz="2000" dirty="0" smtClean="0"/>
            </a:br>
            <a:r>
              <a:rPr lang="en-CA" sz="2000" dirty="0" smtClean="0"/>
              <a:t>N &lt; 1000, Expected number of turns will be &lt; 10^6.</a:t>
            </a:r>
            <a:endParaRPr lang="en-CA" sz="2000" dirty="0"/>
          </a:p>
        </p:txBody>
      </p:sp>
      <p:pic>
        <p:nvPicPr>
          <p:cNvPr id="6146" name="Picture 2" descr="IMAG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4269" y="3570988"/>
            <a:ext cx="5429250" cy="202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83710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Back to Square 1</a:t>
            </a:r>
            <a:endParaRPr lang="en-CA" b="1" dirty="0"/>
          </a:p>
        </p:txBody>
      </p:sp>
      <p:sp>
        <p:nvSpPr>
          <p:cNvPr id="3" name="Content Placeholder 2"/>
          <p:cNvSpPr>
            <a:spLocks noGrp="1"/>
          </p:cNvSpPr>
          <p:nvPr>
            <p:ph idx="1"/>
          </p:nvPr>
        </p:nvSpPr>
        <p:spPr>
          <a:xfrm>
            <a:off x="838200" y="1690688"/>
            <a:ext cx="10515600" cy="4351338"/>
          </a:xfrm>
        </p:spPr>
        <p:txBody>
          <a:bodyPr>
            <a:normAutofit lnSpcReduction="10000"/>
          </a:bodyPr>
          <a:lstStyle/>
          <a:p>
            <a:pPr marL="0" indent="0">
              <a:buNone/>
            </a:pPr>
            <a:r>
              <a:rPr lang="en-CA" b="1" dirty="0" smtClean="0"/>
              <a:t>Naïve Solution:</a:t>
            </a:r>
          </a:p>
          <a:p>
            <a:pPr lvl="1"/>
            <a:r>
              <a:rPr lang="en-CA" dirty="0" smtClean="0"/>
              <a:t>Play it out!  </a:t>
            </a:r>
          </a:p>
          <a:p>
            <a:pPr lvl="2"/>
            <a:r>
              <a:rPr lang="en-CA" dirty="0" smtClean="0"/>
              <a:t>Construct the board, start at the first square</a:t>
            </a:r>
          </a:p>
          <a:p>
            <a:pPr lvl="2"/>
            <a:r>
              <a:rPr lang="en-CA" dirty="0" smtClean="0"/>
              <a:t>Generate a number between [0, 1].  If &lt; p(</a:t>
            </a:r>
            <a:r>
              <a:rPr lang="en-CA" dirty="0" err="1" smtClean="0"/>
              <a:t>i</a:t>
            </a:r>
            <a:r>
              <a:rPr lang="en-CA" dirty="0" smtClean="0"/>
              <a:t>), advance, otherwise go back to zero.</a:t>
            </a:r>
          </a:p>
          <a:p>
            <a:pPr lvl="2"/>
            <a:r>
              <a:rPr lang="en-CA" dirty="0" smtClean="0"/>
              <a:t>Stop when you reach the last square.</a:t>
            </a:r>
          </a:p>
          <a:p>
            <a:pPr lvl="2"/>
            <a:r>
              <a:rPr lang="en-CA" dirty="0" smtClean="0"/>
              <a:t>Count # turns</a:t>
            </a:r>
          </a:p>
          <a:p>
            <a:pPr lvl="1"/>
            <a:r>
              <a:rPr lang="en-CA" dirty="0" smtClean="0"/>
              <a:t>Repeat # times, compute the average number of turns</a:t>
            </a:r>
          </a:p>
          <a:p>
            <a:pPr lvl="2"/>
            <a:r>
              <a:rPr lang="en-CA" dirty="0" smtClean="0"/>
              <a:t>If expected &lt; 1,000,000, probably need 5,000,000 to get an accurate estimate</a:t>
            </a:r>
          </a:p>
          <a:p>
            <a:pPr lvl="1"/>
            <a:r>
              <a:rPr lang="en-CA" dirty="0" smtClean="0"/>
              <a:t>Worst-case complexity: E^2,   E=1,000,000</a:t>
            </a:r>
          </a:p>
          <a:p>
            <a:pPr lvl="2"/>
            <a:endParaRPr lang="en-CA" dirty="0"/>
          </a:p>
          <a:p>
            <a:pPr marL="0" indent="0">
              <a:buNone/>
            </a:pPr>
            <a:r>
              <a:rPr lang="en-CA" b="1" dirty="0" smtClean="0"/>
              <a:t>Smarter Solution:</a:t>
            </a:r>
          </a:p>
          <a:p>
            <a:pPr lvl="1"/>
            <a:r>
              <a:rPr lang="en-CA" dirty="0" smtClean="0"/>
              <a:t>Compute expected value mathematically</a:t>
            </a:r>
            <a:endParaRPr lang="en-CA" dirty="0"/>
          </a:p>
        </p:txBody>
      </p:sp>
    </p:spTree>
    <p:extLst>
      <p:ext uri="{BB962C8B-B14F-4D97-AF65-F5344CB8AC3E}">
        <p14:creationId xmlns:p14="http://schemas.microsoft.com/office/powerpoint/2010/main" val="24008884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Back to Square 1</a:t>
            </a:r>
            <a:endParaRPr lang="en-CA" b="1" dirty="0"/>
          </a:p>
        </p:txBody>
      </p:sp>
      <p:sp>
        <p:nvSpPr>
          <p:cNvPr id="3" name="Content Placeholder 2"/>
          <p:cNvSpPr>
            <a:spLocks noGrp="1"/>
          </p:cNvSpPr>
          <p:nvPr>
            <p:ph idx="1"/>
          </p:nvPr>
        </p:nvSpPr>
        <p:spPr>
          <a:xfrm>
            <a:off x="838200" y="1487046"/>
            <a:ext cx="10515600" cy="567951"/>
          </a:xfrm>
        </p:spPr>
        <p:txBody>
          <a:bodyPr/>
          <a:lstStyle/>
          <a:p>
            <a:r>
              <a:rPr lang="en-CA" dirty="0" smtClean="0"/>
              <a:t>Let </a:t>
            </a:r>
            <a:r>
              <a:rPr lang="en-CA" dirty="0" err="1" smtClean="0"/>
              <a:t>E</a:t>
            </a:r>
            <a:r>
              <a:rPr lang="en-CA" sz="1800" dirty="0" err="1" smtClean="0"/>
              <a:t>i</a:t>
            </a:r>
            <a:r>
              <a:rPr lang="en-CA" dirty="0" smtClean="0"/>
              <a:t> be the expected number of turns to win </a:t>
            </a:r>
            <a:r>
              <a:rPr lang="en-CA" i="1" dirty="0" smtClean="0"/>
              <a:t>from</a:t>
            </a:r>
            <a:r>
              <a:rPr lang="en-CA" dirty="0" smtClean="0"/>
              <a:t> Square[</a:t>
            </a:r>
            <a:r>
              <a:rPr lang="en-CA" dirty="0" err="1" smtClean="0"/>
              <a:t>i</a:t>
            </a:r>
            <a:r>
              <a:rPr lang="en-CA" dirty="0" smtClean="0"/>
              <a:t>]</a:t>
            </a:r>
            <a:endParaRPr lang="en-CA" dirty="0"/>
          </a:p>
        </p:txBody>
      </p:sp>
      <p:sp>
        <p:nvSpPr>
          <p:cNvPr id="4" name="Left Brace 3"/>
          <p:cNvSpPr/>
          <p:nvPr/>
        </p:nvSpPr>
        <p:spPr>
          <a:xfrm rot="16200000">
            <a:off x="2194198" y="2500558"/>
            <a:ext cx="149992" cy="1566580"/>
          </a:xfrm>
          <a:prstGeom prst="leftBrace">
            <a:avLst>
              <a:gd name="adj1" fmla="val 36652"/>
              <a:gd name="adj2" fmla="val 47468"/>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5" name="TextBox 4"/>
          <p:cNvSpPr txBox="1"/>
          <p:nvPr/>
        </p:nvSpPr>
        <p:spPr>
          <a:xfrm>
            <a:off x="1485904" y="3504316"/>
            <a:ext cx="3397340" cy="369332"/>
          </a:xfrm>
          <a:prstGeom prst="rect">
            <a:avLst/>
          </a:prstGeom>
          <a:noFill/>
        </p:spPr>
        <p:txBody>
          <a:bodyPr wrap="none" rtlCol="0">
            <a:spAutoFit/>
          </a:bodyPr>
          <a:lstStyle/>
          <a:p>
            <a:r>
              <a:rPr lang="en-CA" dirty="0" smtClean="0">
                <a:solidFill>
                  <a:schemeClr val="accent1">
                    <a:lumMod val="50000"/>
                  </a:schemeClr>
                </a:solidFill>
              </a:rPr>
              <a:t>successfully advanced, took 1 turn</a:t>
            </a:r>
            <a:endParaRPr lang="en-CA" dirty="0">
              <a:solidFill>
                <a:schemeClr val="accent1">
                  <a:lumMod val="50000"/>
                </a:schemeClr>
              </a:solidFill>
            </a:endParaRPr>
          </a:p>
        </p:txBody>
      </p:sp>
      <p:sp>
        <p:nvSpPr>
          <p:cNvPr id="6" name="Left Brace 5"/>
          <p:cNvSpPr/>
          <p:nvPr/>
        </p:nvSpPr>
        <p:spPr>
          <a:xfrm rot="5400000">
            <a:off x="4286997" y="1686414"/>
            <a:ext cx="203290" cy="2061043"/>
          </a:xfrm>
          <a:prstGeom prst="leftBrace">
            <a:avLst>
              <a:gd name="adj1" fmla="val 36652"/>
              <a:gd name="adj2" fmla="val 47468"/>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7" name="TextBox 6"/>
          <p:cNvSpPr txBox="1"/>
          <p:nvPr/>
        </p:nvSpPr>
        <p:spPr>
          <a:xfrm>
            <a:off x="3989265" y="2125027"/>
            <a:ext cx="2868734" cy="369332"/>
          </a:xfrm>
          <a:prstGeom prst="rect">
            <a:avLst/>
          </a:prstGeom>
          <a:noFill/>
        </p:spPr>
        <p:txBody>
          <a:bodyPr wrap="none" rtlCol="0">
            <a:spAutoFit/>
          </a:bodyPr>
          <a:lstStyle/>
          <a:p>
            <a:r>
              <a:rPr lang="en-CA" dirty="0" smtClean="0">
                <a:solidFill>
                  <a:schemeClr val="accent1">
                    <a:lumMod val="50000"/>
                  </a:schemeClr>
                </a:solidFill>
              </a:rPr>
              <a:t>returned to zero, took 1 turn</a:t>
            </a:r>
            <a:endParaRPr lang="en-CA" dirty="0">
              <a:solidFill>
                <a:schemeClr val="accent1">
                  <a:lumMod val="50000"/>
                </a:schemeClr>
              </a:solidFill>
            </a:endParaRPr>
          </a:p>
        </p:txBody>
      </p:sp>
      <p:sp>
        <p:nvSpPr>
          <p:cNvPr id="24" name="Rectangle 23"/>
          <p:cNvSpPr/>
          <p:nvPr/>
        </p:nvSpPr>
        <p:spPr>
          <a:xfrm>
            <a:off x="784410" y="2756493"/>
            <a:ext cx="4822154" cy="480131"/>
          </a:xfrm>
          <a:prstGeom prst="rect">
            <a:avLst/>
          </a:prstGeom>
        </p:spPr>
        <p:txBody>
          <a:bodyPr wrap="none">
            <a:spAutoFit/>
          </a:bodyPr>
          <a:lstStyle/>
          <a:p>
            <a:pPr lvl="0" defTabSz="914400">
              <a:lnSpc>
                <a:spcPct val="90000"/>
              </a:lnSpc>
              <a:spcBef>
                <a:spcPts val="1000"/>
              </a:spcBef>
            </a:pPr>
            <a:r>
              <a:rPr lang="en-CA" sz="2800" dirty="0" smtClean="0">
                <a:solidFill>
                  <a:prstClr val="black"/>
                </a:solidFill>
              </a:rPr>
              <a:t>E</a:t>
            </a:r>
            <a:r>
              <a:rPr lang="en-CA" sz="2800" baseline="-25000" dirty="0" smtClean="0">
                <a:solidFill>
                  <a:prstClr val="black"/>
                </a:solidFill>
              </a:rPr>
              <a:t>0</a:t>
            </a:r>
            <a:r>
              <a:rPr lang="en-CA" sz="2800" dirty="0" smtClean="0">
                <a:solidFill>
                  <a:prstClr val="black"/>
                </a:solidFill>
              </a:rPr>
              <a:t> </a:t>
            </a:r>
            <a:r>
              <a:rPr lang="en-CA" sz="2800" dirty="0">
                <a:solidFill>
                  <a:prstClr val="black"/>
                </a:solidFill>
              </a:rPr>
              <a:t>= </a:t>
            </a:r>
            <a:r>
              <a:rPr lang="en-CA" sz="2800" dirty="0" smtClean="0">
                <a:solidFill>
                  <a:prstClr val="black"/>
                </a:solidFill>
              </a:rPr>
              <a:t>(E</a:t>
            </a:r>
            <a:r>
              <a:rPr lang="en-CA" sz="2800" baseline="-25000" dirty="0" smtClean="0">
                <a:solidFill>
                  <a:prstClr val="black"/>
                </a:solidFill>
              </a:rPr>
              <a:t>1</a:t>
            </a:r>
            <a:r>
              <a:rPr lang="en-CA" sz="2800" dirty="0" smtClean="0">
                <a:solidFill>
                  <a:prstClr val="black"/>
                </a:solidFill>
              </a:rPr>
              <a:t> </a:t>
            </a:r>
            <a:r>
              <a:rPr lang="en-CA" sz="2800" dirty="0">
                <a:solidFill>
                  <a:prstClr val="black"/>
                </a:solidFill>
              </a:rPr>
              <a:t>+ 1</a:t>
            </a:r>
            <a:r>
              <a:rPr lang="en-CA" sz="2800" dirty="0" smtClean="0">
                <a:solidFill>
                  <a:prstClr val="black"/>
                </a:solidFill>
              </a:rPr>
              <a:t>)*p</a:t>
            </a:r>
            <a:r>
              <a:rPr lang="en-CA" sz="2800" baseline="-25000" dirty="0" smtClean="0">
                <a:solidFill>
                  <a:prstClr val="black"/>
                </a:solidFill>
              </a:rPr>
              <a:t>0</a:t>
            </a:r>
            <a:r>
              <a:rPr lang="en-CA" sz="2800" dirty="0" smtClean="0">
                <a:solidFill>
                  <a:prstClr val="black"/>
                </a:solidFill>
              </a:rPr>
              <a:t> </a:t>
            </a:r>
            <a:r>
              <a:rPr lang="en-CA" sz="2800" dirty="0">
                <a:solidFill>
                  <a:prstClr val="black"/>
                </a:solidFill>
              </a:rPr>
              <a:t>+ </a:t>
            </a:r>
            <a:r>
              <a:rPr lang="en-CA" sz="2800" dirty="0" smtClean="0">
                <a:solidFill>
                  <a:prstClr val="black"/>
                </a:solidFill>
              </a:rPr>
              <a:t>(</a:t>
            </a:r>
            <a:r>
              <a:rPr lang="en-CA" sz="2800" dirty="0">
                <a:solidFill>
                  <a:prstClr val="black"/>
                </a:solidFill>
              </a:rPr>
              <a:t>E</a:t>
            </a:r>
            <a:r>
              <a:rPr lang="en-CA" sz="2800" baseline="-25000" dirty="0">
                <a:solidFill>
                  <a:prstClr val="black"/>
                </a:solidFill>
              </a:rPr>
              <a:t>0</a:t>
            </a:r>
            <a:r>
              <a:rPr lang="en-CA" sz="2800" dirty="0" smtClean="0">
                <a:solidFill>
                  <a:prstClr val="black"/>
                </a:solidFill>
              </a:rPr>
              <a:t> </a:t>
            </a:r>
            <a:r>
              <a:rPr lang="en-CA" sz="2800" dirty="0">
                <a:solidFill>
                  <a:prstClr val="black"/>
                </a:solidFill>
              </a:rPr>
              <a:t>+ 1)*(</a:t>
            </a:r>
            <a:r>
              <a:rPr lang="en-CA" sz="2800" dirty="0" smtClean="0">
                <a:solidFill>
                  <a:prstClr val="black"/>
                </a:solidFill>
              </a:rPr>
              <a:t>1-p</a:t>
            </a:r>
            <a:r>
              <a:rPr lang="en-CA" sz="2800" baseline="-25000" dirty="0" smtClean="0">
                <a:solidFill>
                  <a:prstClr val="black"/>
                </a:solidFill>
              </a:rPr>
              <a:t>0</a:t>
            </a:r>
            <a:r>
              <a:rPr lang="en-CA" sz="2800" dirty="0" smtClean="0">
                <a:solidFill>
                  <a:prstClr val="black"/>
                </a:solidFill>
              </a:rPr>
              <a:t>)</a:t>
            </a:r>
            <a:endParaRPr lang="en-CA" sz="2800" dirty="0">
              <a:solidFill>
                <a:prstClr val="black"/>
              </a:solidFill>
            </a:endParaRPr>
          </a:p>
        </p:txBody>
      </p:sp>
      <p:sp>
        <p:nvSpPr>
          <p:cNvPr id="26" name="Rectangle 25"/>
          <p:cNvSpPr/>
          <p:nvPr/>
        </p:nvSpPr>
        <p:spPr>
          <a:xfrm>
            <a:off x="6695648" y="2757991"/>
            <a:ext cx="2097049" cy="480131"/>
          </a:xfrm>
          <a:prstGeom prst="rect">
            <a:avLst/>
          </a:prstGeom>
        </p:spPr>
        <p:txBody>
          <a:bodyPr wrap="none">
            <a:spAutoFit/>
          </a:bodyPr>
          <a:lstStyle/>
          <a:p>
            <a:pPr lvl="0" defTabSz="914400">
              <a:lnSpc>
                <a:spcPct val="90000"/>
              </a:lnSpc>
              <a:spcBef>
                <a:spcPts val="1000"/>
              </a:spcBef>
            </a:pPr>
            <a:r>
              <a:rPr lang="en-CA" sz="2800" dirty="0" smtClean="0">
                <a:solidFill>
                  <a:prstClr val="black"/>
                </a:solidFill>
              </a:rPr>
              <a:t>E</a:t>
            </a:r>
            <a:r>
              <a:rPr lang="en-CA" sz="2800" baseline="-25000" dirty="0">
                <a:solidFill>
                  <a:prstClr val="black"/>
                </a:solidFill>
              </a:rPr>
              <a:t>0</a:t>
            </a:r>
            <a:r>
              <a:rPr lang="en-CA" sz="2800" dirty="0" smtClean="0">
                <a:solidFill>
                  <a:prstClr val="black"/>
                </a:solidFill>
              </a:rPr>
              <a:t> </a:t>
            </a:r>
            <a:r>
              <a:rPr lang="en-CA" sz="2800" dirty="0">
                <a:solidFill>
                  <a:prstClr val="black"/>
                </a:solidFill>
              </a:rPr>
              <a:t>= </a:t>
            </a:r>
            <a:r>
              <a:rPr lang="en-CA" sz="2800" dirty="0" smtClean="0">
                <a:solidFill>
                  <a:prstClr val="black"/>
                </a:solidFill>
              </a:rPr>
              <a:t>E</a:t>
            </a:r>
            <a:r>
              <a:rPr lang="en-CA" sz="2800" baseline="-25000" dirty="0" smtClean="0">
                <a:solidFill>
                  <a:prstClr val="black"/>
                </a:solidFill>
              </a:rPr>
              <a:t>1</a:t>
            </a:r>
            <a:r>
              <a:rPr lang="en-CA" sz="2800" dirty="0" smtClean="0">
                <a:solidFill>
                  <a:prstClr val="black"/>
                </a:solidFill>
              </a:rPr>
              <a:t> + 1/</a:t>
            </a:r>
            <a:r>
              <a:rPr lang="en-CA" sz="2800" dirty="0">
                <a:solidFill>
                  <a:prstClr val="black"/>
                </a:solidFill>
              </a:rPr>
              <a:t>p</a:t>
            </a:r>
            <a:r>
              <a:rPr lang="en-CA" sz="2800" baseline="-25000" dirty="0">
                <a:solidFill>
                  <a:prstClr val="black"/>
                </a:solidFill>
              </a:rPr>
              <a:t>0</a:t>
            </a:r>
            <a:endParaRPr lang="en-CA" sz="2800" dirty="0">
              <a:solidFill>
                <a:prstClr val="black"/>
              </a:solidFill>
            </a:endParaRPr>
          </a:p>
        </p:txBody>
      </p:sp>
      <p:sp>
        <p:nvSpPr>
          <p:cNvPr id="27" name="Right Arrow 26"/>
          <p:cNvSpPr/>
          <p:nvPr/>
        </p:nvSpPr>
        <p:spPr>
          <a:xfrm>
            <a:off x="5914597" y="2878023"/>
            <a:ext cx="578224" cy="2400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Rectangle 27"/>
          <p:cNvSpPr/>
          <p:nvPr/>
        </p:nvSpPr>
        <p:spPr>
          <a:xfrm>
            <a:off x="784411" y="4273378"/>
            <a:ext cx="4740400" cy="480131"/>
          </a:xfrm>
          <a:prstGeom prst="rect">
            <a:avLst/>
          </a:prstGeom>
        </p:spPr>
        <p:txBody>
          <a:bodyPr wrap="none">
            <a:spAutoFit/>
          </a:bodyPr>
          <a:lstStyle/>
          <a:p>
            <a:pPr lvl="0" defTabSz="914400">
              <a:lnSpc>
                <a:spcPct val="90000"/>
              </a:lnSpc>
              <a:spcBef>
                <a:spcPts val="1000"/>
              </a:spcBef>
            </a:pPr>
            <a:r>
              <a:rPr lang="en-CA" sz="2800" dirty="0" smtClean="0">
                <a:solidFill>
                  <a:prstClr val="black"/>
                </a:solidFill>
              </a:rPr>
              <a:t>E</a:t>
            </a:r>
            <a:r>
              <a:rPr lang="en-CA" sz="2800" baseline="-25000" dirty="0" smtClean="0">
                <a:solidFill>
                  <a:prstClr val="black"/>
                </a:solidFill>
              </a:rPr>
              <a:t>1</a:t>
            </a:r>
            <a:r>
              <a:rPr lang="en-CA" sz="2800" dirty="0" smtClean="0">
                <a:solidFill>
                  <a:prstClr val="black"/>
                </a:solidFill>
              </a:rPr>
              <a:t> </a:t>
            </a:r>
            <a:r>
              <a:rPr lang="en-CA" sz="2800" dirty="0">
                <a:solidFill>
                  <a:prstClr val="black"/>
                </a:solidFill>
              </a:rPr>
              <a:t>= </a:t>
            </a:r>
            <a:r>
              <a:rPr lang="en-CA" sz="2800" dirty="0" smtClean="0">
                <a:solidFill>
                  <a:prstClr val="black"/>
                </a:solidFill>
              </a:rPr>
              <a:t>(E</a:t>
            </a:r>
            <a:r>
              <a:rPr lang="en-CA" sz="2800" baseline="-25000" dirty="0" smtClean="0">
                <a:solidFill>
                  <a:prstClr val="black"/>
                </a:solidFill>
              </a:rPr>
              <a:t>2</a:t>
            </a:r>
            <a:r>
              <a:rPr lang="en-CA" sz="2800" dirty="0" smtClean="0">
                <a:solidFill>
                  <a:prstClr val="black"/>
                </a:solidFill>
              </a:rPr>
              <a:t> </a:t>
            </a:r>
            <a:r>
              <a:rPr lang="en-CA" sz="2800" dirty="0">
                <a:solidFill>
                  <a:prstClr val="black"/>
                </a:solidFill>
              </a:rPr>
              <a:t>+ 1</a:t>
            </a:r>
            <a:r>
              <a:rPr lang="en-CA" sz="2800" dirty="0" smtClean="0">
                <a:solidFill>
                  <a:prstClr val="black"/>
                </a:solidFill>
              </a:rPr>
              <a:t>)*p</a:t>
            </a:r>
            <a:r>
              <a:rPr lang="en-CA" sz="2800" baseline="-25000" dirty="0" smtClean="0">
                <a:solidFill>
                  <a:prstClr val="black"/>
                </a:solidFill>
              </a:rPr>
              <a:t>1</a:t>
            </a:r>
            <a:r>
              <a:rPr lang="en-CA" sz="2800" dirty="0" smtClean="0">
                <a:solidFill>
                  <a:prstClr val="black"/>
                </a:solidFill>
              </a:rPr>
              <a:t> </a:t>
            </a:r>
            <a:r>
              <a:rPr lang="en-CA" sz="2800" dirty="0">
                <a:solidFill>
                  <a:prstClr val="black"/>
                </a:solidFill>
              </a:rPr>
              <a:t>+ </a:t>
            </a:r>
            <a:r>
              <a:rPr lang="en-CA" sz="2800" dirty="0" smtClean="0">
                <a:solidFill>
                  <a:prstClr val="black"/>
                </a:solidFill>
              </a:rPr>
              <a:t>(E</a:t>
            </a:r>
            <a:r>
              <a:rPr lang="en-CA" sz="2800" baseline="-25000" dirty="0" smtClean="0">
                <a:solidFill>
                  <a:prstClr val="black"/>
                </a:solidFill>
              </a:rPr>
              <a:t>0</a:t>
            </a:r>
            <a:r>
              <a:rPr lang="en-CA" sz="2800" dirty="0" smtClean="0">
                <a:solidFill>
                  <a:prstClr val="black"/>
                </a:solidFill>
              </a:rPr>
              <a:t> + </a:t>
            </a:r>
            <a:r>
              <a:rPr lang="en-CA" sz="2800" dirty="0">
                <a:solidFill>
                  <a:prstClr val="black"/>
                </a:solidFill>
              </a:rPr>
              <a:t>1)*(</a:t>
            </a:r>
            <a:r>
              <a:rPr lang="en-CA" sz="2800" dirty="0" smtClean="0">
                <a:solidFill>
                  <a:prstClr val="black"/>
                </a:solidFill>
              </a:rPr>
              <a:t>1-p</a:t>
            </a:r>
            <a:r>
              <a:rPr lang="en-CA" sz="2800" baseline="-25000" dirty="0" smtClean="0">
                <a:solidFill>
                  <a:prstClr val="black"/>
                </a:solidFill>
              </a:rPr>
              <a:t>1</a:t>
            </a:r>
            <a:r>
              <a:rPr lang="en-CA" sz="2800" dirty="0" smtClean="0">
                <a:solidFill>
                  <a:prstClr val="black"/>
                </a:solidFill>
              </a:rPr>
              <a:t>)</a:t>
            </a:r>
            <a:endParaRPr lang="en-CA" sz="2800" dirty="0">
              <a:solidFill>
                <a:prstClr val="black"/>
              </a:solidFill>
            </a:endParaRPr>
          </a:p>
        </p:txBody>
      </p:sp>
      <p:sp>
        <p:nvSpPr>
          <p:cNvPr id="29" name="Rectangle 28"/>
          <p:cNvSpPr/>
          <p:nvPr/>
        </p:nvSpPr>
        <p:spPr>
          <a:xfrm>
            <a:off x="6695650" y="4269354"/>
            <a:ext cx="3759362" cy="480131"/>
          </a:xfrm>
          <a:prstGeom prst="rect">
            <a:avLst/>
          </a:prstGeom>
        </p:spPr>
        <p:txBody>
          <a:bodyPr wrap="none">
            <a:spAutoFit/>
          </a:bodyPr>
          <a:lstStyle/>
          <a:p>
            <a:pPr lvl="0" defTabSz="914400">
              <a:lnSpc>
                <a:spcPct val="90000"/>
              </a:lnSpc>
              <a:spcBef>
                <a:spcPts val="1000"/>
              </a:spcBef>
            </a:pPr>
            <a:r>
              <a:rPr lang="en-CA" sz="2800" dirty="0" smtClean="0">
                <a:solidFill>
                  <a:prstClr val="black"/>
                </a:solidFill>
              </a:rPr>
              <a:t>E</a:t>
            </a:r>
            <a:r>
              <a:rPr lang="en-CA" sz="2800" baseline="-25000" dirty="0" smtClean="0">
                <a:solidFill>
                  <a:prstClr val="black"/>
                </a:solidFill>
              </a:rPr>
              <a:t>0</a:t>
            </a:r>
            <a:r>
              <a:rPr lang="en-CA" sz="2800" dirty="0" smtClean="0">
                <a:solidFill>
                  <a:prstClr val="black"/>
                </a:solidFill>
              </a:rPr>
              <a:t> </a:t>
            </a:r>
            <a:r>
              <a:rPr lang="en-CA" sz="2800" dirty="0">
                <a:solidFill>
                  <a:prstClr val="black"/>
                </a:solidFill>
              </a:rPr>
              <a:t>= </a:t>
            </a:r>
            <a:r>
              <a:rPr lang="en-CA" sz="2800" dirty="0" smtClean="0">
                <a:solidFill>
                  <a:prstClr val="black"/>
                </a:solidFill>
              </a:rPr>
              <a:t>E</a:t>
            </a:r>
            <a:r>
              <a:rPr lang="en-CA" sz="2800" baseline="-25000" dirty="0">
                <a:solidFill>
                  <a:prstClr val="black"/>
                </a:solidFill>
              </a:rPr>
              <a:t>2</a:t>
            </a:r>
            <a:r>
              <a:rPr lang="en-CA" sz="2800" dirty="0" smtClean="0">
                <a:solidFill>
                  <a:prstClr val="black"/>
                </a:solidFill>
              </a:rPr>
              <a:t> </a:t>
            </a:r>
            <a:r>
              <a:rPr lang="en-CA" sz="2800" dirty="0">
                <a:solidFill>
                  <a:prstClr val="black"/>
                </a:solidFill>
              </a:rPr>
              <a:t>+ </a:t>
            </a:r>
            <a:r>
              <a:rPr lang="en-CA" sz="2800" dirty="0" smtClean="0">
                <a:solidFill>
                  <a:prstClr val="black"/>
                </a:solidFill>
              </a:rPr>
              <a:t>(1 + p</a:t>
            </a:r>
            <a:r>
              <a:rPr lang="en-CA" sz="2800" baseline="-25000" dirty="0" smtClean="0">
                <a:solidFill>
                  <a:prstClr val="black"/>
                </a:solidFill>
              </a:rPr>
              <a:t>0</a:t>
            </a:r>
            <a:r>
              <a:rPr lang="en-CA" sz="2800" dirty="0" smtClean="0">
                <a:solidFill>
                  <a:prstClr val="black"/>
                </a:solidFill>
              </a:rPr>
              <a:t>)/(p</a:t>
            </a:r>
            <a:r>
              <a:rPr lang="en-CA" sz="2800" baseline="-25000" dirty="0" smtClean="0">
                <a:solidFill>
                  <a:prstClr val="black"/>
                </a:solidFill>
              </a:rPr>
              <a:t>0</a:t>
            </a:r>
            <a:r>
              <a:rPr lang="en-CA" sz="2800" dirty="0" smtClean="0">
                <a:solidFill>
                  <a:prstClr val="black"/>
                </a:solidFill>
              </a:rPr>
              <a:t>*p</a:t>
            </a:r>
            <a:r>
              <a:rPr lang="en-CA" sz="2800" baseline="-25000" dirty="0" smtClean="0">
                <a:solidFill>
                  <a:prstClr val="black"/>
                </a:solidFill>
              </a:rPr>
              <a:t>1</a:t>
            </a:r>
            <a:r>
              <a:rPr lang="en-CA" sz="2800" dirty="0" smtClean="0">
                <a:solidFill>
                  <a:prstClr val="black"/>
                </a:solidFill>
              </a:rPr>
              <a:t>)</a:t>
            </a:r>
            <a:endParaRPr lang="en-CA" sz="2800" dirty="0">
              <a:solidFill>
                <a:prstClr val="black"/>
              </a:solidFill>
            </a:endParaRPr>
          </a:p>
        </p:txBody>
      </p:sp>
      <p:sp>
        <p:nvSpPr>
          <p:cNvPr id="30" name="Right Arrow 29"/>
          <p:cNvSpPr/>
          <p:nvPr/>
        </p:nvSpPr>
        <p:spPr>
          <a:xfrm>
            <a:off x="5914599" y="4362514"/>
            <a:ext cx="578224" cy="2400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ectangle 30"/>
          <p:cNvSpPr/>
          <p:nvPr/>
        </p:nvSpPr>
        <p:spPr>
          <a:xfrm>
            <a:off x="784410" y="5559527"/>
            <a:ext cx="4834978" cy="480131"/>
          </a:xfrm>
          <a:prstGeom prst="rect">
            <a:avLst/>
          </a:prstGeom>
        </p:spPr>
        <p:txBody>
          <a:bodyPr wrap="none">
            <a:spAutoFit/>
          </a:bodyPr>
          <a:lstStyle/>
          <a:p>
            <a:pPr lvl="0" defTabSz="914400">
              <a:lnSpc>
                <a:spcPct val="90000"/>
              </a:lnSpc>
              <a:spcBef>
                <a:spcPts val="1000"/>
              </a:spcBef>
            </a:pPr>
            <a:r>
              <a:rPr lang="en-CA" sz="2800" dirty="0" smtClean="0">
                <a:solidFill>
                  <a:prstClr val="black"/>
                </a:solidFill>
              </a:rPr>
              <a:t>E</a:t>
            </a:r>
            <a:r>
              <a:rPr lang="en-CA" sz="2800" baseline="-25000" dirty="0" smtClean="0">
                <a:solidFill>
                  <a:prstClr val="black"/>
                </a:solidFill>
              </a:rPr>
              <a:t>2 </a:t>
            </a:r>
            <a:r>
              <a:rPr lang="en-CA" sz="2800" dirty="0" smtClean="0">
                <a:solidFill>
                  <a:prstClr val="black"/>
                </a:solidFill>
              </a:rPr>
              <a:t>= (E</a:t>
            </a:r>
            <a:r>
              <a:rPr lang="en-CA" sz="2800" baseline="-25000" dirty="0" smtClean="0">
                <a:solidFill>
                  <a:prstClr val="black"/>
                </a:solidFill>
              </a:rPr>
              <a:t>3</a:t>
            </a:r>
            <a:r>
              <a:rPr lang="en-CA" sz="2800" dirty="0" smtClean="0">
                <a:solidFill>
                  <a:prstClr val="black"/>
                </a:solidFill>
              </a:rPr>
              <a:t> </a:t>
            </a:r>
            <a:r>
              <a:rPr lang="en-CA" sz="2800" dirty="0">
                <a:solidFill>
                  <a:prstClr val="black"/>
                </a:solidFill>
              </a:rPr>
              <a:t>+ 1</a:t>
            </a:r>
            <a:r>
              <a:rPr lang="en-CA" sz="2800" dirty="0" smtClean="0">
                <a:solidFill>
                  <a:prstClr val="black"/>
                </a:solidFill>
              </a:rPr>
              <a:t>)*p</a:t>
            </a:r>
            <a:r>
              <a:rPr lang="en-CA" sz="2800" baseline="-25000" dirty="0" smtClean="0">
                <a:solidFill>
                  <a:prstClr val="black"/>
                </a:solidFill>
              </a:rPr>
              <a:t>2</a:t>
            </a:r>
            <a:r>
              <a:rPr lang="en-CA" sz="2800" dirty="0" smtClean="0">
                <a:solidFill>
                  <a:prstClr val="black"/>
                </a:solidFill>
              </a:rPr>
              <a:t> </a:t>
            </a:r>
            <a:r>
              <a:rPr lang="en-CA" sz="2800" dirty="0">
                <a:solidFill>
                  <a:prstClr val="black"/>
                </a:solidFill>
              </a:rPr>
              <a:t>+ </a:t>
            </a:r>
            <a:r>
              <a:rPr lang="en-CA" sz="2800" dirty="0" smtClean="0">
                <a:solidFill>
                  <a:prstClr val="black"/>
                </a:solidFill>
              </a:rPr>
              <a:t>(</a:t>
            </a:r>
            <a:r>
              <a:rPr lang="en-CA" sz="2800" dirty="0">
                <a:solidFill>
                  <a:prstClr val="black"/>
                </a:solidFill>
              </a:rPr>
              <a:t>E</a:t>
            </a:r>
            <a:r>
              <a:rPr lang="en-CA" sz="2800" baseline="-25000" dirty="0">
                <a:solidFill>
                  <a:prstClr val="black"/>
                </a:solidFill>
              </a:rPr>
              <a:t>0</a:t>
            </a:r>
            <a:r>
              <a:rPr lang="en-CA" sz="2800" dirty="0" smtClean="0">
                <a:solidFill>
                  <a:prstClr val="black"/>
                </a:solidFill>
              </a:rPr>
              <a:t> </a:t>
            </a:r>
            <a:r>
              <a:rPr lang="en-CA" sz="2800" dirty="0">
                <a:solidFill>
                  <a:prstClr val="black"/>
                </a:solidFill>
              </a:rPr>
              <a:t>+ 1)*(</a:t>
            </a:r>
            <a:r>
              <a:rPr lang="en-CA" sz="2800" dirty="0" smtClean="0">
                <a:solidFill>
                  <a:prstClr val="black"/>
                </a:solidFill>
              </a:rPr>
              <a:t>1-p</a:t>
            </a:r>
            <a:r>
              <a:rPr lang="en-CA" sz="2800" baseline="-25000" dirty="0" smtClean="0">
                <a:solidFill>
                  <a:prstClr val="black"/>
                </a:solidFill>
              </a:rPr>
              <a:t>2</a:t>
            </a:r>
            <a:r>
              <a:rPr lang="en-CA" sz="2800" dirty="0" smtClean="0">
                <a:solidFill>
                  <a:prstClr val="black"/>
                </a:solidFill>
              </a:rPr>
              <a:t>)</a:t>
            </a:r>
            <a:endParaRPr lang="en-CA" sz="2800" dirty="0">
              <a:solidFill>
                <a:prstClr val="black"/>
              </a:solidFill>
            </a:endParaRPr>
          </a:p>
        </p:txBody>
      </p:sp>
      <p:sp>
        <p:nvSpPr>
          <p:cNvPr id="32" name="Rectangle 31"/>
          <p:cNvSpPr/>
          <p:nvPr/>
        </p:nvSpPr>
        <p:spPr>
          <a:xfrm>
            <a:off x="6695650" y="5559527"/>
            <a:ext cx="5312673" cy="480131"/>
          </a:xfrm>
          <a:prstGeom prst="rect">
            <a:avLst/>
          </a:prstGeom>
        </p:spPr>
        <p:txBody>
          <a:bodyPr wrap="none">
            <a:spAutoFit/>
          </a:bodyPr>
          <a:lstStyle/>
          <a:p>
            <a:pPr lvl="0" defTabSz="914400">
              <a:lnSpc>
                <a:spcPct val="90000"/>
              </a:lnSpc>
              <a:spcBef>
                <a:spcPts val="1000"/>
              </a:spcBef>
            </a:pPr>
            <a:r>
              <a:rPr lang="en-CA" sz="2800" dirty="0" smtClean="0">
                <a:solidFill>
                  <a:prstClr val="black"/>
                </a:solidFill>
              </a:rPr>
              <a:t>E</a:t>
            </a:r>
            <a:r>
              <a:rPr lang="en-CA" sz="2800" baseline="-25000" dirty="0">
                <a:solidFill>
                  <a:prstClr val="black"/>
                </a:solidFill>
              </a:rPr>
              <a:t>0</a:t>
            </a:r>
            <a:r>
              <a:rPr lang="en-CA" sz="2800" dirty="0" smtClean="0">
                <a:solidFill>
                  <a:prstClr val="black"/>
                </a:solidFill>
              </a:rPr>
              <a:t> </a:t>
            </a:r>
            <a:r>
              <a:rPr lang="en-CA" sz="2800" dirty="0">
                <a:solidFill>
                  <a:prstClr val="black"/>
                </a:solidFill>
              </a:rPr>
              <a:t>= </a:t>
            </a:r>
            <a:r>
              <a:rPr lang="en-CA" sz="2800" dirty="0" smtClean="0">
                <a:solidFill>
                  <a:prstClr val="black"/>
                </a:solidFill>
              </a:rPr>
              <a:t>E</a:t>
            </a:r>
            <a:r>
              <a:rPr lang="en-CA" sz="2800" baseline="-25000" dirty="0" smtClean="0">
                <a:solidFill>
                  <a:prstClr val="black"/>
                </a:solidFill>
              </a:rPr>
              <a:t>3</a:t>
            </a:r>
            <a:r>
              <a:rPr lang="en-CA" sz="2800" dirty="0" smtClean="0">
                <a:solidFill>
                  <a:prstClr val="black"/>
                </a:solidFill>
              </a:rPr>
              <a:t> + </a:t>
            </a:r>
            <a:r>
              <a:rPr lang="en-CA" sz="2800" dirty="0">
                <a:solidFill>
                  <a:prstClr val="black"/>
                </a:solidFill>
              </a:rPr>
              <a:t>(1 + </a:t>
            </a:r>
            <a:r>
              <a:rPr lang="en-CA" sz="2800" dirty="0" smtClean="0">
                <a:solidFill>
                  <a:prstClr val="black"/>
                </a:solidFill>
              </a:rPr>
              <a:t>p</a:t>
            </a:r>
            <a:r>
              <a:rPr lang="en-CA" sz="2800" baseline="-25000" dirty="0" smtClean="0">
                <a:solidFill>
                  <a:prstClr val="black"/>
                </a:solidFill>
              </a:rPr>
              <a:t>0</a:t>
            </a:r>
            <a:r>
              <a:rPr lang="en-CA" sz="2800" dirty="0" smtClean="0">
                <a:solidFill>
                  <a:prstClr val="black"/>
                </a:solidFill>
              </a:rPr>
              <a:t> + </a:t>
            </a:r>
            <a:r>
              <a:rPr lang="en-CA" sz="2800" dirty="0">
                <a:solidFill>
                  <a:prstClr val="black"/>
                </a:solidFill>
              </a:rPr>
              <a:t>p</a:t>
            </a:r>
            <a:r>
              <a:rPr lang="en-CA" sz="2800" baseline="-25000" dirty="0">
                <a:solidFill>
                  <a:prstClr val="black"/>
                </a:solidFill>
              </a:rPr>
              <a:t>0</a:t>
            </a:r>
            <a:r>
              <a:rPr lang="en-CA" sz="2800" dirty="0">
                <a:solidFill>
                  <a:prstClr val="black"/>
                </a:solidFill>
              </a:rPr>
              <a:t>*p</a:t>
            </a:r>
            <a:r>
              <a:rPr lang="en-CA" sz="2800" baseline="-25000" dirty="0">
                <a:solidFill>
                  <a:prstClr val="black"/>
                </a:solidFill>
              </a:rPr>
              <a:t>1</a:t>
            </a:r>
            <a:r>
              <a:rPr lang="en-CA" sz="2800" dirty="0" smtClean="0">
                <a:solidFill>
                  <a:prstClr val="black"/>
                </a:solidFill>
              </a:rPr>
              <a:t>)/(p</a:t>
            </a:r>
            <a:r>
              <a:rPr lang="en-CA" sz="2800" baseline="-25000" dirty="0" smtClean="0">
                <a:solidFill>
                  <a:prstClr val="black"/>
                </a:solidFill>
              </a:rPr>
              <a:t>0</a:t>
            </a:r>
            <a:r>
              <a:rPr lang="en-CA" sz="2800" dirty="0" smtClean="0">
                <a:solidFill>
                  <a:prstClr val="black"/>
                </a:solidFill>
              </a:rPr>
              <a:t>*p</a:t>
            </a:r>
            <a:r>
              <a:rPr lang="en-CA" sz="2800" baseline="-25000" dirty="0" smtClean="0">
                <a:solidFill>
                  <a:prstClr val="black"/>
                </a:solidFill>
              </a:rPr>
              <a:t>1</a:t>
            </a:r>
            <a:r>
              <a:rPr lang="en-CA" sz="2800" dirty="0" smtClean="0">
                <a:solidFill>
                  <a:prstClr val="black"/>
                </a:solidFill>
              </a:rPr>
              <a:t>*p</a:t>
            </a:r>
            <a:r>
              <a:rPr lang="en-CA" sz="2800" baseline="-25000" dirty="0" smtClean="0">
                <a:solidFill>
                  <a:prstClr val="black"/>
                </a:solidFill>
              </a:rPr>
              <a:t>2</a:t>
            </a:r>
            <a:r>
              <a:rPr lang="en-CA" sz="2800" dirty="0" smtClean="0">
                <a:solidFill>
                  <a:prstClr val="black"/>
                </a:solidFill>
              </a:rPr>
              <a:t>)</a:t>
            </a:r>
            <a:endParaRPr lang="en-CA" sz="2800" dirty="0">
              <a:solidFill>
                <a:prstClr val="black"/>
              </a:solidFill>
            </a:endParaRPr>
          </a:p>
        </p:txBody>
      </p:sp>
      <p:sp>
        <p:nvSpPr>
          <p:cNvPr id="33" name="Right Arrow 32"/>
          <p:cNvSpPr/>
          <p:nvPr/>
        </p:nvSpPr>
        <p:spPr>
          <a:xfrm>
            <a:off x="5914599" y="5635309"/>
            <a:ext cx="578224" cy="2400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671534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24" grpId="0"/>
      <p:bldP spid="26" grpId="0"/>
      <p:bldP spid="27" grpId="0" animBg="1"/>
      <p:bldP spid="28" grpId="0"/>
      <p:bldP spid="29" grpId="0"/>
      <p:bldP spid="30" grpId="0" animBg="1"/>
      <p:bldP spid="31" grpId="0"/>
      <p:bldP spid="32" grpId="0"/>
      <p:bldP spid="3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Back to Square 1</a:t>
            </a:r>
            <a:endParaRPr lang="en-CA" b="1" dirty="0"/>
          </a:p>
        </p:txBody>
      </p:sp>
      <mc:AlternateContent xmlns:mc="http://schemas.openxmlformats.org/markup-compatibility/2006">
        <mc:Choice xmlns:a14="http://schemas.microsoft.com/office/drawing/2010/main" Requires="a14">
          <p:sp>
            <p:nvSpPr>
              <p:cNvPr id="18" name="Rectangle 17"/>
              <p:cNvSpPr/>
              <p:nvPr/>
            </p:nvSpPr>
            <p:spPr>
              <a:xfrm>
                <a:off x="945777" y="1955716"/>
                <a:ext cx="3801035" cy="956737"/>
              </a:xfrm>
              <a:prstGeom prst="rect">
                <a:avLst/>
              </a:prstGeom>
            </p:spPr>
            <p:txBody>
              <a:bodyPr wrap="square">
                <a:spAutoFit/>
              </a:bodyPr>
              <a:lstStyle/>
              <a:p>
                <a:pPr lvl="0" defTabSz="914400">
                  <a:lnSpc>
                    <a:spcPct val="90000"/>
                  </a:lnSpc>
                  <a:spcBef>
                    <a:spcPts val="1000"/>
                  </a:spcBef>
                </a:pPr>
                <a:r>
                  <a:rPr lang="en-CA" sz="2800" dirty="0" smtClean="0">
                    <a:solidFill>
                      <a:prstClr val="black"/>
                    </a:solidFill>
                  </a:rPr>
                  <a:t>E</a:t>
                </a:r>
                <a:r>
                  <a:rPr lang="en-CA" sz="2800" baseline="-25000" dirty="0">
                    <a:solidFill>
                      <a:prstClr val="black"/>
                    </a:solidFill>
                  </a:rPr>
                  <a:t>0</a:t>
                </a:r>
                <a:r>
                  <a:rPr lang="en-CA" sz="2800" dirty="0" smtClean="0">
                    <a:solidFill>
                      <a:prstClr val="black"/>
                    </a:solidFill>
                  </a:rPr>
                  <a:t> </a:t>
                </a:r>
                <a:r>
                  <a:rPr lang="en-CA" sz="2800" dirty="0">
                    <a:solidFill>
                      <a:prstClr val="black"/>
                    </a:solidFill>
                  </a:rPr>
                  <a:t>= </a:t>
                </a:r>
                <a:r>
                  <a:rPr lang="en-CA" sz="2800" dirty="0" err="1" smtClean="0">
                    <a:solidFill>
                      <a:prstClr val="black"/>
                    </a:solidFill>
                  </a:rPr>
                  <a:t>E</a:t>
                </a:r>
                <a:r>
                  <a:rPr lang="en-CA" sz="2800" baseline="-25000" dirty="0" err="1">
                    <a:solidFill>
                      <a:prstClr val="black"/>
                    </a:solidFill>
                  </a:rPr>
                  <a:t>n</a:t>
                </a:r>
                <a:r>
                  <a:rPr lang="en-CA" sz="2800" dirty="0" smtClean="0">
                    <a:solidFill>
                      <a:prstClr val="black"/>
                    </a:solidFill>
                  </a:rPr>
                  <a:t> + </a:t>
                </a:r>
                <a14:m>
                  <m:oMath xmlns:m="http://schemas.openxmlformats.org/officeDocument/2006/math">
                    <m:f>
                      <m:fPr>
                        <m:ctrlPr>
                          <a:rPr lang="en-CA" sz="2800" i="1" smtClean="0">
                            <a:solidFill>
                              <a:prstClr val="black"/>
                            </a:solidFill>
                            <a:latin typeface="Cambria Math" panose="02040503050406030204" pitchFamily="18" charset="0"/>
                          </a:rPr>
                        </m:ctrlPr>
                      </m:fPr>
                      <m:num>
                        <m:nary>
                          <m:naryPr>
                            <m:chr m:val="∑"/>
                            <m:ctrlPr>
                              <a:rPr lang="en-CA" sz="2800" i="1" smtClean="0">
                                <a:solidFill>
                                  <a:prstClr val="black"/>
                                </a:solidFill>
                                <a:latin typeface="Cambria Math" panose="02040503050406030204" pitchFamily="18" charset="0"/>
                              </a:rPr>
                            </m:ctrlPr>
                          </m:naryPr>
                          <m:sub>
                            <m:r>
                              <m:rPr>
                                <m:brk m:alnAt="23"/>
                              </m:rPr>
                              <a:rPr lang="en-CA" sz="2800" b="0" i="1" smtClean="0">
                                <a:solidFill>
                                  <a:prstClr val="black"/>
                                </a:solidFill>
                                <a:latin typeface="Cambria Math" panose="02040503050406030204" pitchFamily="18" charset="0"/>
                              </a:rPr>
                              <m:t>𝑖</m:t>
                            </m:r>
                            <m:r>
                              <a:rPr lang="en-CA" sz="2800" b="0" i="1" smtClean="0">
                                <a:solidFill>
                                  <a:prstClr val="black"/>
                                </a:solidFill>
                                <a:latin typeface="Cambria Math" panose="02040503050406030204" pitchFamily="18" charset="0"/>
                              </a:rPr>
                              <m:t>=0</m:t>
                            </m:r>
                          </m:sub>
                          <m:sup>
                            <m:r>
                              <a:rPr lang="en-CA" sz="2800" b="0" i="1" smtClean="0">
                                <a:solidFill>
                                  <a:prstClr val="black"/>
                                </a:solidFill>
                                <a:latin typeface="Cambria Math" panose="02040503050406030204" pitchFamily="18" charset="0"/>
                              </a:rPr>
                              <m:t>𝑛</m:t>
                            </m:r>
                            <m:r>
                              <a:rPr lang="en-CA" sz="2800" b="0" i="1" smtClean="0">
                                <a:solidFill>
                                  <a:prstClr val="black"/>
                                </a:solidFill>
                                <a:latin typeface="Cambria Math" panose="02040503050406030204" pitchFamily="18" charset="0"/>
                              </a:rPr>
                              <m:t>−1</m:t>
                            </m:r>
                          </m:sup>
                          <m:e>
                            <m:d>
                              <m:dPr>
                                <m:ctrlPr>
                                  <a:rPr lang="en-CA" sz="2800" i="1" smtClean="0">
                                    <a:solidFill>
                                      <a:prstClr val="black"/>
                                    </a:solidFill>
                                    <a:latin typeface="Cambria Math" panose="02040503050406030204" pitchFamily="18" charset="0"/>
                                  </a:rPr>
                                </m:ctrlPr>
                              </m:dPr>
                              <m:e>
                                <m:nary>
                                  <m:naryPr>
                                    <m:chr m:val="∏"/>
                                    <m:ctrlPr>
                                      <a:rPr lang="en-CA" sz="2800" i="1">
                                        <a:solidFill>
                                          <a:prstClr val="black"/>
                                        </a:solidFill>
                                        <a:latin typeface="Cambria Math" panose="02040503050406030204" pitchFamily="18" charset="0"/>
                                      </a:rPr>
                                    </m:ctrlPr>
                                  </m:naryPr>
                                  <m:sub>
                                    <m:r>
                                      <m:rPr>
                                        <m:brk m:alnAt="23"/>
                                      </m:rPr>
                                      <a:rPr lang="en-CA" sz="2800" i="1">
                                        <a:solidFill>
                                          <a:prstClr val="black"/>
                                        </a:solidFill>
                                        <a:latin typeface="Cambria Math" panose="02040503050406030204" pitchFamily="18" charset="0"/>
                                      </a:rPr>
                                      <m:t>𝑗</m:t>
                                    </m:r>
                                    <m:r>
                                      <a:rPr lang="en-CA" sz="2800" i="1">
                                        <a:solidFill>
                                          <a:prstClr val="black"/>
                                        </a:solidFill>
                                        <a:latin typeface="Cambria Math" panose="02040503050406030204" pitchFamily="18" charset="0"/>
                                      </a:rPr>
                                      <m:t>=0</m:t>
                                    </m:r>
                                  </m:sub>
                                  <m:sup>
                                    <m:r>
                                      <a:rPr lang="en-CA" sz="2800" i="1">
                                        <a:solidFill>
                                          <a:prstClr val="black"/>
                                        </a:solidFill>
                                        <a:latin typeface="Cambria Math" panose="02040503050406030204" pitchFamily="18" charset="0"/>
                                      </a:rPr>
                                      <m:t>𝑖</m:t>
                                    </m:r>
                                    <m:r>
                                      <a:rPr lang="en-CA" sz="2800" i="1">
                                        <a:solidFill>
                                          <a:prstClr val="black"/>
                                        </a:solidFill>
                                        <a:latin typeface="Cambria Math" panose="02040503050406030204" pitchFamily="18" charset="0"/>
                                      </a:rPr>
                                      <m:t>−1</m:t>
                                    </m:r>
                                  </m:sup>
                                  <m:e>
                                    <m:sSub>
                                      <m:sSubPr>
                                        <m:ctrlPr>
                                          <a:rPr lang="en-CA" sz="2800" i="1">
                                            <a:solidFill>
                                              <a:prstClr val="black"/>
                                            </a:solidFill>
                                            <a:latin typeface="Cambria Math" panose="02040503050406030204" pitchFamily="18" charset="0"/>
                                          </a:rPr>
                                        </m:ctrlPr>
                                      </m:sSubPr>
                                      <m:e>
                                        <m:r>
                                          <a:rPr lang="en-CA" sz="2800" i="1">
                                            <a:solidFill>
                                              <a:prstClr val="black"/>
                                            </a:solidFill>
                                            <a:latin typeface="Cambria Math" panose="02040503050406030204" pitchFamily="18" charset="0"/>
                                          </a:rPr>
                                          <m:t>𝑝</m:t>
                                        </m:r>
                                      </m:e>
                                      <m:sub>
                                        <m:r>
                                          <a:rPr lang="en-CA" sz="2800" i="1">
                                            <a:solidFill>
                                              <a:prstClr val="black"/>
                                            </a:solidFill>
                                            <a:latin typeface="Cambria Math" panose="02040503050406030204" pitchFamily="18" charset="0"/>
                                          </a:rPr>
                                          <m:t>𝑗</m:t>
                                        </m:r>
                                      </m:sub>
                                    </m:sSub>
                                  </m:e>
                                </m:nary>
                              </m:e>
                            </m:d>
                          </m:e>
                        </m:nary>
                      </m:num>
                      <m:den>
                        <m:nary>
                          <m:naryPr>
                            <m:chr m:val="∏"/>
                            <m:ctrlPr>
                              <a:rPr lang="en-CA" sz="2800" i="1">
                                <a:solidFill>
                                  <a:prstClr val="black"/>
                                </a:solidFill>
                                <a:latin typeface="Cambria Math" panose="02040503050406030204" pitchFamily="18" charset="0"/>
                              </a:rPr>
                            </m:ctrlPr>
                          </m:naryPr>
                          <m:sub>
                            <m:r>
                              <m:rPr>
                                <m:brk m:alnAt="23"/>
                              </m:rPr>
                              <a:rPr lang="en-CA" sz="2800" i="1">
                                <a:solidFill>
                                  <a:prstClr val="black"/>
                                </a:solidFill>
                                <a:latin typeface="Cambria Math" panose="02040503050406030204" pitchFamily="18" charset="0"/>
                              </a:rPr>
                              <m:t>𝑗</m:t>
                            </m:r>
                            <m:r>
                              <a:rPr lang="en-CA" sz="2800" i="1">
                                <a:solidFill>
                                  <a:prstClr val="black"/>
                                </a:solidFill>
                                <a:latin typeface="Cambria Math" panose="02040503050406030204" pitchFamily="18" charset="0"/>
                              </a:rPr>
                              <m:t>=0</m:t>
                            </m:r>
                          </m:sub>
                          <m:sup>
                            <m:r>
                              <a:rPr lang="en-CA" sz="2800" b="0" i="1" smtClean="0">
                                <a:solidFill>
                                  <a:prstClr val="black"/>
                                </a:solidFill>
                                <a:latin typeface="Cambria Math" panose="02040503050406030204" pitchFamily="18" charset="0"/>
                              </a:rPr>
                              <m:t>𝑛</m:t>
                            </m:r>
                            <m:r>
                              <a:rPr lang="en-CA" sz="2800" i="1">
                                <a:solidFill>
                                  <a:prstClr val="black"/>
                                </a:solidFill>
                                <a:latin typeface="Cambria Math" panose="02040503050406030204" pitchFamily="18" charset="0"/>
                              </a:rPr>
                              <m:t>−1</m:t>
                            </m:r>
                          </m:sup>
                          <m:e>
                            <m:sSub>
                              <m:sSubPr>
                                <m:ctrlPr>
                                  <a:rPr lang="en-CA" sz="2800" i="1">
                                    <a:solidFill>
                                      <a:prstClr val="black"/>
                                    </a:solidFill>
                                    <a:latin typeface="Cambria Math" panose="02040503050406030204" pitchFamily="18" charset="0"/>
                                  </a:rPr>
                                </m:ctrlPr>
                              </m:sSubPr>
                              <m:e>
                                <m:r>
                                  <a:rPr lang="en-CA" sz="2800" i="1">
                                    <a:solidFill>
                                      <a:prstClr val="black"/>
                                    </a:solidFill>
                                    <a:latin typeface="Cambria Math" panose="02040503050406030204" pitchFamily="18" charset="0"/>
                                  </a:rPr>
                                  <m:t>𝑝</m:t>
                                </m:r>
                              </m:e>
                              <m:sub>
                                <m:r>
                                  <a:rPr lang="en-CA" sz="2800" i="1">
                                    <a:solidFill>
                                      <a:prstClr val="black"/>
                                    </a:solidFill>
                                    <a:latin typeface="Cambria Math" panose="02040503050406030204" pitchFamily="18" charset="0"/>
                                  </a:rPr>
                                  <m:t>𝑗</m:t>
                                </m:r>
                              </m:sub>
                            </m:sSub>
                          </m:e>
                        </m:nary>
                      </m:den>
                    </m:f>
                  </m:oMath>
                </a14:m>
                <a:endParaRPr lang="en-CA" sz="2800" dirty="0">
                  <a:solidFill>
                    <a:prstClr val="black"/>
                  </a:solidFill>
                </a:endParaRPr>
              </a:p>
            </p:txBody>
          </p:sp>
        </mc:Choice>
        <mc:Fallback>
          <p:sp>
            <p:nvSpPr>
              <p:cNvPr id="18" name="Rectangle 17"/>
              <p:cNvSpPr>
                <a:spLocks noRot="1" noChangeAspect="1" noMove="1" noResize="1" noEditPoints="1" noAdjustHandles="1" noChangeArrowheads="1" noChangeShapeType="1" noTextEdit="1"/>
              </p:cNvSpPr>
              <p:nvPr/>
            </p:nvSpPr>
            <p:spPr>
              <a:xfrm>
                <a:off x="945777" y="1955716"/>
                <a:ext cx="3801035" cy="956737"/>
              </a:xfrm>
              <a:prstGeom prst="rect">
                <a:avLst/>
              </a:prstGeom>
              <a:blipFill rotWithShape="0">
                <a:blip r:embed="rId2"/>
                <a:stretch>
                  <a:fillRect l="-3205"/>
                </a:stretch>
              </a:blipFill>
            </p:spPr>
            <p:txBody>
              <a:bodyPr/>
              <a:lstStyle/>
              <a:p>
                <a:r>
                  <a:rPr lang="en-CA">
                    <a:noFill/>
                  </a:rPr>
                  <a:t> </a:t>
                </a:r>
              </a:p>
            </p:txBody>
          </p:sp>
        </mc:Fallback>
      </mc:AlternateContent>
      <p:pic>
        <p:nvPicPr>
          <p:cNvPr id="19" name="Picture 2" descr="IMAG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4550" y="1898040"/>
            <a:ext cx="5429250" cy="202882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20" name="Rectangle 19"/>
              <p:cNvSpPr/>
              <p:nvPr/>
            </p:nvSpPr>
            <p:spPr>
              <a:xfrm>
                <a:off x="945776" y="3448497"/>
                <a:ext cx="3801035" cy="956737"/>
              </a:xfrm>
              <a:prstGeom prst="rect">
                <a:avLst/>
              </a:prstGeom>
            </p:spPr>
            <p:txBody>
              <a:bodyPr wrap="square">
                <a:spAutoFit/>
              </a:bodyPr>
              <a:lstStyle/>
              <a:p>
                <a:pPr lvl="0" defTabSz="914400">
                  <a:lnSpc>
                    <a:spcPct val="90000"/>
                  </a:lnSpc>
                  <a:spcBef>
                    <a:spcPts val="1000"/>
                  </a:spcBef>
                </a:pPr>
                <a:r>
                  <a:rPr lang="en-CA" sz="2800" dirty="0" smtClean="0">
                    <a:solidFill>
                      <a:prstClr val="black"/>
                    </a:solidFill>
                  </a:rPr>
                  <a:t>E</a:t>
                </a:r>
                <a:r>
                  <a:rPr lang="en-CA" sz="2800" baseline="-25000" dirty="0">
                    <a:solidFill>
                      <a:prstClr val="black"/>
                    </a:solidFill>
                  </a:rPr>
                  <a:t>0</a:t>
                </a:r>
                <a:r>
                  <a:rPr lang="en-CA" sz="2800" dirty="0" smtClean="0">
                    <a:solidFill>
                      <a:prstClr val="black"/>
                    </a:solidFill>
                  </a:rPr>
                  <a:t> </a:t>
                </a:r>
                <a:r>
                  <a:rPr lang="en-CA" sz="2800" dirty="0">
                    <a:solidFill>
                      <a:prstClr val="black"/>
                    </a:solidFill>
                  </a:rPr>
                  <a:t>= </a:t>
                </a:r>
                <a:r>
                  <a:rPr lang="en-CA" sz="2800" dirty="0" err="1" smtClean="0">
                    <a:solidFill>
                      <a:prstClr val="black"/>
                    </a:solidFill>
                  </a:rPr>
                  <a:t>E</a:t>
                </a:r>
                <a:r>
                  <a:rPr lang="en-CA" sz="2800" baseline="-25000" dirty="0" err="1">
                    <a:solidFill>
                      <a:prstClr val="black"/>
                    </a:solidFill>
                  </a:rPr>
                  <a:t>n</a:t>
                </a:r>
                <a:r>
                  <a:rPr lang="en-CA" sz="2800" dirty="0" smtClean="0">
                    <a:solidFill>
                      <a:prstClr val="black"/>
                    </a:solidFill>
                  </a:rPr>
                  <a:t> + </a:t>
                </a:r>
                <a14:m>
                  <m:oMath xmlns:m="http://schemas.openxmlformats.org/officeDocument/2006/math">
                    <m:f>
                      <m:fPr>
                        <m:ctrlPr>
                          <a:rPr lang="en-CA" sz="2800" i="1" smtClean="0">
                            <a:solidFill>
                              <a:prstClr val="black"/>
                            </a:solidFill>
                            <a:latin typeface="Cambria Math" panose="02040503050406030204" pitchFamily="18" charset="0"/>
                          </a:rPr>
                        </m:ctrlPr>
                      </m:fPr>
                      <m:num>
                        <m:nary>
                          <m:naryPr>
                            <m:chr m:val="∑"/>
                            <m:ctrlPr>
                              <a:rPr lang="en-CA" sz="2800" i="1" smtClean="0">
                                <a:solidFill>
                                  <a:prstClr val="black"/>
                                </a:solidFill>
                                <a:latin typeface="Cambria Math" panose="02040503050406030204" pitchFamily="18" charset="0"/>
                              </a:rPr>
                            </m:ctrlPr>
                          </m:naryPr>
                          <m:sub>
                            <m:r>
                              <m:rPr>
                                <m:brk m:alnAt="23"/>
                              </m:rPr>
                              <a:rPr lang="en-CA" sz="2800" b="0" i="1" smtClean="0">
                                <a:solidFill>
                                  <a:prstClr val="black"/>
                                </a:solidFill>
                                <a:latin typeface="Cambria Math" panose="02040503050406030204" pitchFamily="18" charset="0"/>
                              </a:rPr>
                              <m:t>𝑖</m:t>
                            </m:r>
                            <m:r>
                              <a:rPr lang="en-CA" sz="2800" b="0" i="1" smtClean="0">
                                <a:solidFill>
                                  <a:prstClr val="black"/>
                                </a:solidFill>
                                <a:latin typeface="Cambria Math" panose="02040503050406030204" pitchFamily="18" charset="0"/>
                              </a:rPr>
                              <m:t>=0</m:t>
                            </m:r>
                          </m:sub>
                          <m:sup>
                            <m:r>
                              <a:rPr lang="en-CA" sz="2800" b="0" i="1" smtClean="0">
                                <a:solidFill>
                                  <a:prstClr val="black"/>
                                </a:solidFill>
                                <a:latin typeface="Cambria Math" panose="02040503050406030204" pitchFamily="18" charset="0"/>
                              </a:rPr>
                              <m:t>𝑛</m:t>
                            </m:r>
                            <m:r>
                              <a:rPr lang="en-CA" sz="2800" b="0" i="1" smtClean="0">
                                <a:solidFill>
                                  <a:prstClr val="black"/>
                                </a:solidFill>
                                <a:latin typeface="Cambria Math" panose="02040503050406030204" pitchFamily="18" charset="0"/>
                              </a:rPr>
                              <m:t>−1</m:t>
                            </m:r>
                          </m:sup>
                          <m:e>
                            <m:d>
                              <m:dPr>
                                <m:ctrlPr>
                                  <a:rPr lang="en-CA" sz="2800" i="1" smtClean="0">
                                    <a:solidFill>
                                      <a:prstClr val="black"/>
                                    </a:solidFill>
                                    <a:latin typeface="Cambria Math" panose="02040503050406030204" pitchFamily="18" charset="0"/>
                                  </a:rPr>
                                </m:ctrlPr>
                              </m:dPr>
                              <m:e>
                                <m:nary>
                                  <m:naryPr>
                                    <m:chr m:val="∏"/>
                                    <m:ctrlPr>
                                      <a:rPr lang="en-CA" sz="2800" i="1">
                                        <a:solidFill>
                                          <a:prstClr val="black"/>
                                        </a:solidFill>
                                        <a:latin typeface="Cambria Math" panose="02040503050406030204" pitchFamily="18" charset="0"/>
                                      </a:rPr>
                                    </m:ctrlPr>
                                  </m:naryPr>
                                  <m:sub>
                                    <m:r>
                                      <m:rPr>
                                        <m:brk m:alnAt="23"/>
                                      </m:rPr>
                                      <a:rPr lang="en-CA" sz="2800" i="1">
                                        <a:solidFill>
                                          <a:prstClr val="black"/>
                                        </a:solidFill>
                                        <a:latin typeface="Cambria Math" panose="02040503050406030204" pitchFamily="18" charset="0"/>
                                      </a:rPr>
                                      <m:t>𝑗</m:t>
                                    </m:r>
                                    <m:r>
                                      <a:rPr lang="en-CA" sz="2800" i="1">
                                        <a:solidFill>
                                          <a:prstClr val="black"/>
                                        </a:solidFill>
                                        <a:latin typeface="Cambria Math" panose="02040503050406030204" pitchFamily="18" charset="0"/>
                                      </a:rPr>
                                      <m:t>=0</m:t>
                                    </m:r>
                                  </m:sub>
                                  <m:sup>
                                    <m:r>
                                      <a:rPr lang="en-CA" sz="2800" i="1">
                                        <a:solidFill>
                                          <a:prstClr val="black"/>
                                        </a:solidFill>
                                        <a:latin typeface="Cambria Math" panose="02040503050406030204" pitchFamily="18" charset="0"/>
                                      </a:rPr>
                                      <m:t>𝑖</m:t>
                                    </m:r>
                                    <m:r>
                                      <a:rPr lang="en-CA" sz="2800" i="1">
                                        <a:solidFill>
                                          <a:prstClr val="black"/>
                                        </a:solidFill>
                                        <a:latin typeface="Cambria Math" panose="02040503050406030204" pitchFamily="18" charset="0"/>
                                      </a:rPr>
                                      <m:t>−1</m:t>
                                    </m:r>
                                  </m:sup>
                                  <m:e>
                                    <m:sSub>
                                      <m:sSubPr>
                                        <m:ctrlPr>
                                          <a:rPr lang="en-CA" sz="2800" i="1">
                                            <a:solidFill>
                                              <a:prstClr val="black"/>
                                            </a:solidFill>
                                            <a:latin typeface="Cambria Math" panose="02040503050406030204" pitchFamily="18" charset="0"/>
                                          </a:rPr>
                                        </m:ctrlPr>
                                      </m:sSubPr>
                                      <m:e>
                                        <m:r>
                                          <a:rPr lang="en-CA" sz="2800" i="1">
                                            <a:solidFill>
                                              <a:prstClr val="black"/>
                                            </a:solidFill>
                                            <a:latin typeface="Cambria Math" panose="02040503050406030204" pitchFamily="18" charset="0"/>
                                          </a:rPr>
                                          <m:t>𝑝</m:t>
                                        </m:r>
                                      </m:e>
                                      <m:sub>
                                        <m:r>
                                          <a:rPr lang="en-CA" sz="2800" i="1">
                                            <a:solidFill>
                                              <a:prstClr val="black"/>
                                            </a:solidFill>
                                            <a:latin typeface="Cambria Math" panose="02040503050406030204" pitchFamily="18" charset="0"/>
                                          </a:rPr>
                                          <m:t>𝑗</m:t>
                                        </m:r>
                                      </m:sub>
                                    </m:sSub>
                                  </m:e>
                                </m:nary>
                              </m:e>
                            </m:d>
                          </m:e>
                        </m:nary>
                      </m:num>
                      <m:den>
                        <m:nary>
                          <m:naryPr>
                            <m:chr m:val="∏"/>
                            <m:ctrlPr>
                              <a:rPr lang="en-CA" sz="2800" i="1">
                                <a:solidFill>
                                  <a:prstClr val="black"/>
                                </a:solidFill>
                                <a:latin typeface="Cambria Math" panose="02040503050406030204" pitchFamily="18" charset="0"/>
                              </a:rPr>
                            </m:ctrlPr>
                          </m:naryPr>
                          <m:sub>
                            <m:r>
                              <m:rPr>
                                <m:brk m:alnAt="23"/>
                              </m:rPr>
                              <a:rPr lang="en-CA" sz="2800" i="1">
                                <a:solidFill>
                                  <a:prstClr val="black"/>
                                </a:solidFill>
                                <a:latin typeface="Cambria Math" panose="02040503050406030204" pitchFamily="18" charset="0"/>
                              </a:rPr>
                              <m:t>𝑗</m:t>
                            </m:r>
                            <m:r>
                              <a:rPr lang="en-CA" sz="2800" i="1">
                                <a:solidFill>
                                  <a:prstClr val="black"/>
                                </a:solidFill>
                                <a:latin typeface="Cambria Math" panose="02040503050406030204" pitchFamily="18" charset="0"/>
                              </a:rPr>
                              <m:t>=0</m:t>
                            </m:r>
                          </m:sub>
                          <m:sup>
                            <m:r>
                              <a:rPr lang="en-CA" sz="2800" b="0" i="1" smtClean="0">
                                <a:solidFill>
                                  <a:prstClr val="black"/>
                                </a:solidFill>
                                <a:latin typeface="Cambria Math" panose="02040503050406030204" pitchFamily="18" charset="0"/>
                              </a:rPr>
                              <m:t>𝑛</m:t>
                            </m:r>
                            <m:r>
                              <a:rPr lang="en-CA" sz="2800" i="1">
                                <a:solidFill>
                                  <a:prstClr val="black"/>
                                </a:solidFill>
                                <a:latin typeface="Cambria Math" panose="02040503050406030204" pitchFamily="18" charset="0"/>
                              </a:rPr>
                              <m:t>−1</m:t>
                            </m:r>
                          </m:sup>
                          <m:e>
                            <m:sSub>
                              <m:sSubPr>
                                <m:ctrlPr>
                                  <a:rPr lang="en-CA" sz="2800" i="1">
                                    <a:solidFill>
                                      <a:prstClr val="black"/>
                                    </a:solidFill>
                                    <a:latin typeface="Cambria Math" panose="02040503050406030204" pitchFamily="18" charset="0"/>
                                  </a:rPr>
                                </m:ctrlPr>
                              </m:sSubPr>
                              <m:e>
                                <m:r>
                                  <a:rPr lang="en-CA" sz="2800" i="1">
                                    <a:solidFill>
                                      <a:prstClr val="black"/>
                                    </a:solidFill>
                                    <a:latin typeface="Cambria Math" panose="02040503050406030204" pitchFamily="18" charset="0"/>
                                  </a:rPr>
                                  <m:t>𝑝</m:t>
                                </m:r>
                              </m:e>
                              <m:sub>
                                <m:r>
                                  <a:rPr lang="en-CA" sz="2800" i="1">
                                    <a:solidFill>
                                      <a:prstClr val="black"/>
                                    </a:solidFill>
                                    <a:latin typeface="Cambria Math" panose="02040503050406030204" pitchFamily="18" charset="0"/>
                                  </a:rPr>
                                  <m:t>𝑗</m:t>
                                </m:r>
                              </m:sub>
                            </m:sSub>
                          </m:e>
                        </m:nary>
                      </m:den>
                    </m:f>
                  </m:oMath>
                </a14:m>
                <a:endParaRPr lang="en-CA" sz="2800" dirty="0">
                  <a:solidFill>
                    <a:prstClr val="black"/>
                  </a:solidFill>
                </a:endParaRPr>
              </a:p>
            </p:txBody>
          </p:sp>
        </mc:Choice>
        <mc:Fallback>
          <p:sp>
            <p:nvSpPr>
              <p:cNvPr id="20" name="Rectangle 19"/>
              <p:cNvSpPr>
                <a:spLocks noRot="1" noChangeAspect="1" noMove="1" noResize="1" noEditPoints="1" noAdjustHandles="1" noChangeArrowheads="1" noChangeShapeType="1" noTextEdit="1"/>
              </p:cNvSpPr>
              <p:nvPr/>
            </p:nvSpPr>
            <p:spPr>
              <a:xfrm>
                <a:off x="945776" y="3448497"/>
                <a:ext cx="3801035" cy="956737"/>
              </a:xfrm>
              <a:prstGeom prst="rect">
                <a:avLst/>
              </a:prstGeom>
              <a:blipFill rotWithShape="0">
                <a:blip r:embed="rId4"/>
                <a:stretch>
                  <a:fillRect l="-3205"/>
                </a:stretch>
              </a:blipFill>
            </p:spPr>
            <p:txBody>
              <a:bodyPr/>
              <a:lstStyle/>
              <a:p>
                <a:r>
                  <a:rPr lang="en-CA">
                    <a:noFill/>
                  </a:rPr>
                  <a:t> </a:t>
                </a:r>
              </a:p>
            </p:txBody>
          </p:sp>
        </mc:Fallback>
      </mc:AlternateContent>
      <p:sp>
        <p:nvSpPr>
          <p:cNvPr id="9" name="TextBox 8"/>
          <p:cNvSpPr txBox="1"/>
          <p:nvPr/>
        </p:nvSpPr>
        <p:spPr>
          <a:xfrm>
            <a:off x="217825" y="4941278"/>
            <a:ext cx="11974175" cy="523220"/>
          </a:xfrm>
          <a:prstGeom prst="rect">
            <a:avLst/>
          </a:prstGeom>
          <a:noFill/>
        </p:spPr>
        <p:txBody>
          <a:bodyPr wrap="none" rtlCol="0">
            <a:spAutoFit/>
          </a:bodyPr>
          <a:lstStyle/>
          <a:p>
            <a:r>
              <a:rPr lang="en-CA" sz="2800" dirty="0" smtClean="0"/>
              <a:t>To get to E</a:t>
            </a:r>
            <a:r>
              <a:rPr lang="en-CA" sz="2800" baseline="-25000" dirty="0" smtClean="0"/>
              <a:t>0</a:t>
            </a:r>
            <a:r>
              <a:rPr lang="en-CA" sz="2800" dirty="0" smtClean="0"/>
              <a:t> to start, takes 1 turn.  If we are on the final square, </a:t>
            </a:r>
            <a:r>
              <a:rPr lang="en-CA" sz="2800" dirty="0" err="1" smtClean="0"/>
              <a:t>E</a:t>
            </a:r>
            <a:r>
              <a:rPr lang="en-CA" sz="2800" baseline="-25000" dirty="0" err="1" smtClean="0"/>
              <a:t>n</a:t>
            </a:r>
            <a:r>
              <a:rPr lang="en-CA" sz="2800" dirty="0" smtClean="0"/>
              <a:t>, we have won.</a:t>
            </a:r>
            <a:endParaRPr lang="en-CA" sz="2800" dirty="0"/>
          </a:p>
        </p:txBody>
      </p:sp>
      <p:sp>
        <p:nvSpPr>
          <p:cNvPr id="11" name="Rectangle 10"/>
          <p:cNvSpPr/>
          <p:nvPr/>
        </p:nvSpPr>
        <p:spPr>
          <a:xfrm>
            <a:off x="945776" y="5738932"/>
            <a:ext cx="5012270" cy="523220"/>
          </a:xfrm>
          <a:prstGeom prst="rect">
            <a:avLst/>
          </a:prstGeom>
        </p:spPr>
        <p:txBody>
          <a:bodyPr wrap="none">
            <a:spAutoFit/>
          </a:bodyPr>
          <a:lstStyle/>
          <a:p>
            <a:r>
              <a:rPr lang="en-CA" sz="2800" dirty="0" err="1" smtClean="0">
                <a:solidFill>
                  <a:prstClr val="black"/>
                </a:solidFill>
              </a:rPr>
              <a:t>E</a:t>
            </a:r>
            <a:r>
              <a:rPr lang="en-CA" sz="2800" baseline="-25000" dirty="0" err="1" smtClean="0">
                <a:solidFill>
                  <a:prstClr val="black"/>
                </a:solidFill>
              </a:rPr>
              <a:t>n</a:t>
            </a:r>
            <a:r>
              <a:rPr lang="en-CA" sz="2800" dirty="0">
                <a:solidFill>
                  <a:prstClr val="black"/>
                </a:solidFill>
              </a:rPr>
              <a:t> </a:t>
            </a:r>
            <a:r>
              <a:rPr lang="en-CA" sz="2800" dirty="0" smtClean="0">
                <a:solidFill>
                  <a:prstClr val="black"/>
                </a:solidFill>
              </a:rPr>
              <a:t>= 0,   Expected # turns = 1 + E</a:t>
            </a:r>
            <a:r>
              <a:rPr lang="en-CA" sz="2800" baseline="-25000" dirty="0" smtClean="0">
                <a:solidFill>
                  <a:prstClr val="black"/>
                </a:solidFill>
              </a:rPr>
              <a:t>0</a:t>
            </a:r>
            <a:endParaRPr lang="en-CA" baseline="-25000" dirty="0"/>
          </a:p>
        </p:txBody>
      </p:sp>
    </p:spTree>
    <p:extLst>
      <p:ext uri="{BB962C8B-B14F-4D97-AF65-F5344CB8AC3E}">
        <p14:creationId xmlns:p14="http://schemas.microsoft.com/office/powerpoint/2010/main" val="3905561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Dynamic Programming</a:t>
            </a:r>
            <a:endParaRPr lang="en-CA" dirty="0"/>
          </a:p>
        </p:txBody>
      </p:sp>
      <p:sp>
        <p:nvSpPr>
          <p:cNvPr id="4" name="Subtitle 3"/>
          <p:cNvSpPr>
            <a:spLocks noGrp="1"/>
          </p:cNvSpPr>
          <p:nvPr>
            <p:ph type="subTitle" idx="1"/>
          </p:nvPr>
        </p:nvSpPr>
        <p:spPr/>
        <p:txBody>
          <a:bodyPr/>
          <a:lstStyle/>
          <a:p>
            <a:r>
              <a:rPr lang="en-CA" dirty="0" smtClean="0"/>
              <a:t>Longest common subsequence</a:t>
            </a:r>
            <a:endParaRPr lang="en-CA" dirty="0"/>
          </a:p>
        </p:txBody>
      </p:sp>
    </p:spTree>
    <p:extLst>
      <p:ext uri="{BB962C8B-B14F-4D97-AF65-F5344CB8AC3E}">
        <p14:creationId xmlns:p14="http://schemas.microsoft.com/office/powerpoint/2010/main" val="6405049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Longest Common Subsequence</a:t>
            </a:r>
            <a:endParaRPr lang="en-CA" b="1" dirty="0"/>
          </a:p>
        </p:txBody>
      </p:sp>
      <p:sp>
        <p:nvSpPr>
          <p:cNvPr id="3" name="Content Placeholder 2"/>
          <p:cNvSpPr>
            <a:spLocks noGrp="1"/>
          </p:cNvSpPr>
          <p:nvPr>
            <p:ph idx="1"/>
          </p:nvPr>
        </p:nvSpPr>
        <p:spPr>
          <a:xfrm>
            <a:off x="838200" y="1825625"/>
            <a:ext cx="10515600" cy="1764740"/>
          </a:xfrm>
        </p:spPr>
        <p:txBody>
          <a:bodyPr>
            <a:normAutofit/>
          </a:bodyPr>
          <a:lstStyle/>
          <a:p>
            <a:pPr marL="0" indent="0">
              <a:buNone/>
            </a:pPr>
            <a:r>
              <a:rPr lang="en-CA" sz="2000" dirty="0" smtClean="0"/>
              <a:t>Given two sequences:</a:t>
            </a:r>
          </a:p>
          <a:p>
            <a:pPr marL="457200" lvl="1" indent="0">
              <a:buNone/>
            </a:pPr>
            <a:r>
              <a:rPr lang="en-CA" sz="2000" dirty="0" smtClean="0"/>
              <a:t>“</a:t>
            </a:r>
            <a:r>
              <a:rPr lang="en-CA" sz="2000" dirty="0" err="1" smtClean="0"/>
              <a:t>abcdefghijklmnopz</a:t>
            </a:r>
            <a:r>
              <a:rPr lang="en-CA" sz="2000" dirty="0" smtClean="0"/>
              <a:t>”,  “</a:t>
            </a:r>
            <a:r>
              <a:rPr lang="en-CA" sz="2000" dirty="0" err="1" smtClean="0"/>
              <a:t>bdfhjlnprtvxz</a:t>
            </a:r>
            <a:r>
              <a:rPr lang="en-CA" sz="2000" dirty="0" smtClean="0"/>
              <a:t>”</a:t>
            </a:r>
          </a:p>
          <a:p>
            <a:pPr marL="0" indent="0">
              <a:buNone/>
            </a:pPr>
            <a:r>
              <a:rPr lang="en-CA" sz="2000" dirty="0" smtClean="0"/>
              <a:t>Find the longest subsequence (ordered sub-collection of letters) that is common to both.</a:t>
            </a:r>
          </a:p>
          <a:p>
            <a:pPr marL="0" indent="0">
              <a:buNone/>
            </a:pPr>
            <a:r>
              <a:rPr lang="en-CA" sz="2000" dirty="0"/>
              <a:t> </a:t>
            </a:r>
            <a:r>
              <a:rPr lang="en-CA" sz="2000" dirty="0" smtClean="0"/>
              <a:t>       e.g. “</a:t>
            </a:r>
            <a:r>
              <a:rPr lang="en-CA" sz="2000" dirty="0" err="1" smtClean="0"/>
              <a:t>bfjn</a:t>
            </a:r>
            <a:r>
              <a:rPr lang="en-CA" sz="2000" dirty="0" smtClean="0"/>
              <a:t>”, “</a:t>
            </a:r>
            <a:r>
              <a:rPr lang="en-CA" sz="2000" dirty="0" err="1" smtClean="0"/>
              <a:t>bdjp</a:t>
            </a:r>
            <a:r>
              <a:rPr lang="en-CA" sz="2000" dirty="0" smtClean="0"/>
              <a:t>”, “</a:t>
            </a:r>
            <a:r>
              <a:rPr lang="en-CA" sz="2000" dirty="0" err="1" smtClean="0"/>
              <a:t>bdfhjlnpz</a:t>
            </a:r>
            <a:r>
              <a:rPr lang="en-CA" sz="2000" dirty="0" smtClean="0"/>
              <a:t>” are all common subsequences, the latter being the longest</a:t>
            </a:r>
          </a:p>
        </p:txBody>
      </p:sp>
      <p:sp>
        <p:nvSpPr>
          <p:cNvPr id="4" name="TextBox 3"/>
          <p:cNvSpPr txBox="1"/>
          <p:nvPr/>
        </p:nvSpPr>
        <p:spPr>
          <a:xfrm>
            <a:off x="838200" y="4208929"/>
            <a:ext cx="4999638" cy="1415772"/>
          </a:xfrm>
          <a:prstGeom prst="rect">
            <a:avLst/>
          </a:prstGeom>
          <a:noFill/>
        </p:spPr>
        <p:txBody>
          <a:bodyPr wrap="none" rtlCol="0">
            <a:spAutoFit/>
          </a:bodyPr>
          <a:lstStyle/>
          <a:p>
            <a:r>
              <a:rPr lang="en-CA" sz="2800" b="1" dirty="0" smtClean="0"/>
              <a:t>Naïve Solution:</a:t>
            </a:r>
          </a:p>
          <a:p>
            <a:pPr marL="285750" indent="-285750">
              <a:buFont typeface="Arial" panose="020B0604020202020204" pitchFamily="34" charset="0"/>
              <a:buChar char="•"/>
            </a:pPr>
            <a:r>
              <a:rPr lang="en-CA" sz="2000" dirty="0" smtClean="0"/>
              <a:t>Generate all possible subsequences of both</a:t>
            </a:r>
          </a:p>
          <a:p>
            <a:pPr marL="285750" indent="-285750">
              <a:buFont typeface="Arial" panose="020B0604020202020204" pitchFamily="34" charset="0"/>
              <a:buChar char="•"/>
            </a:pPr>
            <a:r>
              <a:rPr lang="en-CA" sz="2000" dirty="0" smtClean="0"/>
              <a:t>Compare all possible pairs</a:t>
            </a:r>
          </a:p>
          <a:p>
            <a:pPr marL="285750" indent="-285750">
              <a:buFont typeface="Arial" panose="020B0604020202020204" pitchFamily="34" charset="0"/>
              <a:buChar char="•"/>
            </a:pPr>
            <a:endParaRPr lang="en-CA" dirty="0"/>
          </a:p>
        </p:txBody>
      </p:sp>
      <p:sp>
        <p:nvSpPr>
          <p:cNvPr id="5" name="TextBox 4"/>
          <p:cNvSpPr txBox="1"/>
          <p:nvPr/>
        </p:nvSpPr>
        <p:spPr>
          <a:xfrm>
            <a:off x="6341196" y="4547483"/>
            <a:ext cx="1532964" cy="369332"/>
          </a:xfrm>
          <a:prstGeom prst="rect">
            <a:avLst/>
          </a:prstGeom>
          <a:noFill/>
        </p:spPr>
        <p:txBody>
          <a:bodyPr wrap="square" rtlCol="0">
            <a:spAutoFit/>
          </a:bodyPr>
          <a:lstStyle/>
          <a:p>
            <a:r>
              <a:rPr lang="en-CA" dirty="0" smtClean="0"/>
              <a:t>(2^N, 2^M)</a:t>
            </a:r>
            <a:endParaRPr lang="en-CA" dirty="0"/>
          </a:p>
        </p:txBody>
      </p:sp>
      <p:sp>
        <p:nvSpPr>
          <p:cNvPr id="6" name="TextBox 5"/>
          <p:cNvSpPr txBox="1"/>
          <p:nvPr/>
        </p:nvSpPr>
        <p:spPr>
          <a:xfrm>
            <a:off x="6341196" y="4881282"/>
            <a:ext cx="1223682" cy="369332"/>
          </a:xfrm>
          <a:prstGeom prst="rect">
            <a:avLst/>
          </a:prstGeom>
          <a:noFill/>
        </p:spPr>
        <p:txBody>
          <a:bodyPr wrap="square" rtlCol="0">
            <a:spAutoFit/>
          </a:bodyPr>
          <a:lstStyle/>
          <a:p>
            <a:r>
              <a:rPr lang="en-CA" dirty="0" smtClean="0"/>
              <a:t>2^N *2^M</a:t>
            </a:r>
            <a:endParaRPr lang="en-CA" dirty="0"/>
          </a:p>
        </p:txBody>
      </p:sp>
      <p:sp>
        <p:nvSpPr>
          <p:cNvPr id="7" name="TextBox 6"/>
          <p:cNvSpPr txBox="1"/>
          <p:nvPr/>
        </p:nvSpPr>
        <p:spPr>
          <a:xfrm>
            <a:off x="8125352" y="4732149"/>
            <a:ext cx="3228448" cy="369332"/>
          </a:xfrm>
          <a:prstGeom prst="rect">
            <a:avLst/>
          </a:prstGeom>
          <a:noFill/>
        </p:spPr>
        <p:txBody>
          <a:bodyPr wrap="none" rtlCol="0">
            <a:spAutoFit/>
          </a:bodyPr>
          <a:lstStyle/>
          <a:p>
            <a:r>
              <a:rPr lang="en-CA" dirty="0" smtClean="0"/>
              <a:t>N,M= 20,  # comparison &gt; 10^12</a:t>
            </a:r>
            <a:endParaRPr lang="en-CA" dirty="0"/>
          </a:p>
        </p:txBody>
      </p:sp>
    </p:spTree>
    <p:extLst>
      <p:ext uri="{BB962C8B-B14F-4D97-AF65-F5344CB8AC3E}">
        <p14:creationId xmlns:p14="http://schemas.microsoft.com/office/powerpoint/2010/main" val="3163424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4897904"/>
          </a:xfrm>
        </p:spPr>
        <p:txBody>
          <a:bodyPr>
            <a:normAutofit fontScale="92500" lnSpcReduction="10000"/>
          </a:bodyPr>
          <a:lstStyle/>
          <a:p>
            <a:pPr marL="0" indent="0">
              <a:buNone/>
            </a:pPr>
            <a:r>
              <a:rPr lang="en-CA" b="1" dirty="0" smtClean="0"/>
              <a:t>Smarter approach:</a:t>
            </a:r>
          </a:p>
          <a:p>
            <a:pPr lvl="1"/>
            <a:r>
              <a:rPr lang="en-CA" dirty="0" smtClean="0"/>
              <a:t>Start with a smaller problem, build up</a:t>
            </a:r>
          </a:p>
          <a:p>
            <a:pPr lvl="2"/>
            <a:r>
              <a:rPr lang="en-CA" dirty="0" smtClean="0"/>
              <a:t>Let </a:t>
            </a:r>
            <a:r>
              <a:rPr lang="en-CA" dirty="0" err="1" smtClean="0"/>
              <a:t>X</a:t>
            </a:r>
            <a:r>
              <a:rPr lang="en-CA" baseline="-25000" dirty="0" err="1" smtClean="0"/>
              <a:t>n</a:t>
            </a:r>
            <a:r>
              <a:rPr lang="en-CA" dirty="0" smtClean="0"/>
              <a:t> be the </a:t>
            </a:r>
            <a:r>
              <a:rPr lang="en-CA" i="1" dirty="0" smtClean="0"/>
              <a:t>prefix</a:t>
            </a:r>
            <a:r>
              <a:rPr lang="en-CA" dirty="0" smtClean="0"/>
              <a:t> of X that ends at character n</a:t>
            </a:r>
          </a:p>
          <a:p>
            <a:pPr lvl="3"/>
            <a:r>
              <a:rPr lang="en-CA" dirty="0" smtClean="0"/>
              <a:t>X</a:t>
            </a:r>
            <a:r>
              <a:rPr lang="en-CA" baseline="-25000" dirty="0" smtClean="0"/>
              <a:t>0</a:t>
            </a:r>
            <a:r>
              <a:rPr lang="en-CA" dirty="0" smtClean="0"/>
              <a:t> = “”,   X</a:t>
            </a:r>
            <a:r>
              <a:rPr lang="en-CA" baseline="-25000" dirty="0" smtClean="0"/>
              <a:t>1</a:t>
            </a:r>
            <a:r>
              <a:rPr lang="en-CA" dirty="0" smtClean="0"/>
              <a:t> = “a”,   X</a:t>
            </a:r>
            <a:r>
              <a:rPr lang="en-CA" baseline="-25000" dirty="0"/>
              <a:t>2</a:t>
            </a:r>
            <a:r>
              <a:rPr lang="en-CA" dirty="0" smtClean="0"/>
              <a:t> = “ab”,   X</a:t>
            </a:r>
            <a:r>
              <a:rPr lang="en-CA" baseline="-25000" dirty="0" smtClean="0"/>
              <a:t>3</a:t>
            </a:r>
            <a:r>
              <a:rPr lang="en-CA" dirty="0" smtClean="0"/>
              <a:t> = “</a:t>
            </a:r>
            <a:r>
              <a:rPr lang="en-CA" dirty="0" err="1" smtClean="0"/>
              <a:t>abc</a:t>
            </a:r>
            <a:r>
              <a:rPr lang="en-CA" dirty="0" smtClean="0"/>
              <a:t>”,    </a:t>
            </a:r>
            <a:r>
              <a:rPr lang="en-CA" dirty="0" err="1" smtClean="0"/>
              <a:t>etc</a:t>
            </a:r>
            <a:r>
              <a:rPr lang="en-CA" dirty="0" smtClean="0"/>
              <a:t>…</a:t>
            </a:r>
          </a:p>
          <a:p>
            <a:pPr lvl="2"/>
            <a:r>
              <a:rPr lang="en-CA" dirty="0" smtClean="0"/>
              <a:t>Let L(</a:t>
            </a:r>
            <a:r>
              <a:rPr lang="en-CA" dirty="0" err="1" smtClean="0"/>
              <a:t>X</a:t>
            </a:r>
            <a:r>
              <a:rPr lang="en-CA" baseline="-25000" dirty="0" err="1" smtClean="0"/>
              <a:t>n</a:t>
            </a:r>
            <a:r>
              <a:rPr lang="en-CA" dirty="0" smtClean="0"/>
              <a:t>, </a:t>
            </a:r>
            <a:r>
              <a:rPr lang="en-CA" dirty="0" err="1" smtClean="0"/>
              <a:t>Y</a:t>
            </a:r>
            <a:r>
              <a:rPr lang="en-CA" baseline="-25000" dirty="0" err="1" smtClean="0"/>
              <a:t>m</a:t>
            </a:r>
            <a:r>
              <a:rPr lang="en-CA" dirty="0" smtClean="0"/>
              <a:t>) be the longest common subsequence of </a:t>
            </a:r>
            <a:r>
              <a:rPr lang="en-CA" dirty="0" err="1" smtClean="0"/>
              <a:t>X</a:t>
            </a:r>
            <a:r>
              <a:rPr lang="en-CA" baseline="-25000" dirty="0" err="1" smtClean="0"/>
              <a:t>n</a:t>
            </a:r>
            <a:r>
              <a:rPr lang="en-CA" dirty="0" smtClean="0"/>
              <a:t> and </a:t>
            </a:r>
            <a:r>
              <a:rPr lang="en-CA" dirty="0" err="1" smtClean="0"/>
              <a:t>Y</a:t>
            </a:r>
            <a:r>
              <a:rPr lang="en-CA" baseline="-25000" dirty="0" err="1" smtClean="0"/>
              <a:t>m</a:t>
            </a:r>
            <a:endParaRPr lang="en-CA" baseline="-25000" dirty="0" smtClean="0"/>
          </a:p>
          <a:p>
            <a:pPr lvl="2"/>
            <a:r>
              <a:rPr lang="en-CA" dirty="0" smtClean="0"/>
              <a:t>Consider only the last character of a particular pair of prefixes, (</a:t>
            </a:r>
            <a:r>
              <a:rPr lang="en-CA" dirty="0" err="1" smtClean="0"/>
              <a:t>X</a:t>
            </a:r>
            <a:r>
              <a:rPr lang="en-CA" baseline="-25000" dirty="0" err="1" smtClean="0"/>
              <a:t>n</a:t>
            </a:r>
            <a:r>
              <a:rPr lang="en-CA" dirty="0" smtClean="0"/>
              <a:t>, </a:t>
            </a:r>
            <a:r>
              <a:rPr lang="en-CA" dirty="0" err="1" smtClean="0"/>
              <a:t>Y</a:t>
            </a:r>
            <a:r>
              <a:rPr lang="en-CA" baseline="-25000" dirty="0" err="1" smtClean="0"/>
              <a:t>m</a:t>
            </a:r>
            <a:r>
              <a:rPr lang="en-CA" dirty="0" smtClean="0"/>
              <a:t>)</a:t>
            </a:r>
          </a:p>
          <a:p>
            <a:pPr lvl="3"/>
            <a:r>
              <a:rPr lang="en-CA" dirty="0" smtClean="0"/>
              <a:t>There are 3 options:</a:t>
            </a:r>
          </a:p>
          <a:p>
            <a:pPr lvl="4"/>
            <a:r>
              <a:rPr lang="en-CA" dirty="0" smtClean="0"/>
              <a:t>The last character of both sequences is part of the subsequence, </a:t>
            </a:r>
            <a:r>
              <a:rPr lang="en-CA" dirty="0" err="1" smtClean="0"/>
              <a:t>xn</a:t>
            </a:r>
            <a:r>
              <a:rPr lang="en-CA" dirty="0" smtClean="0"/>
              <a:t> = </a:t>
            </a:r>
            <a:r>
              <a:rPr lang="en-CA" dirty="0" err="1" smtClean="0"/>
              <a:t>ym</a:t>
            </a:r>
            <a:endParaRPr lang="en-CA" dirty="0" smtClean="0"/>
          </a:p>
          <a:p>
            <a:pPr lvl="4"/>
            <a:r>
              <a:rPr lang="en-CA" dirty="0" smtClean="0"/>
              <a:t>The last character of </a:t>
            </a:r>
            <a:r>
              <a:rPr lang="en-CA" dirty="0" err="1" smtClean="0"/>
              <a:t>Xn</a:t>
            </a:r>
            <a:r>
              <a:rPr lang="en-CA" dirty="0" smtClean="0"/>
              <a:t> is </a:t>
            </a:r>
            <a:r>
              <a:rPr lang="en-CA" i="1" dirty="0" smtClean="0"/>
              <a:t>not</a:t>
            </a:r>
            <a:r>
              <a:rPr lang="en-CA" dirty="0" smtClean="0"/>
              <a:t> part of the subsequence</a:t>
            </a:r>
          </a:p>
          <a:p>
            <a:pPr lvl="4"/>
            <a:r>
              <a:rPr lang="en-CA" dirty="0" smtClean="0"/>
              <a:t>The last character of </a:t>
            </a:r>
            <a:r>
              <a:rPr lang="en-CA" dirty="0" err="1" smtClean="0"/>
              <a:t>Yn</a:t>
            </a:r>
            <a:r>
              <a:rPr lang="en-CA" dirty="0" smtClean="0"/>
              <a:t> is </a:t>
            </a:r>
            <a:r>
              <a:rPr lang="en-CA" i="1" dirty="0" smtClean="0"/>
              <a:t>not</a:t>
            </a:r>
            <a:r>
              <a:rPr lang="en-CA" dirty="0" smtClean="0"/>
              <a:t> part of the subsequence</a:t>
            </a:r>
          </a:p>
          <a:p>
            <a:pPr lvl="4"/>
            <a:endParaRPr lang="en-CA" dirty="0" smtClean="0"/>
          </a:p>
          <a:p>
            <a:pPr lvl="3"/>
            <a:r>
              <a:rPr lang="en-CA" dirty="0" smtClean="0"/>
              <a:t>If the characters match, then it will be part of the longest common subsequence</a:t>
            </a:r>
          </a:p>
          <a:p>
            <a:pPr marL="914400" lvl="2" indent="0">
              <a:buNone/>
            </a:pPr>
            <a:r>
              <a:rPr lang="en-CA" dirty="0" smtClean="0"/>
              <a:t>	</a:t>
            </a:r>
            <a:r>
              <a:rPr lang="en-CA" dirty="0" smtClean="0"/>
              <a:t>L(</a:t>
            </a:r>
            <a:r>
              <a:rPr lang="en-CA" dirty="0" err="1" smtClean="0"/>
              <a:t>X</a:t>
            </a:r>
            <a:r>
              <a:rPr lang="en-CA" baseline="-25000" dirty="0" err="1" smtClean="0"/>
              <a:t>n</a:t>
            </a:r>
            <a:r>
              <a:rPr lang="en-CA" dirty="0" smtClean="0"/>
              <a:t>, </a:t>
            </a:r>
            <a:r>
              <a:rPr lang="en-CA" dirty="0" err="1" smtClean="0"/>
              <a:t>Y</a:t>
            </a:r>
            <a:r>
              <a:rPr lang="en-CA" baseline="-25000" dirty="0" err="1" smtClean="0"/>
              <a:t>m</a:t>
            </a:r>
            <a:r>
              <a:rPr lang="en-CA" dirty="0" smtClean="0"/>
              <a:t>) = L(X</a:t>
            </a:r>
            <a:r>
              <a:rPr lang="en-CA" baseline="-25000" dirty="0" smtClean="0"/>
              <a:t>n-1</a:t>
            </a:r>
            <a:r>
              <a:rPr lang="en-CA" dirty="0" smtClean="0"/>
              <a:t>, Y</a:t>
            </a:r>
            <a:r>
              <a:rPr lang="en-CA" baseline="-25000" dirty="0" smtClean="0"/>
              <a:t>m-1</a:t>
            </a:r>
            <a:r>
              <a:rPr lang="en-CA" dirty="0" smtClean="0"/>
              <a:t>) + </a:t>
            </a:r>
            <a:r>
              <a:rPr lang="en-CA" dirty="0" err="1" smtClean="0"/>
              <a:t>x</a:t>
            </a:r>
            <a:r>
              <a:rPr lang="en-CA" baseline="-25000" dirty="0" err="1" smtClean="0"/>
              <a:t>n</a:t>
            </a:r>
            <a:r>
              <a:rPr lang="en-CA" baseline="-25000" dirty="0" smtClean="0"/>
              <a:t/>
            </a:r>
            <a:br>
              <a:rPr lang="en-CA" baseline="-25000" dirty="0" smtClean="0"/>
            </a:br>
            <a:endParaRPr lang="en-CA" dirty="0" smtClean="0"/>
          </a:p>
          <a:p>
            <a:pPr lvl="3"/>
            <a:r>
              <a:rPr lang="en-CA" dirty="0" smtClean="0"/>
              <a:t>If the characters do not match, t</a:t>
            </a:r>
            <a:r>
              <a:rPr lang="en-CA" dirty="0" smtClean="0"/>
              <a:t>ake the longest of the other two options:</a:t>
            </a:r>
          </a:p>
          <a:p>
            <a:pPr marL="1371600" lvl="3" indent="0">
              <a:buNone/>
            </a:pPr>
            <a:r>
              <a:rPr lang="en-CA" dirty="0" smtClean="0"/>
              <a:t>	L(</a:t>
            </a:r>
            <a:r>
              <a:rPr lang="en-CA" dirty="0" err="1" smtClean="0"/>
              <a:t>X</a:t>
            </a:r>
            <a:r>
              <a:rPr lang="en-CA" baseline="-25000" dirty="0" err="1" smtClean="0"/>
              <a:t>n</a:t>
            </a:r>
            <a:r>
              <a:rPr lang="en-CA" dirty="0" smtClean="0"/>
              <a:t>, </a:t>
            </a:r>
            <a:r>
              <a:rPr lang="en-CA" dirty="0" err="1" smtClean="0"/>
              <a:t>Y</a:t>
            </a:r>
            <a:r>
              <a:rPr lang="en-CA" baseline="-25000" dirty="0" err="1" smtClean="0"/>
              <a:t>m</a:t>
            </a:r>
            <a:r>
              <a:rPr lang="en-CA" dirty="0" smtClean="0"/>
              <a:t>) = max( L(X</a:t>
            </a:r>
            <a:r>
              <a:rPr lang="en-CA" baseline="-25000" dirty="0" smtClean="0"/>
              <a:t>n-1</a:t>
            </a:r>
            <a:r>
              <a:rPr lang="en-CA" dirty="0" smtClean="0"/>
              <a:t>, </a:t>
            </a:r>
            <a:r>
              <a:rPr lang="en-CA" dirty="0" err="1" smtClean="0"/>
              <a:t>Y</a:t>
            </a:r>
            <a:r>
              <a:rPr lang="en-CA" baseline="-25000" dirty="0" err="1" smtClean="0"/>
              <a:t>m</a:t>
            </a:r>
            <a:r>
              <a:rPr lang="en-CA" dirty="0" smtClean="0"/>
              <a:t>), L(</a:t>
            </a:r>
            <a:r>
              <a:rPr lang="en-CA" dirty="0" err="1" smtClean="0"/>
              <a:t>X</a:t>
            </a:r>
            <a:r>
              <a:rPr lang="en-CA" baseline="-25000" dirty="0" err="1" smtClean="0"/>
              <a:t>n</a:t>
            </a:r>
            <a:r>
              <a:rPr lang="en-CA" dirty="0" smtClean="0"/>
              <a:t>, Y</a:t>
            </a:r>
            <a:r>
              <a:rPr lang="en-CA" baseline="-25000" dirty="0" smtClean="0"/>
              <a:t>m-1</a:t>
            </a:r>
            <a:r>
              <a:rPr lang="en-CA" dirty="0" smtClean="0"/>
              <a:t>) )</a:t>
            </a:r>
          </a:p>
        </p:txBody>
      </p:sp>
      <p:sp>
        <p:nvSpPr>
          <p:cNvPr id="4" name="Title 1"/>
          <p:cNvSpPr>
            <a:spLocks noGrp="1"/>
          </p:cNvSpPr>
          <p:nvPr>
            <p:ph type="title"/>
          </p:nvPr>
        </p:nvSpPr>
        <p:spPr/>
        <p:txBody>
          <a:bodyPr/>
          <a:lstStyle/>
          <a:p>
            <a:r>
              <a:rPr lang="en-CA" b="1" dirty="0" smtClean="0"/>
              <a:t>Longest Common Subsequence</a:t>
            </a:r>
            <a:endParaRPr lang="en-CA" b="1" dirty="0"/>
          </a:p>
        </p:txBody>
      </p:sp>
      <p:sp>
        <p:nvSpPr>
          <p:cNvPr id="6" name="Rectangle 5"/>
          <p:cNvSpPr/>
          <p:nvPr/>
        </p:nvSpPr>
        <p:spPr>
          <a:xfrm>
            <a:off x="7723991" y="1690688"/>
            <a:ext cx="3346622" cy="707886"/>
          </a:xfrm>
          <a:prstGeom prst="rect">
            <a:avLst/>
          </a:prstGeom>
        </p:spPr>
        <p:txBody>
          <a:bodyPr wrap="none">
            <a:spAutoFit/>
          </a:bodyPr>
          <a:lstStyle/>
          <a:p>
            <a:pPr lvl="1"/>
            <a:r>
              <a:rPr lang="en-CA" sz="2000" dirty="0" smtClean="0"/>
              <a:t>X = “</a:t>
            </a:r>
            <a:r>
              <a:rPr lang="en-CA" sz="2000" dirty="0" err="1" smtClean="0"/>
              <a:t>abcdefghijklmnopz</a:t>
            </a:r>
            <a:r>
              <a:rPr lang="en-CA" sz="2000" dirty="0" smtClean="0"/>
              <a:t>”,  </a:t>
            </a:r>
          </a:p>
          <a:p>
            <a:pPr lvl="1"/>
            <a:r>
              <a:rPr lang="en-CA" sz="2000" dirty="0" smtClean="0"/>
              <a:t>Y = “</a:t>
            </a:r>
            <a:r>
              <a:rPr lang="en-CA" sz="2000" dirty="0" err="1" smtClean="0"/>
              <a:t>bdfhjlnprtvxz</a:t>
            </a:r>
            <a:r>
              <a:rPr lang="en-CA" sz="2000" dirty="0"/>
              <a:t>”</a:t>
            </a:r>
          </a:p>
        </p:txBody>
      </p:sp>
    </p:spTree>
    <p:extLst>
      <p:ext uri="{BB962C8B-B14F-4D97-AF65-F5344CB8AC3E}">
        <p14:creationId xmlns:p14="http://schemas.microsoft.com/office/powerpoint/2010/main" val="18568648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CA" b="1" dirty="0" smtClean="0"/>
              <a:t>Longest Common Subsequence</a:t>
            </a:r>
            <a:endParaRPr lang="en-CA" b="1" dirty="0"/>
          </a:p>
        </p:txBody>
      </p:sp>
      <p:sp>
        <p:nvSpPr>
          <p:cNvPr id="2" name="Content Placeholder 1"/>
          <p:cNvSpPr>
            <a:spLocks noGrp="1"/>
          </p:cNvSpPr>
          <p:nvPr>
            <p:ph idx="1"/>
          </p:nvPr>
        </p:nvSpPr>
        <p:spPr/>
        <p:txBody>
          <a:bodyPr/>
          <a:lstStyle/>
          <a:p>
            <a:r>
              <a:rPr lang="en-CA" dirty="0" smtClean="0"/>
              <a:t>We are looking to solve a mapping of two variables:</a:t>
            </a:r>
          </a:p>
          <a:p>
            <a:pPr lvl="1"/>
            <a:r>
              <a:rPr lang="en-CA" dirty="0" smtClean="0"/>
              <a:t>L(</a:t>
            </a:r>
            <a:r>
              <a:rPr lang="en-CA" dirty="0" err="1" smtClean="0"/>
              <a:t>X</a:t>
            </a:r>
            <a:r>
              <a:rPr lang="en-CA" baseline="-25000" dirty="0" err="1" smtClean="0"/>
              <a:t>n</a:t>
            </a:r>
            <a:r>
              <a:rPr lang="en-CA" dirty="0" smtClean="0"/>
              <a:t>, </a:t>
            </a:r>
            <a:r>
              <a:rPr lang="en-CA" dirty="0" err="1" smtClean="0"/>
              <a:t>Y</a:t>
            </a:r>
            <a:r>
              <a:rPr lang="en-CA" baseline="-25000" dirty="0" err="1" smtClean="0"/>
              <a:t>m</a:t>
            </a:r>
            <a:r>
              <a:rPr lang="en-CA" dirty="0" smtClean="0"/>
              <a:t>)</a:t>
            </a:r>
          </a:p>
          <a:p>
            <a:r>
              <a:rPr lang="en-CA" dirty="0" smtClean="0"/>
              <a:t>This can be expressed entirely as a function of itself, looking at a </a:t>
            </a:r>
            <a:r>
              <a:rPr lang="en-CA" i="1" dirty="0" smtClean="0"/>
              <a:t>smaller</a:t>
            </a:r>
            <a:r>
              <a:rPr lang="en-CA" dirty="0" smtClean="0"/>
              <a:t> n or m:</a:t>
            </a:r>
          </a:p>
          <a:p>
            <a:pPr lvl="1"/>
            <a:r>
              <a:rPr lang="en-CA" dirty="0" smtClean="0"/>
              <a:t>L(</a:t>
            </a:r>
            <a:r>
              <a:rPr lang="en-CA" dirty="0" err="1" smtClean="0"/>
              <a:t>X</a:t>
            </a:r>
            <a:r>
              <a:rPr lang="en-CA" baseline="-25000" dirty="0" err="1" smtClean="0"/>
              <a:t>n</a:t>
            </a:r>
            <a:r>
              <a:rPr lang="en-CA" dirty="0" smtClean="0"/>
              <a:t>, </a:t>
            </a:r>
            <a:r>
              <a:rPr lang="en-CA" dirty="0" err="1" smtClean="0"/>
              <a:t>Y</a:t>
            </a:r>
            <a:r>
              <a:rPr lang="en-CA" baseline="-25000" dirty="0" err="1" smtClean="0"/>
              <a:t>m</a:t>
            </a:r>
            <a:r>
              <a:rPr lang="en-CA" dirty="0" smtClean="0"/>
              <a:t>) = L(X</a:t>
            </a:r>
            <a:r>
              <a:rPr lang="en-CA" baseline="-25000" dirty="0" smtClean="0"/>
              <a:t>n-1</a:t>
            </a:r>
            <a:r>
              <a:rPr lang="en-CA" dirty="0" smtClean="0"/>
              <a:t>, Y</a:t>
            </a:r>
            <a:r>
              <a:rPr lang="en-CA" baseline="-25000" dirty="0" smtClean="0"/>
              <a:t>m-1</a:t>
            </a:r>
            <a:r>
              <a:rPr lang="en-CA" dirty="0" smtClean="0"/>
              <a:t>) + </a:t>
            </a:r>
            <a:r>
              <a:rPr lang="en-CA" dirty="0" err="1" smtClean="0"/>
              <a:t>x</a:t>
            </a:r>
            <a:r>
              <a:rPr lang="en-CA" baseline="-25000" dirty="0" err="1" smtClean="0"/>
              <a:t>n</a:t>
            </a:r>
            <a:r>
              <a:rPr lang="en-CA" dirty="0" smtClean="0"/>
              <a:t>,                                   if </a:t>
            </a:r>
            <a:r>
              <a:rPr lang="en-CA" dirty="0" err="1" smtClean="0"/>
              <a:t>x</a:t>
            </a:r>
            <a:r>
              <a:rPr lang="en-CA" baseline="-25000" dirty="0" err="1" smtClean="0"/>
              <a:t>n</a:t>
            </a:r>
            <a:r>
              <a:rPr lang="en-CA" dirty="0" smtClean="0"/>
              <a:t> = </a:t>
            </a:r>
            <a:r>
              <a:rPr lang="en-CA" dirty="0" err="1" smtClean="0"/>
              <a:t>x</a:t>
            </a:r>
            <a:r>
              <a:rPr lang="en-CA" baseline="-25000" dirty="0" err="1" smtClean="0"/>
              <a:t>m</a:t>
            </a:r>
            <a:r>
              <a:rPr lang="en-CA" dirty="0"/>
              <a:t/>
            </a:r>
            <a:br>
              <a:rPr lang="en-CA" dirty="0"/>
            </a:br>
            <a:r>
              <a:rPr lang="en-CA" dirty="0" smtClean="0"/>
              <a:t>                = longer of ( L(X</a:t>
            </a:r>
            <a:r>
              <a:rPr lang="en-CA" baseline="-25000" dirty="0" smtClean="0"/>
              <a:t>n-1</a:t>
            </a:r>
            <a:r>
              <a:rPr lang="en-CA" dirty="0" smtClean="0"/>
              <a:t>, </a:t>
            </a:r>
            <a:r>
              <a:rPr lang="en-CA" dirty="0" err="1" smtClean="0"/>
              <a:t>Y</a:t>
            </a:r>
            <a:r>
              <a:rPr lang="en-CA" baseline="-25000" dirty="0" err="1" smtClean="0"/>
              <a:t>m</a:t>
            </a:r>
            <a:r>
              <a:rPr lang="en-CA" dirty="0" smtClean="0"/>
              <a:t>), L(</a:t>
            </a:r>
            <a:r>
              <a:rPr lang="en-CA" dirty="0" err="1" smtClean="0"/>
              <a:t>X</a:t>
            </a:r>
            <a:r>
              <a:rPr lang="en-CA" baseline="-25000" dirty="0" err="1" smtClean="0"/>
              <a:t>n</a:t>
            </a:r>
            <a:r>
              <a:rPr lang="en-CA" dirty="0" smtClean="0"/>
              <a:t>, Y</a:t>
            </a:r>
            <a:r>
              <a:rPr lang="en-CA" baseline="-25000" dirty="0" smtClean="0"/>
              <a:t>m-1</a:t>
            </a:r>
            <a:r>
              <a:rPr lang="en-CA" dirty="0" smtClean="0"/>
              <a:t>) ),    otherwise</a:t>
            </a:r>
          </a:p>
          <a:p>
            <a:endParaRPr lang="en-CA" dirty="0"/>
          </a:p>
          <a:p>
            <a:r>
              <a:rPr lang="en-CA" dirty="0" smtClean="0"/>
              <a:t>Algorithm:</a:t>
            </a:r>
          </a:p>
          <a:p>
            <a:pPr lvl="1"/>
            <a:r>
              <a:rPr lang="en-CA" dirty="0" smtClean="0"/>
              <a:t>Build a table of size (n+1) x (m+1), start at </a:t>
            </a:r>
            <a:r>
              <a:rPr lang="en-CA" dirty="0" smtClean="0"/>
              <a:t>L(X</a:t>
            </a:r>
            <a:r>
              <a:rPr lang="en-CA" baseline="-25000" dirty="0" smtClean="0"/>
              <a:t>0</a:t>
            </a:r>
            <a:r>
              <a:rPr lang="en-CA" dirty="0" smtClean="0"/>
              <a:t>, Y</a:t>
            </a:r>
            <a:r>
              <a:rPr lang="en-CA" baseline="-25000" dirty="0" smtClean="0"/>
              <a:t>0</a:t>
            </a:r>
            <a:r>
              <a:rPr lang="en-CA" dirty="0" smtClean="0"/>
              <a:t>) and build up</a:t>
            </a:r>
          </a:p>
        </p:txBody>
      </p:sp>
    </p:spTree>
    <p:extLst>
      <p:ext uri="{BB962C8B-B14F-4D97-AF65-F5344CB8AC3E}">
        <p14:creationId xmlns:p14="http://schemas.microsoft.com/office/powerpoint/2010/main" val="12854676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587128" cy="1320800"/>
          </a:xfrm>
        </p:spPr>
        <p:txBody>
          <a:bodyPr>
            <a:normAutofit fontScale="90000"/>
          </a:bodyPr>
          <a:lstStyle/>
          <a:p>
            <a:r>
              <a:rPr lang="en-CA" dirty="0" smtClean="0"/>
              <a:t>Problems </a:t>
            </a:r>
            <a:r>
              <a:rPr lang="en-CA" dirty="0"/>
              <a:t>taken from:</a:t>
            </a:r>
            <a:br>
              <a:rPr lang="en-CA" dirty="0"/>
            </a:br>
            <a:r>
              <a:rPr lang="en-CA" sz="2000" dirty="0">
                <a:hlinkClick r:id="rId2"/>
              </a:rPr>
              <a:t>https://</a:t>
            </a:r>
            <a:r>
              <a:rPr lang="en-CA" sz="2000" dirty="0" smtClean="0">
                <a:hlinkClick r:id="rId2"/>
              </a:rPr>
              <a:t>www.hackerrank.com/contests/ieeextreme-challenges/challenges</a:t>
            </a:r>
            <a:r>
              <a:rPr lang="en-CA" sz="2000" dirty="0" smtClean="0"/>
              <a:t/>
            </a:r>
            <a:br>
              <a:rPr lang="en-CA" sz="2000" dirty="0" smtClean="0"/>
            </a:br>
            <a:r>
              <a:rPr lang="en-CA" sz="2000" dirty="0">
                <a:hlinkClick r:id="rId3"/>
              </a:rPr>
              <a:t>https://</a:t>
            </a:r>
            <a:r>
              <a:rPr lang="en-CA" sz="2000" dirty="0" smtClean="0">
                <a:hlinkClick r:id="rId3"/>
              </a:rPr>
              <a:t>github.com/pranavkundra/IEEE-Xtreme-8.0/blob/master/Questions</a:t>
            </a:r>
            <a:r>
              <a:rPr lang="en-CA" sz="2000" dirty="0" smtClean="0"/>
              <a:t/>
            </a:r>
            <a:br>
              <a:rPr lang="en-CA" sz="2000" dirty="0" smtClean="0"/>
            </a:br>
            <a:r>
              <a:rPr lang="en-CA" sz="2000" dirty="0" smtClean="0"/>
              <a:t/>
            </a:r>
            <a:br>
              <a:rPr lang="en-CA" sz="2000" dirty="0" smtClean="0"/>
            </a:br>
            <a:endParaRPr lang="en-CA" sz="2000" dirty="0"/>
          </a:p>
        </p:txBody>
      </p:sp>
      <p:sp>
        <p:nvSpPr>
          <p:cNvPr id="3" name="Content Placeholder 2"/>
          <p:cNvSpPr>
            <a:spLocks noGrp="1"/>
          </p:cNvSpPr>
          <p:nvPr>
            <p:ph idx="1"/>
          </p:nvPr>
        </p:nvSpPr>
        <p:spPr/>
        <p:txBody>
          <a:bodyPr>
            <a:normAutofit lnSpcReduction="10000"/>
          </a:bodyPr>
          <a:lstStyle/>
          <a:p>
            <a:r>
              <a:rPr lang="en-CA" dirty="0" smtClean="0"/>
              <a:t>Game of Thrones – I</a:t>
            </a:r>
          </a:p>
          <a:p>
            <a:r>
              <a:rPr lang="en-CA" dirty="0" smtClean="0"/>
              <a:t>Magic Square</a:t>
            </a:r>
          </a:p>
          <a:p>
            <a:r>
              <a:rPr lang="en-CA" dirty="0" smtClean="0"/>
              <a:t>Sum it Up</a:t>
            </a:r>
          </a:p>
          <a:p>
            <a:r>
              <a:rPr lang="en-CA" dirty="0" smtClean="0"/>
              <a:t>Back to Square 1</a:t>
            </a:r>
          </a:p>
          <a:p>
            <a:endParaRPr lang="en-CA" dirty="0" smtClean="0"/>
          </a:p>
          <a:p>
            <a:r>
              <a:rPr lang="en-CA" dirty="0" smtClean="0"/>
              <a:t>Longest common subsequence</a:t>
            </a:r>
            <a:endParaRPr lang="en-CA" dirty="0"/>
          </a:p>
          <a:p>
            <a:endParaRPr lang="en-CA" dirty="0" smtClean="0"/>
          </a:p>
          <a:p>
            <a:r>
              <a:rPr lang="en-CA" dirty="0" smtClean="0"/>
              <a:t>Palindrome</a:t>
            </a:r>
          </a:p>
          <a:p>
            <a:r>
              <a:rPr lang="en-CA" dirty="0" err="1" smtClean="0"/>
              <a:t>Kabloom</a:t>
            </a:r>
            <a:endParaRPr lang="en-CA" dirty="0" smtClean="0"/>
          </a:p>
          <a:p>
            <a:r>
              <a:rPr lang="en-CA" dirty="0" smtClean="0"/>
              <a:t>Play with GCD</a:t>
            </a:r>
            <a:endParaRPr lang="en-CA" dirty="0"/>
          </a:p>
        </p:txBody>
      </p:sp>
    </p:spTree>
    <p:extLst>
      <p:ext uri="{BB962C8B-B14F-4D97-AF65-F5344CB8AC3E}">
        <p14:creationId xmlns:p14="http://schemas.microsoft.com/office/powerpoint/2010/main" val="25305151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CA" b="1" dirty="0" smtClean="0"/>
              <a:t>Longest Common Subsequence</a:t>
            </a:r>
            <a:endParaRPr lang="en-CA" b="1" dirty="0"/>
          </a:p>
        </p:txBody>
      </p:sp>
      <p:sp>
        <p:nvSpPr>
          <p:cNvPr id="2" name="Content Placeholder 1"/>
          <p:cNvSpPr>
            <a:spLocks noGrp="1"/>
          </p:cNvSpPr>
          <p:nvPr>
            <p:ph idx="1"/>
          </p:nvPr>
        </p:nvSpPr>
        <p:spPr>
          <a:xfrm>
            <a:off x="838200" y="1825625"/>
            <a:ext cx="10515600" cy="541057"/>
          </a:xfrm>
        </p:spPr>
        <p:txBody>
          <a:bodyPr/>
          <a:lstStyle/>
          <a:p>
            <a:r>
              <a:rPr lang="en-CA" dirty="0" smtClean="0"/>
              <a:t>e.g. “OTTERS”, “TOASTERS”</a:t>
            </a:r>
          </a:p>
          <a:p>
            <a:pPr marL="457200" lvl="1" indent="0">
              <a:buNone/>
            </a:pPr>
            <a:endParaRPr lang="en-CA" dirty="0" smtClean="0"/>
          </a:p>
        </p:txBody>
      </p:sp>
      <p:graphicFrame>
        <p:nvGraphicFramePr>
          <p:cNvPr id="5" name="Table 4"/>
          <p:cNvGraphicFramePr>
            <a:graphicFrameLocks noGrp="1"/>
          </p:cNvGraphicFramePr>
          <p:nvPr>
            <p:extLst>
              <p:ext uri="{D42A27DB-BD31-4B8C-83A1-F6EECF244321}">
                <p14:modId xmlns:p14="http://schemas.microsoft.com/office/powerpoint/2010/main" val="3449196838"/>
              </p:ext>
            </p:extLst>
          </p:nvPr>
        </p:nvGraphicFramePr>
        <p:xfrm>
          <a:off x="551336" y="2501619"/>
          <a:ext cx="10972790" cy="3114040"/>
        </p:xfrm>
        <a:graphic>
          <a:graphicData uri="http://schemas.openxmlformats.org/drawingml/2006/table">
            <a:tbl>
              <a:tblPr firstRow="1" bandRow="1">
                <a:tableStyleId>{5940675A-B579-460E-94D1-54222C63F5DA}</a:tableStyleId>
              </a:tblPr>
              <a:tblGrid>
                <a:gridCol w="1097279"/>
                <a:gridCol w="1097279"/>
                <a:gridCol w="1097279"/>
                <a:gridCol w="1097279"/>
                <a:gridCol w="1097279"/>
                <a:gridCol w="1097279"/>
                <a:gridCol w="1097279"/>
                <a:gridCol w="1097279"/>
                <a:gridCol w="1097279"/>
                <a:gridCol w="1097279"/>
              </a:tblGrid>
              <a:tr h="370840">
                <a:tc>
                  <a:txBody>
                    <a:bodyPr/>
                    <a:lstStyle/>
                    <a:p>
                      <a:endParaRPr lang="en-CA" sz="1400" dirty="0"/>
                    </a:p>
                  </a:txBody>
                  <a:tcPr/>
                </a:tc>
                <a:tc>
                  <a:txBody>
                    <a:bodyPr/>
                    <a:lstStyle/>
                    <a:p>
                      <a:r>
                        <a:rPr lang="en-CA" sz="1400" dirty="0" smtClean="0"/>
                        <a:t>“”</a:t>
                      </a:r>
                      <a:endParaRPr lang="en-CA" sz="1400" dirty="0"/>
                    </a:p>
                  </a:txBody>
                  <a:tcPr/>
                </a:tc>
                <a:tc>
                  <a:txBody>
                    <a:bodyPr/>
                    <a:lstStyle/>
                    <a:p>
                      <a:r>
                        <a:rPr lang="en-CA" sz="1400" dirty="0" smtClean="0"/>
                        <a:t>“T”</a:t>
                      </a:r>
                      <a:endParaRPr lang="en-CA" sz="1400" dirty="0"/>
                    </a:p>
                  </a:txBody>
                  <a:tcPr/>
                </a:tc>
                <a:tc>
                  <a:txBody>
                    <a:bodyPr/>
                    <a:lstStyle/>
                    <a:p>
                      <a:r>
                        <a:rPr lang="en-CA" sz="1400" dirty="0" smtClean="0"/>
                        <a:t>“TO”</a:t>
                      </a:r>
                      <a:endParaRPr lang="en-CA" sz="1400" dirty="0"/>
                    </a:p>
                  </a:txBody>
                  <a:tcPr/>
                </a:tc>
                <a:tc>
                  <a:txBody>
                    <a:bodyPr/>
                    <a:lstStyle/>
                    <a:p>
                      <a:r>
                        <a:rPr lang="en-CA" sz="1400" dirty="0" smtClean="0"/>
                        <a:t>“TOA”</a:t>
                      </a:r>
                      <a:endParaRPr lang="en-CA" sz="1400" dirty="0"/>
                    </a:p>
                  </a:txBody>
                  <a:tcPr/>
                </a:tc>
                <a:tc>
                  <a:txBody>
                    <a:bodyPr/>
                    <a:lstStyle/>
                    <a:p>
                      <a:r>
                        <a:rPr lang="en-CA" sz="1400" dirty="0" smtClean="0"/>
                        <a:t>“TOAS”</a:t>
                      </a:r>
                      <a:endParaRPr lang="en-CA" sz="1400" dirty="0"/>
                    </a:p>
                  </a:txBody>
                  <a:tcPr/>
                </a:tc>
                <a:tc>
                  <a:txBody>
                    <a:bodyPr/>
                    <a:lstStyle/>
                    <a:p>
                      <a:r>
                        <a:rPr lang="en-CA" sz="1400" dirty="0" smtClean="0"/>
                        <a:t>“TOAST”</a:t>
                      </a:r>
                      <a:endParaRPr lang="en-CA" sz="1400" dirty="0"/>
                    </a:p>
                  </a:txBody>
                  <a:tcPr/>
                </a:tc>
                <a:tc>
                  <a:txBody>
                    <a:bodyPr/>
                    <a:lstStyle/>
                    <a:p>
                      <a:r>
                        <a:rPr lang="en-CA" sz="1400" dirty="0" smtClean="0"/>
                        <a:t>“TOASTE”</a:t>
                      </a:r>
                      <a:endParaRPr lang="en-CA" sz="1400" dirty="0"/>
                    </a:p>
                  </a:txBody>
                  <a:tcPr/>
                </a:tc>
                <a:tc>
                  <a:txBody>
                    <a:bodyPr/>
                    <a:lstStyle/>
                    <a:p>
                      <a:r>
                        <a:rPr lang="en-CA" sz="1400" dirty="0" smtClean="0"/>
                        <a:t>“TOASTER”</a:t>
                      </a:r>
                      <a:endParaRPr lang="en-CA"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400" dirty="0" smtClean="0"/>
                        <a:t>“TOASTERS”</a:t>
                      </a:r>
                    </a:p>
                    <a:p>
                      <a:endParaRPr lang="en-CA" sz="1400" dirty="0"/>
                    </a:p>
                  </a:txBody>
                  <a:tcPr/>
                </a:tc>
              </a:tr>
              <a:tr h="370840">
                <a:tc>
                  <a:txBody>
                    <a:bodyPr/>
                    <a:lstStyle/>
                    <a:p>
                      <a:r>
                        <a:rPr lang="en-CA" sz="1400" dirty="0" smtClean="0"/>
                        <a:t>“”</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a:t>
                      </a:r>
                      <a:endParaRPr lang="en-CA" sz="1400" dirty="0"/>
                    </a:p>
                  </a:txBody>
                  <a:tcPr/>
                </a:tc>
              </a:tr>
              <a:tr h="370840">
                <a:tc>
                  <a:txBody>
                    <a:bodyPr/>
                    <a:lstStyle/>
                    <a:p>
                      <a:r>
                        <a:rPr lang="en-CA" sz="1400" dirty="0" smtClean="0"/>
                        <a:t>“O”</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O</a:t>
                      </a:r>
                      <a:endParaRPr lang="en-CA" sz="1400" dirty="0"/>
                    </a:p>
                  </a:txBody>
                  <a:tcPr/>
                </a:tc>
                <a:tc>
                  <a:txBody>
                    <a:bodyPr/>
                    <a:lstStyle/>
                    <a:p>
                      <a:pPr algn="ctr"/>
                      <a:r>
                        <a:rPr lang="en-CA" sz="1400" dirty="0" smtClean="0"/>
                        <a:t>0</a:t>
                      </a:r>
                      <a:endParaRPr lang="en-CA" sz="1400" dirty="0"/>
                    </a:p>
                  </a:txBody>
                  <a:tcPr/>
                </a:tc>
                <a:tc>
                  <a:txBody>
                    <a:bodyPr/>
                    <a:lstStyle/>
                    <a:p>
                      <a:pPr algn="ctr"/>
                      <a:r>
                        <a:rPr lang="en-CA" sz="1400" dirty="0" smtClean="0"/>
                        <a:t>O</a:t>
                      </a:r>
                      <a:endParaRPr lang="en-CA" sz="1400" dirty="0"/>
                    </a:p>
                  </a:txBody>
                  <a:tcPr/>
                </a:tc>
                <a:tc>
                  <a:txBody>
                    <a:bodyPr/>
                    <a:lstStyle/>
                    <a:p>
                      <a:pPr algn="ctr"/>
                      <a:r>
                        <a:rPr lang="en-CA" sz="1400" dirty="0" smtClean="0"/>
                        <a:t>O</a:t>
                      </a:r>
                      <a:endParaRPr lang="en-CA" sz="1400" dirty="0"/>
                    </a:p>
                  </a:txBody>
                  <a:tcPr/>
                </a:tc>
                <a:tc>
                  <a:txBody>
                    <a:bodyPr/>
                    <a:lstStyle/>
                    <a:p>
                      <a:pPr algn="ctr"/>
                      <a:r>
                        <a:rPr lang="en-CA" sz="1400" dirty="0" smtClean="0"/>
                        <a:t>0</a:t>
                      </a:r>
                      <a:endParaRPr lang="en-CA" sz="1400" dirty="0"/>
                    </a:p>
                  </a:txBody>
                  <a:tcPr/>
                </a:tc>
                <a:tc>
                  <a:txBody>
                    <a:bodyPr/>
                    <a:lstStyle/>
                    <a:p>
                      <a:pPr algn="ctr"/>
                      <a:r>
                        <a:rPr lang="en-CA" sz="1400" dirty="0" smtClean="0"/>
                        <a:t>O</a:t>
                      </a:r>
                      <a:endParaRPr lang="en-CA" sz="1400" dirty="0"/>
                    </a:p>
                  </a:txBody>
                  <a:tcPr/>
                </a:tc>
                <a:tc>
                  <a:txBody>
                    <a:bodyPr/>
                    <a:lstStyle/>
                    <a:p>
                      <a:pPr algn="ctr"/>
                      <a:r>
                        <a:rPr lang="en-CA" sz="1400" dirty="0" smtClean="0"/>
                        <a:t>O</a:t>
                      </a:r>
                      <a:endParaRPr lang="en-CA" sz="1400" dirty="0"/>
                    </a:p>
                  </a:txBody>
                  <a:tcPr/>
                </a:tc>
              </a:tr>
              <a:tr h="370840">
                <a:tc>
                  <a:txBody>
                    <a:bodyPr/>
                    <a:lstStyle/>
                    <a:p>
                      <a:r>
                        <a:rPr lang="en-CA" sz="1400" dirty="0" smtClean="0"/>
                        <a:t>“OT”</a:t>
                      </a:r>
                      <a:endParaRPr lang="en-CA" sz="1400" dirty="0"/>
                    </a:p>
                  </a:txBody>
                  <a:tcPr/>
                </a:tc>
                <a:tc>
                  <a:txBody>
                    <a:bodyPr/>
                    <a:lstStyle/>
                    <a:p>
                      <a:pPr algn="ctr"/>
                      <a:r>
                        <a:rPr lang="en-CA" sz="1400" dirty="0" smtClean="0"/>
                        <a:t>“”</a:t>
                      </a: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r>
              <a:tr h="370840">
                <a:tc>
                  <a:txBody>
                    <a:bodyPr/>
                    <a:lstStyle/>
                    <a:p>
                      <a:r>
                        <a:rPr lang="en-CA" sz="1400" dirty="0" smtClean="0"/>
                        <a:t>“OTT”</a:t>
                      </a:r>
                      <a:endParaRPr lang="en-CA" sz="1400" dirty="0"/>
                    </a:p>
                  </a:txBody>
                  <a:tcPr/>
                </a:tc>
                <a:tc>
                  <a:txBody>
                    <a:bodyPr/>
                    <a:lstStyle/>
                    <a:p>
                      <a:pPr algn="ctr"/>
                      <a:r>
                        <a:rPr lang="en-CA" sz="1400" dirty="0" smtClean="0"/>
                        <a:t>“”</a:t>
                      </a: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r>
              <a:tr h="370840">
                <a:tc>
                  <a:txBody>
                    <a:bodyPr/>
                    <a:lstStyle/>
                    <a:p>
                      <a:r>
                        <a:rPr lang="en-CA" sz="1400" dirty="0" smtClean="0"/>
                        <a:t>“OTTE”</a:t>
                      </a:r>
                      <a:endParaRPr lang="en-CA" sz="1400" dirty="0"/>
                    </a:p>
                  </a:txBody>
                  <a:tcPr/>
                </a:tc>
                <a:tc>
                  <a:txBody>
                    <a:bodyPr/>
                    <a:lstStyle/>
                    <a:p>
                      <a:pPr algn="ctr"/>
                      <a:r>
                        <a:rPr lang="en-CA" sz="1400" dirty="0" smtClean="0"/>
                        <a:t>“”</a:t>
                      </a: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sz="1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sz="1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sz="1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sz="1400" dirty="0" smtClean="0"/>
                    </a:p>
                  </a:txBody>
                  <a:tcPr/>
                </a:tc>
              </a:tr>
              <a:tr h="370840">
                <a:tc>
                  <a:txBody>
                    <a:bodyPr/>
                    <a:lstStyle/>
                    <a:p>
                      <a:r>
                        <a:rPr lang="en-CA" sz="1400" dirty="0" smtClean="0"/>
                        <a:t>“OTTER”</a:t>
                      </a:r>
                    </a:p>
                  </a:txBody>
                  <a:tcPr/>
                </a:tc>
                <a:tc>
                  <a:txBody>
                    <a:bodyPr/>
                    <a:lstStyle/>
                    <a:p>
                      <a:pPr algn="ctr"/>
                      <a:r>
                        <a:rPr lang="en-CA" sz="1400" dirty="0" smtClean="0"/>
                        <a:t>“”</a:t>
                      </a:r>
                      <a:endParaRPr lang="en-CA" sz="1400" dirty="0"/>
                    </a:p>
                  </a:txBody>
                  <a:tcPr/>
                </a:tc>
                <a:tc>
                  <a:txBody>
                    <a:bodyPr/>
                    <a:lstStyle/>
                    <a:p>
                      <a:pPr algn="ctr"/>
                      <a:endParaRPr lang="en-CA"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sz="1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sz="1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sz="1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sz="1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sz="1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sz="1400" dirty="0" smtClean="0"/>
                    </a:p>
                  </a:txBody>
                  <a:tcPr/>
                </a:tc>
                <a:tc>
                  <a:txBody>
                    <a:bodyPr/>
                    <a:lstStyle/>
                    <a:p>
                      <a:pPr algn="ctr"/>
                      <a:endParaRPr lang="en-CA" sz="1400" dirty="0"/>
                    </a:p>
                  </a:txBody>
                  <a:tcPr/>
                </a:tc>
              </a:tr>
              <a:tr h="370840">
                <a:tc>
                  <a:txBody>
                    <a:bodyPr/>
                    <a:lstStyle/>
                    <a:p>
                      <a:r>
                        <a:rPr lang="en-CA" sz="1400" dirty="0" smtClean="0"/>
                        <a:t>“OTTERS”</a:t>
                      </a:r>
                    </a:p>
                  </a:txBody>
                  <a:tcPr/>
                </a:tc>
                <a:tc>
                  <a:txBody>
                    <a:bodyPr/>
                    <a:lstStyle/>
                    <a:p>
                      <a:pPr algn="ctr"/>
                      <a:r>
                        <a:rPr lang="en-CA" sz="1400" dirty="0" smtClean="0"/>
                        <a:t>“”</a:t>
                      </a: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sz="1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sz="1400" dirty="0" smtClean="0"/>
                    </a:p>
                  </a:txBody>
                  <a:tcPr/>
                </a:tc>
              </a:tr>
            </a:tbl>
          </a:graphicData>
        </a:graphic>
      </p:graphicFrame>
      <p:sp>
        <p:nvSpPr>
          <p:cNvPr id="8" name="Right Arrow 7"/>
          <p:cNvSpPr/>
          <p:nvPr/>
        </p:nvSpPr>
        <p:spPr>
          <a:xfrm rot="12953671">
            <a:off x="3667578" y="3255732"/>
            <a:ext cx="336177" cy="21515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094223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CA" b="1" dirty="0" smtClean="0"/>
              <a:t>Longest Common Subsequence</a:t>
            </a:r>
            <a:endParaRPr lang="en-CA" b="1" dirty="0"/>
          </a:p>
        </p:txBody>
      </p:sp>
      <p:sp>
        <p:nvSpPr>
          <p:cNvPr id="2" name="Content Placeholder 1"/>
          <p:cNvSpPr>
            <a:spLocks noGrp="1"/>
          </p:cNvSpPr>
          <p:nvPr>
            <p:ph idx="1"/>
          </p:nvPr>
        </p:nvSpPr>
        <p:spPr>
          <a:xfrm>
            <a:off x="838200" y="1825625"/>
            <a:ext cx="10515600" cy="541057"/>
          </a:xfrm>
        </p:spPr>
        <p:txBody>
          <a:bodyPr/>
          <a:lstStyle/>
          <a:p>
            <a:r>
              <a:rPr lang="en-CA" dirty="0" smtClean="0"/>
              <a:t>e.g. “OTTERS”, “TOASTERS”</a:t>
            </a:r>
          </a:p>
          <a:p>
            <a:pPr marL="457200" lvl="1" indent="0">
              <a:buNone/>
            </a:pPr>
            <a:endParaRPr lang="en-CA" dirty="0" smtClean="0"/>
          </a:p>
        </p:txBody>
      </p:sp>
      <p:graphicFrame>
        <p:nvGraphicFramePr>
          <p:cNvPr id="5" name="Table 4"/>
          <p:cNvGraphicFramePr>
            <a:graphicFrameLocks noGrp="1"/>
          </p:cNvGraphicFramePr>
          <p:nvPr>
            <p:extLst>
              <p:ext uri="{D42A27DB-BD31-4B8C-83A1-F6EECF244321}">
                <p14:modId xmlns:p14="http://schemas.microsoft.com/office/powerpoint/2010/main" val="2354141208"/>
              </p:ext>
            </p:extLst>
          </p:nvPr>
        </p:nvGraphicFramePr>
        <p:xfrm>
          <a:off x="551336" y="2501619"/>
          <a:ext cx="10972790" cy="3114040"/>
        </p:xfrm>
        <a:graphic>
          <a:graphicData uri="http://schemas.openxmlformats.org/drawingml/2006/table">
            <a:tbl>
              <a:tblPr firstRow="1" bandRow="1">
                <a:tableStyleId>{5940675A-B579-460E-94D1-54222C63F5DA}</a:tableStyleId>
              </a:tblPr>
              <a:tblGrid>
                <a:gridCol w="1097279"/>
                <a:gridCol w="1097279"/>
                <a:gridCol w="1097279"/>
                <a:gridCol w="1097279"/>
                <a:gridCol w="1097279"/>
                <a:gridCol w="1097279"/>
                <a:gridCol w="1097279"/>
                <a:gridCol w="1097279"/>
                <a:gridCol w="1097279"/>
                <a:gridCol w="1097279"/>
              </a:tblGrid>
              <a:tr h="370840">
                <a:tc>
                  <a:txBody>
                    <a:bodyPr/>
                    <a:lstStyle/>
                    <a:p>
                      <a:endParaRPr lang="en-CA" sz="1400" dirty="0"/>
                    </a:p>
                  </a:txBody>
                  <a:tcPr/>
                </a:tc>
                <a:tc>
                  <a:txBody>
                    <a:bodyPr/>
                    <a:lstStyle/>
                    <a:p>
                      <a:r>
                        <a:rPr lang="en-CA" sz="1400" dirty="0" smtClean="0"/>
                        <a:t>“”</a:t>
                      </a:r>
                      <a:endParaRPr lang="en-CA" sz="1400" dirty="0"/>
                    </a:p>
                  </a:txBody>
                  <a:tcPr/>
                </a:tc>
                <a:tc>
                  <a:txBody>
                    <a:bodyPr/>
                    <a:lstStyle/>
                    <a:p>
                      <a:r>
                        <a:rPr lang="en-CA" sz="1400" dirty="0" smtClean="0"/>
                        <a:t>“T”</a:t>
                      </a:r>
                      <a:endParaRPr lang="en-CA" sz="1400" dirty="0"/>
                    </a:p>
                  </a:txBody>
                  <a:tcPr/>
                </a:tc>
                <a:tc>
                  <a:txBody>
                    <a:bodyPr/>
                    <a:lstStyle/>
                    <a:p>
                      <a:r>
                        <a:rPr lang="en-CA" sz="1400" dirty="0" smtClean="0"/>
                        <a:t>“TO”</a:t>
                      </a:r>
                      <a:endParaRPr lang="en-CA" sz="1400" dirty="0"/>
                    </a:p>
                  </a:txBody>
                  <a:tcPr/>
                </a:tc>
                <a:tc>
                  <a:txBody>
                    <a:bodyPr/>
                    <a:lstStyle/>
                    <a:p>
                      <a:r>
                        <a:rPr lang="en-CA" sz="1400" dirty="0" smtClean="0"/>
                        <a:t>“TOA”</a:t>
                      </a:r>
                      <a:endParaRPr lang="en-CA" sz="1400" dirty="0"/>
                    </a:p>
                  </a:txBody>
                  <a:tcPr/>
                </a:tc>
                <a:tc>
                  <a:txBody>
                    <a:bodyPr/>
                    <a:lstStyle/>
                    <a:p>
                      <a:r>
                        <a:rPr lang="en-CA" sz="1400" dirty="0" smtClean="0"/>
                        <a:t>“TOAS”</a:t>
                      </a:r>
                      <a:endParaRPr lang="en-CA" sz="1400" dirty="0"/>
                    </a:p>
                  </a:txBody>
                  <a:tcPr/>
                </a:tc>
                <a:tc>
                  <a:txBody>
                    <a:bodyPr/>
                    <a:lstStyle/>
                    <a:p>
                      <a:r>
                        <a:rPr lang="en-CA" sz="1400" dirty="0" smtClean="0"/>
                        <a:t>“TOAST”</a:t>
                      </a:r>
                      <a:endParaRPr lang="en-CA" sz="1400" dirty="0"/>
                    </a:p>
                  </a:txBody>
                  <a:tcPr/>
                </a:tc>
                <a:tc>
                  <a:txBody>
                    <a:bodyPr/>
                    <a:lstStyle/>
                    <a:p>
                      <a:r>
                        <a:rPr lang="en-CA" sz="1400" dirty="0" smtClean="0"/>
                        <a:t>“TOASTE”</a:t>
                      </a:r>
                      <a:endParaRPr lang="en-CA" sz="1400" dirty="0"/>
                    </a:p>
                  </a:txBody>
                  <a:tcPr/>
                </a:tc>
                <a:tc>
                  <a:txBody>
                    <a:bodyPr/>
                    <a:lstStyle/>
                    <a:p>
                      <a:r>
                        <a:rPr lang="en-CA" sz="1400" dirty="0" smtClean="0"/>
                        <a:t>“TOASTER”</a:t>
                      </a:r>
                      <a:endParaRPr lang="en-CA"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400" dirty="0" smtClean="0"/>
                        <a:t>“TOASTERS”</a:t>
                      </a:r>
                    </a:p>
                    <a:p>
                      <a:endParaRPr lang="en-CA" sz="1400" dirty="0"/>
                    </a:p>
                  </a:txBody>
                  <a:tcPr/>
                </a:tc>
              </a:tr>
              <a:tr h="370840">
                <a:tc>
                  <a:txBody>
                    <a:bodyPr/>
                    <a:lstStyle/>
                    <a:p>
                      <a:r>
                        <a:rPr lang="en-CA" sz="1400" dirty="0" smtClean="0"/>
                        <a:t>“”</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a:t>
                      </a:r>
                      <a:endParaRPr lang="en-CA" sz="1400" dirty="0"/>
                    </a:p>
                  </a:txBody>
                  <a:tcPr/>
                </a:tc>
              </a:tr>
              <a:tr h="370840">
                <a:tc>
                  <a:txBody>
                    <a:bodyPr/>
                    <a:lstStyle/>
                    <a:p>
                      <a:r>
                        <a:rPr lang="en-CA" sz="1400" dirty="0" smtClean="0"/>
                        <a:t>“O”</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O</a:t>
                      </a:r>
                      <a:endParaRPr lang="en-CA" sz="1400" dirty="0"/>
                    </a:p>
                  </a:txBody>
                  <a:tcPr/>
                </a:tc>
                <a:tc>
                  <a:txBody>
                    <a:bodyPr/>
                    <a:lstStyle/>
                    <a:p>
                      <a:pPr algn="ctr"/>
                      <a:r>
                        <a:rPr lang="en-CA" sz="1400" dirty="0" smtClean="0"/>
                        <a:t>0</a:t>
                      </a:r>
                      <a:endParaRPr lang="en-CA" sz="1400" dirty="0"/>
                    </a:p>
                  </a:txBody>
                  <a:tcPr/>
                </a:tc>
                <a:tc>
                  <a:txBody>
                    <a:bodyPr/>
                    <a:lstStyle/>
                    <a:p>
                      <a:pPr algn="ctr"/>
                      <a:r>
                        <a:rPr lang="en-CA" sz="1400" dirty="0" smtClean="0"/>
                        <a:t>O</a:t>
                      </a:r>
                      <a:endParaRPr lang="en-CA" sz="1400" dirty="0"/>
                    </a:p>
                  </a:txBody>
                  <a:tcPr/>
                </a:tc>
                <a:tc>
                  <a:txBody>
                    <a:bodyPr/>
                    <a:lstStyle/>
                    <a:p>
                      <a:pPr algn="ctr"/>
                      <a:r>
                        <a:rPr lang="en-CA" sz="1400" dirty="0" smtClean="0"/>
                        <a:t>O</a:t>
                      </a:r>
                      <a:endParaRPr lang="en-CA" sz="1400" dirty="0"/>
                    </a:p>
                  </a:txBody>
                  <a:tcPr/>
                </a:tc>
                <a:tc>
                  <a:txBody>
                    <a:bodyPr/>
                    <a:lstStyle/>
                    <a:p>
                      <a:pPr algn="ctr"/>
                      <a:r>
                        <a:rPr lang="en-CA" sz="1400" dirty="0" smtClean="0"/>
                        <a:t>0</a:t>
                      </a:r>
                      <a:endParaRPr lang="en-CA" sz="1400" dirty="0"/>
                    </a:p>
                  </a:txBody>
                  <a:tcPr/>
                </a:tc>
                <a:tc>
                  <a:txBody>
                    <a:bodyPr/>
                    <a:lstStyle/>
                    <a:p>
                      <a:pPr algn="ctr"/>
                      <a:r>
                        <a:rPr lang="en-CA" sz="1400" dirty="0" smtClean="0"/>
                        <a:t>O</a:t>
                      </a:r>
                      <a:endParaRPr lang="en-CA" sz="1400" dirty="0"/>
                    </a:p>
                  </a:txBody>
                  <a:tcPr/>
                </a:tc>
                <a:tc>
                  <a:txBody>
                    <a:bodyPr/>
                    <a:lstStyle/>
                    <a:p>
                      <a:pPr algn="ctr"/>
                      <a:r>
                        <a:rPr lang="en-CA" sz="1400" dirty="0" smtClean="0"/>
                        <a:t>O</a:t>
                      </a:r>
                      <a:endParaRPr lang="en-CA" sz="1400" dirty="0"/>
                    </a:p>
                  </a:txBody>
                  <a:tcPr/>
                </a:tc>
              </a:tr>
              <a:tr h="370840">
                <a:tc>
                  <a:txBody>
                    <a:bodyPr/>
                    <a:lstStyle/>
                    <a:p>
                      <a:r>
                        <a:rPr lang="en-CA" sz="1400" dirty="0" smtClean="0"/>
                        <a:t>“OT”</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T</a:t>
                      </a:r>
                      <a:endParaRPr lang="en-CA" sz="1400" dirty="0"/>
                    </a:p>
                  </a:txBody>
                  <a:tcPr/>
                </a:tc>
                <a:tc>
                  <a:txBody>
                    <a:bodyPr/>
                    <a:lstStyle/>
                    <a:p>
                      <a:pPr algn="ctr"/>
                      <a:r>
                        <a:rPr lang="en-CA" sz="1400" dirty="0" smtClean="0"/>
                        <a:t>T</a:t>
                      </a:r>
                      <a:endParaRPr lang="en-CA" sz="1400" dirty="0"/>
                    </a:p>
                  </a:txBody>
                  <a:tcPr/>
                </a:tc>
                <a:tc>
                  <a:txBody>
                    <a:bodyPr/>
                    <a:lstStyle/>
                    <a:p>
                      <a:pPr algn="ctr"/>
                      <a:r>
                        <a:rPr lang="en-CA" sz="1400" dirty="0" smtClean="0"/>
                        <a:t>{O, T}</a:t>
                      </a:r>
                      <a:endParaRPr lang="en-CA" sz="1400" dirty="0"/>
                    </a:p>
                  </a:txBody>
                  <a:tcPr/>
                </a:tc>
                <a:tc>
                  <a:txBody>
                    <a:bodyPr/>
                    <a:lstStyle/>
                    <a:p>
                      <a:pPr algn="ctr"/>
                      <a:r>
                        <a:rPr lang="en-CA" sz="1400" dirty="0" smtClean="0"/>
                        <a:t>{O, T}</a:t>
                      </a:r>
                      <a:endParaRPr lang="en-CA" sz="1400" dirty="0"/>
                    </a:p>
                  </a:txBody>
                  <a:tcPr/>
                </a:tc>
                <a:tc>
                  <a:txBody>
                    <a:bodyPr/>
                    <a:lstStyle/>
                    <a:p>
                      <a:pPr algn="ctr"/>
                      <a:r>
                        <a:rPr lang="en-CA" sz="1400" dirty="0" smtClean="0"/>
                        <a:t>OT</a:t>
                      </a:r>
                      <a:endParaRPr lang="en-CA" sz="1400" dirty="0"/>
                    </a:p>
                  </a:txBody>
                  <a:tcPr/>
                </a:tc>
                <a:tc>
                  <a:txBody>
                    <a:bodyPr/>
                    <a:lstStyle/>
                    <a:p>
                      <a:pPr algn="ctr"/>
                      <a:r>
                        <a:rPr lang="en-CA" sz="1400" dirty="0" smtClean="0"/>
                        <a:t>OT</a:t>
                      </a:r>
                      <a:endParaRPr lang="en-CA" sz="1400" dirty="0"/>
                    </a:p>
                  </a:txBody>
                  <a:tcPr/>
                </a:tc>
                <a:tc>
                  <a:txBody>
                    <a:bodyPr/>
                    <a:lstStyle/>
                    <a:p>
                      <a:pPr algn="ctr"/>
                      <a:r>
                        <a:rPr lang="en-CA" sz="1400" dirty="0" smtClean="0"/>
                        <a:t>OT</a:t>
                      </a:r>
                      <a:endParaRPr lang="en-CA" sz="1400" dirty="0"/>
                    </a:p>
                  </a:txBody>
                  <a:tcPr/>
                </a:tc>
                <a:tc>
                  <a:txBody>
                    <a:bodyPr/>
                    <a:lstStyle/>
                    <a:p>
                      <a:pPr algn="ctr"/>
                      <a:r>
                        <a:rPr lang="en-CA" sz="1400" dirty="0" smtClean="0"/>
                        <a:t>OT</a:t>
                      </a:r>
                      <a:endParaRPr lang="en-CA" sz="1400" dirty="0"/>
                    </a:p>
                  </a:txBody>
                  <a:tcPr/>
                </a:tc>
              </a:tr>
              <a:tr h="370840">
                <a:tc>
                  <a:txBody>
                    <a:bodyPr/>
                    <a:lstStyle/>
                    <a:p>
                      <a:r>
                        <a:rPr lang="en-CA" sz="1400" dirty="0" smtClean="0"/>
                        <a:t>“OTT”</a:t>
                      </a:r>
                      <a:endParaRPr lang="en-CA" sz="1400" dirty="0"/>
                    </a:p>
                  </a:txBody>
                  <a:tcPr/>
                </a:tc>
                <a:tc>
                  <a:txBody>
                    <a:bodyPr/>
                    <a:lstStyle/>
                    <a:p>
                      <a:pPr algn="ctr"/>
                      <a:r>
                        <a:rPr lang="en-CA" sz="1400" dirty="0" smtClean="0"/>
                        <a:t>“”</a:t>
                      </a: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r>
              <a:tr h="370840">
                <a:tc>
                  <a:txBody>
                    <a:bodyPr/>
                    <a:lstStyle/>
                    <a:p>
                      <a:r>
                        <a:rPr lang="en-CA" sz="1400" dirty="0" smtClean="0"/>
                        <a:t>“OTTE”</a:t>
                      </a:r>
                      <a:endParaRPr lang="en-CA" sz="1400" dirty="0"/>
                    </a:p>
                  </a:txBody>
                  <a:tcPr/>
                </a:tc>
                <a:tc>
                  <a:txBody>
                    <a:bodyPr/>
                    <a:lstStyle/>
                    <a:p>
                      <a:pPr algn="ctr"/>
                      <a:r>
                        <a:rPr lang="en-CA" sz="1400" dirty="0" smtClean="0"/>
                        <a:t>“”</a:t>
                      </a: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sz="1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sz="1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sz="1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sz="1400" dirty="0" smtClean="0"/>
                    </a:p>
                  </a:txBody>
                  <a:tcPr/>
                </a:tc>
              </a:tr>
              <a:tr h="370840">
                <a:tc>
                  <a:txBody>
                    <a:bodyPr/>
                    <a:lstStyle/>
                    <a:p>
                      <a:r>
                        <a:rPr lang="en-CA" sz="1400" dirty="0" smtClean="0"/>
                        <a:t>“OTTER”</a:t>
                      </a:r>
                    </a:p>
                  </a:txBody>
                  <a:tcPr/>
                </a:tc>
                <a:tc>
                  <a:txBody>
                    <a:bodyPr/>
                    <a:lstStyle/>
                    <a:p>
                      <a:pPr algn="ctr"/>
                      <a:r>
                        <a:rPr lang="en-CA" sz="1400" dirty="0" smtClean="0"/>
                        <a:t>“”</a:t>
                      </a:r>
                      <a:endParaRPr lang="en-CA" sz="1400" dirty="0"/>
                    </a:p>
                  </a:txBody>
                  <a:tcPr/>
                </a:tc>
                <a:tc>
                  <a:txBody>
                    <a:bodyPr/>
                    <a:lstStyle/>
                    <a:p>
                      <a:pPr algn="ctr"/>
                      <a:endParaRPr lang="en-CA"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sz="1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sz="1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sz="1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sz="1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sz="1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sz="1400" dirty="0" smtClean="0"/>
                    </a:p>
                  </a:txBody>
                  <a:tcPr/>
                </a:tc>
                <a:tc>
                  <a:txBody>
                    <a:bodyPr/>
                    <a:lstStyle/>
                    <a:p>
                      <a:pPr algn="ctr"/>
                      <a:endParaRPr lang="en-CA" sz="1400" dirty="0"/>
                    </a:p>
                  </a:txBody>
                  <a:tcPr/>
                </a:tc>
              </a:tr>
              <a:tr h="370840">
                <a:tc>
                  <a:txBody>
                    <a:bodyPr/>
                    <a:lstStyle/>
                    <a:p>
                      <a:r>
                        <a:rPr lang="en-CA" sz="1400" dirty="0" smtClean="0"/>
                        <a:t>“OTTERS”</a:t>
                      </a:r>
                    </a:p>
                  </a:txBody>
                  <a:tcPr/>
                </a:tc>
                <a:tc>
                  <a:txBody>
                    <a:bodyPr/>
                    <a:lstStyle/>
                    <a:p>
                      <a:pPr algn="ctr"/>
                      <a:r>
                        <a:rPr lang="en-CA" sz="1400" dirty="0" smtClean="0"/>
                        <a:t>“”</a:t>
                      </a: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sz="1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sz="1400" dirty="0" smtClean="0"/>
                    </a:p>
                  </a:txBody>
                  <a:tcPr/>
                </a:tc>
              </a:tr>
            </a:tbl>
          </a:graphicData>
        </a:graphic>
      </p:graphicFrame>
      <p:sp>
        <p:nvSpPr>
          <p:cNvPr id="6" name="Right Arrow 5"/>
          <p:cNvSpPr/>
          <p:nvPr/>
        </p:nvSpPr>
        <p:spPr>
          <a:xfrm rot="12953671">
            <a:off x="6988206" y="3644473"/>
            <a:ext cx="336177" cy="21515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ight Arrow 6"/>
          <p:cNvSpPr/>
          <p:nvPr/>
        </p:nvSpPr>
        <p:spPr>
          <a:xfrm rot="10800000">
            <a:off x="4823011" y="3752049"/>
            <a:ext cx="336177" cy="215152"/>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accent1">
                  <a:lumMod val="50000"/>
                </a:schemeClr>
              </a:solidFill>
            </a:endParaRPr>
          </a:p>
        </p:txBody>
      </p:sp>
      <p:sp>
        <p:nvSpPr>
          <p:cNvPr id="9" name="Right Arrow 8"/>
          <p:cNvSpPr/>
          <p:nvPr/>
        </p:nvSpPr>
        <p:spPr>
          <a:xfrm rot="16200000">
            <a:off x="4991583" y="3642712"/>
            <a:ext cx="312804" cy="228598"/>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accent1">
                  <a:lumMod val="50000"/>
                </a:schemeClr>
              </a:solidFill>
            </a:endParaRPr>
          </a:p>
        </p:txBody>
      </p:sp>
      <p:sp>
        <p:nvSpPr>
          <p:cNvPr id="10" name="Right Arrow 9"/>
          <p:cNvSpPr/>
          <p:nvPr/>
        </p:nvSpPr>
        <p:spPr>
          <a:xfrm rot="12953671">
            <a:off x="2573107" y="3620140"/>
            <a:ext cx="336177" cy="21515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074765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CA" b="1" dirty="0" smtClean="0"/>
              <a:t>Longest Common Subsequence</a:t>
            </a:r>
            <a:endParaRPr lang="en-CA" b="1" dirty="0"/>
          </a:p>
        </p:txBody>
      </p:sp>
      <p:sp>
        <p:nvSpPr>
          <p:cNvPr id="2" name="Content Placeholder 1"/>
          <p:cNvSpPr>
            <a:spLocks noGrp="1"/>
          </p:cNvSpPr>
          <p:nvPr>
            <p:ph idx="1"/>
          </p:nvPr>
        </p:nvSpPr>
        <p:spPr>
          <a:xfrm>
            <a:off x="838200" y="1825625"/>
            <a:ext cx="10515600" cy="541057"/>
          </a:xfrm>
        </p:spPr>
        <p:txBody>
          <a:bodyPr/>
          <a:lstStyle/>
          <a:p>
            <a:r>
              <a:rPr lang="en-CA" dirty="0" smtClean="0"/>
              <a:t>e.g. “OTTERS”, “TOASTERS”</a:t>
            </a:r>
          </a:p>
          <a:p>
            <a:pPr marL="457200" lvl="1" indent="0">
              <a:buNone/>
            </a:pPr>
            <a:endParaRPr lang="en-CA" dirty="0" smtClean="0"/>
          </a:p>
        </p:txBody>
      </p:sp>
      <p:graphicFrame>
        <p:nvGraphicFramePr>
          <p:cNvPr id="5" name="Table 4"/>
          <p:cNvGraphicFramePr>
            <a:graphicFrameLocks noGrp="1"/>
          </p:cNvGraphicFramePr>
          <p:nvPr>
            <p:extLst>
              <p:ext uri="{D42A27DB-BD31-4B8C-83A1-F6EECF244321}">
                <p14:modId xmlns:p14="http://schemas.microsoft.com/office/powerpoint/2010/main" val="3261364113"/>
              </p:ext>
            </p:extLst>
          </p:nvPr>
        </p:nvGraphicFramePr>
        <p:xfrm>
          <a:off x="551336" y="2501619"/>
          <a:ext cx="10972790" cy="3408680"/>
        </p:xfrm>
        <a:graphic>
          <a:graphicData uri="http://schemas.openxmlformats.org/drawingml/2006/table">
            <a:tbl>
              <a:tblPr firstRow="1" bandRow="1">
                <a:tableStyleId>{5940675A-B579-460E-94D1-54222C63F5DA}</a:tableStyleId>
              </a:tblPr>
              <a:tblGrid>
                <a:gridCol w="1097279"/>
                <a:gridCol w="1097279"/>
                <a:gridCol w="1097279"/>
                <a:gridCol w="1097279"/>
                <a:gridCol w="1097279"/>
                <a:gridCol w="1097279"/>
                <a:gridCol w="1097279"/>
                <a:gridCol w="1097279"/>
                <a:gridCol w="1097279"/>
                <a:gridCol w="1097279"/>
              </a:tblGrid>
              <a:tr h="370840">
                <a:tc>
                  <a:txBody>
                    <a:bodyPr/>
                    <a:lstStyle/>
                    <a:p>
                      <a:endParaRPr lang="en-CA" sz="1400" dirty="0"/>
                    </a:p>
                  </a:txBody>
                  <a:tcPr/>
                </a:tc>
                <a:tc>
                  <a:txBody>
                    <a:bodyPr/>
                    <a:lstStyle/>
                    <a:p>
                      <a:r>
                        <a:rPr lang="en-CA" sz="1400" dirty="0" smtClean="0"/>
                        <a:t>“”</a:t>
                      </a:r>
                      <a:endParaRPr lang="en-CA" sz="1400" dirty="0"/>
                    </a:p>
                  </a:txBody>
                  <a:tcPr/>
                </a:tc>
                <a:tc>
                  <a:txBody>
                    <a:bodyPr/>
                    <a:lstStyle/>
                    <a:p>
                      <a:r>
                        <a:rPr lang="en-CA" sz="1400" dirty="0" smtClean="0"/>
                        <a:t>“T”</a:t>
                      </a:r>
                      <a:endParaRPr lang="en-CA" sz="1400" dirty="0"/>
                    </a:p>
                  </a:txBody>
                  <a:tcPr/>
                </a:tc>
                <a:tc>
                  <a:txBody>
                    <a:bodyPr/>
                    <a:lstStyle/>
                    <a:p>
                      <a:r>
                        <a:rPr lang="en-CA" sz="1400" dirty="0" smtClean="0"/>
                        <a:t>“TO”</a:t>
                      </a:r>
                      <a:endParaRPr lang="en-CA" sz="1400" dirty="0"/>
                    </a:p>
                  </a:txBody>
                  <a:tcPr/>
                </a:tc>
                <a:tc>
                  <a:txBody>
                    <a:bodyPr/>
                    <a:lstStyle/>
                    <a:p>
                      <a:r>
                        <a:rPr lang="en-CA" sz="1400" dirty="0" smtClean="0"/>
                        <a:t>“TOA”</a:t>
                      </a:r>
                      <a:endParaRPr lang="en-CA" sz="1400" dirty="0"/>
                    </a:p>
                  </a:txBody>
                  <a:tcPr/>
                </a:tc>
                <a:tc>
                  <a:txBody>
                    <a:bodyPr/>
                    <a:lstStyle/>
                    <a:p>
                      <a:r>
                        <a:rPr lang="en-CA" sz="1400" dirty="0" smtClean="0"/>
                        <a:t>“TOAS”</a:t>
                      </a:r>
                      <a:endParaRPr lang="en-CA" sz="1400" dirty="0"/>
                    </a:p>
                  </a:txBody>
                  <a:tcPr/>
                </a:tc>
                <a:tc>
                  <a:txBody>
                    <a:bodyPr/>
                    <a:lstStyle/>
                    <a:p>
                      <a:r>
                        <a:rPr lang="en-CA" sz="1400" dirty="0" smtClean="0"/>
                        <a:t>“TOAST”</a:t>
                      </a:r>
                      <a:endParaRPr lang="en-CA" sz="1400" dirty="0"/>
                    </a:p>
                  </a:txBody>
                  <a:tcPr/>
                </a:tc>
                <a:tc>
                  <a:txBody>
                    <a:bodyPr/>
                    <a:lstStyle/>
                    <a:p>
                      <a:r>
                        <a:rPr lang="en-CA" sz="1400" dirty="0" smtClean="0"/>
                        <a:t>“TOASTE”</a:t>
                      </a:r>
                      <a:endParaRPr lang="en-CA" sz="1400" dirty="0"/>
                    </a:p>
                  </a:txBody>
                  <a:tcPr/>
                </a:tc>
                <a:tc>
                  <a:txBody>
                    <a:bodyPr/>
                    <a:lstStyle/>
                    <a:p>
                      <a:r>
                        <a:rPr lang="en-CA" sz="1400" dirty="0" smtClean="0"/>
                        <a:t>“TOASTER”</a:t>
                      </a:r>
                      <a:endParaRPr lang="en-CA"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400" dirty="0" smtClean="0"/>
                        <a:t>“TOASTERS”</a:t>
                      </a:r>
                    </a:p>
                    <a:p>
                      <a:endParaRPr lang="en-CA" sz="1400" dirty="0"/>
                    </a:p>
                  </a:txBody>
                  <a:tcPr/>
                </a:tc>
              </a:tr>
              <a:tr h="370840">
                <a:tc>
                  <a:txBody>
                    <a:bodyPr/>
                    <a:lstStyle/>
                    <a:p>
                      <a:r>
                        <a:rPr lang="en-CA" sz="1400" dirty="0" smtClean="0"/>
                        <a:t>“”</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a:t>
                      </a:r>
                      <a:endParaRPr lang="en-CA" sz="1400" dirty="0"/>
                    </a:p>
                  </a:txBody>
                  <a:tcPr/>
                </a:tc>
              </a:tr>
              <a:tr h="370840">
                <a:tc>
                  <a:txBody>
                    <a:bodyPr/>
                    <a:lstStyle/>
                    <a:p>
                      <a:r>
                        <a:rPr lang="en-CA" sz="1400" dirty="0" smtClean="0"/>
                        <a:t>“O”</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O</a:t>
                      </a:r>
                      <a:endParaRPr lang="en-CA" sz="1400" dirty="0"/>
                    </a:p>
                  </a:txBody>
                  <a:tcPr/>
                </a:tc>
                <a:tc>
                  <a:txBody>
                    <a:bodyPr/>
                    <a:lstStyle/>
                    <a:p>
                      <a:pPr algn="ctr"/>
                      <a:r>
                        <a:rPr lang="en-CA" sz="1400" dirty="0" smtClean="0"/>
                        <a:t>O</a:t>
                      </a:r>
                      <a:endParaRPr lang="en-CA" sz="1400" dirty="0"/>
                    </a:p>
                  </a:txBody>
                  <a:tcPr/>
                </a:tc>
                <a:tc>
                  <a:txBody>
                    <a:bodyPr/>
                    <a:lstStyle/>
                    <a:p>
                      <a:pPr algn="ctr"/>
                      <a:r>
                        <a:rPr lang="en-CA" sz="1400" dirty="0" smtClean="0"/>
                        <a:t>O</a:t>
                      </a:r>
                      <a:endParaRPr lang="en-CA" sz="1400" dirty="0"/>
                    </a:p>
                  </a:txBody>
                  <a:tcPr/>
                </a:tc>
                <a:tc>
                  <a:txBody>
                    <a:bodyPr/>
                    <a:lstStyle/>
                    <a:p>
                      <a:pPr algn="ctr"/>
                      <a:r>
                        <a:rPr lang="en-CA" sz="1400" dirty="0" smtClean="0"/>
                        <a:t>O</a:t>
                      </a:r>
                      <a:endParaRPr lang="en-CA" sz="1400" dirty="0"/>
                    </a:p>
                  </a:txBody>
                  <a:tcPr/>
                </a:tc>
                <a:tc>
                  <a:txBody>
                    <a:bodyPr/>
                    <a:lstStyle/>
                    <a:p>
                      <a:pPr algn="ctr"/>
                      <a:r>
                        <a:rPr lang="en-CA" sz="1400" dirty="0" smtClean="0"/>
                        <a:t>0</a:t>
                      </a:r>
                      <a:endParaRPr lang="en-CA" sz="1400" dirty="0"/>
                    </a:p>
                  </a:txBody>
                  <a:tcPr/>
                </a:tc>
                <a:tc>
                  <a:txBody>
                    <a:bodyPr/>
                    <a:lstStyle/>
                    <a:p>
                      <a:pPr algn="ctr"/>
                      <a:r>
                        <a:rPr lang="en-CA" sz="1400" dirty="0" smtClean="0"/>
                        <a:t>O</a:t>
                      </a:r>
                      <a:endParaRPr lang="en-CA" sz="1400" dirty="0"/>
                    </a:p>
                  </a:txBody>
                  <a:tcPr/>
                </a:tc>
                <a:tc>
                  <a:txBody>
                    <a:bodyPr/>
                    <a:lstStyle/>
                    <a:p>
                      <a:pPr algn="ctr"/>
                      <a:r>
                        <a:rPr lang="en-CA" sz="1400" dirty="0" smtClean="0"/>
                        <a:t>O</a:t>
                      </a:r>
                      <a:endParaRPr lang="en-CA" sz="1400" dirty="0"/>
                    </a:p>
                  </a:txBody>
                  <a:tcPr/>
                </a:tc>
              </a:tr>
              <a:tr h="370840">
                <a:tc>
                  <a:txBody>
                    <a:bodyPr/>
                    <a:lstStyle/>
                    <a:p>
                      <a:r>
                        <a:rPr lang="en-CA" sz="1400" dirty="0" smtClean="0"/>
                        <a:t>“OT”</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T</a:t>
                      </a:r>
                      <a:endParaRPr lang="en-CA" sz="1400" dirty="0"/>
                    </a:p>
                  </a:txBody>
                  <a:tcPr/>
                </a:tc>
                <a:tc>
                  <a:txBody>
                    <a:bodyPr/>
                    <a:lstStyle/>
                    <a:p>
                      <a:pPr algn="ctr"/>
                      <a:r>
                        <a:rPr lang="en-CA" sz="1400" dirty="0" smtClean="0"/>
                        <a:t>T</a:t>
                      </a:r>
                      <a:endParaRPr lang="en-CA" sz="1400" dirty="0"/>
                    </a:p>
                  </a:txBody>
                  <a:tcPr/>
                </a:tc>
                <a:tc>
                  <a:txBody>
                    <a:bodyPr/>
                    <a:lstStyle/>
                    <a:p>
                      <a:pPr algn="ctr"/>
                      <a:r>
                        <a:rPr lang="en-CA" sz="1400" dirty="0" smtClean="0"/>
                        <a:t>{O, T}</a:t>
                      </a:r>
                      <a:endParaRPr lang="en-CA" sz="1400" dirty="0"/>
                    </a:p>
                  </a:txBody>
                  <a:tcPr/>
                </a:tc>
                <a:tc>
                  <a:txBody>
                    <a:bodyPr/>
                    <a:lstStyle/>
                    <a:p>
                      <a:pPr algn="ctr"/>
                      <a:r>
                        <a:rPr lang="en-CA" sz="1400" dirty="0" smtClean="0"/>
                        <a:t>{O, T}</a:t>
                      </a:r>
                      <a:endParaRPr lang="en-CA" sz="1400" dirty="0"/>
                    </a:p>
                  </a:txBody>
                  <a:tcPr/>
                </a:tc>
                <a:tc>
                  <a:txBody>
                    <a:bodyPr/>
                    <a:lstStyle/>
                    <a:p>
                      <a:pPr algn="ctr"/>
                      <a:r>
                        <a:rPr lang="en-CA" sz="1400" dirty="0" smtClean="0"/>
                        <a:t>OT</a:t>
                      </a:r>
                      <a:endParaRPr lang="en-CA" sz="1400" dirty="0"/>
                    </a:p>
                  </a:txBody>
                  <a:tcPr/>
                </a:tc>
                <a:tc>
                  <a:txBody>
                    <a:bodyPr/>
                    <a:lstStyle/>
                    <a:p>
                      <a:pPr algn="ctr"/>
                      <a:r>
                        <a:rPr lang="en-CA" sz="1400" dirty="0" smtClean="0"/>
                        <a:t>OT</a:t>
                      </a:r>
                      <a:endParaRPr lang="en-CA" sz="1400" dirty="0"/>
                    </a:p>
                  </a:txBody>
                  <a:tcPr/>
                </a:tc>
                <a:tc>
                  <a:txBody>
                    <a:bodyPr/>
                    <a:lstStyle/>
                    <a:p>
                      <a:pPr algn="ctr"/>
                      <a:r>
                        <a:rPr lang="en-CA" sz="1400" dirty="0" smtClean="0"/>
                        <a:t>OT</a:t>
                      </a:r>
                      <a:endParaRPr lang="en-CA" sz="1400" dirty="0"/>
                    </a:p>
                  </a:txBody>
                  <a:tcPr/>
                </a:tc>
                <a:tc>
                  <a:txBody>
                    <a:bodyPr/>
                    <a:lstStyle/>
                    <a:p>
                      <a:pPr algn="ctr"/>
                      <a:r>
                        <a:rPr lang="en-CA" sz="1400" dirty="0" smtClean="0"/>
                        <a:t>OT</a:t>
                      </a:r>
                      <a:endParaRPr lang="en-CA" sz="1400" dirty="0"/>
                    </a:p>
                  </a:txBody>
                  <a:tcPr/>
                </a:tc>
              </a:tr>
              <a:tr h="370840">
                <a:tc>
                  <a:txBody>
                    <a:bodyPr/>
                    <a:lstStyle/>
                    <a:p>
                      <a:r>
                        <a:rPr lang="en-CA" sz="1400" dirty="0" smtClean="0"/>
                        <a:t>“OTT”</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T</a:t>
                      </a:r>
                      <a:endParaRPr lang="en-CA" sz="1400" dirty="0"/>
                    </a:p>
                  </a:txBody>
                  <a:tcPr/>
                </a:tc>
                <a:tc>
                  <a:txBody>
                    <a:bodyPr/>
                    <a:lstStyle/>
                    <a:p>
                      <a:pPr algn="ctr"/>
                      <a:r>
                        <a:rPr lang="en-CA" sz="1400" dirty="0" smtClean="0"/>
                        <a:t>T</a:t>
                      </a:r>
                      <a:endParaRPr lang="en-CA"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400" dirty="0" smtClean="0"/>
                        <a:t>{O, 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400" dirty="0" smtClean="0"/>
                        <a:t>{O, 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400" dirty="0" smtClean="0"/>
                        <a:t>{OT, TT}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400" dirty="0" smtClean="0"/>
                        <a:t>{OT, TT}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400" dirty="0" smtClean="0"/>
                        <a:t>{OT, TT}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400" dirty="0" smtClean="0"/>
                        <a:t>{OT, TT}</a:t>
                      </a:r>
                    </a:p>
                  </a:txBody>
                  <a:tcPr/>
                </a:tc>
              </a:tr>
              <a:tr h="370840">
                <a:tc>
                  <a:txBody>
                    <a:bodyPr/>
                    <a:lstStyle/>
                    <a:p>
                      <a:r>
                        <a:rPr lang="en-CA" sz="1400" dirty="0" smtClean="0"/>
                        <a:t>“OTTE”</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T</a:t>
                      </a:r>
                      <a:endParaRPr lang="en-CA" sz="1400" dirty="0"/>
                    </a:p>
                  </a:txBody>
                  <a:tcPr/>
                </a:tc>
                <a:tc>
                  <a:txBody>
                    <a:bodyPr/>
                    <a:lstStyle/>
                    <a:p>
                      <a:pPr algn="ctr"/>
                      <a:r>
                        <a:rPr lang="en-CA" sz="1400" dirty="0" smtClean="0"/>
                        <a:t>T</a:t>
                      </a:r>
                      <a:endParaRPr lang="en-CA"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400" dirty="0" smtClean="0"/>
                        <a:t>{O, 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400" dirty="0" smtClean="0"/>
                        <a:t>{O, 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400" dirty="0" smtClean="0"/>
                        <a:t>{OT, TT}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400" dirty="0" smtClean="0"/>
                        <a:t>{</a:t>
                      </a:r>
                      <a:r>
                        <a:rPr lang="en-CA" sz="1400" dirty="0" smtClean="0"/>
                        <a:t>OTE, TTE}</a:t>
                      </a:r>
                      <a:endParaRPr lang="en-CA" sz="1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400" dirty="0" smtClean="0"/>
                        <a:t>{OTE, TTE}</a:t>
                      </a:r>
                      <a:endParaRPr lang="en-CA" sz="1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400" dirty="0" smtClean="0"/>
                        <a:t>{OTE, TTE}</a:t>
                      </a:r>
                      <a:endParaRPr lang="en-CA" sz="1400" dirty="0" smtClean="0"/>
                    </a:p>
                  </a:txBody>
                  <a:tcPr/>
                </a:tc>
              </a:tr>
              <a:tr h="370840">
                <a:tc>
                  <a:txBody>
                    <a:bodyPr/>
                    <a:lstStyle/>
                    <a:p>
                      <a:r>
                        <a:rPr lang="en-CA" sz="1400" dirty="0" smtClean="0"/>
                        <a:t>“OTTER”</a:t>
                      </a:r>
                    </a:p>
                  </a:txBody>
                  <a:tcPr/>
                </a:tc>
                <a:tc>
                  <a:txBody>
                    <a:bodyPr/>
                    <a:lstStyle/>
                    <a:p>
                      <a:pPr algn="ctr"/>
                      <a:r>
                        <a:rPr lang="en-CA" sz="1400" dirty="0" smtClean="0"/>
                        <a:t>“”</a:t>
                      </a:r>
                      <a:endParaRPr lang="en-CA" sz="1400" dirty="0"/>
                    </a:p>
                  </a:txBody>
                  <a:tcPr/>
                </a:tc>
                <a:tc>
                  <a:txBody>
                    <a:bodyPr/>
                    <a:lstStyle/>
                    <a:p>
                      <a:pPr algn="ctr"/>
                      <a:r>
                        <a:rPr lang="en-CA" sz="1400" dirty="0" smtClean="0"/>
                        <a:t>T</a:t>
                      </a:r>
                      <a:endParaRPr lang="en-CA" sz="1400" dirty="0"/>
                    </a:p>
                  </a:txBody>
                  <a:tcPr/>
                </a:tc>
                <a:tc>
                  <a:txBody>
                    <a:bodyPr/>
                    <a:lstStyle/>
                    <a:p>
                      <a:pPr algn="ctr"/>
                      <a:r>
                        <a:rPr lang="en-CA" sz="1400" dirty="0" smtClean="0"/>
                        <a:t>T</a:t>
                      </a:r>
                      <a:endParaRPr lang="en-CA"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400" dirty="0" smtClean="0"/>
                        <a:t>{O, 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400" dirty="0" smtClean="0"/>
                        <a:t>{O, 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400" dirty="0" smtClean="0"/>
                        <a:t>{OT, TT}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400" dirty="0" smtClean="0"/>
                        <a:t>{OTE, TTE}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400" dirty="0" smtClean="0"/>
                        <a:t>{</a:t>
                      </a:r>
                      <a:r>
                        <a:rPr lang="en-CA" sz="1400" dirty="0" smtClean="0"/>
                        <a:t>OTER, TTER}</a:t>
                      </a:r>
                      <a:endParaRPr lang="en-CA" sz="1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400" dirty="0" smtClean="0"/>
                        <a:t>{OTER, TTER}</a:t>
                      </a:r>
                      <a:endParaRPr lang="en-CA" sz="1400" dirty="0" smtClean="0"/>
                    </a:p>
                  </a:txBody>
                  <a:tcPr/>
                </a:tc>
              </a:tr>
              <a:tr h="370840">
                <a:tc>
                  <a:txBody>
                    <a:bodyPr/>
                    <a:lstStyle/>
                    <a:p>
                      <a:r>
                        <a:rPr lang="en-CA" sz="1400" dirty="0" smtClean="0"/>
                        <a:t>“OTTERS”</a:t>
                      </a:r>
                    </a:p>
                  </a:txBody>
                  <a:tcPr/>
                </a:tc>
                <a:tc>
                  <a:txBody>
                    <a:bodyPr/>
                    <a:lstStyle/>
                    <a:p>
                      <a:pPr algn="ctr"/>
                      <a:r>
                        <a:rPr lang="en-CA" sz="1400" dirty="0" smtClean="0"/>
                        <a:t>“”</a:t>
                      </a:r>
                      <a:endParaRPr lang="en-CA" sz="1400" dirty="0"/>
                    </a:p>
                  </a:txBody>
                  <a:tcPr/>
                </a:tc>
                <a:tc>
                  <a:txBody>
                    <a:bodyPr/>
                    <a:lstStyle/>
                    <a:p>
                      <a:pPr algn="ctr"/>
                      <a:r>
                        <a:rPr lang="en-CA" sz="1400" dirty="0" smtClean="0"/>
                        <a:t>T</a:t>
                      </a:r>
                      <a:endParaRPr lang="en-CA" sz="1400" dirty="0"/>
                    </a:p>
                  </a:txBody>
                  <a:tcPr/>
                </a:tc>
                <a:tc>
                  <a:txBody>
                    <a:bodyPr/>
                    <a:lstStyle/>
                    <a:p>
                      <a:pPr algn="ctr"/>
                      <a:r>
                        <a:rPr lang="en-CA" sz="1400" dirty="0" smtClean="0"/>
                        <a:t>T</a:t>
                      </a:r>
                      <a:endParaRPr lang="en-CA"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400" dirty="0" smtClean="0"/>
                        <a:t>{O, 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400" dirty="0" smtClean="0"/>
                        <a:t>{O, 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400" dirty="0" smtClean="0"/>
                        <a:t>{OT, TT}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400" dirty="0" smtClean="0"/>
                        <a:t>{OTE, TTE}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400" dirty="0" smtClean="0"/>
                        <a:t>{OTER, TTER}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400" dirty="0" smtClean="0"/>
                        <a:t>{OTERS, TTERS}</a:t>
                      </a:r>
                    </a:p>
                  </a:txBody>
                  <a:tcPr/>
                </a:tc>
              </a:tr>
            </a:tbl>
          </a:graphicData>
        </a:graphic>
      </p:graphicFrame>
      <p:sp>
        <p:nvSpPr>
          <p:cNvPr id="6" name="Right Arrow 5"/>
          <p:cNvSpPr/>
          <p:nvPr/>
        </p:nvSpPr>
        <p:spPr>
          <a:xfrm rot="12953671">
            <a:off x="6988206" y="3644473"/>
            <a:ext cx="336177" cy="21515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ight Arrow 9"/>
          <p:cNvSpPr/>
          <p:nvPr/>
        </p:nvSpPr>
        <p:spPr>
          <a:xfrm rot="12953671">
            <a:off x="2573107" y="3620140"/>
            <a:ext cx="336177" cy="21515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ight Arrow 10"/>
          <p:cNvSpPr/>
          <p:nvPr/>
        </p:nvSpPr>
        <p:spPr>
          <a:xfrm rot="12953671">
            <a:off x="3671265" y="3273080"/>
            <a:ext cx="336177" cy="21515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ight Arrow 11"/>
          <p:cNvSpPr/>
          <p:nvPr/>
        </p:nvSpPr>
        <p:spPr>
          <a:xfrm rot="12953671">
            <a:off x="2573106" y="4015865"/>
            <a:ext cx="336177" cy="21515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ight Arrow 12"/>
          <p:cNvSpPr/>
          <p:nvPr/>
        </p:nvSpPr>
        <p:spPr>
          <a:xfrm rot="12953671">
            <a:off x="6988205" y="4015865"/>
            <a:ext cx="336177" cy="21515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ight Arrow 13"/>
          <p:cNvSpPr/>
          <p:nvPr/>
        </p:nvSpPr>
        <p:spPr>
          <a:xfrm rot="12953671">
            <a:off x="8081899" y="4387258"/>
            <a:ext cx="336177" cy="21515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ight Arrow 14"/>
          <p:cNvSpPr/>
          <p:nvPr/>
        </p:nvSpPr>
        <p:spPr>
          <a:xfrm rot="12953671">
            <a:off x="9175592" y="4758651"/>
            <a:ext cx="336177" cy="21515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ight Arrow 15"/>
          <p:cNvSpPr/>
          <p:nvPr/>
        </p:nvSpPr>
        <p:spPr>
          <a:xfrm rot="12953671">
            <a:off x="10251357" y="5260674"/>
            <a:ext cx="336177" cy="21515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4787015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CA" b="1" dirty="0" smtClean="0"/>
              <a:t>Longest Common Subsequence</a:t>
            </a:r>
            <a:endParaRPr lang="en-CA" b="1" dirty="0"/>
          </a:p>
        </p:txBody>
      </p:sp>
      <p:sp>
        <p:nvSpPr>
          <p:cNvPr id="2" name="Content Placeholder 1"/>
          <p:cNvSpPr>
            <a:spLocks noGrp="1"/>
          </p:cNvSpPr>
          <p:nvPr>
            <p:ph idx="1"/>
          </p:nvPr>
        </p:nvSpPr>
        <p:spPr>
          <a:xfrm>
            <a:off x="838200" y="1825625"/>
            <a:ext cx="10515600" cy="4144869"/>
          </a:xfrm>
        </p:spPr>
        <p:txBody>
          <a:bodyPr>
            <a:normAutofit/>
          </a:bodyPr>
          <a:lstStyle/>
          <a:p>
            <a:pPr marL="0" indent="0">
              <a:buNone/>
            </a:pPr>
            <a:r>
              <a:rPr lang="en-CA" b="1" dirty="0" smtClean="0"/>
              <a:t>Optimizations:</a:t>
            </a:r>
          </a:p>
          <a:p>
            <a:pPr lvl="1"/>
            <a:r>
              <a:rPr lang="en-CA" dirty="0" smtClean="0"/>
              <a:t>If you don’t actually need the longest sequence, you can store just the length</a:t>
            </a:r>
          </a:p>
          <a:p>
            <a:pPr lvl="1"/>
            <a:r>
              <a:rPr lang="en-CA" dirty="0" smtClean="0"/>
              <a:t>If you do need a sequence:</a:t>
            </a:r>
          </a:p>
          <a:p>
            <a:pPr lvl="2"/>
            <a:r>
              <a:rPr lang="en-CA" dirty="0" smtClean="0"/>
              <a:t>Instead of storing the sequence in each block, just store the direction you came from</a:t>
            </a:r>
          </a:p>
          <a:p>
            <a:pPr lvl="2"/>
            <a:r>
              <a:rPr lang="en-CA" dirty="0" smtClean="0"/>
              <a:t>Reconstruct the sequence by back-tracking from L(M, N), if came from diagonal then you add the last letter corresponding to that row/column</a:t>
            </a:r>
          </a:p>
          <a:p>
            <a:pPr lvl="2"/>
            <a:endParaRPr lang="en-CA" dirty="0"/>
          </a:p>
          <a:p>
            <a:pPr marL="0" indent="0">
              <a:buNone/>
            </a:pPr>
            <a:r>
              <a:rPr lang="en-CA" b="1" dirty="0" smtClean="0"/>
              <a:t>Complexity:</a:t>
            </a:r>
          </a:p>
          <a:p>
            <a:pPr lvl="1"/>
            <a:r>
              <a:rPr lang="en-CA" dirty="0" smtClean="0"/>
              <a:t>M*N    (instead of 2^M*2^N)</a:t>
            </a:r>
          </a:p>
        </p:txBody>
      </p:sp>
    </p:spTree>
    <p:extLst>
      <p:ext uri="{BB962C8B-B14F-4D97-AF65-F5344CB8AC3E}">
        <p14:creationId xmlns:p14="http://schemas.microsoft.com/office/powerpoint/2010/main" val="12004509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CA" dirty="0" smtClean="0"/>
              <a:t>“Moderate” Problems</a:t>
            </a:r>
            <a:endParaRPr lang="en-CA" dirty="0"/>
          </a:p>
        </p:txBody>
      </p:sp>
      <p:sp>
        <p:nvSpPr>
          <p:cNvPr id="5" name="Subtitle 4"/>
          <p:cNvSpPr>
            <a:spLocks noGrp="1"/>
          </p:cNvSpPr>
          <p:nvPr>
            <p:ph type="subTitle" idx="1"/>
          </p:nvPr>
        </p:nvSpPr>
        <p:spPr/>
        <p:txBody>
          <a:bodyPr/>
          <a:lstStyle/>
          <a:p>
            <a:r>
              <a:rPr lang="en-CA" dirty="0" smtClean="0"/>
              <a:t>Dynamic Programming </a:t>
            </a:r>
            <a:r>
              <a:rPr lang="en-CA" dirty="0" err="1" smtClean="0"/>
              <a:t>XTreme</a:t>
            </a:r>
            <a:endParaRPr lang="en-CA" dirty="0"/>
          </a:p>
        </p:txBody>
      </p:sp>
    </p:spTree>
    <p:extLst>
      <p:ext uri="{BB962C8B-B14F-4D97-AF65-F5344CB8AC3E}">
        <p14:creationId xmlns:p14="http://schemas.microsoft.com/office/powerpoint/2010/main" val="4986143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Palindrome</a:t>
            </a:r>
            <a:endParaRPr lang="en-CA" b="1" dirty="0"/>
          </a:p>
        </p:txBody>
      </p:sp>
      <p:sp>
        <p:nvSpPr>
          <p:cNvPr id="3" name="Content Placeholder 2"/>
          <p:cNvSpPr>
            <a:spLocks noGrp="1"/>
          </p:cNvSpPr>
          <p:nvPr>
            <p:ph idx="1"/>
          </p:nvPr>
        </p:nvSpPr>
        <p:spPr/>
        <p:txBody>
          <a:bodyPr/>
          <a:lstStyle/>
          <a:p>
            <a:pPr marL="0" indent="0">
              <a:buNone/>
            </a:pPr>
            <a:r>
              <a:rPr lang="en-CA" b="1" dirty="0" smtClean="0"/>
              <a:t>Problem:</a:t>
            </a:r>
          </a:p>
          <a:p>
            <a:pPr marL="0" indent="0">
              <a:buNone/>
            </a:pPr>
            <a:r>
              <a:rPr lang="en-CA" sz="2000" dirty="0" smtClean="0"/>
              <a:t>Consider the </a:t>
            </a:r>
            <a:r>
              <a:rPr lang="en-CA" sz="2000" dirty="0" err="1" smtClean="0"/>
              <a:t>latin</a:t>
            </a:r>
            <a:r>
              <a:rPr lang="en-CA" sz="2000" dirty="0" smtClean="0"/>
              <a:t> alphabet, ‘a’ to ‘z’.  A “word” consists of an ordered sequence of characters of arbitrary length.  Given a word </a:t>
            </a:r>
            <a:r>
              <a:rPr lang="en-CA" sz="2000" i="1" dirty="0" smtClean="0"/>
              <a:t>w</a:t>
            </a:r>
            <a:r>
              <a:rPr lang="en-CA" sz="2000" dirty="0" smtClean="0"/>
              <a:t>, call an extracted word </a:t>
            </a:r>
            <a:r>
              <a:rPr lang="en-CA" sz="2000" i="1" dirty="0" smtClean="0"/>
              <a:t>v</a:t>
            </a:r>
            <a:r>
              <a:rPr lang="en-CA" sz="2000" dirty="0" smtClean="0"/>
              <a:t> a word obtained by deleting some characters in </a:t>
            </a:r>
            <a:r>
              <a:rPr lang="en-CA" sz="2000" i="1" dirty="0" smtClean="0"/>
              <a:t>w</a:t>
            </a:r>
            <a:r>
              <a:rPr lang="en-CA" sz="2000" dirty="0" smtClean="0"/>
              <a:t>.  For example, “</a:t>
            </a:r>
            <a:r>
              <a:rPr lang="en-CA" sz="2000" dirty="0" err="1" smtClean="0"/>
              <a:t>abcd</a:t>
            </a:r>
            <a:r>
              <a:rPr lang="en-CA" sz="2000" dirty="0" smtClean="0"/>
              <a:t>” is an extracted word from “</a:t>
            </a:r>
            <a:r>
              <a:rPr lang="en-CA" sz="2000" dirty="0" err="1" smtClean="0"/>
              <a:t>sbanrpsobtcerudoo</a:t>
            </a:r>
            <a:r>
              <a:rPr lang="en-CA" sz="2000" dirty="0" smtClean="0"/>
              <a:t>”.</a:t>
            </a:r>
          </a:p>
          <a:p>
            <a:pPr marL="0" indent="0">
              <a:buNone/>
            </a:pPr>
            <a:r>
              <a:rPr lang="en-CA" sz="2000" dirty="0" smtClean="0"/>
              <a:t>A palindrome is a word that is symmetric: it can be read indifferently from left to right or right to left.</a:t>
            </a:r>
          </a:p>
          <a:p>
            <a:pPr marL="0" indent="0">
              <a:buNone/>
            </a:pPr>
            <a:r>
              <a:rPr lang="en-CA" sz="2000" dirty="0" smtClean="0"/>
              <a:t>Given a word “</a:t>
            </a:r>
            <a:r>
              <a:rPr lang="en-CA" sz="2000" i="1" dirty="0" smtClean="0"/>
              <a:t>w</a:t>
            </a:r>
            <a:r>
              <a:rPr lang="en-CA" sz="2000" dirty="0" smtClean="0"/>
              <a:t>”</a:t>
            </a:r>
            <a:r>
              <a:rPr lang="en-CA" sz="2000" i="1" dirty="0" smtClean="0"/>
              <a:t>,</a:t>
            </a:r>
            <a:r>
              <a:rPr lang="en-CA" sz="2000" dirty="0" smtClean="0"/>
              <a:t> find the length of the longest extracted palindrome from </a:t>
            </a:r>
            <a:r>
              <a:rPr lang="en-CA" sz="2000" i="1" dirty="0" smtClean="0"/>
              <a:t>w</a:t>
            </a:r>
            <a:r>
              <a:rPr lang="en-CA" sz="2000" dirty="0" smtClean="0"/>
              <a:t>.  If </a:t>
            </a:r>
            <a:r>
              <a:rPr lang="en-CA" sz="2000" i="1" dirty="0" smtClean="0"/>
              <a:t>w</a:t>
            </a:r>
            <a:r>
              <a:rPr lang="en-CA" sz="2000" dirty="0" smtClean="0"/>
              <a:t> is a palindrome, then the answer should be the length of </a:t>
            </a:r>
            <a:r>
              <a:rPr lang="en-CA" sz="2000" i="1" dirty="0" smtClean="0"/>
              <a:t>w</a:t>
            </a:r>
            <a:r>
              <a:rPr lang="en-CA" sz="2000" dirty="0" smtClean="0"/>
              <a:t>.</a:t>
            </a:r>
          </a:p>
          <a:p>
            <a:pPr marL="0" indent="0">
              <a:buNone/>
            </a:pPr>
            <a:r>
              <a:rPr lang="en-CA" sz="2000" dirty="0" smtClean="0"/>
              <a:t>The length of the input word will not exceed 2000 characters.</a:t>
            </a:r>
            <a:endParaRPr lang="en-CA" sz="2000" dirty="0"/>
          </a:p>
        </p:txBody>
      </p:sp>
      <p:sp>
        <p:nvSpPr>
          <p:cNvPr id="4" name="Rectangle 3"/>
          <p:cNvSpPr/>
          <p:nvPr/>
        </p:nvSpPr>
        <p:spPr>
          <a:xfrm>
            <a:off x="3657600" y="3939988"/>
            <a:ext cx="753035" cy="33617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p:cNvSpPr/>
          <p:nvPr/>
        </p:nvSpPr>
        <p:spPr>
          <a:xfrm>
            <a:off x="5531223" y="4643718"/>
            <a:ext cx="1689848" cy="33617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372491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Palindrome</a:t>
            </a:r>
            <a:endParaRPr lang="en-CA" b="1" dirty="0"/>
          </a:p>
        </p:txBody>
      </p:sp>
      <p:sp>
        <p:nvSpPr>
          <p:cNvPr id="3" name="Content Placeholder 2"/>
          <p:cNvSpPr>
            <a:spLocks noGrp="1"/>
          </p:cNvSpPr>
          <p:nvPr>
            <p:ph idx="1"/>
          </p:nvPr>
        </p:nvSpPr>
        <p:spPr/>
        <p:txBody>
          <a:bodyPr/>
          <a:lstStyle/>
          <a:p>
            <a:pPr marL="0" indent="0">
              <a:buNone/>
            </a:pPr>
            <a:r>
              <a:rPr lang="en-CA" b="1" dirty="0" smtClean="0"/>
              <a:t>Naïve Solution:</a:t>
            </a:r>
          </a:p>
          <a:p>
            <a:r>
              <a:rPr lang="en-CA" sz="2000" dirty="0" smtClean="0"/>
              <a:t>Generate all possible extracted words</a:t>
            </a:r>
          </a:p>
          <a:p>
            <a:r>
              <a:rPr lang="en-CA" sz="2000" dirty="0" smtClean="0"/>
              <a:t>For each, test if it is a palindrome</a:t>
            </a:r>
          </a:p>
          <a:p>
            <a:pPr marL="0" indent="0">
              <a:buNone/>
            </a:pPr>
            <a:r>
              <a:rPr lang="en-CA" sz="2000" dirty="0" smtClean="0"/>
              <a:t>Complexity: 2^N extracted words, N to compare if palindrome </a:t>
            </a:r>
            <a:r>
              <a:rPr lang="en-CA" sz="2000" dirty="0" smtClean="0">
                <a:sym typeface="Wingdings" panose="05000000000000000000" pitchFamily="2" charset="2"/>
              </a:rPr>
              <a:t> N*2^N</a:t>
            </a:r>
          </a:p>
          <a:p>
            <a:pPr marL="0" indent="0">
              <a:buNone/>
            </a:pPr>
            <a:endParaRPr lang="en-CA" sz="2000" dirty="0">
              <a:sym typeface="Wingdings" panose="05000000000000000000" pitchFamily="2" charset="2"/>
            </a:endParaRPr>
          </a:p>
          <a:p>
            <a:pPr marL="0" indent="0">
              <a:buNone/>
            </a:pPr>
            <a:r>
              <a:rPr lang="en-CA" b="1" dirty="0" smtClean="0">
                <a:sym typeface="Wingdings" panose="05000000000000000000" pitchFamily="2" charset="2"/>
              </a:rPr>
              <a:t>Smart Solution:</a:t>
            </a:r>
          </a:p>
          <a:p>
            <a:r>
              <a:rPr lang="en-CA" sz="2000" dirty="0" smtClean="0">
                <a:sym typeface="Wingdings" panose="05000000000000000000" pitchFamily="2" charset="2"/>
              </a:rPr>
              <a:t>Treat like a Longest common subsequence problem:</a:t>
            </a:r>
          </a:p>
          <a:p>
            <a:pPr lvl="1"/>
            <a:r>
              <a:rPr lang="en-CA" sz="2000" dirty="0" smtClean="0">
                <a:sym typeface="Wingdings" panose="05000000000000000000" pitchFamily="2" charset="2"/>
              </a:rPr>
              <a:t>Looking for LCS between a word and its reverse</a:t>
            </a:r>
          </a:p>
          <a:p>
            <a:pPr lvl="1"/>
            <a:r>
              <a:rPr lang="en-CA" sz="2000" dirty="0" smtClean="0">
                <a:sym typeface="Wingdings" panose="05000000000000000000" pitchFamily="2" charset="2"/>
              </a:rPr>
              <a:t>Caveat: we cannot repeat the exact same letter (i.e. in the same position)</a:t>
            </a:r>
            <a:endParaRPr lang="en-CA" sz="2000" dirty="0"/>
          </a:p>
        </p:txBody>
      </p:sp>
    </p:spTree>
    <p:extLst>
      <p:ext uri="{BB962C8B-B14F-4D97-AF65-F5344CB8AC3E}">
        <p14:creationId xmlns:p14="http://schemas.microsoft.com/office/powerpoint/2010/main" val="150292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CA" b="1" dirty="0" smtClean="0"/>
              <a:t>Palindrome</a:t>
            </a:r>
            <a:endParaRPr lang="en-CA" b="1" dirty="0"/>
          </a:p>
        </p:txBody>
      </p:sp>
      <p:sp>
        <p:nvSpPr>
          <p:cNvPr id="2" name="Content Placeholder 1"/>
          <p:cNvSpPr>
            <a:spLocks noGrp="1"/>
          </p:cNvSpPr>
          <p:nvPr>
            <p:ph idx="1"/>
          </p:nvPr>
        </p:nvSpPr>
        <p:spPr>
          <a:xfrm>
            <a:off x="838200" y="1825625"/>
            <a:ext cx="10515600" cy="541057"/>
          </a:xfrm>
        </p:spPr>
        <p:txBody>
          <a:bodyPr/>
          <a:lstStyle/>
          <a:p>
            <a:r>
              <a:rPr lang="en-CA" dirty="0" smtClean="0"/>
              <a:t>e.g. “BANALITY”, “YTILANAB”</a:t>
            </a:r>
          </a:p>
          <a:p>
            <a:pPr marL="457200" lvl="1" indent="0">
              <a:buNone/>
            </a:pPr>
            <a:endParaRPr lang="en-CA" dirty="0" smtClean="0"/>
          </a:p>
        </p:txBody>
      </p:sp>
      <p:graphicFrame>
        <p:nvGraphicFramePr>
          <p:cNvPr id="5" name="Table 4"/>
          <p:cNvGraphicFramePr>
            <a:graphicFrameLocks noGrp="1"/>
          </p:cNvGraphicFramePr>
          <p:nvPr>
            <p:extLst>
              <p:ext uri="{D42A27DB-BD31-4B8C-83A1-F6EECF244321}">
                <p14:modId xmlns:p14="http://schemas.microsoft.com/office/powerpoint/2010/main" val="840429957"/>
              </p:ext>
            </p:extLst>
          </p:nvPr>
        </p:nvGraphicFramePr>
        <p:xfrm>
          <a:off x="2326348" y="2501619"/>
          <a:ext cx="7234520" cy="3977640"/>
        </p:xfrm>
        <a:graphic>
          <a:graphicData uri="http://schemas.openxmlformats.org/drawingml/2006/table">
            <a:tbl>
              <a:tblPr firstRow="1" bandRow="1">
                <a:tableStyleId>{5940675A-B579-460E-94D1-54222C63F5DA}</a:tableStyleId>
              </a:tblPr>
              <a:tblGrid>
                <a:gridCol w="723452"/>
                <a:gridCol w="723452"/>
                <a:gridCol w="723452"/>
                <a:gridCol w="723452"/>
                <a:gridCol w="723452"/>
                <a:gridCol w="723452"/>
                <a:gridCol w="723452"/>
                <a:gridCol w="723452"/>
                <a:gridCol w="723452"/>
                <a:gridCol w="723452"/>
              </a:tblGrid>
              <a:tr h="370840">
                <a:tc>
                  <a:txBody>
                    <a:bodyPr/>
                    <a:lstStyle/>
                    <a:p>
                      <a:endParaRPr lang="en-CA" dirty="0"/>
                    </a:p>
                  </a:txBody>
                  <a:tcPr/>
                </a:tc>
                <a:tc>
                  <a:txBody>
                    <a:bodyPr/>
                    <a:lstStyle/>
                    <a:p>
                      <a:r>
                        <a:rPr lang="en-CA" dirty="0" smtClean="0"/>
                        <a:t>“”</a:t>
                      </a:r>
                      <a:endParaRPr lang="en-CA" dirty="0"/>
                    </a:p>
                  </a:txBody>
                  <a:tcPr/>
                </a:tc>
                <a:tc>
                  <a:txBody>
                    <a:bodyPr/>
                    <a:lstStyle/>
                    <a:p>
                      <a:r>
                        <a:rPr lang="en-CA" dirty="0" smtClean="0"/>
                        <a:t>Y</a:t>
                      </a:r>
                      <a:endParaRPr lang="en-CA" dirty="0"/>
                    </a:p>
                  </a:txBody>
                  <a:tcPr/>
                </a:tc>
                <a:tc>
                  <a:txBody>
                    <a:bodyPr/>
                    <a:lstStyle/>
                    <a:p>
                      <a:r>
                        <a:rPr lang="en-CA" dirty="0" smtClean="0"/>
                        <a:t>T</a:t>
                      </a:r>
                      <a:endParaRPr lang="en-CA" dirty="0"/>
                    </a:p>
                  </a:txBody>
                  <a:tcPr/>
                </a:tc>
                <a:tc>
                  <a:txBody>
                    <a:bodyPr/>
                    <a:lstStyle/>
                    <a:p>
                      <a:r>
                        <a:rPr lang="en-CA" dirty="0" smtClean="0"/>
                        <a:t>I</a:t>
                      </a:r>
                      <a:endParaRPr lang="en-CA" dirty="0"/>
                    </a:p>
                  </a:txBody>
                  <a:tcPr/>
                </a:tc>
                <a:tc>
                  <a:txBody>
                    <a:bodyPr/>
                    <a:lstStyle/>
                    <a:p>
                      <a:r>
                        <a:rPr lang="en-CA" dirty="0" smtClean="0"/>
                        <a:t>L</a:t>
                      </a:r>
                      <a:endParaRPr lang="en-CA" dirty="0"/>
                    </a:p>
                  </a:txBody>
                  <a:tcPr/>
                </a:tc>
                <a:tc>
                  <a:txBody>
                    <a:bodyPr/>
                    <a:lstStyle/>
                    <a:p>
                      <a:r>
                        <a:rPr lang="en-CA" dirty="0" smtClean="0"/>
                        <a:t>A</a:t>
                      </a:r>
                      <a:endParaRPr lang="en-C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N</a:t>
                      </a:r>
                    </a:p>
                    <a:p>
                      <a:endParaRPr lang="en-CA" dirty="0"/>
                    </a:p>
                  </a:txBody>
                  <a:tcPr/>
                </a:tc>
                <a:tc>
                  <a:txBody>
                    <a:bodyPr/>
                    <a:lstStyle/>
                    <a:p>
                      <a:r>
                        <a:rPr lang="en-CA" dirty="0" smtClean="0"/>
                        <a:t>A</a:t>
                      </a:r>
                      <a:endParaRPr lang="en-CA" dirty="0"/>
                    </a:p>
                  </a:txBody>
                  <a:tcPr/>
                </a:tc>
                <a:tc>
                  <a:txBody>
                    <a:bodyPr/>
                    <a:lstStyle/>
                    <a:p>
                      <a:r>
                        <a:rPr lang="en-CA" dirty="0" smtClean="0"/>
                        <a:t>B</a:t>
                      </a:r>
                      <a:endParaRPr lang="en-CA" dirty="0"/>
                    </a:p>
                  </a:txBody>
                  <a:tcPr/>
                </a:tc>
              </a:tr>
              <a:tr h="370840">
                <a:tc>
                  <a:txBody>
                    <a:bodyPr/>
                    <a:lstStyle/>
                    <a:p>
                      <a:r>
                        <a:rPr lang="en-CA" dirty="0" smtClean="0"/>
                        <a:t>“”</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r>
              <a:tr h="370840">
                <a:tc>
                  <a:txBody>
                    <a:bodyPr/>
                    <a:lstStyle/>
                    <a:p>
                      <a:r>
                        <a:rPr lang="en-CA" dirty="0" smtClean="0"/>
                        <a:t>B</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c>
                  <a:txBody>
                    <a:bodyPr/>
                    <a:lstStyle/>
                    <a:p>
                      <a:pPr algn="ctr"/>
                      <a:endParaRPr lang="en-CA" dirty="0"/>
                    </a:p>
                  </a:txBody>
                  <a:tcPr/>
                </a:tc>
                <a:tc>
                  <a:txBody>
                    <a:bodyPr/>
                    <a:lstStyle/>
                    <a:p>
                      <a:pPr algn="ctr"/>
                      <a:endParaRPr lang="en-CA" dirty="0"/>
                    </a:p>
                  </a:txBody>
                  <a:tcPr/>
                </a:tc>
                <a:tc>
                  <a:txBody>
                    <a:bodyPr/>
                    <a:lstStyle/>
                    <a:p>
                      <a:pPr algn="ctr"/>
                      <a:endParaRPr lang="en-CA" dirty="0"/>
                    </a:p>
                  </a:txBody>
                  <a:tcPr/>
                </a:tc>
                <a:tc>
                  <a:txBody>
                    <a:bodyPr/>
                    <a:lstStyle/>
                    <a:p>
                      <a:pPr algn="ctr"/>
                      <a:endParaRPr lang="en-CA" dirty="0"/>
                    </a:p>
                  </a:txBody>
                  <a:tcPr/>
                </a:tc>
                <a:tc>
                  <a:txBody>
                    <a:bodyPr/>
                    <a:lstStyle/>
                    <a:p>
                      <a:pPr algn="ctr"/>
                      <a:endParaRPr lang="en-CA" dirty="0"/>
                    </a:p>
                  </a:txBody>
                  <a:tcPr/>
                </a:tc>
                <a:tc>
                  <a:txBody>
                    <a:bodyPr/>
                    <a:lstStyle/>
                    <a:p>
                      <a:pPr algn="ctr"/>
                      <a:endParaRPr lang="en-CA" dirty="0"/>
                    </a:p>
                  </a:txBody>
                  <a:tcPr/>
                </a:tc>
                <a:tc>
                  <a:txBody>
                    <a:bodyPr/>
                    <a:lstStyle/>
                    <a:p>
                      <a:pPr algn="ctr"/>
                      <a:endParaRPr lang="en-CA" dirty="0"/>
                    </a:p>
                  </a:txBody>
                  <a:tcPr>
                    <a:solidFill>
                      <a:srgbClr val="FF0000"/>
                    </a:solidFill>
                  </a:tcPr>
                </a:tc>
              </a:tr>
              <a:tr h="370840">
                <a:tc>
                  <a:txBody>
                    <a:bodyPr/>
                    <a:lstStyle/>
                    <a:p>
                      <a:r>
                        <a:rPr lang="en-CA" dirty="0" smtClean="0"/>
                        <a:t>A</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c>
                  <a:txBody>
                    <a:bodyPr/>
                    <a:lstStyle/>
                    <a:p>
                      <a:pPr algn="ctr"/>
                      <a:endParaRPr lang="en-CA" dirty="0"/>
                    </a:p>
                  </a:txBody>
                  <a:tcPr/>
                </a:tc>
                <a:tc>
                  <a:txBody>
                    <a:bodyPr/>
                    <a:lstStyle/>
                    <a:p>
                      <a:pPr algn="ctr"/>
                      <a:endParaRPr lang="en-CA" dirty="0"/>
                    </a:p>
                  </a:txBody>
                  <a:tcPr/>
                </a:tc>
                <a:tc>
                  <a:txBody>
                    <a:bodyPr/>
                    <a:lstStyle/>
                    <a:p>
                      <a:pPr algn="ctr"/>
                      <a:endParaRPr lang="en-CA" dirty="0"/>
                    </a:p>
                  </a:txBody>
                  <a:tcPr/>
                </a:tc>
                <a:tc>
                  <a:txBody>
                    <a:bodyPr/>
                    <a:lstStyle/>
                    <a:p>
                      <a:pPr algn="ctr"/>
                      <a:endParaRPr lang="en-CA" dirty="0"/>
                    </a:p>
                  </a:txBody>
                  <a:tcPr/>
                </a:tc>
                <a:tc>
                  <a:txBody>
                    <a:bodyPr/>
                    <a:lstStyle/>
                    <a:p>
                      <a:pPr algn="ctr"/>
                      <a:endParaRPr lang="en-CA" dirty="0"/>
                    </a:p>
                  </a:txBody>
                  <a:tcPr/>
                </a:tc>
                <a:tc>
                  <a:txBody>
                    <a:bodyPr/>
                    <a:lstStyle/>
                    <a:p>
                      <a:pPr algn="ctr"/>
                      <a:endParaRPr lang="en-CA" dirty="0"/>
                    </a:p>
                  </a:txBody>
                  <a:tcPr>
                    <a:solidFill>
                      <a:srgbClr val="FF0000"/>
                    </a:solidFill>
                  </a:tcPr>
                </a:tc>
                <a:tc>
                  <a:txBody>
                    <a:bodyPr/>
                    <a:lstStyle/>
                    <a:p>
                      <a:pPr algn="ctr"/>
                      <a:endParaRPr lang="en-CA" dirty="0"/>
                    </a:p>
                  </a:txBody>
                  <a:tcPr>
                    <a:solidFill>
                      <a:srgbClr val="FF0000"/>
                    </a:solidFill>
                  </a:tcPr>
                </a:tc>
              </a:tr>
              <a:tr h="370840">
                <a:tc>
                  <a:txBody>
                    <a:bodyPr/>
                    <a:lstStyle/>
                    <a:p>
                      <a:r>
                        <a:rPr lang="en-CA" dirty="0" smtClean="0"/>
                        <a:t>N</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c>
                  <a:txBody>
                    <a:bodyPr/>
                    <a:lstStyle/>
                    <a:p>
                      <a:pPr algn="ctr"/>
                      <a:endParaRPr lang="en-CA" dirty="0"/>
                    </a:p>
                  </a:txBody>
                  <a:tcPr/>
                </a:tc>
                <a:tc>
                  <a:txBody>
                    <a:bodyPr/>
                    <a:lstStyle/>
                    <a:p>
                      <a:pPr algn="ctr"/>
                      <a:endParaRPr lang="en-CA" dirty="0"/>
                    </a:p>
                  </a:txBody>
                  <a:tcPr/>
                </a:tc>
                <a:tc>
                  <a:txBody>
                    <a:bodyPr/>
                    <a:lstStyle/>
                    <a:p>
                      <a:pPr algn="ctr"/>
                      <a:endParaRPr lang="en-CA" dirty="0"/>
                    </a:p>
                  </a:txBody>
                  <a:tcPr/>
                </a:tc>
                <a:tc>
                  <a:txBody>
                    <a:bodyPr/>
                    <a:lstStyle/>
                    <a:p>
                      <a:pPr algn="ctr"/>
                      <a:endParaRPr lang="en-CA" dirty="0"/>
                    </a:p>
                  </a:txBody>
                  <a:tcPr/>
                </a:tc>
                <a:tc>
                  <a:txBody>
                    <a:bodyPr/>
                    <a:lstStyle/>
                    <a:p>
                      <a:pPr algn="ctr"/>
                      <a:endParaRPr lang="en-CA" dirty="0"/>
                    </a:p>
                  </a:txBody>
                  <a:tcPr>
                    <a:solidFill>
                      <a:srgbClr val="FF0000"/>
                    </a:solidFill>
                  </a:tcPr>
                </a:tc>
                <a:tc>
                  <a:txBody>
                    <a:bodyPr/>
                    <a:lstStyle/>
                    <a:p>
                      <a:pPr algn="ctr"/>
                      <a:endParaRPr lang="en-CA" dirty="0"/>
                    </a:p>
                  </a:txBody>
                  <a:tcPr>
                    <a:solidFill>
                      <a:srgbClr val="FF0000"/>
                    </a:solidFill>
                  </a:tcPr>
                </a:tc>
                <a:tc>
                  <a:txBody>
                    <a:bodyPr/>
                    <a:lstStyle/>
                    <a:p>
                      <a:pPr algn="ctr"/>
                      <a:endParaRPr lang="en-CA" dirty="0"/>
                    </a:p>
                  </a:txBody>
                  <a:tcPr>
                    <a:solidFill>
                      <a:srgbClr val="FF0000"/>
                    </a:solidFill>
                  </a:tcPr>
                </a:tc>
              </a:tr>
              <a:tr h="370840">
                <a:tc>
                  <a:txBody>
                    <a:bodyPr/>
                    <a:lstStyle/>
                    <a:p>
                      <a:r>
                        <a:rPr lang="en-CA" dirty="0" smtClean="0"/>
                        <a:t>A</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c>
                  <a:txBody>
                    <a:bodyPr/>
                    <a:lstStyle/>
                    <a:p>
                      <a:pPr algn="ctr"/>
                      <a:endParaRPr lang="en-CA" dirty="0"/>
                    </a:p>
                  </a:txBody>
                  <a:tcPr/>
                </a:tc>
                <a:tc>
                  <a:txBody>
                    <a:bodyPr/>
                    <a:lstStyle/>
                    <a:p>
                      <a:pPr algn="ctr"/>
                      <a:endParaRPr lang="en-CA"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solidFill>
                      <a:srgbClr val="FF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solidFill>
                      <a:srgbClr val="FF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solidFill>
                      <a:srgbClr val="FF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solidFill>
                      <a:srgbClr val="FF0000"/>
                    </a:solidFill>
                  </a:tcPr>
                </a:tc>
              </a:tr>
              <a:tr h="370840">
                <a:tc>
                  <a:txBody>
                    <a:bodyPr/>
                    <a:lstStyle/>
                    <a:p>
                      <a:r>
                        <a:rPr lang="en-CA" dirty="0" smtClean="0"/>
                        <a:t>L</a:t>
                      </a:r>
                    </a:p>
                  </a:txBody>
                  <a:tcPr/>
                </a:tc>
                <a:tc>
                  <a:txBody>
                    <a:bodyPr/>
                    <a:lstStyle/>
                    <a:p>
                      <a:pPr algn="ctr"/>
                      <a:r>
                        <a:rPr lang="en-CA" dirty="0" smtClean="0"/>
                        <a:t>0</a:t>
                      </a:r>
                      <a:endParaRPr lang="en-CA" dirty="0"/>
                    </a:p>
                  </a:txBody>
                  <a:tcPr/>
                </a:tc>
                <a:tc>
                  <a:txBody>
                    <a:bodyPr/>
                    <a:lstStyle/>
                    <a:p>
                      <a:pPr algn="ctr"/>
                      <a:endParaRPr lang="en-CA"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solidFill>
                      <a:srgbClr val="FF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solidFill>
                      <a:srgbClr val="FF0000"/>
                    </a:solidFill>
                  </a:tcPr>
                </a:tc>
                <a:tc>
                  <a:txBody>
                    <a:bodyPr/>
                    <a:lstStyle/>
                    <a:p>
                      <a:pPr algn="ctr"/>
                      <a:endParaRPr lang="en-CA" dirty="0"/>
                    </a:p>
                  </a:txBody>
                  <a:tcPr>
                    <a:solidFill>
                      <a:srgbClr val="FF0000"/>
                    </a:solidFill>
                  </a:tcPr>
                </a:tc>
                <a:tc>
                  <a:txBody>
                    <a:bodyPr/>
                    <a:lstStyle/>
                    <a:p>
                      <a:pPr algn="ctr"/>
                      <a:endParaRPr lang="en-CA" dirty="0"/>
                    </a:p>
                  </a:txBody>
                  <a:tcPr>
                    <a:solidFill>
                      <a:srgbClr val="FF0000"/>
                    </a:solidFill>
                  </a:tcPr>
                </a:tc>
                <a:tc>
                  <a:txBody>
                    <a:bodyPr/>
                    <a:lstStyle/>
                    <a:p>
                      <a:pPr algn="ctr"/>
                      <a:endParaRPr lang="en-CA" dirty="0"/>
                    </a:p>
                  </a:txBody>
                  <a:tcPr>
                    <a:solidFill>
                      <a:srgbClr val="FF0000"/>
                    </a:solidFill>
                  </a:tcPr>
                </a:tc>
              </a:tr>
              <a:tr h="370840">
                <a:tc>
                  <a:txBody>
                    <a:bodyPr/>
                    <a:lstStyle/>
                    <a:p>
                      <a:r>
                        <a:rPr lang="en-CA" dirty="0" smtClean="0"/>
                        <a:t>I</a:t>
                      </a:r>
                    </a:p>
                  </a:txBody>
                  <a:tcPr/>
                </a:tc>
                <a:tc>
                  <a:txBody>
                    <a:bodyPr/>
                    <a:lstStyle/>
                    <a:p>
                      <a:pPr algn="ctr"/>
                      <a:r>
                        <a:rPr lang="en-CA" dirty="0" smtClean="0"/>
                        <a:t>0</a:t>
                      </a:r>
                      <a:endParaRPr lang="en-CA" dirty="0"/>
                    </a:p>
                  </a:txBody>
                  <a:tcPr/>
                </a:tc>
                <a:tc>
                  <a:txBody>
                    <a:bodyPr/>
                    <a:lstStyle/>
                    <a:p>
                      <a:pPr algn="ctr"/>
                      <a:endParaRPr lang="en-CA" dirty="0"/>
                    </a:p>
                  </a:txBody>
                  <a:tcPr/>
                </a:tc>
                <a:tc>
                  <a:txBody>
                    <a:bodyPr/>
                    <a:lstStyle/>
                    <a:p>
                      <a:pPr algn="ctr"/>
                      <a:endParaRPr lang="en-CA" dirty="0"/>
                    </a:p>
                  </a:txBody>
                  <a:tcPr/>
                </a:tc>
                <a:tc>
                  <a:txBody>
                    <a:bodyPr/>
                    <a:lstStyle/>
                    <a:p>
                      <a:pPr algn="ctr"/>
                      <a:endParaRPr lang="en-CA" dirty="0"/>
                    </a:p>
                  </a:txBody>
                  <a:tcPr>
                    <a:solidFill>
                      <a:srgbClr val="FF0000"/>
                    </a:solidFill>
                  </a:tcPr>
                </a:tc>
                <a:tc>
                  <a:txBody>
                    <a:bodyPr/>
                    <a:lstStyle/>
                    <a:p>
                      <a:pPr algn="ctr"/>
                      <a:endParaRPr lang="en-CA" dirty="0"/>
                    </a:p>
                  </a:txBody>
                  <a:tcPr>
                    <a:solidFill>
                      <a:srgbClr val="FF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solidFill>
                      <a:srgbClr val="FF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solidFill>
                      <a:srgbClr val="FF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solidFill>
                      <a:srgbClr val="FF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solidFill>
                      <a:srgbClr val="FF0000"/>
                    </a:solidFill>
                  </a:tcPr>
                </a:tc>
              </a:tr>
              <a:tr h="370840">
                <a:tc>
                  <a:txBody>
                    <a:bodyPr/>
                    <a:lstStyle/>
                    <a:p>
                      <a:r>
                        <a:rPr lang="en-CA" dirty="0" smtClean="0"/>
                        <a:t>T</a:t>
                      </a:r>
                    </a:p>
                  </a:txBody>
                  <a:tcPr/>
                </a:tc>
                <a:tc>
                  <a:txBody>
                    <a:bodyPr/>
                    <a:lstStyle/>
                    <a:p>
                      <a:pPr algn="ctr"/>
                      <a:r>
                        <a:rPr lang="en-CA" dirty="0" smtClean="0"/>
                        <a:t>0</a:t>
                      </a:r>
                      <a:endParaRPr lang="en-CA" dirty="0"/>
                    </a:p>
                  </a:txBody>
                  <a:tcPr/>
                </a:tc>
                <a:tc>
                  <a:txBody>
                    <a:bodyPr/>
                    <a:lstStyle/>
                    <a:p>
                      <a:pPr algn="ctr"/>
                      <a:endParaRPr lang="en-CA" dirty="0"/>
                    </a:p>
                  </a:txBody>
                  <a:tcPr/>
                </a:tc>
                <a:tc>
                  <a:txBody>
                    <a:bodyPr/>
                    <a:lstStyle/>
                    <a:p>
                      <a:pPr algn="ctr"/>
                      <a:endParaRPr lang="en-CA" dirty="0"/>
                    </a:p>
                  </a:txBody>
                  <a:tcPr>
                    <a:solidFill>
                      <a:srgbClr val="FF0000"/>
                    </a:solidFill>
                  </a:tcPr>
                </a:tc>
                <a:tc>
                  <a:txBody>
                    <a:bodyPr/>
                    <a:lstStyle/>
                    <a:p>
                      <a:pPr algn="ctr"/>
                      <a:endParaRPr lang="en-CA" dirty="0"/>
                    </a:p>
                  </a:txBody>
                  <a:tcPr>
                    <a:solidFill>
                      <a:srgbClr val="FF0000"/>
                    </a:solidFill>
                  </a:tcPr>
                </a:tc>
                <a:tc>
                  <a:txBody>
                    <a:bodyPr/>
                    <a:lstStyle/>
                    <a:p>
                      <a:pPr algn="ctr"/>
                      <a:endParaRPr lang="en-CA" dirty="0"/>
                    </a:p>
                  </a:txBody>
                  <a:tcPr>
                    <a:solidFill>
                      <a:srgbClr val="FF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solidFill>
                      <a:srgbClr val="FF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solidFill>
                      <a:srgbClr val="FF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solidFill>
                      <a:srgbClr val="FF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solidFill>
                      <a:srgbClr val="FF0000"/>
                    </a:solidFill>
                  </a:tcPr>
                </a:tc>
              </a:tr>
              <a:tr h="370840">
                <a:tc>
                  <a:txBody>
                    <a:bodyPr/>
                    <a:lstStyle/>
                    <a:p>
                      <a:r>
                        <a:rPr lang="en-CA" dirty="0" smtClean="0"/>
                        <a:t>Y</a:t>
                      </a:r>
                    </a:p>
                  </a:txBody>
                  <a:tcPr/>
                </a:tc>
                <a:tc>
                  <a:txBody>
                    <a:bodyPr/>
                    <a:lstStyle/>
                    <a:p>
                      <a:pPr algn="ctr"/>
                      <a:r>
                        <a:rPr lang="en-CA" dirty="0" smtClean="0"/>
                        <a:t>0</a:t>
                      </a:r>
                      <a:endParaRPr lang="en-CA" dirty="0"/>
                    </a:p>
                  </a:txBody>
                  <a:tcPr/>
                </a:tc>
                <a:tc>
                  <a:txBody>
                    <a:bodyPr/>
                    <a:lstStyle/>
                    <a:p>
                      <a:pPr algn="ctr"/>
                      <a:endParaRPr lang="en-CA" dirty="0"/>
                    </a:p>
                  </a:txBody>
                  <a:tcPr>
                    <a:solidFill>
                      <a:srgbClr val="FF0000"/>
                    </a:solidFill>
                  </a:tcPr>
                </a:tc>
                <a:tc>
                  <a:txBody>
                    <a:bodyPr/>
                    <a:lstStyle/>
                    <a:p>
                      <a:pPr algn="ctr"/>
                      <a:endParaRPr lang="en-CA" dirty="0"/>
                    </a:p>
                  </a:txBody>
                  <a:tcPr>
                    <a:solidFill>
                      <a:srgbClr val="FF0000"/>
                    </a:solidFill>
                  </a:tcPr>
                </a:tc>
                <a:tc>
                  <a:txBody>
                    <a:bodyPr/>
                    <a:lstStyle/>
                    <a:p>
                      <a:pPr algn="ctr"/>
                      <a:endParaRPr lang="en-CA" dirty="0"/>
                    </a:p>
                  </a:txBody>
                  <a:tcPr>
                    <a:solidFill>
                      <a:srgbClr val="FF0000"/>
                    </a:solidFill>
                  </a:tcPr>
                </a:tc>
                <a:tc>
                  <a:txBody>
                    <a:bodyPr/>
                    <a:lstStyle/>
                    <a:p>
                      <a:pPr algn="ctr"/>
                      <a:endParaRPr lang="en-CA" dirty="0"/>
                    </a:p>
                  </a:txBody>
                  <a:tcPr>
                    <a:solidFill>
                      <a:srgbClr val="FF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solidFill>
                      <a:srgbClr val="FF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solidFill>
                      <a:srgbClr val="FF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solidFill>
                      <a:srgbClr val="FF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solidFill>
                      <a:srgbClr val="FF0000"/>
                    </a:solidFill>
                  </a:tcPr>
                </a:tc>
              </a:tr>
            </a:tbl>
          </a:graphicData>
        </a:graphic>
      </p:graphicFrame>
    </p:spTree>
    <p:extLst>
      <p:ext uri="{BB962C8B-B14F-4D97-AF65-F5344CB8AC3E}">
        <p14:creationId xmlns:p14="http://schemas.microsoft.com/office/powerpoint/2010/main" val="31648007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CA" b="1" dirty="0" smtClean="0"/>
              <a:t>Palindrome</a:t>
            </a:r>
            <a:endParaRPr lang="en-CA" b="1" dirty="0"/>
          </a:p>
        </p:txBody>
      </p:sp>
      <p:sp>
        <p:nvSpPr>
          <p:cNvPr id="2" name="Content Placeholder 1"/>
          <p:cNvSpPr>
            <a:spLocks noGrp="1"/>
          </p:cNvSpPr>
          <p:nvPr>
            <p:ph idx="1"/>
          </p:nvPr>
        </p:nvSpPr>
        <p:spPr>
          <a:xfrm>
            <a:off x="838200" y="1825625"/>
            <a:ext cx="10515600" cy="541057"/>
          </a:xfrm>
        </p:spPr>
        <p:txBody>
          <a:bodyPr/>
          <a:lstStyle/>
          <a:p>
            <a:r>
              <a:rPr lang="en-CA" dirty="0" smtClean="0"/>
              <a:t>e.g. “BANALITY”, “YTILANAB”</a:t>
            </a:r>
          </a:p>
          <a:p>
            <a:pPr marL="457200" lvl="1" indent="0">
              <a:buNone/>
            </a:pPr>
            <a:endParaRPr lang="en-CA" dirty="0" smtClean="0"/>
          </a:p>
        </p:txBody>
      </p:sp>
      <p:graphicFrame>
        <p:nvGraphicFramePr>
          <p:cNvPr id="5" name="Table 4"/>
          <p:cNvGraphicFramePr>
            <a:graphicFrameLocks noGrp="1"/>
          </p:cNvGraphicFramePr>
          <p:nvPr>
            <p:extLst>
              <p:ext uri="{D42A27DB-BD31-4B8C-83A1-F6EECF244321}">
                <p14:modId xmlns:p14="http://schemas.microsoft.com/office/powerpoint/2010/main" val="1173141952"/>
              </p:ext>
            </p:extLst>
          </p:nvPr>
        </p:nvGraphicFramePr>
        <p:xfrm>
          <a:off x="2326348" y="2501619"/>
          <a:ext cx="7234520" cy="3977640"/>
        </p:xfrm>
        <a:graphic>
          <a:graphicData uri="http://schemas.openxmlformats.org/drawingml/2006/table">
            <a:tbl>
              <a:tblPr firstRow="1" bandRow="1">
                <a:tableStyleId>{5940675A-B579-460E-94D1-54222C63F5DA}</a:tableStyleId>
              </a:tblPr>
              <a:tblGrid>
                <a:gridCol w="723452"/>
                <a:gridCol w="723452"/>
                <a:gridCol w="723452"/>
                <a:gridCol w="723452"/>
                <a:gridCol w="723452"/>
                <a:gridCol w="723452"/>
                <a:gridCol w="723452"/>
                <a:gridCol w="723452"/>
                <a:gridCol w="723452"/>
                <a:gridCol w="723452"/>
              </a:tblGrid>
              <a:tr h="370840">
                <a:tc>
                  <a:txBody>
                    <a:bodyPr/>
                    <a:lstStyle/>
                    <a:p>
                      <a:endParaRPr lang="en-CA" dirty="0"/>
                    </a:p>
                  </a:txBody>
                  <a:tcPr/>
                </a:tc>
                <a:tc>
                  <a:txBody>
                    <a:bodyPr/>
                    <a:lstStyle/>
                    <a:p>
                      <a:r>
                        <a:rPr lang="en-CA" dirty="0" smtClean="0"/>
                        <a:t>“”</a:t>
                      </a:r>
                      <a:endParaRPr lang="en-CA" dirty="0"/>
                    </a:p>
                  </a:txBody>
                  <a:tcPr/>
                </a:tc>
                <a:tc>
                  <a:txBody>
                    <a:bodyPr/>
                    <a:lstStyle/>
                    <a:p>
                      <a:r>
                        <a:rPr lang="en-CA" dirty="0" smtClean="0"/>
                        <a:t>Y</a:t>
                      </a:r>
                      <a:endParaRPr lang="en-CA" dirty="0"/>
                    </a:p>
                  </a:txBody>
                  <a:tcPr/>
                </a:tc>
                <a:tc>
                  <a:txBody>
                    <a:bodyPr/>
                    <a:lstStyle/>
                    <a:p>
                      <a:r>
                        <a:rPr lang="en-CA" dirty="0" smtClean="0"/>
                        <a:t>T</a:t>
                      </a:r>
                      <a:endParaRPr lang="en-CA" dirty="0"/>
                    </a:p>
                  </a:txBody>
                  <a:tcPr/>
                </a:tc>
                <a:tc>
                  <a:txBody>
                    <a:bodyPr/>
                    <a:lstStyle/>
                    <a:p>
                      <a:r>
                        <a:rPr lang="en-CA" dirty="0" smtClean="0"/>
                        <a:t>I</a:t>
                      </a:r>
                      <a:endParaRPr lang="en-CA" dirty="0"/>
                    </a:p>
                  </a:txBody>
                  <a:tcPr/>
                </a:tc>
                <a:tc>
                  <a:txBody>
                    <a:bodyPr/>
                    <a:lstStyle/>
                    <a:p>
                      <a:r>
                        <a:rPr lang="en-CA" dirty="0" smtClean="0"/>
                        <a:t>L</a:t>
                      </a:r>
                      <a:endParaRPr lang="en-CA" dirty="0"/>
                    </a:p>
                  </a:txBody>
                  <a:tcPr/>
                </a:tc>
                <a:tc>
                  <a:txBody>
                    <a:bodyPr/>
                    <a:lstStyle/>
                    <a:p>
                      <a:r>
                        <a:rPr lang="en-CA" dirty="0" smtClean="0"/>
                        <a:t>A</a:t>
                      </a:r>
                      <a:endParaRPr lang="en-C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N</a:t>
                      </a:r>
                    </a:p>
                    <a:p>
                      <a:endParaRPr lang="en-CA" dirty="0"/>
                    </a:p>
                  </a:txBody>
                  <a:tcPr/>
                </a:tc>
                <a:tc>
                  <a:txBody>
                    <a:bodyPr/>
                    <a:lstStyle/>
                    <a:p>
                      <a:r>
                        <a:rPr lang="en-CA" dirty="0" smtClean="0"/>
                        <a:t>A</a:t>
                      </a:r>
                      <a:endParaRPr lang="en-CA" dirty="0"/>
                    </a:p>
                  </a:txBody>
                  <a:tcPr/>
                </a:tc>
                <a:tc>
                  <a:txBody>
                    <a:bodyPr/>
                    <a:lstStyle/>
                    <a:p>
                      <a:r>
                        <a:rPr lang="en-CA" dirty="0" smtClean="0"/>
                        <a:t>B</a:t>
                      </a:r>
                      <a:endParaRPr lang="en-CA" dirty="0"/>
                    </a:p>
                  </a:txBody>
                  <a:tcPr>
                    <a:lnB w="12700" cap="flat" cmpd="sng" algn="ctr">
                      <a:solidFill>
                        <a:schemeClr val="tx1"/>
                      </a:solidFill>
                      <a:prstDash val="solid"/>
                      <a:round/>
                      <a:headEnd type="none" w="med" len="med"/>
                      <a:tailEnd type="none" w="med" len="med"/>
                    </a:lnB>
                  </a:tcPr>
                </a:tc>
              </a:tr>
              <a:tr h="370840">
                <a:tc>
                  <a:txBody>
                    <a:bodyPr/>
                    <a:lstStyle/>
                    <a:p>
                      <a:r>
                        <a:rPr lang="en-CA" dirty="0" smtClean="0"/>
                        <a:t>“”</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CA" dirty="0" smtClean="0"/>
                        <a:t>0</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CA" dirty="0" smtClean="0"/>
                        <a:t>B</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lnR w="12700" cap="flat" cmpd="sng" algn="ctr">
                      <a:solidFill>
                        <a:schemeClr val="tx1"/>
                      </a:solidFill>
                      <a:prstDash val="solid"/>
                      <a:round/>
                      <a:headEnd type="none" w="med" len="med"/>
                      <a:tailEnd type="none" w="med" len="med"/>
                    </a:lnR>
                  </a:tcPr>
                </a:tc>
                <a:tc>
                  <a:txBody>
                    <a:bodyPr/>
                    <a:lstStyle/>
                    <a:p>
                      <a:pPr algn="ctr"/>
                      <a:r>
                        <a:rPr lang="en-CA" dirty="0" smtClean="0"/>
                        <a:t>0</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370840">
                <a:tc>
                  <a:txBody>
                    <a:bodyPr/>
                    <a:lstStyle/>
                    <a:p>
                      <a:r>
                        <a:rPr lang="en-CA" dirty="0" smtClean="0"/>
                        <a:t>A</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c>
                  <a:txBody>
                    <a:bodyPr/>
                    <a:lstStyle/>
                    <a:p>
                      <a:pPr algn="ctr"/>
                      <a:endParaRPr lang="en-CA" dirty="0"/>
                    </a:p>
                  </a:txBody>
                  <a:tcPr>
                    <a:lnR w="12700" cmpd="sng">
                      <a:noFill/>
                    </a:lnR>
                    <a:lnT w="12700" cap="flat" cmpd="sng" algn="ctr">
                      <a:solidFill>
                        <a:schemeClr val="tx1"/>
                      </a:solidFill>
                      <a:prstDash val="solid"/>
                      <a:round/>
                      <a:headEnd type="none" w="med" len="med"/>
                      <a:tailEnd type="none" w="med" len="med"/>
                    </a:lnT>
                    <a:lnB w="12700" cmpd="sng">
                      <a:noFill/>
                    </a:lnB>
                    <a:noFill/>
                  </a:tcPr>
                </a:tc>
                <a:tc>
                  <a:txBody>
                    <a:bodyPr/>
                    <a:lstStyle/>
                    <a:p>
                      <a:pPr algn="ctr"/>
                      <a:endParaRPr lang="en-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r>
                        <a:rPr lang="en-CA" dirty="0" smtClean="0"/>
                        <a:t>N</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1</a:t>
                      </a:r>
                      <a:endParaRPr lang="en-CA" dirty="0"/>
                    </a:p>
                  </a:txBody>
                  <a:tcPr/>
                </a:tc>
                <a:tc>
                  <a:txBody>
                    <a:bodyPr/>
                    <a:lstStyle/>
                    <a:p>
                      <a:pPr algn="ctr"/>
                      <a:endParaRPr lang="en-CA" dirty="0"/>
                    </a:p>
                  </a:txBody>
                  <a:tcPr>
                    <a:lnR w="12700" cmpd="sng">
                      <a:noFill/>
                    </a:lnR>
                    <a:lnB w="12700" cmpd="sng">
                      <a:noFill/>
                    </a:lnB>
                    <a:noFill/>
                  </a:tcPr>
                </a:tc>
                <a:tc>
                  <a:txBody>
                    <a:bodyPr/>
                    <a:lstStyle/>
                    <a:p>
                      <a:pPr algn="ctr"/>
                      <a:endParaRPr lang="en-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r>
                        <a:rPr lang="en-CA" dirty="0" smtClean="0"/>
                        <a:t>A</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lnR w="12700" cmpd="sng">
                      <a:noFill/>
                    </a:lnR>
                    <a:lnB w="12700" cmpd="sng">
                      <a:noFill/>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r>
                        <a:rPr lang="en-CA" dirty="0" smtClean="0"/>
                        <a:t>L</a:t>
                      </a:r>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lnR w="12700" cmpd="sng">
                      <a:noFill/>
                    </a:lnR>
                    <a:lnB w="12700" cmpd="sng">
                      <a:noFill/>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r>
                        <a:rPr lang="en-CA" dirty="0" smtClean="0"/>
                        <a:t>I</a:t>
                      </a:r>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lnB w="12700" cap="flat" cmpd="sng" algn="ctr">
                      <a:solidFill>
                        <a:schemeClr val="tx1"/>
                      </a:solidFill>
                      <a:prstDash val="solid"/>
                      <a:round/>
                      <a:headEnd type="none" w="med" len="med"/>
                      <a:tailEnd type="none" w="med" len="med"/>
                    </a:lnB>
                  </a:tcPr>
                </a:tc>
                <a:tc>
                  <a:txBody>
                    <a:bodyPr/>
                    <a:lstStyle/>
                    <a:p>
                      <a:pPr algn="ctr"/>
                      <a:r>
                        <a:rPr lang="en-CA" dirty="0" smtClean="0"/>
                        <a:t>0</a:t>
                      </a:r>
                      <a:endParaRPr lang="en-CA" dirty="0"/>
                    </a:p>
                  </a:txBody>
                  <a:tcPr/>
                </a:tc>
                <a:tc>
                  <a:txBody>
                    <a:bodyPr/>
                    <a:lstStyle/>
                    <a:p>
                      <a:pPr algn="ctr"/>
                      <a:endParaRPr lang="en-CA" dirty="0"/>
                    </a:p>
                  </a:txBody>
                  <a:tcPr>
                    <a:lnR w="12700" cmpd="sng">
                      <a:noFill/>
                    </a:lnR>
                    <a:lnB w="12700" cmpd="sng">
                      <a:noFill/>
                    </a:lnB>
                    <a:noFill/>
                  </a:tcPr>
                </a:tc>
                <a:tc>
                  <a:txBody>
                    <a:bodyPr/>
                    <a:lstStyle/>
                    <a:p>
                      <a:pPr algn="ctr"/>
                      <a:endParaRPr lang="en-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r>
                        <a:rPr lang="en-CA" dirty="0" smtClean="0"/>
                        <a:t>T</a:t>
                      </a:r>
                    </a:p>
                  </a:txBody>
                  <a:tcPr/>
                </a:tc>
                <a:tc>
                  <a:txBody>
                    <a:bodyPr/>
                    <a:lstStyle/>
                    <a:p>
                      <a:pPr algn="ctr"/>
                      <a:r>
                        <a:rPr lang="en-CA" dirty="0" smtClean="0"/>
                        <a:t>0</a:t>
                      </a:r>
                      <a:endParaRPr lang="en-CA"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CA" dirty="0" smtClean="0"/>
                        <a:t>0</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mpd="sng">
                      <a:noFill/>
                    </a:lnR>
                    <a:lnB w="12700" cmpd="sng">
                      <a:noFill/>
                    </a:lnB>
                    <a:noFill/>
                  </a:tcPr>
                </a:tc>
                <a:tc>
                  <a:txBody>
                    <a:bodyPr/>
                    <a:lstStyle/>
                    <a:p>
                      <a:pPr algn="ctr"/>
                      <a:endParaRPr lang="en-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r>
                        <a:rPr lang="en-CA" dirty="0" smtClean="0"/>
                        <a:t>Y</a:t>
                      </a:r>
                    </a:p>
                  </a:txBody>
                  <a:tcPr>
                    <a:lnR w="12700" cap="flat" cmpd="sng" algn="ctr">
                      <a:solidFill>
                        <a:schemeClr val="tx1"/>
                      </a:solidFill>
                      <a:prstDash val="solid"/>
                      <a:round/>
                      <a:headEnd type="none" w="med" len="med"/>
                      <a:tailEnd type="none" w="med" len="med"/>
                    </a:lnR>
                  </a:tcPr>
                </a:tc>
                <a:tc>
                  <a:txBody>
                    <a:bodyPr/>
                    <a:lstStyle/>
                    <a:p>
                      <a:pPr algn="ctr"/>
                      <a:r>
                        <a:rPr lang="en-CA" dirty="0" smtClean="0"/>
                        <a:t>0</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6" name="Right Arrow 5"/>
          <p:cNvSpPr/>
          <p:nvPr/>
        </p:nvSpPr>
        <p:spPr>
          <a:xfrm rot="12953671">
            <a:off x="6478005" y="3759093"/>
            <a:ext cx="336177" cy="21515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p:cNvSpPr txBox="1"/>
          <p:nvPr/>
        </p:nvSpPr>
        <p:spPr>
          <a:xfrm>
            <a:off x="6845333" y="5567549"/>
            <a:ext cx="4446858" cy="369332"/>
          </a:xfrm>
          <a:prstGeom prst="rect">
            <a:avLst/>
          </a:prstGeom>
          <a:noFill/>
        </p:spPr>
        <p:txBody>
          <a:bodyPr wrap="none" rtlCol="0">
            <a:spAutoFit/>
          </a:bodyPr>
          <a:lstStyle/>
          <a:p>
            <a:pPr marL="285750" indent="-285750">
              <a:buFont typeface="Arial" panose="020B0604020202020204" pitchFamily="34" charset="0"/>
              <a:buChar char="•"/>
            </a:pPr>
            <a:r>
              <a:rPr lang="en-CA" dirty="0" smtClean="0"/>
              <a:t>We only count one half of the palindrome </a:t>
            </a:r>
            <a:endParaRPr lang="en-CA" dirty="0"/>
          </a:p>
        </p:txBody>
      </p:sp>
      <p:sp>
        <p:nvSpPr>
          <p:cNvPr id="7" name="TextBox 6"/>
          <p:cNvSpPr txBox="1"/>
          <p:nvPr/>
        </p:nvSpPr>
        <p:spPr>
          <a:xfrm>
            <a:off x="6845333" y="5936881"/>
            <a:ext cx="5262594" cy="646331"/>
          </a:xfrm>
          <a:prstGeom prst="rect">
            <a:avLst/>
          </a:prstGeom>
          <a:noFill/>
        </p:spPr>
        <p:txBody>
          <a:bodyPr wrap="none" rtlCol="0">
            <a:spAutoFit/>
          </a:bodyPr>
          <a:lstStyle/>
          <a:p>
            <a:pPr marL="285750" indent="-285750">
              <a:buFont typeface="Arial" panose="020B0604020202020204" pitchFamily="34" charset="0"/>
              <a:buChar char="•"/>
            </a:pPr>
            <a:r>
              <a:rPr lang="en-CA" dirty="0" smtClean="0"/>
              <a:t>If ____________, we can add a letter to the middle</a:t>
            </a:r>
            <a:br>
              <a:rPr lang="en-CA" dirty="0" smtClean="0"/>
            </a:br>
            <a:r>
              <a:rPr lang="en-CA" dirty="0" smtClean="0"/>
              <a:t>of the palindrome</a:t>
            </a:r>
            <a:endParaRPr lang="en-CA" dirty="0"/>
          </a:p>
        </p:txBody>
      </p:sp>
      <p:sp>
        <p:nvSpPr>
          <p:cNvPr id="8" name="TextBox 7"/>
          <p:cNvSpPr txBox="1"/>
          <p:nvPr/>
        </p:nvSpPr>
        <p:spPr>
          <a:xfrm>
            <a:off x="6845333" y="5130749"/>
            <a:ext cx="4667496" cy="369332"/>
          </a:xfrm>
          <a:prstGeom prst="rect">
            <a:avLst/>
          </a:prstGeom>
          <a:noFill/>
        </p:spPr>
        <p:txBody>
          <a:bodyPr wrap="none" rtlCol="0">
            <a:spAutoFit/>
          </a:bodyPr>
          <a:lstStyle/>
          <a:p>
            <a:pPr marL="285750" indent="-285750">
              <a:buFont typeface="Arial" panose="020B0604020202020204" pitchFamily="34" charset="0"/>
              <a:buChar char="•"/>
            </a:pPr>
            <a:r>
              <a:rPr lang="en-CA" dirty="0" smtClean="0"/>
              <a:t>Find the maximum length along the diagonal</a:t>
            </a:r>
            <a:endParaRPr lang="en-CA" dirty="0"/>
          </a:p>
        </p:txBody>
      </p:sp>
    </p:spTree>
    <p:extLst>
      <p:ext uri="{BB962C8B-B14F-4D97-AF65-F5344CB8AC3E}">
        <p14:creationId xmlns:p14="http://schemas.microsoft.com/office/powerpoint/2010/main" val="1952842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CA" b="1" dirty="0" smtClean="0"/>
              <a:t>Palindrome</a:t>
            </a:r>
            <a:endParaRPr lang="en-CA" b="1" dirty="0"/>
          </a:p>
        </p:txBody>
      </p:sp>
      <p:sp>
        <p:nvSpPr>
          <p:cNvPr id="2" name="Content Placeholder 1"/>
          <p:cNvSpPr>
            <a:spLocks noGrp="1"/>
          </p:cNvSpPr>
          <p:nvPr>
            <p:ph idx="1"/>
          </p:nvPr>
        </p:nvSpPr>
        <p:spPr>
          <a:xfrm>
            <a:off x="838200" y="1825625"/>
            <a:ext cx="10515600" cy="541057"/>
          </a:xfrm>
        </p:spPr>
        <p:txBody>
          <a:bodyPr/>
          <a:lstStyle/>
          <a:p>
            <a:r>
              <a:rPr lang="en-CA" dirty="0" smtClean="0"/>
              <a:t>e.g. “ABBLAH”, “HALBBA”</a:t>
            </a:r>
          </a:p>
          <a:p>
            <a:pPr marL="457200" lvl="1" indent="0">
              <a:buNone/>
            </a:pPr>
            <a:endParaRPr lang="en-CA" dirty="0" smtClean="0"/>
          </a:p>
        </p:txBody>
      </p:sp>
      <p:graphicFrame>
        <p:nvGraphicFramePr>
          <p:cNvPr id="5" name="Table 4"/>
          <p:cNvGraphicFramePr>
            <a:graphicFrameLocks noGrp="1"/>
          </p:cNvGraphicFramePr>
          <p:nvPr>
            <p:extLst>
              <p:ext uri="{D42A27DB-BD31-4B8C-83A1-F6EECF244321}">
                <p14:modId xmlns:p14="http://schemas.microsoft.com/office/powerpoint/2010/main" val="2019200325"/>
              </p:ext>
            </p:extLst>
          </p:nvPr>
        </p:nvGraphicFramePr>
        <p:xfrm>
          <a:off x="2326348" y="2501619"/>
          <a:ext cx="5787616" cy="3235960"/>
        </p:xfrm>
        <a:graphic>
          <a:graphicData uri="http://schemas.openxmlformats.org/drawingml/2006/table">
            <a:tbl>
              <a:tblPr firstRow="1" bandRow="1">
                <a:tableStyleId>{5940675A-B579-460E-94D1-54222C63F5DA}</a:tableStyleId>
              </a:tblPr>
              <a:tblGrid>
                <a:gridCol w="723452"/>
                <a:gridCol w="723452"/>
                <a:gridCol w="723452"/>
                <a:gridCol w="723452"/>
                <a:gridCol w="723452"/>
                <a:gridCol w="723452"/>
                <a:gridCol w="723452"/>
                <a:gridCol w="723452"/>
              </a:tblGrid>
              <a:tr h="370840">
                <a:tc>
                  <a:txBody>
                    <a:bodyPr/>
                    <a:lstStyle/>
                    <a:p>
                      <a:endParaRPr lang="en-CA" dirty="0"/>
                    </a:p>
                  </a:txBody>
                  <a:tcPr/>
                </a:tc>
                <a:tc>
                  <a:txBody>
                    <a:bodyPr/>
                    <a:lstStyle/>
                    <a:p>
                      <a:r>
                        <a:rPr lang="en-CA" dirty="0" smtClean="0"/>
                        <a:t>“”</a:t>
                      </a:r>
                      <a:endParaRPr lang="en-CA" dirty="0"/>
                    </a:p>
                  </a:txBody>
                  <a:tcPr/>
                </a:tc>
                <a:tc>
                  <a:txBody>
                    <a:bodyPr/>
                    <a:lstStyle/>
                    <a:p>
                      <a:r>
                        <a:rPr lang="en-CA" dirty="0" smtClean="0"/>
                        <a:t>H</a:t>
                      </a:r>
                      <a:endParaRPr lang="en-CA" dirty="0"/>
                    </a:p>
                  </a:txBody>
                  <a:tcPr/>
                </a:tc>
                <a:tc>
                  <a:txBody>
                    <a:bodyPr/>
                    <a:lstStyle/>
                    <a:p>
                      <a:r>
                        <a:rPr lang="en-CA" dirty="0" smtClean="0"/>
                        <a:t>A</a:t>
                      </a:r>
                      <a:endParaRPr lang="en-CA" dirty="0"/>
                    </a:p>
                  </a:txBody>
                  <a:tcPr/>
                </a:tc>
                <a:tc>
                  <a:txBody>
                    <a:bodyPr/>
                    <a:lstStyle/>
                    <a:p>
                      <a:r>
                        <a:rPr lang="en-CA" dirty="0" smtClean="0"/>
                        <a:t>L</a:t>
                      </a:r>
                      <a:endParaRPr lang="en-CA" dirty="0"/>
                    </a:p>
                  </a:txBody>
                  <a:tcPr/>
                </a:tc>
                <a:tc>
                  <a:txBody>
                    <a:bodyPr/>
                    <a:lstStyle/>
                    <a:p>
                      <a:r>
                        <a:rPr lang="en-CA" dirty="0" smtClean="0"/>
                        <a:t>B</a:t>
                      </a:r>
                      <a:endParaRPr lang="en-CA" dirty="0"/>
                    </a:p>
                  </a:txBody>
                  <a:tcPr/>
                </a:tc>
                <a:tc>
                  <a:txBody>
                    <a:bodyPr/>
                    <a:lstStyle/>
                    <a:p>
                      <a:r>
                        <a:rPr lang="en-CA" dirty="0" smtClean="0"/>
                        <a:t>B</a:t>
                      </a:r>
                      <a:endParaRPr lang="en-C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A</a:t>
                      </a:r>
                    </a:p>
                    <a:p>
                      <a:endParaRPr lang="en-CA" dirty="0"/>
                    </a:p>
                  </a:txBody>
                  <a:tcPr>
                    <a:lnB w="12700" cap="flat" cmpd="sng" algn="ctr">
                      <a:solidFill>
                        <a:schemeClr val="tx1"/>
                      </a:solidFill>
                      <a:prstDash val="solid"/>
                      <a:round/>
                      <a:headEnd type="none" w="med" len="med"/>
                      <a:tailEnd type="none" w="med" len="med"/>
                    </a:lnB>
                  </a:tcPr>
                </a:tc>
              </a:tr>
              <a:tr h="370840">
                <a:tc>
                  <a:txBody>
                    <a:bodyPr/>
                    <a:lstStyle/>
                    <a:p>
                      <a:r>
                        <a:rPr lang="en-CA" dirty="0" smtClean="0"/>
                        <a:t>“”</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CA" dirty="0" smtClean="0"/>
                        <a:t>0</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CA" dirty="0" smtClean="0"/>
                        <a:t>A</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lnR w="12700" cap="flat" cmpd="sng" algn="ctr">
                      <a:solidFill>
                        <a:schemeClr val="tx1"/>
                      </a:solidFill>
                      <a:prstDash val="solid"/>
                      <a:round/>
                      <a:headEnd type="none" w="med" len="med"/>
                      <a:tailEnd type="none" w="med" len="med"/>
                    </a:lnR>
                  </a:tcPr>
                </a:tc>
                <a:tc>
                  <a:txBody>
                    <a:bodyPr/>
                    <a:lstStyle/>
                    <a:p>
                      <a:pPr algn="ctr"/>
                      <a:r>
                        <a:rPr lang="en-CA" dirty="0" smtClean="0"/>
                        <a:t>1</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370840">
                <a:tc>
                  <a:txBody>
                    <a:bodyPr/>
                    <a:lstStyle/>
                    <a:p>
                      <a:r>
                        <a:rPr lang="en-CA" dirty="0" smtClean="0"/>
                        <a:t>B</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c>
                  <a:txBody>
                    <a:bodyPr/>
                    <a:lstStyle/>
                    <a:p>
                      <a:pPr algn="ctr"/>
                      <a:r>
                        <a:rPr lang="en-CA" dirty="0" smtClean="0"/>
                        <a:t>2</a:t>
                      </a:r>
                      <a:endParaRPr lang="en-CA" dirty="0"/>
                    </a:p>
                  </a:txBody>
                  <a:tcPr/>
                </a:tc>
                <a:tc>
                  <a:txBody>
                    <a:bodyPr/>
                    <a:lstStyle/>
                    <a:p>
                      <a:pPr algn="ctr"/>
                      <a:endParaRPr lang="en-CA" dirty="0"/>
                    </a:p>
                  </a:txBody>
                  <a:tcPr>
                    <a:lnR w="12700" cmpd="sng">
                      <a:noFill/>
                    </a:lnR>
                    <a:lnT w="12700" cap="flat" cmpd="sng" algn="ctr">
                      <a:solidFill>
                        <a:schemeClr val="tx1"/>
                      </a:solidFill>
                      <a:prstDash val="solid"/>
                      <a:round/>
                      <a:headEnd type="none" w="med" len="med"/>
                      <a:tailEnd type="none" w="med" len="med"/>
                    </a:lnT>
                    <a:lnB w="12700" cmpd="sng">
                      <a:noFill/>
                    </a:lnB>
                  </a:tcPr>
                </a:tc>
                <a:tc>
                  <a:txBody>
                    <a:bodyPr/>
                    <a:lstStyle/>
                    <a:p>
                      <a:pPr algn="ctr"/>
                      <a:endParaRPr lang="en-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r>
                        <a:rPr lang="en-CA" dirty="0" smtClean="0"/>
                        <a:t>B</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c>
                  <a:txBody>
                    <a:bodyPr/>
                    <a:lstStyle/>
                    <a:p>
                      <a:pPr algn="ctr"/>
                      <a:endParaRPr lang="en-CA" dirty="0"/>
                    </a:p>
                  </a:txBody>
                  <a:tcPr>
                    <a:lnR w="12700" cmpd="sng">
                      <a:noFill/>
                    </a:lnR>
                    <a:lnB w="12700" cmpd="sng">
                      <a:noFill/>
                    </a:lnB>
                  </a:tcPr>
                </a:tc>
                <a:tc>
                  <a:txBody>
                    <a:bodyPr/>
                    <a:lstStyle/>
                    <a:p>
                      <a:pPr algn="ctr"/>
                      <a:endParaRPr lang="en-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CA" dirty="0"/>
                    </a:p>
                  </a:txBody>
                  <a:tcPr>
                    <a:lnL w="12700" cmpd="sng">
                      <a:noFill/>
                    </a:lnL>
                    <a:lnR w="12700" cmpd="sng">
                      <a:noFill/>
                    </a:lnR>
                    <a:lnT w="12700" cmpd="sng">
                      <a:noFill/>
                    </a:lnT>
                    <a:lnB w="12700" cmpd="sng">
                      <a:noFill/>
                    </a:lnB>
                    <a:noFill/>
                  </a:tcPr>
                </a:tc>
              </a:tr>
              <a:tr h="370840">
                <a:tc>
                  <a:txBody>
                    <a:bodyPr/>
                    <a:lstStyle/>
                    <a:p>
                      <a:r>
                        <a:rPr lang="en-CA" dirty="0" smtClean="0"/>
                        <a:t>L</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lnB w="12700" cap="flat" cmpd="sng" algn="ctr">
                      <a:solidFill>
                        <a:schemeClr val="tx1"/>
                      </a:solidFill>
                      <a:prstDash val="solid"/>
                      <a:round/>
                      <a:headEnd type="none" w="med" len="med"/>
                      <a:tailEnd type="none" w="med" len="med"/>
                    </a:lnB>
                  </a:tcPr>
                </a:tc>
                <a:tc>
                  <a:txBody>
                    <a:bodyPr/>
                    <a:lstStyle/>
                    <a:p>
                      <a:pPr algn="ctr"/>
                      <a:r>
                        <a:rPr lang="en-CA" dirty="0" smtClean="0"/>
                        <a:t>1</a:t>
                      </a:r>
                      <a:endParaRPr lang="en-CA" dirty="0"/>
                    </a:p>
                  </a:txBody>
                  <a:tcPr/>
                </a:tc>
                <a:tc>
                  <a:txBody>
                    <a:bodyPr/>
                    <a:lstStyle/>
                    <a:p>
                      <a:pPr algn="ctr"/>
                      <a:endParaRPr lang="en-CA" dirty="0"/>
                    </a:p>
                  </a:txBody>
                  <a:tcPr>
                    <a:lnR w="12700" cmpd="sng">
                      <a:noFill/>
                    </a:lnR>
                    <a:lnB w="12700" cmpd="sng">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lnL w="12700" cmpd="sng">
                      <a:noFill/>
                    </a:lnL>
                    <a:lnR w="12700" cmpd="sng">
                      <a:noFill/>
                    </a:lnR>
                    <a:lnT w="12700" cmpd="sng">
                      <a:noFill/>
                    </a:lnT>
                    <a:lnB w="12700" cmpd="sng">
                      <a:noFill/>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r>
                        <a:rPr lang="en-CA" dirty="0" smtClean="0"/>
                        <a:t>A</a:t>
                      </a:r>
                    </a:p>
                  </a:txBody>
                  <a:tcPr/>
                </a:tc>
                <a:tc>
                  <a:txBody>
                    <a:bodyPr/>
                    <a:lstStyle/>
                    <a:p>
                      <a:pPr algn="ctr"/>
                      <a:r>
                        <a:rPr lang="en-CA" dirty="0" smtClean="0"/>
                        <a:t>0</a:t>
                      </a:r>
                      <a:endParaRPr lang="en-CA"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CA" dirty="0" smtClean="0"/>
                        <a:t>0</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lnL w="12700" cap="flat" cmpd="sng" algn="ctr">
                      <a:solidFill>
                        <a:schemeClr val="tx1"/>
                      </a:solidFill>
                      <a:prstDash val="solid"/>
                      <a:round/>
                      <a:headEnd type="none" w="med" len="med"/>
                      <a:tailEnd type="none" w="med" len="med"/>
                    </a:lnL>
                    <a:lnR w="12700" cmpd="sng">
                      <a:noFill/>
                    </a:lnR>
                    <a:lnB w="12700" cmpd="sng">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lnL w="12700" cmpd="sng">
                      <a:noFill/>
                    </a:lnL>
                    <a:lnR w="12700" cmpd="sng">
                      <a:noFill/>
                    </a:lnR>
                    <a:lnT w="12700" cmpd="sng">
                      <a:noFill/>
                    </a:lnT>
                    <a:lnB w="12700" cmpd="sng">
                      <a:noFill/>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r>
                        <a:rPr lang="en-CA" dirty="0" smtClean="0"/>
                        <a:t>H</a:t>
                      </a:r>
                    </a:p>
                  </a:txBody>
                  <a:tcPr>
                    <a:lnR w="12700" cap="flat" cmpd="sng" algn="ctr">
                      <a:solidFill>
                        <a:schemeClr val="tx1"/>
                      </a:solidFill>
                      <a:prstDash val="solid"/>
                      <a:round/>
                      <a:headEnd type="none" w="med" len="med"/>
                      <a:tailEnd type="none" w="med" len="med"/>
                    </a:lnR>
                  </a:tcPr>
                </a:tc>
                <a:tc>
                  <a:txBody>
                    <a:bodyPr/>
                    <a:lstStyle/>
                    <a:p>
                      <a:pPr algn="ctr"/>
                      <a:r>
                        <a:rPr lang="en-CA" dirty="0" smtClean="0"/>
                        <a:t>0</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CA" dirty="0"/>
                    </a:p>
                  </a:txBody>
                  <a:tcPr>
                    <a:lnL w="12700" cmpd="sng">
                      <a:noFill/>
                    </a:lnL>
                    <a:lnR w="12700" cmpd="sng">
                      <a:noFill/>
                    </a:lnR>
                    <a:lnT w="12700" cmpd="sng">
                      <a:noFill/>
                    </a:lnT>
                    <a:lnB w="12700" cmpd="sng">
                      <a:noFill/>
                    </a:lnB>
                    <a:noFill/>
                  </a:tcPr>
                </a:tc>
                <a:tc>
                  <a:txBody>
                    <a:bodyPr/>
                    <a:lstStyle/>
                    <a:p>
                      <a:pPr algn="ctr"/>
                      <a:endParaRPr lang="en-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3" name="TextBox 2"/>
          <p:cNvSpPr txBox="1"/>
          <p:nvPr/>
        </p:nvSpPr>
        <p:spPr>
          <a:xfrm>
            <a:off x="6845333" y="5567549"/>
            <a:ext cx="4446858" cy="369332"/>
          </a:xfrm>
          <a:prstGeom prst="rect">
            <a:avLst/>
          </a:prstGeom>
          <a:noFill/>
        </p:spPr>
        <p:txBody>
          <a:bodyPr wrap="none" rtlCol="0">
            <a:spAutoFit/>
          </a:bodyPr>
          <a:lstStyle/>
          <a:p>
            <a:pPr marL="285750" indent="-285750">
              <a:buFont typeface="Arial" panose="020B0604020202020204" pitchFamily="34" charset="0"/>
              <a:buChar char="•"/>
            </a:pPr>
            <a:r>
              <a:rPr lang="en-CA" dirty="0" smtClean="0"/>
              <a:t>We only count one half of the palindrome </a:t>
            </a:r>
            <a:endParaRPr lang="en-CA" dirty="0"/>
          </a:p>
        </p:txBody>
      </p:sp>
      <p:sp>
        <p:nvSpPr>
          <p:cNvPr id="7" name="TextBox 6"/>
          <p:cNvSpPr txBox="1"/>
          <p:nvPr/>
        </p:nvSpPr>
        <p:spPr>
          <a:xfrm>
            <a:off x="6845333" y="5936881"/>
            <a:ext cx="5262594" cy="646331"/>
          </a:xfrm>
          <a:prstGeom prst="rect">
            <a:avLst/>
          </a:prstGeom>
          <a:noFill/>
        </p:spPr>
        <p:txBody>
          <a:bodyPr wrap="none" rtlCol="0">
            <a:spAutoFit/>
          </a:bodyPr>
          <a:lstStyle/>
          <a:p>
            <a:pPr marL="285750" indent="-285750">
              <a:buFont typeface="Arial" panose="020B0604020202020204" pitchFamily="34" charset="0"/>
              <a:buChar char="•"/>
            </a:pPr>
            <a:r>
              <a:rPr lang="en-CA" dirty="0" smtClean="0"/>
              <a:t>If ____________, we can add a letter to the middle</a:t>
            </a:r>
            <a:br>
              <a:rPr lang="en-CA" dirty="0" smtClean="0"/>
            </a:br>
            <a:r>
              <a:rPr lang="en-CA" dirty="0" smtClean="0"/>
              <a:t>of the palindrome</a:t>
            </a:r>
            <a:endParaRPr lang="en-CA" dirty="0"/>
          </a:p>
        </p:txBody>
      </p:sp>
      <p:sp>
        <p:nvSpPr>
          <p:cNvPr id="8" name="TextBox 7"/>
          <p:cNvSpPr txBox="1"/>
          <p:nvPr/>
        </p:nvSpPr>
        <p:spPr>
          <a:xfrm>
            <a:off x="6845333" y="5130749"/>
            <a:ext cx="4667496" cy="369332"/>
          </a:xfrm>
          <a:prstGeom prst="rect">
            <a:avLst/>
          </a:prstGeom>
          <a:noFill/>
        </p:spPr>
        <p:txBody>
          <a:bodyPr wrap="none" rtlCol="0">
            <a:spAutoFit/>
          </a:bodyPr>
          <a:lstStyle/>
          <a:p>
            <a:pPr marL="285750" indent="-285750">
              <a:buFont typeface="Arial" panose="020B0604020202020204" pitchFamily="34" charset="0"/>
              <a:buChar char="•"/>
            </a:pPr>
            <a:r>
              <a:rPr lang="en-CA" dirty="0" smtClean="0"/>
              <a:t>Find the maximum length along the diagonal</a:t>
            </a:r>
            <a:endParaRPr lang="en-CA" dirty="0"/>
          </a:p>
        </p:txBody>
      </p:sp>
      <p:sp>
        <p:nvSpPr>
          <p:cNvPr id="9" name="TextBox 8"/>
          <p:cNvSpPr txBox="1"/>
          <p:nvPr/>
        </p:nvSpPr>
        <p:spPr>
          <a:xfrm>
            <a:off x="7584141" y="5911122"/>
            <a:ext cx="1009251" cy="369332"/>
          </a:xfrm>
          <a:prstGeom prst="rect">
            <a:avLst/>
          </a:prstGeom>
          <a:noFill/>
        </p:spPr>
        <p:txBody>
          <a:bodyPr wrap="none" rtlCol="0">
            <a:spAutoFit/>
          </a:bodyPr>
          <a:lstStyle/>
          <a:p>
            <a:r>
              <a:rPr lang="en-CA" dirty="0" err="1" smtClean="0"/>
              <a:t>Xn</a:t>
            </a:r>
            <a:r>
              <a:rPr lang="en-CA" dirty="0" smtClean="0"/>
              <a:t> != </a:t>
            </a:r>
            <a:r>
              <a:rPr lang="en-CA" dirty="0" err="1"/>
              <a:t>Y</a:t>
            </a:r>
            <a:r>
              <a:rPr lang="en-CA" dirty="0" err="1" smtClean="0"/>
              <a:t>m</a:t>
            </a:r>
            <a:endParaRPr lang="en-CA" dirty="0"/>
          </a:p>
        </p:txBody>
      </p:sp>
      <p:sp>
        <p:nvSpPr>
          <p:cNvPr id="10" name="Right Arrow 9"/>
          <p:cNvSpPr/>
          <p:nvPr/>
        </p:nvSpPr>
        <p:spPr>
          <a:xfrm rot="12953671">
            <a:off x="5742118" y="3772538"/>
            <a:ext cx="336177" cy="21515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ight Arrow 10"/>
          <p:cNvSpPr/>
          <p:nvPr/>
        </p:nvSpPr>
        <p:spPr>
          <a:xfrm rot="12953671">
            <a:off x="4313029" y="3401146"/>
            <a:ext cx="336177" cy="21515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4004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Game of Thrones - I</a:t>
            </a:r>
            <a:endParaRPr lang="en-CA" b="1" dirty="0"/>
          </a:p>
        </p:txBody>
      </p:sp>
      <p:sp>
        <p:nvSpPr>
          <p:cNvPr id="3" name="Content Placeholder 2"/>
          <p:cNvSpPr>
            <a:spLocks noGrp="1"/>
          </p:cNvSpPr>
          <p:nvPr>
            <p:ph idx="1"/>
          </p:nvPr>
        </p:nvSpPr>
        <p:spPr/>
        <p:txBody>
          <a:bodyPr/>
          <a:lstStyle/>
          <a:p>
            <a:pPr marL="0" indent="0">
              <a:buNone/>
            </a:pPr>
            <a:r>
              <a:rPr lang="en-CA" b="1" dirty="0" smtClean="0"/>
              <a:t>Problem:</a:t>
            </a:r>
          </a:p>
          <a:p>
            <a:pPr marL="0" indent="0">
              <a:buNone/>
            </a:pPr>
            <a:r>
              <a:rPr lang="en-CA" sz="2000" dirty="0" err="1"/>
              <a:t>Dothraki</a:t>
            </a:r>
            <a:r>
              <a:rPr lang="en-CA" sz="2000" dirty="0"/>
              <a:t> are planning an attack to usurp King Robert's throne. King Robert learns of this conspiracy from Raven and plans to lock the single door through which the enemy can enter his kingdom</a:t>
            </a:r>
            <a:r>
              <a:rPr lang="en-CA" sz="2000" dirty="0" smtClean="0"/>
              <a:t>.</a:t>
            </a:r>
          </a:p>
          <a:p>
            <a:pPr marL="0" indent="0" fontAlgn="base">
              <a:buNone/>
            </a:pPr>
            <a:r>
              <a:rPr lang="en-CA" sz="2000" dirty="0" smtClean="0"/>
              <a:t>But</a:t>
            </a:r>
            <a:r>
              <a:rPr lang="en-CA" sz="2000" dirty="0"/>
              <a:t>, to lock the door he needs a key that is an </a:t>
            </a:r>
            <a:r>
              <a:rPr lang="en-CA" sz="2000" dirty="0">
                <a:hlinkClick r:id="rId2"/>
              </a:rPr>
              <a:t>anagram</a:t>
            </a:r>
            <a:r>
              <a:rPr lang="en-CA" sz="2000" dirty="0"/>
              <a:t> of a certain </a:t>
            </a:r>
            <a:r>
              <a:rPr lang="en-CA" sz="2000" dirty="0">
                <a:hlinkClick r:id="rId3"/>
              </a:rPr>
              <a:t>palindrome</a:t>
            </a:r>
            <a:r>
              <a:rPr lang="en-CA" sz="2000" dirty="0"/>
              <a:t> string.</a:t>
            </a:r>
          </a:p>
          <a:p>
            <a:pPr marL="0" indent="0" fontAlgn="base">
              <a:buNone/>
            </a:pPr>
            <a:r>
              <a:rPr lang="en-CA" sz="2000" dirty="0" smtClean="0"/>
              <a:t>The </a:t>
            </a:r>
            <a:r>
              <a:rPr lang="en-CA" sz="2000" dirty="0"/>
              <a:t>king has a string composed of lowercase English letters. Help him figure out whether any anagram of the string can be a palindrome or not</a:t>
            </a:r>
            <a:r>
              <a:rPr lang="en-CA" sz="2000" dirty="0" smtClean="0"/>
              <a:t>.</a:t>
            </a:r>
          </a:p>
          <a:p>
            <a:pPr marL="0" indent="0" fontAlgn="base">
              <a:buNone/>
            </a:pPr>
            <a:r>
              <a:rPr lang="en-CA" b="1" dirty="0" smtClean="0"/>
              <a:t>Constraints:</a:t>
            </a:r>
          </a:p>
          <a:p>
            <a:pPr marL="0" indent="0" fontAlgn="base">
              <a:buNone/>
            </a:pPr>
            <a:r>
              <a:rPr lang="en-CA" sz="2000" dirty="0" smtClean="0"/>
              <a:t>1≤ length of string ≤10^5 , Each character of the string is a lowercase English letter.</a:t>
            </a:r>
            <a:endParaRPr lang="en-CA" sz="2000" dirty="0"/>
          </a:p>
          <a:p>
            <a:endParaRPr lang="en-CA" dirty="0"/>
          </a:p>
        </p:txBody>
      </p:sp>
      <p:sp>
        <p:nvSpPr>
          <p:cNvPr id="4" name="TextBox 3"/>
          <p:cNvSpPr txBox="1"/>
          <p:nvPr/>
        </p:nvSpPr>
        <p:spPr>
          <a:xfrm>
            <a:off x="1159098" y="5388570"/>
            <a:ext cx="8487178" cy="523220"/>
          </a:xfrm>
          <a:prstGeom prst="rect">
            <a:avLst/>
          </a:prstGeom>
          <a:noFill/>
        </p:spPr>
        <p:txBody>
          <a:bodyPr wrap="square" rtlCol="0">
            <a:spAutoFit/>
          </a:bodyPr>
          <a:lstStyle/>
          <a:p>
            <a:r>
              <a:rPr lang="en-CA" sz="2800" b="1" dirty="0" smtClean="0"/>
              <a:t>Palindromes:</a:t>
            </a:r>
            <a:r>
              <a:rPr lang="en-CA" sz="2800" dirty="0" smtClean="0"/>
              <a:t>  </a:t>
            </a:r>
            <a:r>
              <a:rPr lang="en-CA" sz="2800" dirty="0" err="1" smtClean="0"/>
              <a:t>abba</a:t>
            </a:r>
            <a:r>
              <a:rPr lang="en-CA" sz="2800" dirty="0" smtClean="0"/>
              <a:t>, </a:t>
            </a:r>
            <a:r>
              <a:rPr lang="en-CA" sz="2800" dirty="0" err="1" smtClean="0"/>
              <a:t>abfba</a:t>
            </a:r>
            <a:r>
              <a:rPr lang="en-CA" sz="2800" dirty="0" smtClean="0"/>
              <a:t>, </a:t>
            </a:r>
            <a:r>
              <a:rPr lang="en-CA" sz="2800" dirty="0" err="1" smtClean="0"/>
              <a:t>aabaccabaa</a:t>
            </a:r>
            <a:endParaRPr lang="en-CA" sz="2800" dirty="0"/>
          </a:p>
        </p:txBody>
      </p:sp>
      <p:sp>
        <p:nvSpPr>
          <p:cNvPr id="6" name="TextBox 5"/>
          <p:cNvSpPr txBox="1"/>
          <p:nvPr/>
        </p:nvSpPr>
        <p:spPr>
          <a:xfrm>
            <a:off x="1159098" y="5915353"/>
            <a:ext cx="8487178" cy="523220"/>
          </a:xfrm>
          <a:prstGeom prst="rect">
            <a:avLst/>
          </a:prstGeom>
          <a:noFill/>
        </p:spPr>
        <p:txBody>
          <a:bodyPr wrap="square" rtlCol="0">
            <a:spAutoFit/>
          </a:bodyPr>
          <a:lstStyle/>
          <a:p>
            <a:r>
              <a:rPr lang="en-CA" sz="2800" b="1" dirty="0" smtClean="0"/>
              <a:t>Anagrams: </a:t>
            </a:r>
            <a:r>
              <a:rPr lang="en-CA" sz="2800" dirty="0" err="1" smtClean="0"/>
              <a:t>abcde</a:t>
            </a:r>
            <a:r>
              <a:rPr lang="en-CA" sz="2800" dirty="0" smtClean="0"/>
              <a:t>, </a:t>
            </a:r>
            <a:r>
              <a:rPr lang="en-CA" sz="2800" dirty="0" err="1" smtClean="0"/>
              <a:t>acdeb</a:t>
            </a:r>
            <a:r>
              <a:rPr lang="en-CA" sz="2800" dirty="0" smtClean="0"/>
              <a:t>, </a:t>
            </a:r>
            <a:r>
              <a:rPr lang="en-CA" sz="2800" dirty="0" err="1" smtClean="0"/>
              <a:t>debca</a:t>
            </a:r>
            <a:r>
              <a:rPr lang="en-CA" sz="2800" dirty="0" smtClean="0"/>
              <a:t>, </a:t>
            </a:r>
            <a:r>
              <a:rPr lang="en-CA" sz="2800" dirty="0" err="1" smtClean="0"/>
              <a:t>acbad</a:t>
            </a:r>
            <a:r>
              <a:rPr lang="en-CA" sz="2800" dirty="0" smtClean="0"/>
              <a:t>, …</a:t>
            </a:r>
            <a:endParaRPr lang="en-CA" sz="2800" dirty="0"/>
          </a:p>
        </p:txBody>
      </p:sp>
    </p:spTree>
    <p:extLst>
      <p:ext uri="{BB962C8B-B14F-4D97-AF65-F5344CB8AC3E}">
        <p14:creationId xmlns:p14="http://schemas.microsoft.com/office/powerpoint/2010/main" val="11373293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err="1" smtClean="0"/>
              <a:t>Kabloom</a:t>
            </a:r>
            <a:endParaRPr lang="en-CA" b="1" dirty="0"/>
          </a:p>
        </p:txBody>
      </p:sp>
      <p:sp>
        <p:nvSpPr>
          <p:cNvPr id="3" name="Content Placeholder 2"/>
          <p:cNvSpPr>
            <a:spLocks noGrp="1"/>
          </p:cNvSpPr>
          <p:nvPr>
            <p:ph idx="1"/>
          </p:nvPr>
        </p:nvSpPr>
        <p:spPr>
          <a:xfrm>
            <a:off x="838200" y="1502894"/>
            <a:ext cx="10515600" cy="5355106"/>
          </a:xfrm>
        </p:spPr>
        <p:txBody>
          <a:bodyPr>
            <a:normAutofit/>
          </a:bodyPr>
          <a:lstStyle/>
          <a:p>
            <a:pPr marL="0" indent="0">
              <a:buNone/>
            </a:pPr>
            <a:r>
              <a:rPr lang="en-CA" b="1" dirty="0" smtClean="0"/>
              <a:t>Problem:</a:t>
            </a:r>
          </a:p>
          <a:p>
            <a:pPr marL="0" indent="0">
              <a:buNone/>
            </a:pPr>
            <a:r>
              <a:rPr lang="en-CA" sz="2000" dirty="0"/>
              <a:t>The card game </a:t>
            </a:r>
            <a:r>
              <a:rPr lang="en-CA" sz="2000" i="1" dirty="0" err="1"/>
              <a:t>Kabloom</a:t>
            </a:r>
            <a:r>
              <a:rPr lang="en-CA" sz="2000" dirty="0"/>
              <a:t> is played with multiple decks of playing cards. Players are dealt </a:t>
            </a:r>
            <a:r>
              <a:rPr lang="en-CA" sz="2000" dirty="0" smtClean="0"/>
              <a:t>2</a:t>
            </a:r>
            <a:r>
              <a:rPr lang="en-CA" sz="2000" i="1" dirty="0" smtClean="0"/>
              <a:t>n </a:t>
            </a:r>
            <a:r>
              <a:rPr lang="en-CA" sz="2000" dirty="0" smtClean="0"/>
              <a:t>cards</a:t>
            </a:r>
            <a:r>
              <a:rPr lang="en-CA" sz="2000" dirty="0"/>
              <a:t>, face up and arranged in two rows of </a:t>
            </a:r>
            <a:r>
              <a:rPr lang="en-CA" sz="2000" i="1" dirty="0"/>
              <a:t>n</a:t>
            </a:r>
            <a:r>
              <a:rPr lang="en-CA" sz="2000" dirty="0"/>
              <a:t> cards. The players must discard some of the cards, so that the cards that remain in the first row match the rank of the cards that remain in the second row. </a:t>
            </a:r>
            <a:endParaRPr lang="en-CA" sz="2000" dirty="0" smtClean="0"/>
          </a:p>
          <a:p>
            <a:pPr marL="0" indent="0">
              <a:buNone/>
            </a:pPr>
            <a:r>
              <a:rPr lang="en-CA" sz="2000" dirty="0" smtClean="0"/>
              <a:t>The </a:t>
            </a:r>
            <a:r>
              <a:rPr lang="en-CA" sz="2000" dirty="0"/>
              <a:t>cards match only in rank (e.g. an </a:t>
            </a:r>
            <a:r>
              <a:rPr lang="en-CA" sz="2000" i="1" dirty="0"/>
              <a:t>Ace</a:t>
            </a:r>
            <a:r>
              <a:rPr lang="en-CA" sz="2000" dirty="0"/>
              <a:t> of </a:t>
            </a:r>
            <a:r>
              <a:rPr lang="en-CA" sz="2000" i="1" dirty="0"/>
              <a:t>Hearts</a:t>
            </a:r>
            <a:r>
              <a:rPr lang="en-CA" sz="2000" dirty="0"/>
              <a:t> matches any other </a:t>
            </a:r>
            <a:r>
              <a:rPr lang="en-CA" sz="2000" i="1" dirty="0" smtClean="0"/>
              <a:t>Ace </a:t>
            </a:r>
            <a:r>
              <a:rPr lang="en-CA" sz="2000" dirty="0" smtClean="0"/>
              <a:t>regardless </a:t>
            </a:r>
            <a:r>
              <a:rPr lang="en-CA" sz="2000" dirty="0"/>
              <a:t>of suit), but they must appear in the same order in each row. The players are not able to rearrange the order in which the cards appear. Note also that a </a:t>
            </a:r>
            <a:r>
              <a:rPr lang="en-CA" sz="2000" i="1" dirty="0"/>
              <a:t>Joker</a:t>
            </a:r>
            <a:r>
              <a:rPr lang="en-CA" sz="2000" dirty="0"/>
              <a:t> can match any card including another </a:t>
            </a:r>
            <a:r>
              <a:rPr lang="en-CA" sz="2000" i="1" dirty="0"/>
              <a:t>Joker</a:t>
            </a:r>
            <a:r>
              <a:rPr lang="en-CA" sz="2000" dirty="0"/>
              <a:t> </a:t>
            </a:r>
            <a:r>
              <a:rPr lang="en-CA" sz="2000" dirty="0" smtClean="0"/>
              <a:t>.</a:t>
            </a:r>
          </a:p>
          <a:p>
            <a:pPr marL="0" indent="0">
              <a:buNone/>
            </a:pPr>
            <a:r>
              <a:rPr lang="en-CA" sz="2000" dirty="0" smtClean="0"/>
              <a:t>The </a:t>
            </a:r>
            <a:r>
              <a:rPr lang="en-CA" sz="2000" dirty="0"/>
              <a:t>goal is to maximize the sum of the point value of the cards that remain. </a:t>
            </a:r>
            <a:r>
              <a:rPr lang="en-CA" sz="2000" i="1" dirty="0"/>
              <a:t>Aces</a:t>
            </a:r>
            <a:r>
              <a:rPr lang="en-CA" sz="2000" dirty="0"/>
              <a:t> are worth 20 points, face cards are worth 15 points, and the numbered cards are worth the number on the card (e.g. the </a:t>
            </a:r>
            <a:r>
              <a:rPr lang="en-CA" sz="2000" i="1" dirty="0"/>
              <a:t>Seven</a:t>
            </a:r>
            <a:r>
              <a:rPr lang="en-CA" sz="2000" dirty="0"/>
              <a:t> of </a:t>
            </a:r>
            <a:r>
              <a:rPr lang="en-CA" sz="2000" i="1" dirty="0"/>
              <a:t>Clubs</a:t>
            </a:r>
            <a:r>
              <a:rPr lang="en-CA" sz="2000" dirty="0"/>
              <a:t> is worth 7 points</a:t>
            </a:r>
            <a:r>
              <a:rPr lang="en-CA" sz="2000" dirty="0" smtClean="0"/>
              <a:t>). The </a:t>
            </a:r>
            <a:r>
              <a:rPr lang="en-CA" sz="2000" dirty="0"/>
              <a:t>value of a </a:t>
            </a:r>
            <a:r>
              <a:rPr lang="en-CA" sz="2000" i="1" dirty="0"/>
              <a:t>Joker</a:t>
            </a:r>
            <a:r>
              <a:rPr lang="en-CA" sz="2000" dirty="0"/>
              <a:t> is equal to the card with which it is matched, e.g. a </a:t>
            </a:r>
            <a:r>
              <a:rPr lang="en-CA" sz="2000" i="1" dirty="0"/>
              <a:t>Joker</a:t>
            </a:r>
            <a:r>
              <a:rPr lang="en-CA" sz="2000" dirty="0"/>
              <a:t> matched with an </a:t>
            </a:r>
            <a:r>
              <a:rPr lang="en-CA" sz="2000" i="1" dirty="0"/>
              <a:t>Ace</a:t>
            </a:r>
            <a:r>
              <a:rPr lang="en-CA" sz="2000" dirty="0"/>
              <a:t> is worth 20 points, a </a:t>
            </a:r>
            <a:r>
              <a:rPr lang="en-CA" sz="2000" i="1" dirty="0" smtClean="0"/>
              <a:t>Joker </a:t>
            </a:r>
            <a:r>
              <a:rPr lang="en-CA" sz="2000" dirty="0" smtClean="0"/>
              <a:t>matched </a:t>
            </a:r>
            <a:r>
              <a:rPr lang="en-CA" sz="2000" dirty="0"/>
              <a:t>with a face card is worth 15 points, etc. </a:t>
            </a:r>
            <a:r>
              <a:rPr lang="en-CA" sz="2000" dirty="0" smtClean="0"/>
              <a:t> If </a:t>
            </a:r>
            <a:r>
              <a:rPr lang="en-CA" sz="2000" dirty="0"/>
              <a:t>two </a:t>
            </a:r>
            <a:r>
              <a:rPr lang="en-CA" sz="2000" i="1" dirty="0"/>
              <a:t>Jokers</a:t>
            </a:r>
            <a:r>
              <a:rPr lang="en-CA" sz="2000" dirty="0"/>
              <a:t> are matched with each other, they are worth 50 points each</a:t>
            </a:r>
            <a:r>
              <a:rPr lang="en-CA" sz="2000" dirty="0" smtClean="0"/>
              <a:t>.</a:t>
            </a:r>
          </a:p>
          <a:p>
            <a:pPr marL="0" indent="0">
              <a:buNone/>
            </a:pPr>
            <a:endParaRPr lang="en-CA" sz="2000" dirty="0" smtClean="0"/>
          </a:p>
          <a:p>
            <a:pPr marL="0" indent="0">
              <a:buNone/>
            </a:pPr>
            <a:r>
              <a:rPr lang="en-CA" sz="2000" dirty="0" smtClean="0"/>
              <a:t>Given: n &lt; 1000</a:t>
            </a:r>
            <a:endParaRPr lang="en-CA" sz="2000" dirty="0"/>
          </a:p>
        </p:txBody>
      </p:sp>
    </p:spTree>
    <p:extLst>
      <p:ext uri="{BB962C8B-B14F-4D97-AF65-F5344CB8AC3E}">
        <p14:creationId xmlns:p14="http://schemas.microsoft.com/office/powerpoint/2010/main" val="585271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err="1" smtClean="0"/>
              <a:t>Kabloom</a:t>
            </a:r>
            <a:endParaRPr lang="en-CA" b="1" dirty="0"/>
          </a:p>
        </p:txBody>
      </p:sp>
      <p:pic>
        <p:nvPicPr>
          <p:cNvPr id="7170" name="Picture 2" descr="IMAG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1434" y="614924"/>
            <a:ext cx="6553200" cy="218122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IMAG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1434" y="3723808"/>
            <a:ext cx="6600825" cy="25241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053710" y="6247934"/>
            <a:ext cx="4084580" cy="461665"/>
          </a:xfrm>
          <a:prstGeom prst="rect">
            <a:avLst/>
          </a:prstGeom>
          <a:noFill/>
        </p:spPr>
        <p:txBody>
          <a:bodyPr wrap="none" rtlCol="0">
            <a:spAutoFit/>
          </a:bodyPr>
          <a:lstStyle/>
          <a:p>
            <a:r>
              <a:rPr lang="en-CA" sz="2400" dirty="0" smtClean="0"/>
              <a:t>Score: 2*(3 + 7 + 50 + 10) = 140</a:t>
            </a:r>
            <a:endParaRPr lang="en-CA" sz="2400" dirty="0"/>
          </a:p>
        </p:txBody>
      </p:sp>
    </p:spTree>
    <p:extLst>
      <p:ext uri="{BB962C8B-B14F-4D97-AF65-F5344CB8AC3E}">
        <p14:creationId xmlns:p14="http://schemas.microsoft.com/office/powerpoint/2010/main" val="29890587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err="1" smtClean="0"/>
              <a:t>Kabloom</a:t>
            </a:r>
            <a:endParaRPr lang="en-CA" b="1" dirty="0"/>
          </a:p>
        </p:txBody>
      </p:sp>
      <p:sp>
        <p:nvSpPr>
          <p:cNvPr id="3" name="Content Placeholder 2"/>
          <p:cNvSpPr>
            <a:spLocks noGrp="1"/>
          </p:cNvSpPr>
          <p:nvPr>
            <p:ph idx="1"/>
          </p:nvPr>
        </p:nvSpPr>
        <p:spPr>
          <a:xfrm>
            <a:off x="838200" y="1502894"/>
            <a:ext cx="10515600" cy="5153400"/>
          </a:xfrm>
        </p:spPr>
        <p:txBody>
          <a:bodyPr>
            <a:normAutofit fontScale="92500" lnSpcReduction="20000"/>
          </a:bodyPr>
          <a:lstStyle/>
          <a:p>
            <a:pPr marL="0" indent="0">
              <a:buNone/>
            </a:pPr>
            <a:r>
              <a:rPr lang="en-CA" b="1" dirty="0" smtClean="0"/>
              <a:t>Solution:</a:t>
            </a:r>
          </a:p>
          <a:p>
            <a:r>
              <a:rPr lang="en-CA" dirty="0" smtClean="0"/>
              <a:t>Looks like another Longest Common Subsequence!!</a:t>
            </a:r>
          </a:p>
          <a:p>
            <a:pPr lvl="1"/>
            <a:r>
              <a:rPr lang="en-CA" dirty="0" smtClean="0"/>
              <a:t>Caveats: </a:t>
            </a:r>
          </a:p>
          <a:p>
            <a:pPr lvl="2"/>
            <a:r>
              <a:rPr lang="en-CA" dirty="0" smtClean="0"/>
              <a:t>the joker can match multiple cards</a:t>
            </a:r>
          </a:p>
          <a:p>
            <a:pPr lvl="2"/>
            <a:r>
              <a:rPr lang="en-CA" dirty="0" smtClean="0"/>
              <a:t>appending another pair to the sequence ASAP doesn’t necessarily increase the score</a:t>
            </a:r>
          </a:p>
          <a:p>
            <a:pPr lvl="3"/>
            <a:r>
              <a:rPr lang="en-CA" dirty="0" smtClean="0"/>
              <a:t>e.g.     {2, 3, 4, 9},  {2, 3, A, Joker},    regular LCS will find  {2, 3, 4},  {2, 3, Joker} = 20</a:t>
            </a:r>
          </a:p>
          <a:p>
            <a:endParaRPr lang="en-CA" dirty="0" smtClean="0"/>
          </a:p>
          <a:p>
            <a:r>
              <a:rPr lang="en-CA" dirty="0" smtClean="0"/>
              <a:t>Similar to LCS, define </a:t>
            </a:r>
            <a:r>
              <a:rPr lang="en-CA" dirty="0" err="1" smtClean="0"/>
              <a:t>Xn</a:t>
            </a:r>
            <a:r>
              <a:rPr lang="en-CA" dirty="0" smtClean="0"/>
              <a:t>, </a:t>
            </a:r>
            <a:r>
              <a:rPr lang="en-CA" dirty="0" err="1" smtClean="0"/>
              <a:t>Ym</a:t>
            </a:r>
            <a:r>
              <a:rPr lang="en-CA" dirty="0" smtClean="0"/>
              <a:t> as the “prefix” sets</a:t>
            </a:r>
          </a:p>
          <a:p>
            <a:pPr lvl="1"/>
            <a:r>
              <a:rPr lang="en-CA" dirty="0" smtClean="0"/>
              <a:t>L(n, m) is the score of </a:t>
            </a:r>
            <a:r>
              <a:rPr lang="en-CA" dirty="0" err="1" smtClean="0"/>
              <a:t>Xn</a:t>
            </a:r>
            <a:r>
              <a:rPr lang="en-CA" dirty="0" smtClean="0"/>
              <a:t>, </a:t>
            </a:r>
            <a:r>
              <a:rPr lang="en-CA" dirty="0" err="1" smtClean="0"/>
              <a:t>Ym</a:t>
            </a:r>
            <a:endParaRPr lang="en-CA" dirty="0" smtClean="0"/>
          </a:p>
          <a:p>
            <a:pPr lvl="1"/>
            <a:r>
              <a:rPr lang="en-CA" dirty="0" smtClean="0"/>
              <a:t>Given {</a:t>
            </a:r>
            <a:r>
              <a:rPr lang="en-CA" dirty="0" err="1" smtClean="0"/>
              <a:t>Xn</a:t>
            </a:r>
            <a:r>
              <a:rPr lang="en-CA" dirty="0" smtClean="0"/>
              <a:t>, </a:t>
            </a:r>
            <a:r>
              <a:rPr lang="en-CA" dirty="0" err="1" smtClean="0"/>
              <a:t>Ym</a:t>
            </a:r>
            <a:r>
              <a:rPr lang="en-CA" dirty="0" smtClean="0"/>
              <a:t>}, if the last cards are a match, we can either:</a:t>
            </a:r>
          </a:p>
          <a:p>
            <a:pPr lvl="2"/>
            <a:r>
              <a:rPr lang="en-CA" dirty="0" smtClean="0"/>
              <a:t>include the match score (both </a:t>
            </a:r>
            <a:r>
              <a:rPr lang="en-CA" dirty="0" err="1" smtClean="0"/>
              <a:t>xn</a:t>
            </a:r>
            <a:r>
              <a:rPr lang="en-CA" dirty="0" smtClean="0"/>
              <a:t>, </a:t>
            </a:r>
            <a:r>
              <a:rPr lang="en-CA" dirty="0" err="1" smtClean="0"/>
              <a:t>ym</a:t>
            </a:r>
            <a:r>
              <a:rPr lang="en-CA" dirty="0" smtClean="0"/>
              <a:t>) count</a:t>
            </a:r>
          </a:p>
          <a:p>
            <a:pPr lvl="2"/>
            <a:r>
              <a:rPr lang="en-CA" dirty="0" smtClean="0"/>
              <a:t>ignore </a:t>
            </a:r>
            <a:r>
              <a:rPr lang="en-CA" dirty="0" err="1" smtClean="0"/>
              <a:t>xn</a:t>
            </a:r>
            <a:r>
              <a:rPr lang="en-CA" dirty="0" smtClean="0"/>
              <a:t>, and find the score of L(n-1, m)</a:t>
            </a:r>
          </a:p>
          <a:p>
            <a:pPr lvl="2"/>
            <a:r>
              <a:rPr lang="en-CA" dirty="0" smtClean="0"/>
              <a:t>ignore </a:t>
            </a:r>
            <a:r>
              <a:rPr lang="en-CA" dirty="0" err="1" smtClean="0"/>
              <a:t>ym</a:t>
            </a:r>
            <a:r>
              <a:rPr lang="en-CA" dirty="0" smtClean="0"/>
              <a:t>, and find the score of L(n, m-1)</a:t>
            </a:r>
          </a:p>
          <a:p>
            <a:pPr lvl="2"/>
            <a:endParaRPr lang="en-CA" dirty="0" smtClean="0"/>
          </a:p>
          <a:p>
            <a:pPr lvl="1"/>
            <a:r>
              <a:rPr lang="en-CA" dirty="0" smtClean="0"/>
              <a:t>If (</a:t>
            </a:r>
            <a:r>
              <a:rPr lang="en-CA" dirty="0" err="1" smtClean="0"/>
              <a:t>xn</a:t>
            </a:r>
            <a:r>
              <a:rPr lang="en-CA" dirty="0" smtClean="0"/>
              <a:t> == </a:t>
            </a:r>
            <a:r>
              <a:rPr lang="en-CA" dirty="0" err="1" smtClean="0"/>
              <a:t>ym</a:t>
            </a:r>
            <a:r>
              <a:rPr lang="en-CA" dirty="0" smtClean="0"/>
              <a:t>), is it always true that the </a:t>
            </a:r>
            <a:r>
              <a:rPr lang="en-CA" i="1" dirty="0" smtClean="0"/>
              <a:t>best</a:t>
            </a:r>
            <a:r>
              <a:rPr lang="en-CA" dirty="0" smtClean="0"/>
              <a:t> score is: </a:t>
            </a:r>
          </a:p>
          <a:p>
            <a:pPr lvl="2"/>
            <a:r>
              <a:rPr lang="en-CA" dirty="0" smtClean="0"/>
              <a:t>L(n, m) = L(n-1, m-1) + score(</a:t>
            </a:r>
            <a:r>
              <a:rPr lang="en-CA" dirty="0" err="1" smtClean="0"/>
              <a:t>xn</a:t>
            </a:r>
            <a:r>
              <a:rPr lang="en-CA" dirty="0" smtClean="0"/>
              <a:t>, </a:t>
            </a:r>
            <a:r>
              <a:rPr lang="en-CA" dirty="0" err="1" smtClean="0"/>
              <a:t>ym</a:t>
            </a:r>
            <a:r>
              <a:rPr lang="en-CA" dirty="0" smtClean="0"/>
              <a:t>)?</a:t>
            </a:r>
          </a:p>
        </p:txBody>
      </p:sp>
    </p:spTree>
    <p:extLst>
      <p:ext uri="{BB962C8B-B14F-4D97-AF65-F5344CB8AC3E}">
        <p14:creationId xmlns:p14="http://schemas.microsoft.com/office/powerpoint/2010/main" val="5282876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Play with GCD</a:t>
            </a:r>
            <a:endParaRPr lang="en-CA" b="1" dirty="0"/>
          </a:p>
        </p:txBody>
      </p:sp>
      <p:sp>
        <p:nvSpPr>
          <p:cNvPr id="3" name="Content Placeholder 2"/>
          <p:cNvSpPr>
            <a:spLocks noGrp="1"/>
          </p:cNvSpPr>
          <p:nvPr>
            <p:ph idx="1"/>
          </p:nvPr>
        </p:nvSpPr>
        <p:spPr>
          <a:xfrm>
            <a:off x="838200" y="1879413"/>
            <a:ext cx="10515600" cy="4351338"/>
          </a:xfrm>
        </p:spPr>
        <p:txBody>
          <a:bodyPr>
            <a:normAutofit fontScale="70000" lnSpcReduction="20000"/>
          </a:bodyPr>
          <a:lstStyle/>
          <a:p>
            <a:pPr marL="0" indent="0">
              <a:buNone/>
            </a:pPr>
            <a:r>
              <a:rPr lang="en-CA" sz="4000" b="1" dirty="0" smtClean="0"/>
              <a:t>Problem</a:t>
            </a:r>
          </a:p>
          <a:p>
            <a:pPr marL="0" indent="0">
              <a:buNone/>
            </a:pPr>
            <a:r>
              <a:rPr lang="en-CA" dirty="0" err="1" smtClean="0"/>
              <a:t>Minka</a:t>
            </a:r>
            <a:r>
              <a:rPr lang="en-CA" dirty="0" smtClean="0"/>
              <a:t> </a:t>
            </a:r>
            <a:r>
              <a:rPr lang="en-CA" dirty="0"/>
              <a:t>is very smart kid who recently started learning computer programming. </a:t>
            </a:r>
            <a:r>
              <a:rPr lang="en-CA" dirty="0" smtClean="0"/>
              <a:t>He </a:t>
            </a:r>
            <a:r>
              <a:rPr lang="en-CA" dirty="0"/>
              <a:t>learned how to calculate the Greatest Common Divisor (GCD) of given numbers. The </a:t>
            </a:r>
            <a:r>
              <a:rPr lang="en-CA" dirty="0" smtClean="0"/>
              <a:t>GCD</a:t>
            </a:r>
            <a:r>
              <a:rPr lang="en-CA" dirty="0"/>
              <a:t> of k </a:t>
            </a:r>
            <a:r>
              <a:rPr lang="en-CA" dirty="0" smtClean="0"/>
              <a:t>numbers, </a:t>
            </a:r>
            <a:r>
              <a:rPr lang="en-CA" dirty="0"/>
              <a:t>say [n1,n2,n3… </a:t>
            </a:r>
            <a:r>
              <a:rPr lang="en-CA" dirty="0" err="1"/>
              <a:t>nk</a:t>
            </a:r>
            <a:r>
              <a:rPr lang="en-CA" dirty="0" smtClean="0"/>
              <a:t>], </a:t>
            </a:r>
            <a:r>
              <a:rPr lang="en-CA" dirty="0"/>
              <a:t>is the largest positive integer that divides all these numbers without any </a:t>
            </a:r>
            <a:r>
              <a:rPr lang="en-CA" dirty="0" smtClean="0"/>
              <a:t>remainder. </a:t>
            </a:r>
          </a:p>
          <a:p>
            <a:pPr marL="0" indent="0">
              <a:buNone/>
            </a:pPr>
            <a:r>
              <a:rPr lang="en-CA" dirty="0" err="1" smtClean="0"/>
              <a:t>Minka</a:t>
            </a:r>
            <a:r>
              <a:rPr lang="en-CA" dirty="0" smtClean="0"/>
              <a:t> </a:t>
            </a:r>
            <a:r>
              <a:rPr lang="en-CA" dirty="0"/>
              <a:t>has N (1 &lt;= N &lt;= 10^5) balls and there is a number V (1 &lt;= V &lt;= 10^4) written on every ball. Now </a:t>
            </a:r>
            <a:r>
              <a:rPr lang="en-CA" dirty="0" err="1"/>
              <a:t>Minka</a:t>
            </a:r>
            <a:r>
              <a:rPr lang="en-CA" dirty="0"/>
              <a:t> has to perform Q queries, and in each query he wants to know the number of possible ways he can choose balls out of the N balls, so that GCD of the numbers written on the chosen balls equals to the number X of each query. </a:t>
            </a:r>
            <a:r>
              <a:rPr lang="en-CA" dirty="0" smtClean="0"/>
              <a:t> Since </a:t>
            </a:r>
            <a:r>
              <a:rPr lang="en-CA" dirty="0"/>
              <a:t>number of ways can be very large, your program should output the number of ways modulus 10^9+7. </a:t>
            </a:r>
            <a:endParaRPr lang="en-CA" dirty="0" smtClean="0"/>
          </a:p>
          <a:p>
            <a:pPr marL="0" indent="0">
              <a:buNone/>
            </a:pPr>
            <a:r>
              <a:rPr lang="en-CA" dirty="0" smtClean="0"/>
              <a:t/>
            </a:r>
            <a:br>
              <a:rPr lang="en-CA" dirty="0" smtClean="0"/>
            </a:br>
            <a:r>
              <a:rPr lang="en-CA" sz="4000" b="1" dirty="0"/>
              <a:t>Notes:</a:t>
            </a:r>
            <a:r>
              <a:rPr lang="en-CA" sz="4000" dirty="0"/>
              <a:t> </a:t>
            </a:r>
            <a:endParaRPr lang="en-CA" sz="4000" dirty="0" smtClean="0"/>
          </a:p>
          <a:p>
            <a:pPr marL="0" indent="0">
              <a:buNone/>
            </a:pPr>
            <a:r>
              <a:rPr lang="en-CA" dirty="0" smtClean="0"/>
              <a:t>1</a:t>
            </a:r>
            <a:r>
              <a:rPr lang="en-CA" dirty="0"/>
              <a:t>) There can be at most 100 distinct numbers written on N balls. </a:t>
            </a:r>
            <a:r>
              <a:rPr lang="en-CA" dirty="0" smtClean="0"/>
              <a:t/>
            </a:r>
            <a:br>
              <a:rPr lang="en-CA" dirty="0" smtClean="0"/>
            </a:br>
            <a:r>
              <a:rPr lang="en-CA" dirty="0"/>
              <a:t>2) By definition, the GCD is only defined for 2 or more numbers. For this problem, however, we will consider that the GCD of a single number may also defined and in such case the GCD of a single number will be equal to the number itself (i.e. the GCD of 2 is 2</a:t>
            </a:r>
            <a:r>
              <a:rPr lang="en-CA" dirty="0" smtClean="0"/>
              <a:t>.).</a:t>
            </a:r>
            <a:endParaRPr lang="en-CA" dirty="0"/>
          </a:p>
        </p:txBody>
      </p:sp>
      <p:sp>
        <p:nvSpPr>
          <p:cNvPr id="4" name="Rectangle 3"/>
          <p:cNvSpPr/>
          <p:nvPr/>
        </p:nvSpPr>
        <p:spPr>
          <a:xfrm>
            <a:off x="4504766" y="3899647"/>
            <a:ext cx="1855694" cy="29662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p:cNvSpPr/>
          <p:nvPr/>
        </p:nvSpPr>
        <p:spPr>
          <a:xfrm>
            <a:off x="3388660" y="4894145"/>
            <a:ext cx="2232211" cy="26221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6835589" y="3056662"/>
            <a:ext cx="2012576" cy="29165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2688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Play with GCD</a:t>
            </a:r>
            <a:endParaRPr lang="en-CA" b="1" dirty="0"/>
          </a:p>
        </p:txBody>
      </p:sp>
      <p:sp>
        <p:nvSpPr>
          <p:cNvPr id="5" name="Rectangle 4"/>
          <p:cNvSpPr/>
          <p:nvPr/>
        </p:nvSpPr>
        <p:spPr>
          <a:xfrm>
            <a:off x="838200" y="1502095"/>
            <a:ext cx="5533887" cy="523220"/>
          </a:xfrm>
          <a:prstGeom prst="rect">
            <a:avLst/>
          </a:prstGeom>
        </p:spPr>
        <p:txBody>
          <a:bodyPr wrap="none">
            <a:spAutoFit/>
          </a:bodyPr>
          <a:lstStyle/>
          <a:p>
            <a:r>
              <a:rPr lang="en-CA" sz="2800" dirty="0" smtClean="0">
                <a:latin typeface="Whitney SSm A"/>
              </a:rPr>
              <a:t>balls = {2, 3, 5, 6, 6},      X = {2, 5}</a:t>
            </a:r>
            <a:endParaRPr lang="en-CA" sz="2800" dirty="0"/>
          </a:p>
        </p:txBody>
      </p:sp>
      <p:sp>
        <p:nvSpPr>
          <p:cNvPr id="6" name="Rectangle 5"/>
          <p:cNvSpPr/>
          <p:nvPr/>
        </p:nvSpPr>
        <p:spPr>
          <a:xfrm>
            <a:off x="838200" y="2196630"/>
            <a:ext cx="5639685" cy="523220"/>
          </a:xfrm>
          <a:prstGeom prst="rect">
            <a:avLst/>
          </a:prstGeom>
        </p:spPr>
        <p:txBody>
          <a:bodyPr wrap="none">
            <a:spAutoFit/>
          </a:bodyPr>
          <a:lstStyle/>
          <a:p>
            <a:r>
              <a:rPr lang="en-CA" sz="2800" dirty="0" err="1" smtClean="0">
                <a:latin typeface="Whitney SSm A"/>
              </a:rPr>
              <a:t>gcd</a:t>
            </a:r>
            <a:r>
              <a:rPr lang="en-CA" sz="2800" dirty="0" smtClean="0">
                <a:latin typeface="Whitney SSm A"/>
              </a:rPr>
              <a:t>==2:  {2}, {2, 6}, {2, 6}, {2, 6, 6}</a:t>
            </a:r>
            <a:endParaRPr lang="en-CA" sz="2800" dirty="0"/>
          </a:p>
        </p:txBody>
      </p:sp>
      <p:sp>
        <p:nvSpPr>
          <p:cNvPr id="7" name="Rectangle 6"/>
          <p:cNvSpPr/>
          <p:nvPr/>
        </p:nvSpPr>
        <p:spPr>
          <a:xfrm>
            <a:off x="838200" y="2719850"/>
            <a:ext cx="2124299" cy="523220"/>
          </a:xfrm>
          <a:prstGeom prst="rect">
            <a:avLst/>
          </a:prstGeom>
        </p:spPr>
        <p:txBody>
          <a:bodyPr wrap="none">
            <a:spAutoFit/>
          </a:bodyPr>
          <a:lstStyle/>
          <a:p>
            <a:r>
              <a:rPr lang="en-CA" sz="2800" dirty="0" err="1" smtClean="0">
                <a:latin typeface="Whitney SSm A"/>
              </a:rPr>
              <a:t>gcd</a:t>
            </a:r>
            <a:r>
              <a:rPr lang="en-CA" sz="2800" dirty="0" smtClean="0">
                <a:latin typeface="Whitney SSm A"/>
              </a:rPr>
              <a:t>==5:  {5}</a:t>
            </a:r>
            <a:endParaRPr lang="en-CA" sz="2800" dirty="0"/>
          </a:p>
        </p:txBody>
      </p:sp>
      <p:sp>
        <p:nvSpPr>
          <p:cNvPr id="8" name="TextBox 7"/>
          <p:cNvSpPr txBox="1"/>
          <p:nvPr/>
        </p:nvSpPr>
        <p:spPr>
          <a:xfrm>
            <a:off x="838200" y="3608524"/>
            <a:ext cx="3332772" cy="646331"/>
          </a:xfrm>
          <a:prstGeom prst="rect">
            <a:avLst/>
          </a:prstGeom>
          <a:noFill/>
        </p:spPr>
        <p:txBody>
          <a:bodyPr wrap="none" rtlCol="0">
            <a:spAutoFit/>
          </a:bodyPr>
          <a:lstStyle/>
          <a:p>
            <a:r>
              <a:rPr lang="en-CA" sz="3600" dirty="0" smtClean="0">
                <a:solidFill>
                  <a:srgbClr val="0070C0"/>
                </a:solidFill>
              </a:rPr>
              <a:t>Can we simplify?</a:t>
            </a:r>
            <a:endParaRPr lang="en-CA" sz="3600" dirty="0">
              <a:solidFill>
                <a:srgbClr val="0070C0"/>
              </a:solidFill>
            </a:endParaRPr>
          </a:p>
        </p:txBody>
      </p:sp>
      <p:sp>
        <p:nvSpPr>
          <p:cNvPr id="9" name="Rectangle 8"/>
          <p:cNvSpPr/>
          <p:nvPr/>
        </p:nvSpPr>
        <p:spPr>
          <a:xfrm>
            <a:off x="838200" y="4295972"/>
            <a:ext cx="6377067" cy="523220"/>
          </a:xfrm>
          <a:prstGeom prst="rect">
            <a:avLst/>
          </a:prstGeom>
        </p:spPr>
        <p:txBody>
          <a:bodyPr wrap="none">
            <a:spAutoFit/>
          </a:bodyPr>
          <a:lstStyle/>
          <a:p>
            <a:r>
              <a:rPr lang="en-CA" sz="2800" dirty="0" smtClean="0">
                <a:latin typeface="Whitney SSm A"/>
              </a:rPr>
              <a:t>balls = {2, 3, 5, 6},  counts = {1, 1, 1, 2}</a:t>
            </a:r>
            <a:endParaRPr lang="en-CA" sz="2800" dirty="0"/>
          </a:p>
        </p:txBody>
      </p:sp>
      <p:sp>
        <p:nvSpPr>
          <p:cNvPr id="11" name="Rectangle 10"/>
          <p:cNvSpPr/>
          <p:nvPr/>
        </p:nvSpPr>
        <p:spPr>
          <a:xfrm>
            <a:off x="838200" y="4819192"/>
            <a:ext cx="3163045" cy="523220"/>
          </a:xfrm>
          <a:prstGeom prst="rect">
            <a:avLst/>
          </a:prstGeom>
        </p:spPr>
        <p:txBody>
          <a:bodyPr wrap="none">
            <a:spAutoFit/>
          </a:bodyPr>
          <a:lstStyle/>
          <a:p>
            <a:r>
              <a:rPr lang="en-CA" sz="2800" dirty="0" err="1" smtClean="0">
                <a:latin typeface="Whitney SSm A"/>
              </a:rPr>
              <a:t>gcd</a:t>
            </a:r>
            <a:r>
              <a:rPr lang="en-CA" sz="2800" dirty="0" smtClean="0">
                <a:latin typeface="Whitney SSm A"/>
              </a:rPr>
              <a:t>==2:  {2}, {2, 6}</a:t>
            </a:r>
            <a:endParaRPr lang="en-CA" sz="2800" dirty="0"/>
          </a:p>
        </p:txBody>
      </p:sp>
      <p:sp>
        <p:nvSpPr>
          <p:cNvPr id="12" name="TextBox 11"/>
          <p:cNvSpPr txBox="1"/>
          <p:nvPr/>
        </p:nvSpPr>
        <p:spPr>
          <a:xfrm>
            <a:off x="838200" y="5606984"/>
            <a:ext cx="7215950" cy="461665"/>
          </a:xfrm>
          <a:prstGeom prst="rect">
            <a:avLst/>
          </a:prstGeom>
          <a:noFill/>
        </p:spPr>
        <p:txBody>
          <a:bodyPr wrap="none" rtlCol="0">
            <a:spAutoFit/>
          </a:bodyPr>
          <a:lstStyle/>
          <a:p>
            <a:r>
              <a:rPr lang="en-CA" sz="2400" dirty="0" smtClean="0"/>
              <a:t>How many ways to use at least one “2” ball?                      </a:t>
            </a:r>
          </a:p>
        </p:txBody>
      </p:sp>
      <p:sp>
        <p:nvSpPr>
          <p:cNvPr id="13" name="Rectangle 12"/>
          <p:cNvSpPr/>
          <p:nvPr/>
        </p:nvSpPr>
        <p:spPr>
          <a:xfrm>
            <a:off x="8259593" y="5606544"/>
            <a:ext cx="968535" cy="461665"/>
          </a:xfrm>
          <a:prstGeom prst="rect">
            <a:avLst/>
          </a:prstGeom>
        </p:spPr>
        <p:txBody>
          <a:bodyPr wrap="none">
            <a:spAutoFit/>
          </a:bodyPr>
          <a:lstStyle/>
          <a:p>
            <a:r>
              <a:rPr lang="en-CA" sz="2400" dirty="0"/>
              <a:t> 2^1-1</a:t>
            </a:r>
          </a:p>
        </p:txBody>
      </p:sp>
      <p:sp>
        <p:nvSpPr>
          <p:cNvPr id="14" name="Rectangle 13"/>
          <p:cNvSpPr/>
          <p:nvPr/>
        </p:nvSpPr>
        <p:spPr>
          <a:xfrm>
            <a:off x="838200" y="5976316"/>
            <a:ext cx="6816803" cy="461665"/>
          </a:xfrm>
          <a:prstGeom prst="rect">
            <a:avLst/>
          </a:prstGeom>
        </p:spPr>
        <p:txBody>
          <a:bodyPr wrap="none">
            <a:spAutoFit/>
          </a:bodyPr>
          <a:lstStyle/>
          <a:p>
            <a:r>
              <a:rPr lang="en-CA" sz="2400" dirty="0"/>
              <a:t>How many ways to use at least one “2” and one “6”? </a:t>
            </a:r>
          </a:p>
        </p:txBody>
      </p:sp>
      <p:sp>
        <p:nvSpPr>
          <p:cNvPr id="15" name="Rectangle 14"/>
          <p:cNvSpPr/>
          <p:nvPr/>
        </p:nvSpPr>
        <p:spPr>
          <a:xfrm>
            <a:off x="8259593" y="5968691"/>
            <a:ext cx="2140330" cy="461665"/>
          </a:xfrm>
          <a:prstGeom prst="rect">
            <a:avLst/>
          </a:prstGeom>
        </p:spPr>
        <p:txBody>
          <a:bodyPr wrap="none">
            <a:spAutoFit/>
          </a:bodyPr>
          <a:lstStyle/>
          <a:p>
            <a:r>
              <a:rPr lang="en-CA" sz="2400" dirty="0"/>
              <a:t>(2^1-1)*(2^2-1)</a:t>
            </a:r>
          </a:p>
        </p:txBody>
      </p:sp>
    </p:spTree>
    <p:extLst>
      <p:ext uri="{BB962C8B-B14F-4D97-AF65-F5344CB8AC3E}">
        <p14:creationId xmlns:p14="http://schemas.microsoft.com/office/powerpoint/2010/main" val="2885622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2" grpId="0"/>
      <p:bldP spid="13" grpId="0"/>
      <p:bldP spid="14" grpId="0"/>
      <p:bldP spid="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Play with GCD</a:t>
            </a:r>
            <a:endParaRPr lang="en-CA" b="1" dirty="0"/>
          </a:p>
        </p:txBody>
      </p:sp>
      <p:sp>
        <p:nvSpPr>
          <p:cNvPr id="3" name="Content Placeholder 2"/>
          <p:cNvSpPr>
            <a:spLocks noGrp="1"/>
          </p:cNvSpPr>
          <p:nvPr>
            <p:ph idx="1"/>
          </p:nvPr>
        </p:nvSpPr>
        <p:spPr/>
        <p:txBody>
          <a:bodyPr/>
          <a:lstStyle/>
          <a:p>
            <a:r>
              <a:rPr lang="en-CA" dirty="0" smtClean="0"/>
              <a:t>Dynamic programming approach?</a:t>
            </a:r>
          </a:p>
          <a:p>
            <a:pPr lvl="1"/>
            <a:r>
              <a:rPr lang="en-CA" dirty="0" smtClean="0"/>
              <a:t>Construct a function, L(m, n) to give us something useful</a:t>
            </a:r>
          </a:p>
          <a:p>
            <a:pPr lvl="2"/>
            <a:r>
              <a:rPr lang="en-CA" dirty="0" smtClean="0"/>
              <a:t>What is m?  What is n?</a:t>
            </a:r>
          </a:p>
          <a:p>
            <a:pPr lvl="1"/>
            <a:r>
              <a:rPr lang="en-CA" dirty="0" smtClean="0"/>
              <a:t>Express L(m, n) in some way such that it depends on previously computed values for either smaller m’s or smaller n’s</a:t>
            </a:r>
          </a:p>
          <a:p>
            <a:pPr lvl="1"/>
            <a:endParaRPr lang="en-CA" dirty="0"/>
          </a:p>
          <a:p>
            <a:r>
              <a:rPr lang="en-CA" dirty="0" smtClean="0"/>
              <a:t>For a given query, x, </a:t>
            </a:r>
            <a:r>
              <a:rPr lang="en-CA" dirty="0"/>
              <a:t>i</a:t>
            </a:r>
            <a:r>
              <a:rPr lang="en-CA" dirty="0" smtClean="0"/>
              <a:t>f we find two numbers, (a, b) such that </a:t>
            </a:r>
            <a:br>
              <a:rPr lang="en-CA" dirty="0" smtClean="0"/>
            </a:br>
            <a:r>
              <a:rPr lang="en-CA" dirty="0" smtClean="0"/>
              <a:t>       </a:t>
            </a:r>
            <a:r>
              <a:rPr lang="en-CA" dirty="0" err="1" smtClean="0"/>
              <a:t>gcd</a:t>
            </a:r>
            <a:r>
              <a:rPr lang="en-CA" dirty="0" smtClean="0"/>
              <a:t>(a, b) == x</a:t>
            </a:r>
            <a:br>
              <a:rPr lang="en-CA" dirty="0" smtClean="0"/>
            </a:br>
            <a:r>
              <a:rPr lang="en-CA" dirty="0" smtClean="0"/>
              <a:t>then the # ways of achieving this is:</a:t>
            </a:r>
            <a:r>
              <a:rPr lang="en-CA" dirty="0"/>
              <a:t/>
            </a:r>
            <a:br>
              <a:rPr lang="en-CA" dirty="0"/>
            </a:br>
            <a:r>
              <a:rPr lang="en-CA" dirty="0" smtClean="0"/>
              <a:t>    (# ways of obtaining ‘a’) * (# ways of obtaining ‘b’)</a:t>
            </a:r>
          </a:p>
        </p:txBody>
      </p:sp>
    </p:spTree>
    <p:extLst>
      <p:ext uri="{BB962C8B-B14F-4D97-AF65-F5344CB8AC3E}">
        <p14:creationId xmlns:p14="http://schemas.microsoft.com/office/powerpoint/2010/main" val="21420630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Play with GCD</a:t>
            </a:r>
            <a:endParaRPr lang="en-CA" b="1" dirty="0"/>
          </a:p>
        </p:txBody>
      </p:sp>
      <p:sp>
        <p:nvSpPr>
          <p:cNvPr id="3" name="Content Placeholder 2"/>
          <p:cNvSpPr>
            <a:spLocks noGrp="1"/>
          </p:cNvSpPr>
          <p:nvPr>
            <p:ph idx="1"/>
          </p:nvPr>
        </p:nvSpPr>
        <p:spPr>
          <a:xfrm>
            <a:off x="838200" y="1462554"/>
            <a:ext cx="10515600" cy="2087469"/>
          </a:xfrm>
        </p:spPr>
        <p:txBody>
          <a:bodyPr/>
          <a:lstStyle/>
          <a:p>
            <a:r>
              <a:rPr lang="en-CA" dirty="0" smtClean="0"/>
              <a:t>L(m, n): </a:t>
            </a:r>
          </a:p>
          <a:p>
            <a:pPr lvl="1"/>
            <a:r>
              <a:rPr lang="en-CA" dirty="0" smtClean="0"/>
              <a:t># ways of obtaining </a:t>
            </a:r>
            <a:r>
              <a:rPr lang="en-CA" dirty="0" err="1" smtClean="0"/>
              <a:t>gcd</a:t>
            </a:r>
            <a:r>
              <a:rPr lang="en-CA" dirty="0" smtClean="0"/>
              <a:t>()==m with the first “n” unique balls</a:t>
            </a:r>
          </a:p>
          <a:p>
            <a:pPr lvl="1"/>
            <a:r>
              <a:rPr lang="en-CA" dirty="0" smtClean="0"/>
              <a:t>Ranges:</a:t>
            </a:r>
          </a:p>
          <a:p>
            <a:pPr lvl="2"/>
            <a:r>
              <a:rPr lang="en-CA" dirty="0" smtClean="0"/>
              <a:t>m: 1 </a:t>
            </a:r>
            <a:r>
              <a:rPr lang="en-CA" dirty="0" smtClean="0">
                <a:sym typeface="Wingdings" panose="05000000000000000000" pitchFamily="2" charset="2"/>
              </a:rPr>
              <a:t> max value of balls,  n:  1  number of unique balls</a:t>
            </a:r>
          </a:p>
          <a:p>
            <a:pPr lvl="2"/>
            <a:endParaRPr lang="en-CA" dirty="0"/>
          </a:p>
        </p:txBody>
      </p:sp>
      <p:sp>
        <p:nvSpPr>
          <p:cNvPr id="5" name="Content Placeholder 2"/>
          <p:cNvSpPr txBox="1">
            <a:spLocks/>
          </p:cNvSpPr>
          <p:nvPr/>
        </p:nvSpPr>
        <p:spPr>
          <a:xfrm>
            <a:off x="838200" y="3348318"/>
            <a:ext cx="10995212" cy="35096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pPr>
            <a:r>
              <a:rPr lang="en-CA" dirty="0" smtClean="0"/>
              <a:t>Can you relate the problem of “n” balls to “n-1” balls?</a:t>
            </a:r>
          </a:p>
          <a:p>
            <a:pPr marL="914400" lvl="1" indent="-457200">
              <a:spcAft>
                <a:spcPts val="600"/>
              </a:spcAft>
              <a:buFont typeface="+mj-lt"/>
              <a:buAutoNum type="arabicPeriod"/>
            </a:pPr>
            <a:r>
              <a:rPr lang="en-CA" dirty="0"/>
              <a:t>If we can find </a:t>
            </a:r>
            <a:r>
              <a:rPr lang="en-CA" dirty="0" err="1" smtClean="0"/>
              <a:t>gcd</a:t>
            </a:r>
            <a:r>
              <a:rPr lang="en-CA" dirty="0" smtClean="0"/>
              <a:t>(balls[0,…,n-1]) </a:t>
            </a:r>
            <a:r>
              <a:rPr lang="en-CA" dirty="0"/>
              <a:t>== </a:t>
            </a:r>
            <a:r>
              <a:rPr lang="en-CA" dirty="0" smtClean="0"/>
              <a:t>k, we have at least that many ways </a:t>
            </a:r>
            <a:br>
              <a:rPr lang="en-CA" dirty="0" smtClean="0"/>
            </a:br>
            <a:r>
              <a:rPr lang="en-CA" dirty="0" smtClean="0"/>
              <a:t>(we can choose to use no balls of type n)</a:t>
            </a:r>
          </a:p>
          <a:p>
            <a:pPr marL="914400" lvl="1" indent="-457200">
              <a:spcAft>
                <a:spcPts val="600"/>
              </a:spcAft>
              <a:buFont typeface="+mj-lt"/>
              <a:buAutoNum type="arabicPeriod"/>
            </a:pPr>
            <a:r>
              <a:rPr lang="en-CA" dirty="0"/>
              <a:t>If we can find </a:t>
            </a:r>
            <a:r>
              <a:rPr lang="en-CA" dirty="0" err="1"/>
              <a:t>gcd</a:t>
            </a:r>
            <a:r>
              <a:rPr lang="en-CA" dirty="0"/>
              <a:t>(balls[0,…,n-1]) == </a:t>
            </a:r>
            <a:r>
              <a:rPr lang="en-CA" dirty="0" smtClean="0"/>
              <a:t>k, then we can make new combinations:</a:t>
            </a:r>
            <a:r>
              <a:rPr lang="en-CA" dirty="0"/>
              <a:t/>
            </a:r>
            <a:br>
              <a:rPr lang="en-CA" dirty="0"/>
            </a:br>
            <a:r>
              <a:rPr lang="en-CA" dirty="0" smtClean="0"/>
              <a:t>      </a:t>
            </a:r>
            <a:r>
              <a:rPr lang="en-CA" dirty="0" err="1" smtClean="0"/>
              <a:t>gcd</a:t>
            </a:r>
            <a:r>
              <a:rPr lang="en-CA" dirty="0" smtClean="0"/>
              <a:t>(k, ball[n]) = r</a:t>
            </a:r>
            <a:r>
              <a:rPr lang="en-CA" dirty="0"/>
              <a:t/>
            </a:r>
            <a:br>
              <a:rPr lang="en-CA" dirty="0"/>
            </a:br>
            <a:r>
              <a:rPr lang="en-CA" dirty="0" smtClean="0"/>
              <a:t>And there are L(k, n-1) * (2^count[n]-1) ways of doing so</a:t>
            </a:r>
          </a:p>
          <a:p>
            <a:pPr marL="914400" lvl="1" indent="-457200">
              <a:spcAft>
                <a:spcPts val="600"/>
              </a:spcAft>
              <a:buFont typeface="+mj-lt"/>
              <a:buAutoNum type="arabicPeriod"/>
            </a:pPr>
            <a:r>
              <a:rPr lang="en-CA" dirty="0" smtClean="0"/>
              <a:t>We can choose no balls from [0, …, n-1], leaving  </a:t>
            </a:r>
            <a:r>
              <a:rPr lang="en-CA" dirty="0" err="1" smtClean="0"/>
              <a:t>gcd</a:t>
            </a:r>
            <a:r>
              <a:rPr lang="en-CA" dirty="0" smtClean="0"/>
              <a:t>(ball[n], ball[n]) = ball[n]</a:t>
            </a:r>
            <a:r>
              <a:rPr lang="en-CA" dirty="0"/>
              <a:t/>
            </a:r>
            <a:br>
              <a:rPr lang="en-CA" dirty="0"/>
            </a:br>
            <a:r>
              <a:rPr lang="en-CA" dirty="0" smtClean="0"/>
              <a:t>There are  </a:t>
            </a:r>
            <a:r>
              <a:rPr lang="en-CA" dirty="0"/>
              <a:t>(2^count[n]-1) </a:t>
            </a:r>
            <a:r>
              <a:rPr lang="en-CA" dirty="0" smtClean="0"/>
              <a:t>ways of doing this</a:t>
            </a:r>
          </a:p>
        </p:txBody>
      </p:sp>
    </p:spTree>
    <p:extLst>
      <p:ext uri="{BB962C8B-B14F-4D97-AF65-F5344CB8AC3E}">
        <p14:creationId xmlns:p14="http://schemas.microsoft.com/office/powerpoint/2010/main" val="313241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Play with GCD</a:t>
            </a:r>
            <a:endParaRPr lang="en-CA" b="1" dirty="0"/>
          </a:p>
        </p:txBody>
      </p:sp>
      <p:sp>
        <p:nvSpPr>
          <p:cNvPr id="4" name="Rectangle 3"/>
          <p:cNvSpPr/>
          <p:nvPr/>
        </p:nvSpPr>
        <p:spPr>
          <a:xfrm>
            <a:off x="838200" y="1502095"/>
            <a:ext cx="8739893" cy="523220"/>
          </a:xfrm>
          <a:prstGeom prst="rect">
            <a:avLst/>
          </a:prstGeom>
        </p:spPr>
        <p:txBody>
          <a:bodyPr wrap="none">
            <a:spAutoFit/>
          </a:bodyPr>
          <a:lstStyle/>
          <a:p>
            <a:r>
              <a:rPr lang="en-CA" sz="2800" dirty="0" smtClean="0">
                <a:latin typeface="Whitney SSm A"/>
              </a:rPr>
              <a:t>balls = {2, 3, 3, 5, 6, 6, 6},                          X = {1, 2, 5}</a:t>
            </a:r>
            <a:endParaRPr lang="en-CA" sz="2800" dirty="0"/>
          </a:p>
        </p:txBody>
      </p:sp>
      <p:sp>
        <p:nvSpPr>
          <p:cNvPr id="5" name="Rectangle 4"/>
          <p:cNvSpPr/>
          <p:nvPr/>
        </p:nvSpPr>
        <p:spPr>
          <a:xfrm>
            <a:off x="838200" y="2025315"/>
            <a:ext cx="6377067" cy="523220"/>
          </a:xfrm>
          <a:prstGeom prst="rect">
            <a:avLst/>
          </a:prstGeom>
        </p:spPr>
        <p:txBody>
          <a:bodyPr wrap="none">
            <a:spAutoFit/>
          </a:bodyPr>
          <a:lstStyle/>
          <a:p>
            <a:r>
              <a:rPr lang="en-CA" sz="2800" dirty="0" smtClean="0">
                <a:latin typeface="Whitney SSm A"/>
              </a:rPr>
              <a:t>balls = {2, 3, 5, 6},  counts = {1, 2, 1, 3}</a:t>
            </a:r>
            <a:endParaRPr lang="en-CA" sz="2800" dirty="0"/>
          </a:p>
        </p:txBody>
      </p:sp>
      <p:graphicFrame>
        <p:nvGraphicFramePr>
          <p:cNvPr id="6" name="Table 5"/>
          <p:cNvGraphicFramePr>
            <a:graphicFrameLocks noGrp="1"/>
          </p:cNvGraphicFramePr>
          <p:nvPr>
            <p:extLst>
              <p:ext uri="{D42A27DB-BD31-4B8C-83A1-F6EECF244321}">
                <p14:modId xmlns:p14="http://schemas.microsoft.com/office/powerpoint/2010/main" val="3508473349"/>
              </p:ext>
            </p:extLst>
          </p:nvPr>
        </p:nvGraphicFramePr>
        <p:xfrm>
          <a:off x="1749613" y="3368736"/>
          <a:ext cx="4570505" cy="2966720"/>
        </p:xfrm>
        <a:graphic>
          <a:graphicData uri="http://schemas.openxmlformats.org/drawingml/2006/table">
            <a:tbl>
              <a:tblPr firstRow="1" bandRow="1">
                <a:tableStyleId>{5940675A-B579-460E-94D1-54222C63F5DA}</a:tableStyleId>
              </a:tblPr>
              <a:tblGrid>
                <a:gridCol w="914101"/>
                <a:gridCol w="914101"/>
                <a:gridCol w="914101"/>
                <a:gridCol w="914101"/>
                <a:gridCol w="914101"/>
              </a:tblGrid>
              <a:tr h="370840">
                <a:tc>
                  <a:txBody>
                    <a:bodyPr/>
                    <a:lstStyle/>
                    <a:p>
                      <a:endParaRPr lang="en-CA" dirty="0"/>
                    </a:p>
                  </a:txBody>
                  <a:tcPr/>
                </a:tc>
                <a:tc>
                  <a:txBody>
                    <a:bodyPr/>
                    <a:lstStyle/>
                    <a:p>
                      <a:r>
                        <a:rPr lang="en-CA" dirty="0" smtClean="0"/>
                        <a:t>2</a:t>
                      </a:r>
                      <a:endParaRPr lang="en-CA" dirty="0"/>
                    </a:p>
                  </a:txBody>
                  <a:tcPr/>
                </a:tc>
                <a:tc>
                  <a:txBody>
                    <a:bodyPr/>
                    <a:lstStyle/>
                    <a:p>
                      <a:r>
                        <a:rPr lang="en-CA" dirty="0" smtClean="0"/>
                        <a:t>3</a:t>
                      </a:r>
                      <a:endParaRPr lang="en-CA" dirty="0"/>
                    </a:p>
                  </a:txBody>
                  <a:tcPr/>
                </a:tc>
                <a:tc>
                  <a:txBody>
                    <a:bodyPr/>
                    <a:lstStyle/>
                    <a:p>
                      <a:r>
                        <a:rPr lang="en-CA" dirty="0" smtClean="0"/>
                        <a:t>5</a:t>
                      </a:r>
                      <a:endParaRPr lang="en-CA" dirty="0"/>
                    </a:p>
                  </a:txBody>
                  <a:tcPr/>
                </a:tc>
                <a:tc>
                  <a:txBody>
                    <a:bodyPr/>
                    <a:lstStyle/>
                    <a:p>
                      <a:r>
                        <a:rPr lang="en-CA" dirty="0" smtClean="0"/>
                        <a:t>6</a:t>
                      </a:r>
                      <a:endParaRPr lang="en-CA" dirty="0"/>
                    </a:p>
                  </a:txBody>
                  <a:tcPr/>
                </a:tc>
              </a:tr>
              <a:tr h="370840">
                <a:tc>
                  <a:txBody>
                    <a:bodyPr/>
                    <a:lstStyle/>
                    <a:p>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r>
              <a:tr h="370840">
                <a:tc>
                  <a:txBody>
                    <a:bodyPr/>
                    <a:lstStyle/>
                    <a:p>
                      <a:r>
                        <a:rPr lang="en-CA" dirty="0" smtClean="0"/>
                        <a:t>1</a:t>
                      </a:r>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r>
              <a:tr h="370840">
                <a:tc>
                  <a:txBody>
                    <a:bodyPr/>
                    <a:lstStyle/>
                    <a:p>
                      <a:r>
                        <a:rPr lang="en-CA" dirty="0" smtClean="0"/>
                        <a:t>2</a:t>
                      </a:r>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r>
              <a:tr h="370840">
                <a:tc>
                  <a:txBody>
                    <a:bodyPr/>
                    <a:lstStyle/>
                    <a:p>
                      <a:r>
                        <a:rPr lang="en-CA" dirty="0" smtClean="0"/>
                        <a:t>3</a:t>
                      </a:r>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r>
              <a:tr h="370840">
                <a:tc>
                  <a:txBody>
                    <a:bodyPr/>
                    <a:lstStyle/>
                    <a:p>
                      <a:r>
                        <a:rPr lang="en-CA" dirty="0" smtClean="0"/>
                        <a:t>4</a:t>
                      </a:r>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r>
              <a:tr h="370840">
                <a:tc>
                  <a:txBody>
                    <a:bodyPr/>
                    <a:lstStyle/>
                    <a:p>
                      <a:r>
                        <a:rPr lang="en-CA" dirty="0" smtClean="0"/>
                        <a:t>5</a:t>
                      </a:r>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r>
              <a:tr h="370840">
                <a:tc>
                  <a:txBody>
                    <a:bodyPr/>
                    <a:lstStyle/>
                    <a:p>
                      <a:r>
                        <a:rPr lang="en-CA" dirty="0" smtClean="0"/>
                        <a:t>6</a:t>
                      </a:r>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r>
            </a:tbl>
          </a:graphicData>
        </a:graphic>
      </p:graphicFrame>
      <p:sp>
        <p:nvSpPr>
          <p:cNvPr id="8" name="Rectangle 7"/>
          <p:cNvSpPr/>
          <p:nvPr/>
        </p:nvSpPr>
        <p:spPr>
          <a:xfrm>
            <a:off x="3705287" y="2977619"/>
            <a:ext cx="659155" cy="369332"/>
          </a:xfrm>
          <a:prstGeom prst="rect">
            <a:avLst/>
          </a:prstGeom>
        </p:spPr>
        <p:txBody>
          <a:bodyPr wrap="none">
            <a:spAutoFit/>
          </a:bodyPr>
          <a:lstStyle/>
          <a:p>
            <a:r>
              <a:rPr lang="en-CA" dirty="0">
                <a:latin typeface="Whitney SSm A"/>
              </a:rPr>
              <a:t>balls</a:t>
            </a:r>
            <a:endParaRPr lang="en-CA" dirty="0"/>
          </a:p>
        </p:txBody>
      </p:sp>
      <p:sp>
        <p:nvSpPr>
          <p:cNvPr id="9" name="Rectangle 8"/>
          <p:cNvSpPr/>
          <p:nvPr/>
        </p:nvSpPr>
        <p:spPr>
          <a:xfrm rot="16200000">
            <a:off x="1094503" y="4667429"/>
            <a:ext cx="697627" cy="369332"/>
          </a:xfrm>
          <a:prstGeom prst="rect">
            <a:avLst/>
          </a:prstGeom>
        </p:spPr>
        <p:txBody>
          <a:bodyPr wrap="none">
            <a:spAutoFit/>
          </a:bodyPr>
          <a:lstStyle/>
          <a:p>
            <a:r>
              <a:rPr lang="en-CA" dirty="0" smtClean="0">
                <a:latin typeface="Whitney SSm A"/>
              </a:rPr>
              <a:t>GCD</a:t>
            </a:r>
            <a:endParaRPr lang="en-CA" dirty="0"/>
          </a:p>
        </p:txBody>
      </p:sp>
    </p:spTree>
    <p:extLst>
      <p:ext uri="{BB962C8B-B14F-4D97-AF65-F5344CB8AC3E}">
        <p14:creationId xmlns:p14="http://schemas.microsoft.com/office/powerpoint/2010/main" val="145382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Play with GCD</a:t>
            </a:r>
            <a:endParaRPr lang="en-CA" b="1" dirty="0"/>
          </a:p>
        </p:txBody>
      </p:sp>
      <p:sp>
        <p:nvSpPr>
          <p:cNvPr id="4" name="Rectangle 3"/>
          <p:cNvSpPr/>
          <p:nvPr/>
        </p:nvSpPr>
        <p:spPr>
          <a:xfrm>
            <a:off x="838200" y="1502095"/>
            <a:ext cx="8739893" cy="523220"/>
          </a:xfrm>
          <a:prstGeom prst="rect">
            <a:avLst/>
          </a:prstGeom>
        </p:spPr>
        <p:txBody>
          <a:bodyPr wrap="none">
            <a:spAutoFit/>
          </a:bodyPr>
          <a:lstStyle/>
          <a:p>
            <a:r>
              <a:rPr lang="en-CA" sz="2800" dirty="0" smtClean="0">
                <a:latin typeface="Whitney SSm A"/>
              </a:rPr>
              <a:t>balls = {2, 3, 3, 5, 6, 6, 6},                          X = {1, 2, 5}</a:t>
            </a:r>
            <a:endParaRPr lang="en-CA" sz="2800" dirty="0"/>
          </a:p>
        </p:txBody>
      </p:sp>
      <p:sp>
        <p:nvSpPr>
          <p:cNvPr id="5" name="Rectangle 4"/>
          <p:cNvSpPr/>
          <p:nvPr/>
        </p:nvSpPr>
        <p:spPr>
          <a:xfrm>
            <a:off x="838200" y="2025315"/>
            <a:ext cx="6377067" cy="523220"/>
          </a:xfrm>
          <a:prstGeom prst="rect">
            <a:avLst/>
          </a:prstGeom>
        </p:spPr>
        <p:txBody>
          <a:bodyPr wrap="none">
            <a:spAutoFit/>
          </a:bodyPr>
          <a:lstStyle/>
          <a:p>
            <a:r>
              <a:rPr lang="en-CA" sz="2800" dirty="0" smtClean="0">
                <a:latin typeface="Whitney SSm A"/>
              </a:rPr>
              <a:t>balls = {2, 3, 5, 6},  counts = {1, 2, 1, 3}</a:t>
            </a:r>
            <a:endParaRPr lang="en-CA" sz="2800" dirty="0"/>
          </a:p>
        </p:txBody>
      </p:sp>
      <p:graphicFrame>
        <p:nvGraphicFramePr>
          <p:cNvPr id="6" name="Table 5"/>
          <p:cNvGraphicFramePr>
            <a:graphicFrameLocks noGrp="1"/>
          </p:cNvGraphicFramePr>
          <p:nvPr>
            <p:extLst>
              <p:ext uri="{D42A27DB-BD31-4B8C-83A1-F6EECF244321}">
                <p14:modId xmlns:p14="http://schemas.microsoft.com/office/powerpoint/2010/main" val="3009092963"/>
              </p:ext>
            </p:extLst>
          </p:nvPr>
        </p:nvGraphicFramePr>
        <p:xfrm>
          <a:off x="1749613" y="3368736"/>
          <a:ext cx="4570505" cy="2966720"/>
        </p:xfrm>
        <a:graphic>
          <a:graphicData uri="http://schemas.openxmlformats.org/drawingml/2006/table">
            <a:tbl>
              <a:tblPr firstRow="1" bandRow="1">
                <a:tableStyleId>{5940675A-B579-460E-94D1-54222C63F5DA}</a:tableStyleId>
              </a:tblPr>
              <a:tblGrid>
                <a:gridCol w="914101"/>
                <a:gridCol w="914101"/>
                <a:gridCol w="914101"/>
                <a:gridCol w="914101"/>
                <a:gridCol w="914101"/>
              </a:tblGrid>
              <a:tr h="370840">
                <a:tc>
                  <a:txBody>
                    <a:bodyPr/>
                    <a:lstStyle/>
                    <a:p>
                      <a:endParaRPr lang="en-CA" dirty="0"/>
                    </a:p>
                  </a:txBody>
                  <a:tcPr/>
                </a:tc>
                <a:tc>
                  <a:txBody>
                    <a:bodyPr/>
                    <a:lstStyle/>
                    <a:p>
                      <a:r>
                        <a:rPr lang="en-CA" dirty="0" smtClean="0"/>
                        <a:t>2</a:t>
                      </a:r>
                      <a:endParaRPr lang="en-CA" dirty="0"/>
                    </a:p>
                  </a:txBody>
                  <a:tcPr/>
                </a:tc>
                <a:tc>
                  <a:txBody>
                    <a:bodyPr/>
                    <a:lstStyle/>
                    <a:p>
                      <a:r>
                        <a:rPr lang="en-CA" dirty="0" smtClean="0"/>
                        <a:t>3</a:t>
                      </a:r>
                      <a:endParaRPr lang="en-CA" dirty="0"/>
                    </a:p>
                  </a:txBody>
                  <a:tcPr/>
                </a:tc>
                <a:tc>
                  <a:txBody>
                    <a:bodyPr/>
                    <a:lstStyle/>
                    <a:p>
                      <a:r>
                        <a:rPr lang="en-CA" dirty="0" smtClean="0"/>
                        <a:t>5</a:t>
                      </a:r>
                      <a:endParaRPr lang="en-CA" dirty="0"/>
                    </a:p>
                  </a:txBody>
                  <a:tcPr/>
                </a:tc>
                <a:tc>
                  <a:txBody>
                    <a:bodyPr/>
                    <a:lstStyle/>
                    <a:p>
                      <a:r>
                        <a:rPr lang="en-CA" dirty="0" smtClean="0"/>
                        <a:t>6</a:t>
                      </a:r>
                      <a:endParaRPr lang="en-CA" dirty="0"/>
                    </a:p>
                  </a:txBody>
                  <a:tcPr/>
                </a:tc>
              </a:tr>
              <a:tr h="370840">
                <a:tc>
                  <a:txBody>
                    <a:bodyPr/>
                    <a:lstStyle/>
                    <a:p>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r>
              <a:tr h="370840">
                <a:tc>
                  <a:txBody>
                    <a:bodyPr/>
                    <a:lstStyle/>
                    <a:p>
                      <a:r>
                        <a:rPr lang="en-CA" dirty="0" smtClean="0"/>
                        <a:t>1</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c>
                  <a:txBody>
                    <a:bodyPr/>
                    <a:lstStyle/>
                    <a:p>
                      <a:pPr algn="ctr"/>
                      <a:endParaRPr lang="en-CA" dirty="0"/>
                    </a:p>
                  </a:txBody>
                  <a:tcPr/>
                </a:tc>
                <a:tc>
                  <a:txBody>
                    <a:bodyPr/>
                    <a:lstStyle/>
                    <a:p>
                      <a:pPr algn="ctr"/>
                      <a:endParaRPr lang="en-CA" dirty="0"/>
                    </a:p>
                  </a:txBody>
                  <a:tcPr/>
                </a:tc>
              </a:tr>
              <a:tr h="370840">
                <a:tc>
                  <a:txBody>
                    <a:bodyPr/>
                    <a:lstStyle/>
                    <a:p>
                      <a:r>
                        <a:rPr lang="en-CA" dirty="0" smtClean="0"/>
                        <a:t>2</a:t>
                      </a:r>
                      <a:endParaRPr lang="en-CA" dirty="0"/>
                    </a:p>
                  </a:txBody>
                  <a:tcPr/>
                </a:tc>
                <a:tc>
                  <a:txBody>
                    <a:bodyPr/>
                    <a:lstStyle/>
                    <a:p>
                      <a:pPr algn="ctr"/>
                      <a:r>
                        <a:rPr lang="en-CA" dirty="0" smtClean="0"/>
                        <a:t>1</a:t>
                      </a:r>
                      <a:endParaRPr lang="en-CA" dirty="0"/>
                    </a:p>
                  </a:txBody>
                  <a:tcPr/>
                </a:tc>
                <a:tc>
                  <a:txBody>
                    <a:bodyPr/>
                    <a:lstStyle/>
                    <a:p>
                      <a:pPr algn="ctr"/>
                      <a:endParaRPr lang="en-CA" dirty="0"/>
                    </a:p>
                  </a:txBody>
                  <a:tcPr/>
                </a:tc>
                <a:tc>
                  <a:txBody>
                    <a:bodyPr/>
                    <a:lstStyle/>
                    <a:p>
                      <a:pPr algn="ctr"/>
                      <a:endParaRPr lang="en-CA" dirty="0"/>
                    </a:p>
                  </a:txBody>
                  <a:tcPr/>
                </a:tc>
                <a:tc>
                  <a:txBody>
                    <a:bodyPr/>
                    <a:lstStyle/>
                    <a:p>
                      <a:pPr algn="ctr"/>
                      <a:endParaRPr lang="en-CA" dirty="0"/>
                    </a:p>
                  </a:txBody>
                  <a:tcPr/>
                </a:tc>
              </a:tr>
              <a:tr h="370840">
                <a:tc>
                  <a:txBody>
                    <a:bodyPr/>
                    <a:lstStyle/>
                    <a:p>
                      <a:r>
                        <a:rPr lang="en-CA" dirty="0" smtClean="0"/>
                        <a:t>3</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c>
                  <a:txBody>
                    <a:bodyPr/>
                    <a:lstStyle/>
                    <a:p>
                      <a:pPr algn="ctr"/>
                      <a:endParaRPr lang="en-CA" dirty="0"/>
                    </a:p>
                  </a:txBody>
                  <a:tcPr/>
                </a:tc>
                <a:tc>
                  <a:txBody>
                    <a:bodyPr/>
                    <a:lstStyle/>
                    <a:p>
                      <a:pPr algn="ctr"/>
                      <a:endParaRPr lang="en-CA" dirty="0"/>
                    </a:p>
                  </a:txBody>
                  <a:tcPr/>
                </a:tc>
              </a:tr>
              <a:tr h="370840">
                <a:tc>
                  <a:txBody>
                    <a:bodyPr/>
                    <a:lstStyle/>
                    <a:p>
                      <a:r>
                        <a:rPr lang="en-CA" dirty="0" smtClean="0"/>
                        <a:t>4</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c>
                  <a:txBody>
                    <a:bodyPr/>
                    <a:lstStyle/>
                    <a:p>
                      <a:pPr algn="ctr"/>
                      <a:endParaRPr lang="en-CA" dirty="0"/>
                    </a:p>
                  </a:txBody>
                  <a:tcPr/>
                </a:tc>
                <a:tc>
                  <a:txBody>
                    <a:bodyPr/>
                    <a:lstStyle/>
                    <a:p>
                      <a:pPr algn="ctr"/>
                      <a:endParaRPr lang="en-CA" dirty="0"/>
                    </a:p>
                  </a:txBody>
                  <a:tcPr/>
                </a:tc>
              </a:tr>
              <a:tr h="370840">
                <a:tc>
                  <a:txBody>
                    <a:bodyPr/>
                    <a:lstStyle/>
                    <a:p>
                      <a:r>
                        <a:rPr lang="en-CA" dirty="0" smtClean="0"/>
                        <a:t>5</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c>
                  <a:txBody>
                    <a:bodyPr/>
                    <a:lstStyle/>
                    <a:p>
                      <a:pPr algn="ctr"/>
                      <a:endParaRPr lang="en-CA" dirty="0"/>
                    </a:p>
                  </a:txBody>
                  <a:tcPr/>
                </a:tc>
                <a:tc>
                  <a:txBody>
                    <a:bodyPr/>
                    <a:lstStyle/>
                    <a:p>
                      <a:pPr algn="ctr"/>
                      <a:endParaRPr lang="en-CA" dirty="0"/>
                    </a:p>
                  </a:txBody>
                  <a:tcPr/>
                </a:tc>
              </a:tr>
              <a:tr h="370840">
                <a:tc>
                  <a:txBody>
                    <a:bodyPr/>
                    <a:lstStyle/>
                    <a:p>
                      <a:r>
                        <a:rPr lang="en-CA" dirty="0" smtClean="0"/>
                        <a:t>6</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c>
                  <a:txBody>
                    <a:bodyPr/>
                    <a:lstStyle/>
                    <a:p>
                      <a:pPr algn="ctr"/>
                      <a:endParaRPr lang="en-CA" dirty="0"/>
                    </a:p>
                  </a:txBody>
                  <a:tcPr/>
                </a:tc>
                <a:tc>
                  <a:txBody>
                    <a:bodyPr/>
                    <a:lstStyle/>
                    <a:p>
                      <a:pPr algn="ctr"/>
                      <a:endParaRPr lang="en-CA" dirty="0"/>
                    </a:p>
                  </a:txBody>
                  <a:tcPr/>
                </a:tc>
              </a:tr>
            </a:tbl>
          </a:graphicData>
        </a:graphic>
      </p:graphicFrame>
      <p:sp>
        <p:nvSpPr>
          <p:cNvPr id="8" name="Rectangle 7"/>
          <p:cNvSpPr/>
          <p:nvPr/>
        </p:nvSpPr>
        <p:spPr>
          <a:xfrm>
            <a:off x="3705287" y="2977619"/>
            <a:ext cx="659155" cy="369332"/>
          </a:xfrm>
          <a:prstGeom prst="rect">
            <a:avLst/>
          </a:prstGeom>
        </p:spPr>
        <p:txBody>
          <a:bodyPr wrap="none">
            <a:spAutoFit/>
          </a:bodyPr>
          <a:lstStyle/>
          <a:p>
            <a:r>
              <a:rPr lang="en-CA" dirty="0">
                <a:latin typeface="Whitney SSm A"/>
              </a:rPr>
              <a:t>balls</a:t>
            </a:r>
            <a:endParaRPr lang="en-CA" dirty="0"/>
          </a:p>
        </p:txBody>
      </p:sp>
      <p:sp>
        <p:nvSpPr>
          <p:cNvPr id="9" name="Rectangle 8"/>
          <p:cNvSpPr/>
          <p:nvPr/>
        </p:nvSpPr>
        <p:spPr>
          <a:xfrm rot="16200000">
            <a:off x="1094503" y="4667429"/>
            <a:ext cx="697627" cy="369332"/>
          </a:xfrm>
          <a:prstGeom prst="rect">
            <a:avLst/>
          </a:prstGeom>
        </p:spPr>
        <p:txBody>
          <a:bodyPr wrap="none">
            <a:spAutoFit/>
          </a:bodyPr>
          <a:lstStyle/>
          <a:p>
            <a:r>
              <a:rPr lang="en-CA" dirty="0" smtClean="0">
                <a:latin typeface="Whitney SSm A"/>
              </a:rPr>
              <a:t>GCD</a:t>
            </a:r>
            <a:endParaRPr lang="en-CA" dirty="0"/>
          </a:p>
        </p:txBody>
      </p:sp>
      <p:sp>
        <p:nvSpPr>
          <p:cNvPr id="3" name="Rectangle 2"/>
          <p:cNvSpPr/>
          <p:nvPr/>
        </p:nvSpPr>
        <p:spPr>
          <a:xfrm>
            <a:off x="6575613" y="3368736"/>
            <a:ext cx="4880586" cy="369332"/>
          </a:xfrm>
          <a:prstGeom prst="rect">
            <a:avLst/>
          </a:prstGeom>
        </p:spPr>
        <p:txBody>
          <a:bodyPr wrap="square">
            <a:spAutoFit/>
          </a:bodyPr>
          <a:lstStyle/>
          <a:p>
            <a:pPr lvl="1">
              <a:spcAft>
                <a:spcPts val="600"/>
              </a:spcAft>
            </a:pPr>
            <a:r>
              <a:rPr lang="en-CA" dirty="0" smtClean="0"/>
              <a:t>3)  </a:t>
            </a:r>
            <a:r>
              <a:rPr lang="en-CA" dirty="0" err="1" smtClean="0"/>
              <a:t>gcd</a:t>
            </a:r>
            <a:r>
              <a:rPr lang="en-CA" dirty="0" smtClean="0"/>
              <a:t>(ball[0]) </a:t>
            </a:r>
            <a:r>
              <a:rPr lang="en-CA" dirty="0"/>
              <a:t>= </a:t>
            </a:r>
            <a:r>
              <a:rPr lang="en-CA" dirty="0" smtClean="0"/>
              <a:t>ball[0],   (2^count[0]-</a:t>
            </a:r>
            <a:r>
              <a:rPr lang="en-CA" dirty="0"/>
              <a:t>1) </a:t>
            </a:r>
            <a:r>
              <a:rPr lang="en-CA" dirty="0" smtClean="0"/>
              <a:t>ways</a:t>
            </a:r>
            <a:endParaRPr lang="en-CA" dirty="0"/>
          </a:p>
        </p:txBody>
      </p:sp>
    </p:spTree>
    <p:extLst>
      <p:ext uri="{BB962C8B-B14F-4D97-AF65-F5344CB8AC3E}">
        <p14:creationId xmlns:p14="http://schemas.microsoft.com/office/powerpoint/2010/main" val="7920890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Play with GCD</a:t>
            </a:r>
            <a:endParaRPr lang="en-CA" b="1" dirty="0"/>
          </a:p>
        </p:txBody>
      </p:sp>
      <p:sp>
        <p:nvSpPr>
          <p:cNvPr id="4" name="Rectangle 3"/>
          <p:cNvSpPr/>
          <p:nvPr/>
        </p:nvSpPr>
        <p:spPr>
          <a:xfrm>
            <a:off x="838200" y="1502095"/>
            <a:ext cx="8739893" cy="523220"/>
          </a:xfrm>
          <a:prstGeom prst="rect">
            <a:avLst/>
          </a:prstGeom>
        </p:spPr>
        <p:txBody>
          <a:bodyPr wrap="none">
            <a:spAutoFit/>
          </a:bodyPr>
          <a:lstStyle/>
          <a:p>
            <a:r>
              <a:rPr lang="en-CA" sz="2800" dirty="0" smtClean="0">
                <a:latin typeface="Whitney SSm A"/>
              </a:rPr>
              <a:t>balls = {2, 3, 3, 5, 6, 6, 6},                          X = {1, 2, 5}</a:t>
            </a:r>
            <a:endParaRPr lang="en-CA" sz="2800" dirty="0"/>
          </a:p>
        </p:txBody>
      </p:sp>
      <p:sp>
        <p:nvSpPr>
          <p:cNvPr id="5" name="Rectangle 4"/>
          <p:cNvSpPr/>
          <p:nvPr/>
        </p:nvSpPr>
        <p:spPr>
          <a:xfrm>
            <a:off x="838200" y="2025315"/>
            <a:ext cx="6377067" cy="523220"/>
          </a:xfrm>
          <a:prstGeom prst="rect">
            <a:avLst/>
          </a:prstGeom>
        </p:spPr>
        <p:txBody>
          <a:bodyPr wrap="none">
            <a:spAutoFit/>
          </a:bodyPr>
          <a:lstStyle/>
          <a:p>
            <a:r>
              <a:rPr lang="en-CA" sz="2800" dirty="0" smtClean="0">
                <a:latin typeface="Whitney SSm A"/>
              </a:rPr>
              <a:t>balls = {2, 3, 5, 6},  counts = {1, 2, 1, 3}</a:t>
            </a:r>
            <a:endParaRPr lang="en-CA" sz="2800" dirty="0"/>
          </a:p>
        </p:txBody>
      </p:sp>
      <p:graphicFrame>
        <p:nvGraphicFramePr>
          <p:cNvPr id="6" name="Table 5"/>
          <p:cNvGraphicFramePr>
            <a:graphicFrameLocks noGrp="1"/>
          </p:cNvGraphicFramePr>
          <p:nvPr>
            <p:extLst>
              <p:ext uri="{D42A27DB-BD31-4B8C-83A1-F6EECF244321}">
                <p14:modId xmlns:p14="http://schemas.microsoft.com/office/powerpoint/2010/main" val="415861856"/>
              </p:ext>
            </p:extLst>
          </p:nvPr>
        </p:nvGraphicFramePr>
        <p:xfrm>
          <a:off x="1749613" y="3368736"/>
          <a:ext cx="4570505" cy="2966720"/>
        </p:xfrm>
        <a:graphic>
          <a:graphicData uri="http://schemas.openxmlformats.org/drawingml/2006/table">
            <a:tbl>
              <a:tblPr firstRow="1" bandRow="1">
                <a:tableStyleId>{5940675A-B579-460E-94D1-54222C63F5DA}</a:tableStyleId>
              </a:tblPr>
              <a:tblGrid>
                <a:gridCol w="914101"/>
                <a:gridCol w="914101"/>
                <a:gridCol w="914101"/>
                <a:gridCol w="914101"/>
                <a:gridCol w="914101"/>
              </a:tblGrid>
              <a:tr h="370840">
                <a:tc>
                  <a:txBody>
                    <a:bodyPr/>
                    <a:lstStyle/>
                    <a:p>
                      <a:endParaRPr lang="en-CA" dirty="0"/>
                    </a:p>
                  </a:txBody>
                  <a:tcPr/>
                </a:tc>
                <a:tc>
                  <a:txBody>
                    <a:bodyPr/>
                    <a:lstStyle/>
                    <a:p>
                      <a:r>
                        <a:rPr lang="en-CA" dirty="0" smtClean="0"/>
                        <a:t>2</a:t>
                      </a:r>
                      <a:endParaRPr lang="en-CA" dirty="0"/>
                    </a:p>
                  </a:txBody>
                  <a:tcPr/>
                </a:tc>
                <a:tc>
                  <a:txBody>
                    <a:bodyPr/>
                    <a:lstStyle/>
                    <a:p>
                      <a:r>
                        <a:rPr lang="en-CA" dirty="0" smtClean="0"/>
                        <a:t>3</a:t>
                      </a:r>
                      <a:endParaRPr lang="en-CA" dirty="0"/>
                    </a:p>
                  </a:txBody>
                  <a:tcPr/>
                </a:tc>
                <a:tc>
                  <a:txBody>
                    <a:bodyPr/>
                    <a:lstStyle/>
                    <a:p>
                      <a:r>
                        <a:rPr lang="en-CA" dirty="0" smtClean="0"/>
                        <a:t>5</a:t>
                      </a:r>
                      <a:endParaRPr lang="en-CA" dirty="0"/>
                    </a:p>
                  </a:txBody>
                  <a:tcPr/>
                </a:tc>
                <a:tc>
                  <a:txBody>
                    <a:bodyPr/>
                    <a:lstStyle/>
                    <a:p>
                      <a:r>
                        <a:rPr lang="en-CA" dirty="0" smtClean="0"/>
                        <a:t>6</a:t>
                      </a:r>
                      <a:endParaRPr lang="en-CA" dirty="0"/>
                    </a:p>
                  </a:txBody>
                  <a:tcPr/>
                </a:tc>
              </a:tr>
              <a:tr h="370840">
                <a:tc>
                  <a:txBody>
                    <a:bodyPr/>
                    <a:lstStyle/>
                    <a:p>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r>
              <a:tr h="370840">
                <a:tc>
                  <a:txBody>
                    <a:bodyPr/>
                    <a:lstStyle/>
                    <a:p>
                      <a:r>
                        <a:rPr lang="en-CA" dirty="0" smtClean="0"/>
                        <a:t>1</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c>
                  <a:txBody>
                    <a:bodyPr/>
                    <a:lstStyle/>
                    <a:p>
                      <a:pPr algn="ctr"/>
                      <a:endParaRPr lang="en-CA" dirty="0"/>
                    </a:p>
                  </a:txBody>
                  <a:tcPr/>
                </a:tc>
              </a:tr>
              <a:tr h="370840">
                <a:tc>
                  <a:txBody>
                    <a:bodyPr/>
                    <a:lstStyle/>
                    <a:p>
                      <a:r>
                        <a:rPr lang="en-CA" dirty="0" smtClean="0"/>
                        <a:t>2</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c>
                  <a:txBody>
                    <a:bodyPr/>
                    <a:lstStyle/>
                    <a:p>
                      <a:pPr algn="ctr"/>
                      <a:endParaRPr lang="en-CA" dirty="0"/>
                    </a:p>
                  </a:txBody>
                  <a:tcPr/>
                </a:tc>
                <a:tc>
                  <a:txBody>
                    <a:bodyPr/>
                    <a:lstStyle/>
                    <a:p>
                      <a:pPr algn="ctr"/>
                      <a:endParaRPr lang="en-CA" dirty="0"/>
                    </a:p>
                  </a:txBody>
                  <a:tcPr/>
                </a:tc>
              </a:tr>
              <a:tr h="370840">
                <a:tc>
                  <a:txBody>
                    <a:bodyPr/>
                    <a:lstStyle/>
                    <a:p>
                      <a:r>
                        <a:rPr lang="en-CA" dirty="0" smtClean="0"/>
                        <a:t>3</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c>
                  <a:txBody>
                    <a:bodyPr/>
                    <a:lstStyle/>
                    <a:p>
                      <a:pPr algn="ctr"/>
                      <a:endParaRPr lang="en-CA" dirty="0"/>
                    </a:p>
                  </a:txBody>
                  <a:tcPr/>
                </a:tc>
              </a:tr>
              <a:tr h="370840">
                <a:tc>
                  <a:txBody>
                    <a:bodyPr/>
                    <a:lstStyle/>
                    <a:p>
                      <a:r>
                        <a:rPr lang="en-CA" dirty="0" smtClean="0"/>
                        <a:t>4</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c>
                  <a:txBody>
                    <a:bodyPr/>
                    <a:lstStyle/>
                    <a:p>
                      <a:pPr algn="ctr"/>
                      <a:endParaRPr lang="en-CA" dirty="0"/>
                    </a:p>
                  </a:txBody>
                  <a:tcPr/>
                </a:tc>
              </a:tr>
              <a:tr h="370840">
                <a:tc>
                  <a:txBody>
                    <a:bodyPr/>
                    <a:lstStyle/>
                    <a:p>
                      <a:r>
                        <a:rPr lang="en-CA" dirty="0" smtClean="0"/>
                        <a:t>5</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c>
                  <a:txBody>
                    <a:bodyPr/>
                    <a:lstStyle/>
                    <a:p>
                      <a:pPr algn="ctr"/>
                      <a:endParaRPr lang="en-CA" dirty="0"/>
                    </a:p>
                  </a:txBody>
                  <a:tcPr/>
                </a:tc>
              </a:tr>
              <a:tr h="370840">
                <a:tc>
                  <a:txBody>
                    <a:bodyPr/>
                    <a:lstStyle/>
                    <a:p>
                      <a:r>
                        <a:rPr lang="en-CA" dirty="0" smtClean="0"/>
                        <a:t>6</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c>
                  <a:txBody>
                    <a:bodyPr/>
                    <a:lstStyle/>
                    <a:p>
                      <a:pPr algn="ctr"/>
                      <a:endParaRPr lang="en-CA" dirty="0"/>
                    </a:p>
                  </a:txBody>
                  <a:tcPr/>
                </a:tc>
              </a:tr>
            </a:tbl>
          </a:graphicData>
        </a:graphic>
      </p:graphicFrame>
      <p:sp>
        <p:nvSpPr>
          <p:cNvPr id="8" name="Rectangle 7"/>
          <p:cNvSpPr/>
          <p:nvPr/>
        </p:nvSpPr>
        <p:spPr>
          <a:xfrm>
            <a:off x="3705287" y="2977619"/>
            <a:ext cx="659155" cy="369332"/>
          </a:xfrm>
          <a:prstGeom prst="rect">
            <a:avLst/>
          </a:prstGeom>
        </p:spPr>
        <p:txBody>
          <a:bodyPr wrap="none">
            <a:spAutoFit/>
          </a:bodyPr>
          <a:lstStyle/>
          <a:p>
            <a:r>
              <a:rPr lang="en-CA" dirty="0">
                <a:latin typeface="Whitney SSm A"/>
              </a:rPr>
              <a:t>balls</a:t>
            </a:r>
            <a:endParaRPr lang="en-CA" dirty="0"/>
          </a:p>
        </p:txBody>
      </p:sp>
      <p:sp>
        <p:nvSpPr>
          <p:cNvPr id="9" name="Rectangle 8"/>
          <p:cNvSpPr/>
          <p:nvPr/>
        </p:nvSpPr>
        <p:spPr>
          <a:xfrm rot="16200000">
            <a:off x="1094503" y="4667429"/>
            <a:ext cx="697627" cy="369332"/>
          </a:xfrm>
          <a:prstGeom prst="rect">
            <a:avLst/>
          </a:prstGeom>
        </p:spPr>
        <p:txBody>
          <a:bodyPr wrap="none">
            <a:spAutoFit/>
          </a:bodyPr>
          <a:lstStyle/>
          <a:p>
            <a:r>
              <a:rPr lang="en-CA" dirty="0" smtClean="0">
                <a:latin typeface="Whitney SSm A"/>
              </a:rPr>
              <a:t>GCD</a:t>
            </a:r>
            <a:endParaRPr lang="en-CA" dirty="0"/>
          </a:p>
        </p:txBody>
      </p:sp>
      <p:sp>
        <p:nvSpPr>
          <p:cNvPr id="3" name="Rectangle 2"/>
          <p:cNvSpPr/>
          <p:nvPr/>
        </p:nvSpPr>
        <p:spPr>
          <a:xfrm>
            <a:off x="6575613" y="3368736"/>
            <a:ext cx="4880586" cy="369332"/>
          </a:xfrm>
          <a:prstGeom prst="rect">
            <a:avLst/>
          </a:prstGeom>
        </p:spPr>
        <p:txBody>
          <a:bodyPr wrap="square">
            <a:spAutoFit/>
          </a:bodyPr>
          <a:lstStyle/>
          <a:p>
            <a:pPr lvl="1">
              <a:spcAft>
                <a:spcPts val="600"/>
              </a:spcAft>
            </a:pPr>
            <a:r>
              <a:rPr lang="en-CA" dirty="0"/>
              <a:t>1</a:t>
            </a:r>
            <a:r>
              <a:rPr lang="en-CA" dirty="0" smtClean="0"/>
              <a:t>) choose 0 of ball[1]</a:t>
            </a:r>
            <a:endParaRPr lang="en-CA" dirty="0"/>
          </a:p>
        </p:txBody>
      </p:sp>
    </p:spTree>
    <p:extLst>
      <p:ext uri="{BB962C8B-B14F-4D97-AF65-F5344CB8AC3E}">
        <p14:creationId xmlns:p14="http://schemas.microsoft.com/office/powerpoint/2010/main" val="28434856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Game of Thrones - I</a:t>
            </a:r>
            <a:endParaRPr lang="en-CA" b="1" dirty="0"/>
          </a:p>
        </p:txBody>
      </p:sp>
      <p:sp>
        <p:nvSpPr>
          <p:cNvPr id="4" name="TextBox 3"/>
          <p:cNvSpPr txBox="1"/>
          <p:nvPr/>
        </p:nvSpPr>
        <p:spPr>
          <a:xfrm>
            <a:off x="1788459" y="2286000"/>
            <a:ext cx="1641796" cy="584775"/>
          </a:xfrm>
          <a:prstGeom prst="rect">
            <a:avLst/>
          </a:prstGeom>
          <a:noFill/>
        </p:spPr>
        <p:txBody>
          <a:bodyPr wrap="none" rtlCol="0">
            <a:spAutoFit/>
          </a:bodyPr>
          <a:lstStyle/>
          <a:p>
            <a:r>
              <a:rPr lang="en-CA" sz="3200" dirty="0" err="1" smtClean="0"/>
              <a:t>aaabbbb</a:t>
            </a:r>
            <a:endParaRPr lang="en-CA" sz="3200" dirty="0"/>
          </a:p>
        </p:txBody>
      </p:sp>
      <p:sp>
        <p:nvSpPr>
          <p:cNvPr id="5" name="TextBox 4"/>
          <p:cNvSpPr txBox="1"/>
          <p:nvPr/>
        </p:nvSpPr>
        <p:spPr>
          <a:xfrm>
            <a:off x="7806170" y="2286000"/>
            <a:ext cx="1641796" cy="584775"/>
          </a:xfrm>
          <a:prstGeom prst="rect">
            <a:avLst/>
          </a:prstGeom>
          <a:noFill/>
        </p:spPr>
        <p:txBody>
          <a:bodyPr wrap="none" rtlCol="0">
            <a:spAutoFit/>
          </a:bodyPr>
          <a:lstStyle/>
          <a:p>
            <a:r>
              <a:rPr lang="en-CA" sz="3200" dirty="0" err="1" smtClean="0"/>
              <a:t>bbaaabb</a:t>
            </a:r>
            <a:endParaRPr lang="en-CA" sz="3200" dirty="0"/>
          </a:p>
        </p:txBody>
      </p:sp>
      <p:sp>
        <p:nvSpPr>
          <p:cNvPr id="6" name="Right Arrow 5"/>
          <p:cNvSpPr/>
          <p:nvPr/>
        </p:nvSpPr>
        <p:spPr>
          <a:xfrm>
            <a:off x="6096000" y="2457363"/>
            <a:ext cx="685800" cy="2420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p:cNvSpPr/>
          <p:nvPr/>
        </p:nvSpPr>
        <p:spPr>
          <a:xfrm>
            <a:off x="1855645" y="3688135"/>
            <a:ext cx="3619132" cy="584775"/>
          </a:xfrm>
          <a:prstGeom prst="rect">
            <a:avLst/>
          </a:prstGeom>
        </p:spPr>
        <p:txBody>
          <a:bodyPr wrap="none">
            <a:spAutoFit/>
          </a:bodyPr>
          <a:lstStyle/>
          <a:p>
            <a:r>
              <a:rPr lang="en-CA" sz="3200" dirty="0" err="1"/>
              <a:t>cdefghmnopqrstuvw</a:t>
            </a:r>
            <a:endParaRPr lang="en-CA" sz="3200" dirty="0"/>
          </a:p>
        </p:txBody>
      </p:sp>
      <p:sp>
        <p:nvSpPr>
          <p:cNvPr id="11" name="Rectangle 10"/>
          <p:cNvSpPr/>
          <p:nvPr/>
        </p:nvSpPr>
        <p:spPr>
          <a:xfrm>
            <a:off x="1788459" y="5150610"/>
            <a:ext cx="2678554" cy="584775"/>
          </a:xfrm>
          <a:prstGeom prst="rect">
            <a:avLst/>
          </a:prstGeom>
        </p:spPr>
        <p:txBody>
          <a:bodyPr wrap="none">
            <a:spAutoFit/>
          </a:bodyPr>
          <a:lstStyle/>
          <a:p>
            <a:r>
              <a:rPr lang="en-CA" sz="3200" dirty="0" err="1"/>
              <a:t>cdcdcdcdeeeef</a:t>
            </a:r>
            <a:endParaRPr lang="en-CA" sz="3200" dirty="0"/>
          </a:p>
        </p:txBody>
      </p:sp>
      <p:sp>
        <p:nvSpPr>
          <p:cNvPr id="12" name="Right Arrow 11"/>
          <p:cNvSpPr/>
          <p:nvPr/>
        </p:nvSpPr>
        <p:spPr>
          <a:xfrm>
            <a:off x="6096000" y="5321973"/>
            <a:ext cx="685800" cy="2420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p:cNvSpPr/>
          <p:nvPr/>
        </p:nvSpPr>
        <p:spPr>
          <a:xfrm>
            <a:off x="7806170" y="5150608"/>
            <a:ext cx="2668359" cy="584775"/>
          </a:xfrm>
          <a:prstGeom prst="rect">
            <a:avLst/>
          </a:prstGeom>
        </p:spPr>
        <p:txBody>
          <a:bodyPr wrap="none">
            <a:spAutoFit/>
          </a:bodyPr>
          <a:lstStyle/>
          <a:p>
            <a:r>
              <a:rPr lang="en-CA" sz="3200" dirty="0" err="1" smtClean="0"/>
              <a:t>ccddeefeeddcc</a:t>
            </a:r>
            <a:endParaRPr lang="en-CA" sz="3200" dirty="0"/>
          </a:p>
        </p:txBody>
      </p:sp>
    </p:spTree>
    <p:extLst>
      <p:ext uri="{BB962C8B-B14F-4D97-AF65-F5344CB8AC3E}">
        <p14:creationId xmlns:p14="http://schemas.microsoft.com/office/powerpoint/2010/main" val="2731360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12" grpId="0" animBg="1"/>
      <p:bldP spid="1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Play with GCD</a:t>
            </a:r>
            <a:endParaRPr lang="en-CA" b="1" dirty="0"/>
          </a:p>
        </p:txBody>
      </p:sp>
      <p:sp>
        <p:nvSpPr>
          <p:cNvPr id="4" name="Rectangle 3"/>
          <p:cNvSpPr/>
          <p:nvPr/>
        </p:nvSpPr>
        <p:spPr>
          <a:xfrm>
            <a:off x="838200" y="1502095"/>
            <a:ext cx="8739893" cy="523220"/>
          </a:xfrm>
          <a:prstGeom prst="rect">
            <a:avLst/>
          </a:prstGeom>
        </p:spPr>
        <p:txBody>
          <a:bodyPr wrap="none">
            <a:spAutoFit/>
          </a:bodyPr>
          <a:lstStyle/>
          <a:p>
            <a:r>
              <a:rPr lang="en-CA" sz="2800" dirty="0" smtClean="0">
                <a:latin typeface="Whitney SSm A"/>
              </a:rPr>
              <a:t>balls = {2, 3, 3, 5, 6, 6, 6},                          X = {1, 2, 5}</a:t>
            </a:r>
            <a:endParaRPr lang="en-CA" sz="2800" dirty="0"/>
          </a:p>
        </p:txBody>
      </p:sp>
      <p:sp>
        <p:nvSpPr>
          <p:cNvPr id="5" name="Rectangle 4"/>
          <p:cNvSpPr/>
          <p:nvPr/>
        </p:nvSpPr>
        <p:spPr>
          <a:xfrm>
            <a:off x="838200" y="2025315"/>
            <a:ext cx="6377067" cy="523220"/>
          </a:xfrm>
          <a:prstGeom prst="rect">
            <a:avLst/>
          </a:prstGeom>
        </p:spPr>
        <p:txBody>
          <a:bodyPr wrap="none">
            <a:spAutoFit/>
          </a:bodyPr>
          <a:lstStyle/>
          <a:p>
            <a:r>
              <a:rPr lang="en-CA" sz="2800" dirty="0" smtClean="0">
                <a:latin typeface="Whitney SSm A"/>
              </a:rPr>
              <a:t>balls = {2, 3, 5, 6},  counts = {1, 2, 1, 3}</a:t>
            </a:r>
            <a:endParaRPr lang="en-CA" sz="2800" dirty="0"/>
          </a:p>
        </p:txBody>
      </p:sp>
      <p:graphicFrame>
        <p:nvGraphicFramePr>
          <p:cNvPr id="6" name="Table 5"/>
          <p:cNvGraphicFramePr>
            <a:graphicFrameLocks noGrp="1"/>
          </p:cNvGraphicFramePr>
          <p:nvPr>
            <p:extLst>
              <p:ext uri="{D42A27DB-BD31-4B8C-83A1-F6EECF244321}">
                <p14:modId xmlns:p14="http://schemas.microsoft.com/office/powerpoint/2010/main" val="3996223467"/>
              </p:ext>
            </p:extLst>
          </p:nvPr>
        </p:nvGraphicFramePr>
        <p:xfrm>
          <a:off x="1749613" y="3368736"/>
          <a:ext cx="4570505" cy="2966720"/>
        </p:xfrm>
        <a:graphic>
          <a:graphicData uri="http://schemas.openxmlformats.org/drawingml/2006/table">
            <a:tbl>
              <a:tblPr firstRow="1" bandRow="1">
                <a:tableStyleId>{5940675A-B579-460E-94D1-54222C63F5DA}</a:tableStyleId>
              </a:tblPr>
              <a:tblGrid>
                <a:gridCol w="914101"/>
                <a:gridCol w="914101"/>
                <a:gridCol w="914101"/>
                <a:gridCol w="914101"/>
                <a:gridCol w="914101"/>
              </a:tblGrid>
              <a:tr h="370840">
                <a:tc>
                  <a:txBody>
                    <a:bodyPr/>
                    <a:lstStyle/>
                    <a:p>
                      <a:endParaRPr lang="en-CA" dirty="0"/>
                    </a:p>
                  </a:txBody>
                  <a:tcPr/>
                </a:tc>
                <a:tc>
                  <a:txBody>
                    <a:bodyPr/>
                    <a:lstStyle/>
                    <a:p>
                      <a:r>
                        <a:rPr lang="en-CA" dirty="0" smtClean="0"/>
                        <a:t>2</a:t>
                      </a:r>
                      <a:endParaRPr lang="en-CA" dirty="0"/>
                    </a:p>
                  </a:txBody>
                  <a:tcPr/>
                </a:tc>
                <a:tc>
                  <a:txBody>
                    <a:bodyPr/>
                    <a:lstStyle/>
                    <a:p>
                      <a:r>
                        <a:rPr lang="en-CA" dirty="0" smtClean="0"/>
                        <a:t>3</a:t>
                      </a:r>
                      <a:endParaRPr lang="en-CA" dirty="0"/>
                    </a:p>
                  </a:txBody>
                  <a:tcPr/>
                </a:tc>
                <a:tc>
                  <a:txBody>
                    <a:bodyPr/>
                    <a:lstStyle/>
                    <a:p>
                      <a:r>
                        <a:rPr lang="en-CA" dirty="0" smtClean="0"/>
                        <a:t>5</a:t>
                      </a:r>
                      <a:endParaRPr lang="en-CA" dirty="0"/>
                    </a:p>
                  </a:txBody>
                  <a:tcPr/>
                </a:tc>
                <a:tc>
                  <a:txBody>
                    <a:bodyPr/>
                    <a:lstStyle/>
                    <a:p>
                      <a:r>
                        <a:rPr lang="en-CA" dirty="0" smtClean="0"/>
                        <a:t>6</a:t>
                      </a:r>
                      <a:endParaRPr lang="en-CA" dirty="0"/>
                    </a:p>
                  </a:txBody>
                  <a:tcPr/>
                </a:tc>
              </a:tr>
              <a:tr h="370840">
                <a:tc>
                  <a:txBody>
                    <a:bodyPr/>
                    <a:lstStyle/>
                    <a:p>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r>
              <a:tr h="370840">
                <a:tc>
                  <a:txBody>
                    <a:bodyPr/>
                    <a:lstStyle/>
                    <a:p>
                      <a:r>
                        <a:rPr lang="en-CA" dirty="0" smtClean="0"/>
                        <a:t>1</a:t>
                      </a:r>
                      <a:endParaRPr lang="en-CA" dirty="0"/>
                    </a:p>
                  </a:txBody>
                  <a:tcPr/>
                </a:tc>
                <a:tc>
                  <a:txBody>
                    <a:bodyPr/>
                    <a:lstStyle/>
                    <a:p>
                      <a:pPr algn="ctr"/>
                      <a:r>
                        <a:rPr lang="en-CA" dirty="0" smtClean="0"/>
                        <a:t>0</a:t>
                      </a:r>
                      <a:endParaRPr lang="en-CA" dirty="0"/>
                    </a:p>
                  </a:txBody>
                  <a:tcPr/>
                </a:tc>
                <a:tc>
                  <a:txBody>
                    <a:bodyPr/>
                    <a:lstStyle/>
                    <a:p>
                      <a:pPr algn="ctr"/>
                      <a:r>
                        <a:rPr lang="en-CA" dirty="0" smtClean="0"/>
                        <a:t>0 + 3</a:t>
                      </a:r>
                      <a:endParaRPr lang="en-CA" dirty="0"/>
                    </a:p>
                  </a:txBody>
                  <a:tcPr/>
                </a:tc>
                <a:tc>
                  <a:txBody>
                    <a:bodyPr/>
                    <a:lstStyle/>
                    <a:p>
                      <a:pPr algn="ctr"/>
                      <a:endParaRPr lang="en-CA" dirty="0"/>
                    </a:p>
                  </a:txBody>
                  <a:tcPr/>
                </a:tc>
                <a:tc>
                  <a:txBody>
                    <a:bodyPr/>
                    <a:lstStyle/>
                    <a:p>
                      <a:pPr algn="ctr"/>
                      <a:endParaRPr lang="en-CA" dirty="0"/>
                    </a:p>
                  </a:txBody>
                  <a:tcPr/>
                </a:tc>
              </a:tr>
              <a:tr h="370840">
                <a:tc>
                  <a:txBody>
                    <a:bodyPr/>
                    <a:lstStyle/>
                    <a:p>
                      <a:r>
                        <a:rPr lang="en-CA" dirty="0" smtClean="0"/>
                        <a:t>2</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c>
                  <a:txBody>
                    <a:bodyPr/>
                    <a:lstStyle/>
                    <a:p>
                      <a:pPr algn="ctr"/>
                      <a:endParaRPr lang="en-CA" dirty="0"/>
                    </a:p>
                  </a:txBody>
                  <a:tcPr/>
                </a:tc>
                <a:tc>
                  <a:txBody>
                    <a:bodyPr/>
                    <a:lstStyle/>
                    <a:p>
                      <a:pPr algn="ctr"/>
                      <a:endParaRPr lang="en-CA" dirty="0"/>
                    </a:p>
                  </a:txBody>
                  <a:tcPr/>
                </a:tc>
              </a:tr>
              <a:tr h="370840">
                <a:tc>
                  <a:txBody>
                    <a:bodyPr/>
                    <a:lstStyle/>
                    <a:p>
                      <a:r>
                        <a:rPr lang="en-CA" dirty="0" smtClean="0"/>
                        <a:t>3</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c>
                  <a:txBody>
                    <a:bodyPr/>
                    <a:lstStyle/>
                    <a:p>
                      <a:pPr algn="ctr"/>
                      <a:endParaRPr lang="en-CA" dirty="0"/>
                    </a:p>
                  </a:txBody>
                  <a:tcPr/>
                </a:tc>
              </a:tr>
              <a:tr h="370840">
                <a:tc>
                  <a:txBody>
                    <a:bodyPr/>
                    <a:lstStyle/>
                    <a:p>
                      <a:r>
                        <a:rPr lang="en-CA" dirty="0" smtClean="0"/>
                        <a:t>4</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c>
                  <a:txBody>
                    <a:bodyPr/>
                    <a:lstStyle/>
                    <a:p>
                      <a:pPr algn="ctr"/>
                      <a:endParaRPr lang="en-CA" dirty="0"/>
                    </a:p>
                  </a:txBody>
                  <a:tcPr/>
                </a:tc>
              </a:tr>
              <a:tr h="370840">
                <a:tc>
                  <a:txBody>
                    <a:bodyPr/>
                    <a:lstStyle/>
                    <a:p>
                      <a:r>
                        <a:rPr lang="en-CA" dirty="0" smtClean="0"/>
                        <a:t>5</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c>
                  <a:txBody>
                    <a:bodyPr/>
                    <a:lstStyle/>
                    <a:p>
                      <a:pPr algn="ctr"/>
                      <a:endParaRPr lang="en-CA" dirty="0"/>
                    </a:p>
                  </a:txBody>
                  <a:tcPr/>
                </a:tc>
              </a:tr>
              <a:tr h="370840">
                <a:tc>
                  <a:txBody>
                    <a:bodyPr/>
                    <a:lstStyle/>
                    <a:p>
                      <a:r>
                        <a:rPr lang="en-CA" dirty="0" smtClean="0"/>
                        <a:t>6</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c>
                  <a:txBody>
                    <a:bodyPr/>
                    <a:lstStyle/>
                    <a:p>
                      <a:pPr algn="ctr"/>
                      <a:endParaRPr lang="en-CA" dirty="0"/>
                    </a:p>
                  </a:txBody>
                  <a:tcPr/>
                </a:tc>
              </a:tr>
            </a:tbl>
          </a:graphicData>
        </a:graphic>
      </p:graphicFrame>
      <p:sp>
        <p:nvSpPr>
          <p:cNvPr id="8" name="Rectangle 7"/>
          <p:cNvSpPr/>
          <p:nvPr/>
        </p:nvSpPr>
        <p:spPr>
          <a:xfrm>
            <a:off x="3705287" y="2977619"/>
            <a:ext cx="659155" cy="369332"/>
          </a:xfrm>
          <a:prstGeom prst="rect">
            <a:avLst/>
          </a:prstGeom>
        </p:spPr>
        <p:txBody>
          <a:bodyPr wrap="none">
            <a:spAutoFit/>
          </a:bodyPr>
          <a:lstStyle/>
          <a:p>
            <a:r>
              <a:rPr lang="en-CA" dirty="0">
                <a:latin typeface="Whitney SSm A"/>
              </a:rPr>
              <a:t>balls</a:t>
            </a:r>
            <a:endParaRPr lang="en-CA" dirty="0"/>
          </a:p>
        </p:txBody>
      </p:sp>
      <p:sp>
        <p:nvSpPr>
          <p:cNvPr id="9" name="Rectangle 8"/>
          <p:cNvSpPr/>
          <p:nvPr/>
        </p:nvSpPr>
        <p:spPr>
          <a:xfrm rot="16200000">
            <a:off x="1094503" y="4667429"/>
            <a:ext cx="697627" cy="369332"/>
          </a:xfrm>
          <a:prstGeom prst="rect">
            <a:avLst/>
          </a:prstGeom>
        </p:spPr>
        <p:txBody>
          <a:bodyPr wrap="none">
            <a:spAutoFit/>
          </a:bodyPr>
          <a:lstStyle/>
          <a:p>
            <a:r>
              <a:rPr lang="en-CA" dirty="0" smtClean="0">
                <a:latin typeface="Whitney SSm A"/>
              </a:rPr>
              <a:t>GCD</a:t>
            </a:r>
            <a:endParaRPr lang="en-CA" dirty="0"/>
          </a:p>
        </p:txBody>
      </p:sp>
      <p:sp>
        <p:nvSpPr>
          <p:cNvPr id="3" name="Rectangle 2"/>
          <p:cNvSpPr/>
          <p:nvPr/>
        </p:nvSpPr>
        <p:spPr>
          <a:xfrm>
            <a:off x="6575613" y="3368736"/>
            <a:ext cx="4880586" cy="369332"/>
          </a:xfrm>
          <a:prstGeom prst="rect">
            <a:avLst/>
          </a:prstGeom>
        </p:spPr>
        <p:txBody>
          <a:bodyPr wrap="square">
            <a:spAutoFit/>
          </a:bodyPr>
          <a:lstStyle/>
          <a:p>
            <a:pPr lvl="1">
              <a:spcAft>
                <a:spcPts val="600"/>
              </a:spcAft>
            </a:pPr>
            <a:r>
              <a:rPr lang="en-CA" dirty="0"/>
              <a:t>1</a:t>
            </a:r>
            <a:r>
              <a:rPr lang="en-CA" dirty="0" smtClean="0"/>
              <a:t>) choose 0 of ball[1]</a:t>
            </a:r>
            <a:endParaRPr lang="en-CA" dirty="0"/>
          </a:p>
        </p:txBody>
      </p:sp>
      <p:sp>
        <p:nvSpPr>
          <p:cNvPr id="10" name="Rectangle 9"/>
          <p:cNvSpPr/>
          <p:nvPr/>
        </p:nvSpPr>
        <p:spPr>
          <a:xfrm>
            <a:off x="6575612" y="3738068"/>
            <a:ext cx="5338481" cy="646331"/>
          </a:xfrm>
          <a:prstGeom prst="rect">
            <a:avLst/>
          </a:prstGeom>
        </p:spPr>
        <p:txBody>
          <a:bodyPr wrap="square">
            <a:spAutoFit/>
          </a:bodyPr>
          <a:lstStyle/>
          <a:p>
            <a:pPr lvl="1">
              <a:spcAft>
                <a:spcPts val="600"/>
              </a:spcAft>
            </a:pPr>
            <a:r>
              <a:rPr lang="en-CA" dirty="0" smtClean="0"/>
              <a:t>2) </a:t>
            </a:r>
            <a:r>
              <a:rPr lang="en-CA" dirty="0" err="1" smtClean="0"/>
              <a:t>gcd</a:t>
            </a:r>
            <a:r>
              <a:rPr lang="en-CA" dirty="0" smtClean="0"/>
              <a:t>(2, 3)=1,     L(2, 0)*(2^count[1]-1) ways</a:t>
            </a:r>
            <a:br>
              <a:rPr lang="en-CA" dirty="0" smtClean="0"/>
            </a:br>
            <a:r>
              <a:rPr lang="en-CA" dirty="0" smtClean="0"/>
              <a:t>                              = 1*(2^2-1) = 3</a:t>
            </a:r>
          </a:p>
        </p:txBody>
      </p:sp>
    </p:spTree>
    <p:extLst>
      <p:ext uri="{BB962C8B-B14F-4D97-AF65-F5344CB8AC3E}">
        <p14:creationId xmlns:p14="http://schemas.microsoft.com/office/powerpoint/2010/main" val="31832073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Play with GCD</a:t>
            </a:r>
            <a:endParaRPr lang="en-CA" b="1" dirty="0"/>
          </a:p>
        </p:txBody>
      </p:sp>
      <p:sp>
        <p:nvSpPr>
          <p:cNvPr id="4" name="Rectangle 3"/>
          <p:cNvSpPr/>
          <p:nvPr/>
        </p:nvSpPr>
        <p:spPr>
          <a:xfrm>
            <a:off x="838200" y="1502095"/>
            <a:ext cx="8739893" cy="523220"/>
          </a:xfrm>
          <a:prstGeom prst="rect">
            <a:avLst/>
          </a:prstGeom>
        </p:spPr>
        <p:txBody>
          <a:bodyPr wrap="none">
            <a:spAutoFit/>
          </a:bodyPr>
          <a:lstStyle/>
          <a:p>
            <a:r>
              <a:rPr lang="en-CA" sz="2800" dirty="0" smtClean="0">
                <a:latin typeface="Whitney SSm A"/>
              </a:rPr>
              <a:t>balls = {2, 3, 3, 5, 6, 6, 6},                          X = {1, 2, 5}</a:t>
            </a:r>
            <a:endParaRPr lang="en-CA" sz="2800" dirty="0"/>
          </a:p>
        </p:txBody>
      </p:sp>
      <p:sp>
        <p:nvSpPr>
          <p:cNvPr id="5" name="Rectangle 4"/>
          <p:cNvSpPr/>
          <p:nvPr/>
        </p:nvSpPr>
        <p:spPr>
          <a:xfrm>
            <a:off x="838200" y="2025315"/>
            <a:ext cx="6377067" cy="523220"/>
          </a:xfrm>
          <a:prstGeom prst="rect">
            <a:avLst/>
          </a:prstGeom>
        </p:spPr>
        <p:txBody>
          <a:bodyPr wrap="none">
            <a:spAutoFit/>
          </a:bodyPr>
          <a:lstStyle/>
          <a:p>
            <a:r>
              <a:rPr lang="en-CA" sz="2800" dirty="0" smtClean="0">
                <a:latin typeface="Whitney SSm A"/>
              </a:rPr>
              <a:t>balls = {2, 3, 5, 6},  counts = {1, 2, 1, 3}</a:t>
            </a:r>
            <a:endParaRPr lang="en-CA" sz="2800" dirty="0"/>
          </a:p>
        </p:txBody>
      </p:sp>
      <p:graphicFrame>
        <p:nvGraphicFramePr>
          <p:cNvPr id="6" name="Table 5"/>
          <p:cNvGraphicFramePr>
            <a:graphicFrameLocks noGrp="1"/>
          </p:cNvGraphicFramePr>
          <p:nvPr>
            <p:extLst>
              <p:ext uri="{D42A27DB-BD31-4B8C-83A1-F6EECF244321}">
                <p14:modId xmlns:p14="http://schemas.microsoft.com/office/powerpoint/2010/main" val="2648469100"/>
              </p:ext>
            </p:extLst>
          </p:nvPr>
        </p:nvGraphicFramePr>
        <p:xfrm>
          <a:off x="1749613" y="3368736"/>
          <a:ext cx="4570505" cy="2966720"/>
        </p:xfrm>
        <a:graphic>
          <a:graphicData uri="http://schemas.openxmlformats.org/drawingml/2006/table">
            <a:tbl>
              <a:tblPr firstRow="1" bandRow="1">
                <a:tableStyleId>{5940675A-B579-460E-94D1-54222C63F5DA}</a:tableStyleId>
              </a:tblPr>
              <a:tblGrid>
                <a:gridCol w="914101"/>
                <a:gridCol w="914101"/>
                <a:gridCol w="914101"/>
                <a:gridCol w="914101"/>
                <a:gridCol w="914101"/>
              </a:tblGrid>
              <a:tr h="370840">
                <a:tc>
                  <a:txBody>
                    <a:bodyPr/>
                    <a:lstStyle/>
                    <a:p>
                      <a:endParaRPr lang="en-CA" dirty="0"/>
                    </a:p>
                  </a:txBody>
                  <a:tcPr/>
                </a:tc>
                <a:tc>
                  <a:txBody>
                    <a:bodyPr/>
                    <a:lstStyle/>
                    <a:p>
                      <a:r>
                        <a:rPr lang="en-CA" dirty="0" smtClean="0"/>
                        <a:t>2</a:t>
                      </a:r>
                      <a:endParaRPr lang="en-CA" dirty="0"/>
                    </a:p>
                  </a:txBody>
                  <a:tcPr/>
                </a:tc>
                <a:tc>
                  <a:txBody>
                    <a:bodyPr/>
                    <a:lstStyle/>
                    <a:p>
                      <a:r>
                        <a:rPr lang="en-CA" dirty="0" smtClean="0"/>
                        <a:t>3</a:t>
                      </a:r>
                      <a:endParaRPr lang="en-CA" dirty="0"/>
                    </a:p>
                  </a:txBody>
                  <a:tcPr/>
                </a:tc>
                <a:tc>
                  <a:txBody>
                    <a:bodyPr/>
                    <a:lstStyle/>
                    <a:p>
                      <a:r>
                        <a:rPr lang="en-CA" dirty="0" smtClean="0"/>
                        <a:t>5</a:t>
                      </a:r>
                      <a:endParaRPr lang="en-CA" dirty="0"/>
                    </a:p>
                  </a:txBody>
                  <a:tcPr/>
                </a:tc>
                <a:tc>
                  <a:txBody>
                    <a:bodyPr/>
                    <a:lstStyle/>
                    <a:p>
                      <a:r>
                        <a:rPr lang="en-CA" dirty="0" smtClean="0"/>
                        <a:t>6</a:t>
                      </a:r>
                      <a:endParaRPr lang="en-CA" dirty="0"/>
                    </a:p>
                  </a:txBody>
                  <a:tcPr/>
                </a:tc>
              </a:tr>
              <a:tr h="370840">
                <a:tc>
                  <a:txBody>
                    <a:bodyPr/>
                    <a:lstStyle/>
                    <a:p>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r>
              <a:tr h="370840">
                <a:tc>
                  <a:txBody>
                    <a:bodyPr/>
                    <a:lstStyle/>
                    <a:p>
                      <a:r>
                        <a:rPr lang="en-CA" dirty="0" smtClean="0"/>
                        <a:t>1</a:t>
                      </a:r>
                      <a:endParaRPr lang="en-CA" dirty="0"/>
                    </a:p>
                  </a:txBody>
                  <a:tcPr/>
                </a:tc>
                <a:tc>
                  <a:txBody>
                    <a:bodyPr/>
                    <a:lstStyle/>
                    <a:p>
                      <a:pPr algn="ctr"/>
                      <a:r>
                        <a:rPr lang="en-CA" dirty="0" smtClean="0"/>
                        <a:t>0</a:t>
                      </a:r>
                      <a:endParaRPr lang="en-CA" dirty="0"/>
                    </a:p>
                  </a:txBody>
                  <a:tcPr/>
                </a:tc>
                <a:tc>
                  <a:txBody>
                    <a:bodyPr/>
                    <a:lstStyle/>
                    <a:p>
                      <a:pPr algn="ctr"/>
                      <a:r>
                        <a:rPr lang="en-CA" dirty="0" smtClean="0"/>
                        <a:t>3</a:t>
                      </a:r>
                      <a:endParaRPr lang="en-CA" dirty="0"/>
                    </a:p>
                  </a:txBody>
                  <a:tcPr/>
                </a:tc>
                <a:tc>
                  <a:txBody>
                    <a:bodyPr/>
                    <a:lstStyle/>
                    <a:p>
                      <a:pPr algn="ctr"/>
                      <a:endParaRPr lang="en-CA" dirty="0"/>
                    </a:p>
                  </a:txBody>
                  <a:tcPr/>
                </a:tc>
                <a:tc>
                  <a:txBody>
                    <a:bodyPr/>
                    <a:lstStyle/>
                    <a:p>
                      <a:pPr algn="ctr"/>
                      <a:endParaRPr lang="en-CA" dirty="0"/>
                    </a:p>
                  </a:txBody>
                  <a:tcPr/>
                </a:tc>
              </a:tr>
              <a:tr h="370840">
                <a:tc>
                  <a:txBody>
                    <a:bodyPr/>
                    <a:lstStyle/>
                    <a:p>
                      <a:r>
                        <a:rPr lang="en-CA" dirty="0" smtClean="0"/>
                        <a:t>2</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c>
                  <a:txBody>
                    <a:bodyPr/>
                    <a:lstStyle/>
                    <a:p>
                      <a:pPr algn="ctr"/>
                      <a:endParaRPr lang="en-CA" dirty="0"/>
                    </a:p>
                  </a:txBody>
                  <a:tcPr/>
                </a:tc>
                <a:tc>
                  <a:txBody>
                    <a:bodyPr/>
                    <a:lstStyle/>
                    <a:p>
                      <a:pPr algn="ctr"/>
                      <a:endParaRPr lang="en-CA" dirty="0"/>
                    </a:p>
                  </a:txBody>
                  <a:tcPr/>
                </a:tc>
              </a:tr>
              <a:tr h="370840">
                <a:tc>
                  <a:txBody>
                    <a:bodyPr/>
                    <a:lstStyle/>
                    <a:p>
                      <a:r>
                        <a:rPr lang="en-CA" dirty="0" smtClean="0"/>
                        <a:t>3</a:t>
                      </a:r>
                      <a:endParaRPr lang="en-CA" dirty="0"/>
                    </a:p>
                  </a:txBody>
                  <a:tcPr/>
                </a:tc>
                <a:tc>
                  <a:txBody>
                    <a:bodyPr/>
                    <a:lstStyle/>
                    <a:p>
                      <a:pPr algn="ctr"/>
                      <a:r>
                        <a:rPr lang="en-CA" dirty="0" smtClean="0"/>
                        <a:t>0</a:t>
                      </a:r>
                      <a:endParaRPr lang="en-CA" dirty="0"/>
                    </a:p>
                  </a:txBody>
                  <a:tcPr/>
                </a:tc>
                <a:tc>
                  <a:txBody>
                    <a:bodyPr/>
                    <a:lstStyle/>
                    <a:p>
                      <a:pPr algn="ctr"/>
                      <a:r>
                        <a:rPr lang="en-CA" dirty="0" smtClean="0"/>
                        <a:t>0 + 3</a:t>
                      </a:r>
                      <a:endParaRPr lang="en-CA" dirty="0"/>
                    </a:p>
                  </a:txBody>
                  <a:tcPr/>
                </a:tc>
                <a:tc>
                  <a:txBody>
                    <a:bodyPr/>
                    <a:lstStyle/>
                    <a:p>
                      <a:pPr algn="ctr"/>
                      <a:endParaRPr lang="en-CA" dirty="0"/>
                    </a:p>
                  </a:txBody>
                  <a:tcPr/>
                </a:tc>
                <a:tc>
                  <a:txBody>
                    <a:bodyPr/>
                    <a:lstStyle/>
                    <a:p>
                      <a:pPr algn="ctr"/>
                      <a:endParaRPr lang="en-CA" dirty="0"/>
                    </a:p>
                  </a:txBody>
                  <a:tcPr/>
                </a:tc>
              </a:tr>
              <a:tr h="370840">
                <a:tc>
                  <a:txBody>
                    <a:bodyPr/>
                    <a:lstStyle/>
                    <a:p>
                      <a:r>
                        <a:rPr lang="en-CA" dirty="0" smtClean="0"/>
                        <a:t>4</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c>
                  <a:txBody>
                    <a:bodyPr/>
                    <a:lstStyle/>
                    <a:p>
                      <a:pPr algn="ctr"/>
                      <a:endParaRPr lang="en-CA" dirty="0"/>
                    </a:p>
                  </a:txBody>
                  <a:tcPr/>
                </a:tc>
              </a:tr>
              <a:tr h="370840">
                <a:tc>
                  <a:txBody>
                    <a:bodyPr/>
                    <a:lstStyle/>
                    <a:p>
                      <a:r>
                        <a:rPr lang="en-CA" dirty="0" smtClean="0"/>
                        <a:t>5</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c>
                  <a:txBody>
                    <a:bodyPr/>
                    <a:lstStyle/>
                    <a:p>
                      <a:pPr algn="ctr"/>
                      <a:endParaRPr lang="en-CA" dirty="0"/>
                    </a:p>
                  </a:txBody>
                  <a:tcPr/>
                </a:tc>
              </a:tr>
              <a:tr h="370840">
                <a:tc>
                  <a:txBody>
                    <a:bodyPr/>
                    <a:lstStyle/>
                    <a:p>
                      <a:r>
                        <a:rPr lang="en-CA" dirty="0" smtClean="0"/>
                        <a:t>6</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c>
                  <a:txBody>
                    <a:bodyPr/>
                    <a:lstStyle/>
                    <a:p>
                      <a:pPr algn="ctr"/>
                      <a:endParaRPr lang="en-CA" dirty="0"/>
                    </a:p>
                  </a:txBody>
                  <a:tcPr/>
                </a:tc>
              </a:tr>
            </a:tbl>
          </a:graphicData>
        </a:graphic>
      </p:graphicFrame>
      <p:sp>
        <p:nvSpPr>
          <p:cNvPr id="8" name="Rectangle 7"/>
          <p:cNvSpPr/>
          <p:nvPr/>
        </p:nvSpPr>
        <p:spPr>
          <a:xfrm>
            <a:off x="3705287" y="2977619"/>
            <a:ext cx="659155" cy="369332"/>
          </a:xfrm>
          <a:prstGeom prst="rect">
            <a:avLst/>
          </a:prstGeom>
        </p:spPr>
        <p:txBody>
          <a:bodyPr wrap="none">
            <a:spAutoFit/>
          </a:bodyPr>
          <a:lstStyle/>
          <a:p>
            <a:r>
              <a:rPr lang="en-CA" dirty="0">
                <a:latin typeface="Whitney SSm A"/>
              </a:rPr>
              <a:t>balls</a:t>
            </a:r>
            <a:endParaRPr lang="en-CA" dirty="0"/>
          </a:p>
        </p:txBody>
      </p:sp>
      <p:sp>
        <p:nvSpPr>
          <p:cNvPr id="9" name="Rectangle 8"/>
          <p:cNvSpPr/>
          <p:nvPr/>
        </p:nvSpPr>
        <p:spPr>
          <a:xfrm rot="16200000">
            <a:off x="1094503" y="4667429"/>
            <a:ext cx="697627" cy="369332"/>
          </a:xfrm>
          <a:prstGeom prst="rect">
            <a:avLst/>
          </a:prstGeom>
        </p:spPr>
        <p:txBody>
          <a:bodyPr wrap="none">
            <a:spAutoFit/>
          </a:bodyPr>
          <a:lstStyle/>
          <a:p>
            <a:r>
              <a:rPr lang="en-CA" dirty="0" smtClean="0">
                <a:latin typeface="Whitney SSm A"/>
              </a:rPr>
              <a:t>GCD</a:t>
            </a:r>
            <a:endParaRPr lang="en-CA" dirty="0"/>
          </a:p>
        </p:txBody>
      </p:sp>
      <p:sp>
        <p:nvSpPr>
          <p:cNvPr id="3" name="Rectangle 2"/>
          <p:cNvSpPr/>
          <p:nvPr/>
        </p:nvSpPr>
        <p:spPr>
          <a:xfrm>
            <a:off x="6575613" y="3368736"/>
            <a:ext cx="4880586" cy="369332"/>
          </a:xfrm>
          <a:prstGeom prst="rect">
            <a:avLst/>
          </a:prstGeom>
        </p:spPr>
        <p:txBody>
          <a:bodyPr wrap="square">
            <a:spAutoFit/>
          </a:bodyPr>
          <a:lstStyle/>
          <a:p>
            <a:pPr lvl="1">
              <a:spcAft>
                <a:spcPts val="600"/>
              </a:spcAft>
            </a:pPr>
            <a:r>
              <a:rPr lang="en-CA" dirty="0"/>
              <a:t>1</a:t>
            </a:r>
            <a:r>
              <a:rPr lang="en-CA" dirty="0" smtClean="0"/>
              <a:t>) choose 0 of ball[1]</a:t>
            </a:r>
            <a:endParaRPr lang="en-CA" dirty="0"/>
          </a:p>
        </p:txBody>
      </p:sp>
      <p:sp>
        <p:nvSpPr>
          <p:cNvPr id="10" name="Rectangle 9"/>
          <p:cNvSpPr/>
          <p:nvPr/>
        </p:nvSpPr>
        <p:spPr>
          <a:xfrm>
            <a:off x="6575612" y="3738068"/>
            <a:ext cx="5338481" cy="646331"/>
          </a:xfrm>
          <a:prstGeom prst="rect">
            <a:avLst/>
          </a:prstGeom>
        </p:spPr>
        <p:txBody>
          <a:bodyPr wrap="square">
            <a:spAutoFit/>
          </a:bodyPr>
          <a:lstStyle/>
          <a:p>
            <a:pPr lvl="1">
              <a:spcAft>
                <a:spcPts val="600"/>
              </a:spcAft>
            </a:pPr>
            <a:r>
              <a:rPr lang="en-CA" dirty="0" smtClean="0"/>
              <a:t>2) </a:t>
            </a:r>
            <a:r>
              <a:rPr lang="en-CA" dirty="0" err="1" smtClean="0"/>
              <a:t>gcd</a:t>
            </a:r>
            <a:r>
              <a:rPr lang="en-CA" dirty="0" smtClean="0"/>
              <a:t>(2, 3)=1,     L(2, 0)*(2^count[1]-1) ways</a:t>
            </a:r>
            <a:br>
              <a:rPr lang="en-CA" dirty="0" smtClean="0"/>
            </a:br>
            <a:r>
              <a:rPr lang="en-CA" dirty="0" smtClean="0"/>
              <a:t>                              = 1*(2^2-1) = 3</a:t>
            </a:r>
          </a:p>
        </p:txBody>
      </p:sp>
      <p:sp>
        <p:nvSpPr>
          <p:cNvPr id="11" name="Rectangle 10"/>
          <p:cNvSpPr/>
          <p:nvPr/>
        </p:nvSpPr>
        <p:spPr>
          <a:xfrm>
            <a:off x="6575612" y="4503281"/>
            <a:ext cx="4880586" cy="369332"/>
          </a:xfrm>
          <a:prstGeom prst="rect">
            <a:avLst/>
          </a:prstGeom>
        </p:spPr>
        <p:txBody>
          <a:bodyPr wrap="square">
            <a:spAutoFit/>
          </a:bodyPr>
          <a:lstStyle/>
          <a:p>
            <a:pPr lvl="1">
              <a:spcAft>
                <a:spcPts val="600"/>
              </a:spcAft>
            </a:pPr>
            <a:r>
              <a:rPr lang="en-CA" dirty="0" smtClean="0"/>
              <a:t>3)  </a:t>
            </a:r>
            <a:r>
              <a:rPr lang="en-CA" dirty="0" err="1" smtClean="0"/>
              <a:t>gcd</a:t>
            </a:r>
            <a:r>
              <a:rPr lang="en-CA" dirty="0" smtClean="0"/>
              <a:t>(ball[1]) </a:t>
            </a:r>
            <a:r>
              <a:rPr lang="en-CA" dirty="0"/>
              <a:t>= </a:t>
            </a:r>
            <a:r>
              <a:rPr lang="en-CA" dirty="0" smtClean="0"/>
              <a:t>ball[1],   (2^count[1]-</a:t>
            </a:r>
            <a:r>
              <a:rPr lang="en-CA" dirty="0"/>
              <a:t>1) </a:t>
            </a:r>
            <a:r>
              <a:rPr lang="en-CA" dirty="0" smtClean="0"/>
              <a:t>ways</a:t>
            </a:r>
            <a:endParaRPr lang="en-CA" dirty="0"/>
          </a:p>
        </p:txBody>
      </p:sp>
    </p:spTree>
    <p:extLst>
      <p:ext uri="{BB962C8B-B14F-4D97-AF65-F5344CB8AC3E}">
        <p14:creationId xmlns:p14="http://schemas.microsoft.com/office/powerpoint/2010/main" val="25140869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Play with GCD</a:t>
            </a:r>
            <a:endParaRPr lang="en-CA" b="1" dirty="0"/>
          </a:p>
        </p:txBody>
      </p:sp>
      <p:sp>
        <p:nvSpPr>
          <p:cNvPr id="4" name="Rectangle 3"/>
          <p:cNvSpPr/>
          <p:nvPr/>
        </p:nvSpPr>
        <p:spPr>
          <a:xfrm>
            <a:off x="838200" y="1502095"/>
            <a:ext cx="8739893" cy="523220"/>
          </a:xfrm>
          <a:prstGeom prst="rect">
            <a:avLst/>
          </a:prstGeom>
        </p:spPr>
        <p:txBody>
          <a:bodyPr wrap="none">
            <a:spAutoFit/>
          </a:bodyPr>
          <a:lstStyle/>
          <a:p>
            <a:r>
              <a:rPr lang="en-CA" sz="2800" dirty="0" smtClean="0">
                <a:latin typeface="Whitney SSm A"/>
              </a:rPr>
              <a:t>balls = {2, 3, 3, 5, 6, 6, 6},                          X = {1, 2, 5}</a:t>
            </a:r>
            <a:endParaRPr lang="en-CA" sz="2800" dirty="0"/>
          </a:p>
        </p:txBody>
      </p:sp>
      <p:sp>
        <p:nvSpPr>
          <p:cNvPr id="5" name="Rectangle 4"/>
          <p:cNvSpPr/>
          <p:nvPr/>
        </p:nvSpPr>
        <p:spPr>
          <a:xfrm>
            <a:off x="838200" y="2025315"/>
            <a:ext cx="6377067" cy="523220"/>
          </a:xfrm>
          <a:prstGeom prst="rect">
            <a:avLst/>
          </a:prstGeom>
        </p:spPr>
        <p:txBody>
          <a:bodyPr wrap="none">
            <a:spAutoFit/>
          </a:bodyPr>
          <a:lstStyle/>
          <a:p>
            <a:r>
              <a:rPr lang="en-CA" sz="2800" dirty="0" smtClean="0">
                <a:latin typeface="Whitney SSm A"/>
              </a:rPr>
              <a:t>balls = {2, 3, 5, 6},  counts = {1, 2, 1, 3}</a:t>
            </a:r>
            <a:endParaRPr lang="en-CA" sz="2800" dirty="0"/>
          </a:p>
        </p:txBody>
      </p:sp>
      <p:graphicFrame>
        <p:nvGraphicFramePr>
          <p:cNvPr id="6" name="Table 5"/>
          <p:cNvGraphicFramePr>
            <a:graphicFrameLocks noGrp="1"/>
          </p:cNvGraphicFramePr>
          <p:nvPr>
            <p:extLst>
              <p:ext uri="{D42A27DB-BD31-4B8C-83A1-F6EECF244321}">
                <p14:modId xmlns:p14="http://schemas.microsoft.com/office/powerpoint/2010/main" val="3471324682"/>
              </p:ext>
            </p:extLst>
          </p:nvPr>
        </p:nvGraphicFramePr>
        <p:xfrm>
          <a:off x="1749613" y="3368736"/>
          <a:ext cx="4570505" cy="2966720"/>
        </p:xfrm>
        <a:graphic>
          <a:graphicData uri="http://schemas.openxmlformats.org/drawingml/2006/table">
            <a:tbl>
              <a:tblPr firstRow="1" bandRow="1">
                <a:tableStyleId>{5940675A-B579-460E-94D1-54222C63F5DA}</a:tableStyleId>
              </a:tblPr>
              <a:tblGrid>
                <a:gridCol w="914101"/>
                <a:gridCol w="914101"/>
                <a:gridCol w="914101"/>
                <a:gridCol w="914101"/>
                <a:gridCol w="914101"/>
              </a:tblGrid>
              <a:tr h="370840">
                <a:tc>
                  <a:txBody>
                    <a:bodyPr/>
                    <a:lstStyle/>
                    <a:p>
                      <a:endParaRPr lang="en-CA" dirty="0"/>
                    </a:p>
                  </a:txBody>
                  <a:tcPr/>
                </a:tc>
                <a:tc>
                  <a:txBody>
                    <a:bodyPr/>
                    <a:lstStyle/>
                    <a:p>
                      <a:r>
                        <a:rPr lang="en-CA" dirty="0" smtClean="0"/>
                        <a:t>2</a:t>
                      </a:r>
                      <a:endParaRPr lang="en-CA" dirty="0"/>
                    </a:p>
                  </a:txBody>
                  <a:tcPr/>
                </a:tc>
                <a:tc>
                  <a:txBody>
                    <a:bodyPr/>
                    <a:lstStyle/>
                    <a:p>
                      <a:r>
                        <a:rPr lang="en-CA" dirty="0" smtClean="0"/>
                        <a:t>3</a:t>
                      </a:r>
                      <a:endParaRPr lang="en-CA" dirty="0"/>
                    </a:p>
                  </a:txBody>
                  <a:tcPr/>
                </a:tc>
                <a:tc>
                  <a:txBody>
                    <a:bodyPr/>
                    <a:lstStyle/>
                    <a:p>
                      <a:r>
                        <a:rPr lang="en-CA" dirty="0" smtClean="0"/>
                        <a:t>5</a:t>
                      </a:r>
                      <a:endParaRPr lang="en-CA" dirty="0"/>
                    </a:p>
                  </a:txBody>
                  <a:tcPr/>
                </a:tc>
                <a:tc>
                  <a:txBody>
                    <a:bodyPr/>
                    <a:lstStyle/>
                    <a:p>
                      <a:r>
                        <a:rPr lang="en-CA" dirty="0" smtClean="0"/>
                        <a:t>6</a:t>
                      </a:r>
                      <a:endParaRPr lang="en-CA" dirty="0"/>
                    </a:p>
                  </a:txBody>
                  <a:tcPr/>
                </a:tc>
              </a:tr>
              <a:tr h="370840">
                <a:tc>
                  <a:txBody>
                    <a:bodyPr/>
                    <a:lstStyle/>
                    <a:p>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r>
              <a:tr h="370840">
                <a:tc>
                  <a:txBody>
                    <a:bodyPr/>
                    <a:lstStyle/>
                    <a:p>
                      <a:r>
                        <a:rPr lang="en-CA" dirty="0" smtClean="0"/>
                        <a:t>1</a:t>
                      </a:r>
                      <a:endParaRPr lang="en-CA" dirty="0"/>
                    </a:p>
                  </a:txBody>
                  <a:tcPr/>
                </a:tc>
                <a:tc>
                  <a:txBody>
                    <a:bodyPr/>
                    <a:lstStyle/>
                    <a:p>
                      <a:pPr algn="ctr"/>
                      <a:r>
                        <a:rPr lang="en-CA" dirty="0" smtClean="0"/>
                        <a:t>0</a:t>
                      </a:r>
                      <a:endParaRPr lang="en-CA" dirty="0"/>
                    </a:p>
                  </a:txBody>
                  <a:tcPr/>
                </a:tc>
                <a:tc>
                  <a:txBody>
                    <a:bodyPr/>
                    <a:lstStyle/>
                    <a:p>
                      <a:pPr algn="ctr"/>
                      <a:r>
                        <a:rPr lang="en-CA" dirty="0" smtClean="0"/>
                        <a:t>3</a:t>
                      </a:r>
                      <a:endParaRPr lang="en-CA" dirty="0"/>
                    </a:p>
                  </a:txBody>
                  <a:tcPr/>
                </a:tc>
                <a:tc>
                  <a:txBody>
                    <a:bodyPr/>
                    <a:lstStyle/>
                    <a:p>
                      <a:pPr algn="ctr"/>
                      <a:endParaRPr lang="en-CA" dirty="0"/>
                    </a:p>
                  </a:txBody>
                  <a:tcPr/>
                </a:tc>
                <a:tc>
                  <a:txBody>
                    <a:bodyPr/>
                    <a:lstStyle/>
                    <a:p>
                      <a:pPr algn="ctr"/>
                      <a:endParaRPr lang="en-CA" dirty="0"/>
                    </a:p>
                  </a:txBody>
                  <a:tcPr/>
                </a:tc>
              </a:tr>
              <a:tr h="370840">
                <a:tc>
                  <a:txBody>
                    <a:bodyPr/>
                    <a:lstStyle/>
                    <a:p>
                      <a:r>
                        <a:rPr lang="en-CA" dirty="0" smtClean="0"/>
                        <a:t>2</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c>
                  <a:txBody>
                    <a:bodyPr/>
                    <a:lstStyle/>
                    <a:p>
                      <a:pPr algn="ctr"/>
                      <a:endParaRPr lang="en-CA" dirty="0"/>
                    </a:p>
                  </a:txBody>
                  <a:tcPr/>
                </a:tc>
                <a:tc>
                  <a:txBody>
                    <a:bodyPr/>
                    <a:lstStyle/>
                    <a:p>
                      <a:pPr algn="ctr"/>
                      <a:endParaRPr lang="en-CA" dirty="0"/>
                    </a:p>
                  </a:txBody>
                  <a:tcPr/>
                </a:tc>
              </a:tr>
              <a:tr h="370840">
                <a:tc>
                  <a:txBody>
                    <a:bodyPr/>
                    <a:lstStyle/>
                    <a:p>
                      <a:r>
                        <a:rPr lang="en-CA" dirty="0" smtClean="0"/>
                        <a:t>3</a:t>
                      </a:r>
                      <a:endParaRPr lang="en-CA" dirty="0"/>
                    </a:p>
                  </a:txBody>
                  <a:tcPr/>
                </a:tc>
                <a:tc>
                  <a:txBody>
                    <a:bodyPr/>
                    <a:lstStyle/>
                    <a:p>
                      <a:pPr algn="ctr"/>
                      <a:r>
                        <a:rPr lang="en-CA" dirty="0" smtClean="0"/>
                        <a:t>0</a:t>
                      </a:r>
                      <a:endParaRPr lang="en-CA" dirty="0"/>
                    </a:p>
                  </a:txBody>
                  <a:tcPr/>
                </a:tc>
                <a:tc>
                  <a:txBody>
                    <a:bodyPr/>
                    <a:lstStyle/>
                    <a:p>
                      <a:pPr algn="ctr"/>
                      <a:r>
                        <a:rPr lang="en-CA" dirty="0" smtClean="0"/>
                        <a:t>3</a:t>
                      </a:r>
                      <a:endParaRPr lang="en-CA" dirty="0"/>
                    </a:p>
                  </a:txBody>
                  <a:tcPr/>
                </a:tc>
                <a:tc>
                  <a:txBody>
                    <a:bodyPr/>
                    <a:lstStyle/>
                    <a:p>
                      <a:pPr algn="ctr"/>
                      <a:endParaRPr lang="en-CA" dirty="0"/>
                    </a:p>
                  </a:txBody>
                  <a:tcPr/>
                </a:tc>
                <a:tc>
                  <a:txBody>
                    <a:bodyPr/>
                    <a:lstStyle/>
                    <a:p>
                      <a:pPr algn="ctr"/>
                      <a:endParaRPr lang="en-CA" dirty="0"/>
                    </a:p>
                  </a:txBody>
                  <a:tcPr/>
                </a:tc>
              </a:tr>
              <a:tr h="370840">
                <a:tc>
                  <a:txBody>
                    <a:bodyPr/>
                    <a:lstStyle/>
                    <a:p>
                      <a:r>
                        <a:rPr lang="en-CA" dirty="0" smtClean="0"/>
                        <a:t>4</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c>
                  <a:txBody>
                    <a:bodyPr/>
                    <a:lstStyle/>
                    <a:p>
                      <a:pPr algn="ctr"/>
                      <a:endParaRPr lang="en-CA" dirty="0"/>
                    </a:p>
                  </a:txBody>
                  <a:tcPr/>
                </a:tc>
              </a:tr>
              <a:tr h="370840">
                <a:tc>
                  <a:txBody>
                    <a:bodyPr/>
                    <a:lstStyle/>
                    <a:p>
                      <a:r>
                        <a:rPr lang="en-CA" dirty="0" smtClean="0"/>
                        <a:t>5</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c>
                  <a:txBody>
                    <a:bodyPr/>
                    <a:lstStyle/>
                    <a:p>
                      <a:pPr algn="ctr"/>
                      <a:endParaRPr lang="en-CA" dirty="0"/>
                    </a:p>
                  </a:txBody>
                  <a:tcPr/>
                </a:tc>
              </a:tr>
              <a:tr h="370840">
                <a:tc>
                  <a:txBody>
                    <a:bodyPr/>
                    <a:lstStyle/>
                    <a:p>
                      <a:r>
                        <a:rPr lang="en-CA" dirty="0" smtClean="0"/>
                        <a:t>6</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c>
                  <a:txBody>
                    <a:bodyPr/>
                    <a:lstStyle/>
                    <a:p>
                      <a:pPr algn="ctr"/>
                      <a:endParaRPr lang="en-CA" dirty="0"/>
                    </a:p>
                  </a:txBody>
                  <a:tcPr/>
                </a:tc>
              </a:tr>
            </a:tbl>
          </a:graphicData>
        </a:graphic>
      </p:graphicFrame>
      <p:sp>
        <p:nvSpPr>
          <p:cNvPr id="8" name="Rectangle 7"/>
          <p:cNvSpPr/>
          <p:nvPr/>
        </p:nvSpPr>
        <p:spPr>
          <a:xfrm>
            <a:off x="3705287" y="2977619"/>
            <a:ext cx="659155" cy="369332"/>
          </a:xfrm>
          <a:prstGeom prst="rect">
            <a:avLst/>
          </a:prstGeom>
        </p:spPr>
        <p:txBody>
          <a:bodyPr wrap="none">
            <a:spAutoFit/>
          </a:bodyPr>
          <a:lstStyle/>
          <a:p>
            <a:r>
              <a:rPr lang="en-CA" dirty="0">
                <a:latin typeface="Whitney SSm A"/>
              </a:rPr>
              <a:t>balls</a:t>
            </a:r>
            <a:endParaRPr lang="en-CA" dirty="0"/>
          </a:p>
        </p:txBody>
      </p:sp>
      <p:sp>
        <p:nvSpPr>
          <p:cNvPr id="9" name="Rectangle 8"/>
          <p:cNvSpPr/>
          <p:nvPr/>
        </p:nvSpPr>
        <p:spPr>
          <a:xfrm rot="16200000">
            <a:off x="1094503" y="4667429"/>
            <a:ext cx="697627" cy="369332"/>
          </a:xfrm>
          <a:prstGeom prst="rect">
            <a:avLst/>
          </a:prstGeom>
        </p:spPr>
        <p:txBody>
          <a:bodyPr wrap="none">
            <a:spAutoFit/>
          </a:bodyPr>
          <a:lstStyle/>
          <a:p>
            <a:r>
              <a:rPr lang="en-CA" dirty="0" smtClean="0">
                <a:latin typeface="Whitney SSm A"/>
              </a:rPr>
              <a:t>GCD</a:t>
            </a:r>
            <a:endParaRPr lang="en-CA" dirty="0"/>
          </a:p>
        </p:txBody>
      </p:sp>
      <p:sp>
        <p:nvSpPr>
          <p:cNvPr id="3" name="Rectangle 2"/>
          <p:cNvSpPr/>
          <p:nvPr/>
        </p:nvSpPr>
        <p:spPr>
          <a:xfrm>
            <a:off x="6575613" y="3368736"/>
            <a:ext cx="4880586" cy="369332"/>
          </a:xfrm>
          <a:prstGeom prst="rect">
            <a:avLst/>
          </a:prstGeom>
        </p:spPr>
        <p:txBody>
          <a:bodyPr wrap="square">
            <a:spAutoFit/>
          </a:bodyPr>
          <a:lstStyle/>
          <a:p>
            <a:pPr lvl="1">
              <a:spcAft>
                <a:spcPts val="600"/>
              </a:spcAft>
            </a:pPr>
            <a:r>
              <a:rPr lang="en-CA" dirty="0"/>
              <a:t>1</a:t>
            </a:r>
            <a:r>
              <a:rPr lang="en-CA" dirty="0" smtClean="0"/>
              <a:t>) choose 0 of ball[1]</a:t>
            </a:r>
            <a:endParaRPr lang="en-CA" dirty="0"/>
          </a:p>
        </p:txBody>
      </p:sp>
      <p:sp>
        <p:nvSpPr>
          <p:cNvPr id="10" name="Rectangle 9"/>
          <p:cNvSpPr/>
          <p:nvPr/>
        </p:nvSpPr>
        <p:spPr>
          <a:xfrm>
            <a:off x="6575612" y="3738068"/>
            <a:ext cx="5338481" cy="646331"/>
          </a:xfrm>
          <a:prstGeom prst="rect">
            <a:avLst/>
          </a:prstGeom>
        </p:spPr>
        <p:txBody>
          <a:bodyPr wrap="square">
            <a:spAutoFit/>
          </a:bodyPr>
          <a:lstStyle/>
          <a:p>
            <a:pPr lvl="1">
              <a:spcAft>
                <a:spcPts val="600"/>
              </a:spcAft>
            </a:pPr>
            <a:r>
              <a:rPr lang="en-CA" dirty="0" smtClean="0"/>
              <a:t>2) </a:t>
            </a:r>
            <a:r>
              <a:rPr lang="en-CA" dirty="0" err="1" smtClean="0"/>
              <a:t>gcd</a:t>
            </a:r>
            <a:r>
              <a:rPr lang="en-CA" dirty="0" smtClean="0"/>
              <a:t>(2, 3)=1,     L(2, 0)*(2^count[1]-1) ways</a:t>
            </a:r>
            <a:br>
              <a:rPr lang="en-CA" dirty="0" smtClean="0"/>
            </a:br>
            <a:r>
              <a:rPr lang="en-CA" dirty="0" smtClean="0"/>
              <a:t>                              = 1*(2^2-1) = 3</a:t>
            </a:r>
          </a:p>
        </p:txBody>
      </p:sp>
      <p:sp>
        <p:nvSpPr>
          <p:cNvPr id="11" name="Rectangle 10"/>
          <p:cNvSpPr/>
          <p:nvPr/>
        </p:nvSpPr>
        <p:spPr>
          <a:xfrm>
            <a:off x="6575612" y="4503281"/>
            <a:ext cx="4880586" cy="369332"/>
          </a:xfrm>
          <a:prstGeom prst="rect">
            <a:avLst/>
          </a:prstGeom>
        </p:spPr>
        <p:txBody>
          <a:bodyPr wrap="square">
            <a:spAutoFit/>
          </a:bodyPr>
          <a:lstStyle/>
          <a:p>
            <a:pPr lvl="1">
              <a:spcAft>
                <a:spcPts val="600"/>
              </a:spcAft>
            </a:pPr>
            <a:r>
              <a:rPr lang="en-CA" dirty="0" smtClean="0"/>
              <a:t>3)  </a:t>
            </a:r>
            <a:r>
              <a:rPr lang="en-CA" dirty="0" err="1" smtClean="0"/>
              <a:t>gcd</a:t>
            </a:r>
            <a:r>
              <a:rPr lang="en-CA" dirty="0" smtClean="0"/>
              <a:t>(ball[1]) </a:t>
            </a:r>
            <a:r>
              <a:rPr lang="en-CA" dirty="0"/>
              <a:t>= </a:t>
            </a:r>
            <a:r>
              <a:rPr lang="en-CA" dirty="0" smtClean="0"/>
              <a:t>ball[1],   (2^count[1]-</a:t>
            </a:r>
            <a:r>
              <a:rPr lang="en-CA" dirty="0"/>
              <a:t>1) </a:t>
            </a:r>
            <a:r>
              <a:rPr lang="en-CA" dirty="0" smtClean="0"/>
              <a:t>ways</a:t>
            </a:r>
            <a:endParaRPr lang="en-CA" dirty="0"/>
          </a:p>
        </p:txBody>
      </p:sp>
    </p:spTree>
    <p:extLst>
      <p:ext uri="{BB962C8B-B14F-4D97-AF65-F5344CB8AC3E}">
        <p14:creationId xmlns:p14="http://schemas.microsoft.com/office/powerpoint/2010/main" val="1707362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Play with GCD</a:t>
            </a:r>
            <a:endParaRPr lang="en-CA" b="1" dirty="0"/>
          </a:p>
        </p:txBody>
      </p:sp>
      <p:sp>
        <p:nvSpPr>
          <p:cNvPr id="4" name="Rectangle 3"/>
          <p:cNvSpPr/>
          <p:nvPr/>
        </p:nvSpPr>
        <p:spPr>
          <a:xfrm>
            <a:off x="838200" y="1502095"/>
            <a:ext cx="8739893" cy="523220"/>
          </a:xfrm>
          <a:prstGeom prst="rect">
            <a:avLst/>
          </a:prstGeom>
        </p:spPr>
        <p:txBody>
          <a:bodyPr wrap="none">
            <a:spAutoFit/>
          </a:bodyPr>
          <a:lstStyle/>
          <a:p>
            <a:r>
              <a:rPr lang="en-CA" sz="2800" dirty="0" smtClean="0">
                <a:latin typeface="Whitney SSm A"/>
              </a:rPr>
              <a:t>balls = {2, 3, 3, 5, 6, 6, 6},                          X = {1, 2, 5}</a:t>
            </a:r>
            <a:endParaRPr lang="en-CA" sz="2800" dirty="0"/>
          </a:p>
        </p:txBody>
      </p:sp>
      <p:sp>
        <p:nvSpPr>
          <p:cNvPr id="5" name="Rectangle 4"/>
          <p:cNvSpPr/>
          <p:nvPr/>
        </p:nvSpPr>
        <p:spPr>
          <a:xfrm>
            <a:off x="838200" y="2025315"/>
            <a:ext cx="6377067" cy="523220"/>
          </a:xfrm>
          <a:prstGeom prst="rect">
            <a:avLst/>
          </a:prstGeom>
        </p:spPr>
        <p:txBody>
          <a:bodyPr wrap="none">
            <a:spAutoFit/>
          </a:bodyPr>
          <a:lstStyle/>
          <a:p>
            <a:r>
              <a:rPr lang="en-CA" sz="2800" dirty="0" smtClean="0">
                <a:latin typeface="Whitney SSm A"/>
              </a:rPr>
              <a:t>balls = {2, 3, 5, 6},  counts = {1, 2, 1, 3}</a:t>
            </a:r>
            <a:endParaRPr lang="en-CA" sz="2800" dirty="0"/>
          </a:p>
        </p:txBody>
      </p:sp>
      <p:graphicFrame>
        <p:nvGraphicFramePr>
          <p:cNvPr id="6" name="Table 5"/>
          <p:cNvGraphicFramePr>
            <a:graphicFrameLocks noGrp="1"/>
          </p:cNvGraphicFramePr>
          <p:nvPr>
            <p:extLst>
              <p:ext uri="{D42A27DB-BD31-4B8C-83A1-F6EECF244321}">
                <p14:modId xmlns:p14="http://schemas.microsoft.com/office/powerpoint/2010/main" val="847433531"/>
              </p:ext>
            </p:extLst>
          </p:nvPr>
        </p:nvGraphicFramePr>
        <p:xfrm>
          <a:off x="1749613" y="3368736"/>
          <a:ext cx="4570505" cy="2966720"/>
        </p:xfrm>
        <a:graphic>
          <a:graphicData uri="http://schemas.openxmlformats.org/drawingml/2006/table">
            <a:tbl>
              <a:tblPr firstRow="1" bandRow="1">
                <a:tableStyleId>{5940675A-B579-460E-94D1-54222C63F5DA}</a:tableStyleId>
              </a:tblPr>
              <a:tblGrid>
                <a:gridCol w="914101"/>
                <a:gridCol w="914101"/>
                <a:gridCol w="914101"/>
                <a:gridCol w="914101"/>
                <a:gridCol w="914101"/>
              </a:tblGrid>
              <a:tr h="370840">
                <a:tc>
                  <a:txBody>
                    <a:bodyPr/>
                    <a:lstStyle/>
                    <a:p>
                      <a:endParaRPr lang="en-CA" dirty="0"/>
                    </a:p>
                  </a:txBody>
                  <a:tcPr/>
                </a:tc>
                <a:tc>
                  <a:txBody>
                    <a:bodyPr/>
                    <a:lstStyle/>
                    <a:p>
                      <a:r>
                        <a:rPr lang="en-CA" dirty="0" smtClean="0"/>
                        <a:t>2</a:t>
                      </a:r>
                      <a:endParaRPr lang="en-CA" dirty="0"/>
                    </a:p>
                  </a:txBody>
                  <a:tcPr/>
                </a:tc>
                <a:tc>
                  <a:txBody>
                    <a:bodyPr/>
                    <a:lstStyle/>
                    <a:p>
                      <a:r>
                        <a:rPr lang="en-CA" dirty="0" smtClean="0"/>
                        <a:t>3</a:t>
                      </a:r>
                      <a:endParaRPr lang="en-CA" dirty="0"/>
                    </a:p>
                  </a:txBody>
                  <a:tcPr/>
                </a:tc>
                <a:tc>
                  <a:txBody>
                    <a:bodyPr/>
                    <a:lstStyle/>
                    <a:p>
                      <a:r>
                        <a:rPr lang="en-CA" dirty="0" smtClean="0"/>
                        <a:t>5</a:t>
                      </a:r>
                      <a:endParaRPr lang="en-CA" dirty="0"/>
                    </a:p>
                  </a:txBody>
                  <a:tcPr/>
                </a:tc>
                <a:tc>
                  <a:txBody>
                    <a:bodyPr/>
                    <a:lstStyle/>
                    <a:p>
                      <a:r>
                        <a:rPr lang="en-CA" dirty="0" smtClean="0"/>
                        <a:t>6</a:t>
                      </a:r>
                      <a:endParaRPr lang="en-CA" dirty="0"/>
                    </a:p>
                  </a:txBody>
                  <a:tcPr/>
                </a:tc>
              </a:tr>
              <a:tr h="370840">
                <a:tc>
                  <a:txBody>
                    <a:bodyPr/>
                    <a:lstStyle/>
                    <a:p>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r>
              <a:tr h="370840">
                <a:tc>
                  <a:txBody>
                    <a:bodyPr/>
                    <a:lstStyle/>
                    <a:p>
                      <a:r>
                        <a:rPr lang="en-CA" dirty="0" smtClean="0"/>
                        <a:t>1</a:t>
                      </a:r>
                      <a:endParaRPr lang="en-CA" dirty="0"/>
                    </a:p>
                  </a:txBody>
                  <a:tcPr/>
                </a:tc>
                <a:tc>
                  <a:txBody>
                    <a:bodyPr/>
                    <a:lstStyle/>
                    <a:p>
                      <a:pPr algn="ctr"/>
                      <a:r>
                        <a:rPr lang="en-CA" dirty="0" smtClean="0"/>
                        <a:t>0</a:t>
                      </a:r>
                      <a:endParaRPr lang="en-CA" dirty="0"/>
                    </a:p>
                  </a:txBody>
                  <a:tcPr/>
                </a:tc>
                <a:tc>
                  <a:txBody>
                    <a:bodyPr/>
                    <a:lstStyle/>
                    <a:p>
                      <a:pPr algn="ctr"/>
                      <a:r>
                        <a:rPr lang="en-CA" dirty="0" smtClean="0"/>
                        <a:t>3</a:t>
                      </a:r>
                      <a:endParaRPr lang="en-CA" dirty="0"/>
                    </a:p>
                  </a:txBody>
                  <a:tcPr/>
                </a:tc>
                <a:tc>
                  <a:txBody>
                    <a:bodyPr/>
                    <a:lstStyle/>
                    <a:p>
                      <a:pPr algn="ctr"/>
                      <a:r>
                        <a:rPr lang="en-CA" dirty="0" smtClean="0"/>
                        <a:t>3</a:t>
                      </a:r>
                      <a:endParaRPr lang="en-CA" dirty="0"/>
                    </a:p>
                  </a:txBody>
                  <a:tcPr/>
                </a:tc>
                <a:tc>
                  <a:txBody>
                    <a:bodyPr/>
                    <a:lstStyle/>
                    <a:p>
                      <a:pPr algn="ctr"/>
                      <a:endParaRPr lang="en-CA" dirty="0"/>
                    </a:p>
                  </a:txBody>
                  <a:tcPr/>
                </a:tc>
              </a:tr>
              <a:tr h="370840">
                <a:tc>
                  <a:txBody>
                    <a:bodyPr/>
                    <a:lstStyle/>
                    <a:p>
                      <a:r>
                        <a:rPr lang="en-CA" dirty="0" smtClean="0"/>
                        <a:t>2</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c>
                  <a:txBody>
                    <a:bodyPr/>
                    <a:lstStyle/>
                    <a:p>
                      <a:pPr algn="ctr"/>
                      <a:endParaRPr lang="en-CA" dirty="0"/>
                    </a:p>
                  </a:txBody>
                  <a:tcPr/>
                </a:tc>
              </a:tr>
              <a:tr h="370840">
                <a:tc>
                  <a:txBody>
                    <a:bodyPr/>
                    <a:lstStyle/>
                    <a:p>
                      <a:r>
                        <a:rPr lang="en-CA" dirty="0" smtClean="0"/>
                        <a:t>3</a:t>
                      </a:r>
                      <a:endParaRPr lang="en-CA" dirty="0"/>
                    </a:p>
                  </a:txBody>
                  <a:tcPr/>
                </a:tc>
                <a:tc>
                  <a:txBody>
                    <a:bodyPr/>
                    <a:lstStyle/>
                    <a:p>
                      <a:pPr algn="ctr"/>
                      <a:r>
                        <a:rPr lang="en-CA" dirty="0" smtClean="0"/>
                        <a:t>0</a:t>
                      </a:r>
                      <a:endParaRPr lang="en-CA" dirty="0"/>
                    </a:p>
                  </a:txBody>
                  <a:tcPr/>
                </a:tc>
                <a:tc>
                  <a:txBody>
                    <a:bodyPr/>
                    <a:lstStyle/>
                    <a:p>
                      <a:pPr algn="ctr"/>
                      <a:r>
                        <a:rPr lang="en-CA" dirty="0" smtClean="0"/>
                        <a:t>3</a:t>
                      </a:r>
                      <a:endParaRPr lang="en-CA" dirty="0"/>
                    </a:p>
                  </a:txBody>
                  <a:tcPr/>
                </a:tc>
                <a:tc>
                  <a:txBody>
                    <a:bodyPr/>
                    <a:lstStyle/>
                    <a:p>
                      <a:pPr algn="ctr"/>
                      <a:r>
                        <a:rPr lang="en-CA" dirty="0" smtClean="0"/>
                        <a:t>3</a:t>
                      </a:r>
                      <a:endParaRPr lang="en-CA" dirty="0"/>
                    </a:p>
                  </a:txBody>
                  <a:tcPr/>
                </a:tc>
                <a:tc>
                  <a:txBody>
                    <a:bodyPr/>
                    <a:lstStyle/>
                    <a:p>
                      <a:pPr algn="ctr"/>
                      <a:endParaRPr lang="en-CA" dirty="0"/>
                    </a:p>
                  </a:txBody>
                  <a:tcPr/>
                </a:tc>
              </a:tr>
              <a:tr h="370840">
                <a:tc>
                  <a:txBody>
                    <a:bodyPr/>
                    <a:lstStyle/>
                    <a:p>
                      <a:r>
                        <a:rPr lang="en-CA" dirty="0" smtClean="0"/>
                        <a:t>4</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r>
              <a:tr h="370840">
                <a:tc>
                  <a:txBody>
                    <a:bodyPr/>
                    <a:lstStyle/>
                    <a:p>
                      <a:r>
                        <a:rPr lang="en-CA" dirty="0" smtClean="0"/>
                        <a:t>5</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r>
              <a:tr h="370840">
                <a:tc>
                  <a:txBody>
                    <a:bodyPr/>
                    <a:lstStyle/>
                    <a:p>
                      <a:r>
                        <a:rPr lang="en-CA" dirty="0" smtClean="0"/>
                        <a:t>6</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r>
            </a:tbl>
          </a:graphicData>
        </a:graphic>
      </p:graphicFrame>
      <p:sp>
        <p:nvSpPr>
          <p:cNvPr id="8" name="Rectangle 7"/>
          <p:cNvSpPr/>
          <p:nvPr/>
        </p:nvSpPr>
        <p:spPr>
          <a:xfrm>
            <a:off x="3705287" y="2977619"/>
            <a:ext cx="659155" cy="369332"/>
          </a:xfrm>
          <a:prstGeom prst="rect">
            <a:avLst/>
          </a:prstGeom>
        </p:spPr>
        <p:txBody>
          <a:bodyPr wrap="none">
            <a:spAutoFit/>
          </a:bodyPr>
          <a:lstStyle/>
          <a:p>
            <a:r>
              <a:rPr lang="en-CA" dirty="0">
                <a:latin typeface="Whitney SSm A"/>
              </a:rPr>
              <a:t>balls</a:t>
            </a:r>
            <a:endParaRPr lang="en-CA" dirty="0"/>
          </a:p>
        </p:txBody>
      </p:sp>
      <p:sp>
        <p:nvSpPr>
          <p:cNvPr id="9" name="Rectangle 8"/>
          <p:cNvSpPr/>
          <p:nvPr/>
        </p:nvSpPr>
        <p:spPr>
          <a:xfrm rot="16200000">
            <a:off x="1094503" y="4667429"/>
            <a:ext cx="697627" cy="369332"/>
          </a:xfrm>
          <a:prstGeom prst="rect">
            <a:avLst/>
          </a:prstGeom>
        </p:spPr>
        <p:txBody>
          <a:bodyPr wrap="none">
            <a:spAutoFit/>
          </a:bodyPr>
          <a:lstStyle/>
          <a:p>
            <a:r>
              <a:rPr lang="en-CA" dirty="0" smtClean="0">
                <a:latin typeface="Whitney SSm A"/>
              </a:rPr>
              <a:t>GCD</a:t>
            </a:r>
            <a:endParaRPr lang="en-CA" dirty="0"/>
          </a:p>
        </p:txBody>
      </p:sp>
      <p:sp>
        <p:nvSpPr>
          <p:cNvPr id="3" name="Rectangle 2"/>
          <p:cNvSpPr/>
          <p:nvPr/>
        </p:nvSpPr>
        <p:spPr>
          <a:xfrm>
            <a:off x="6575613" y="3368736"/>
            <a:ext cx="4880586" cy="369332"/>
          </a:xfrm>
          <a:prstGeom prst="rect">
            <a:avLst/>
          </a:prstGeom>
        </p:spPr>
        <p:txBody>
          <a:bodyPr wrap="square">
            <a:spAutoFit/>
          </a:bodyPr>
          <a:lstStyle/>
          <a:p>
            <a:pPr lvl="1">
              <a:spcAft>
                <a:spcPts val="600"/>
              </a:spcAft>
            </a:pPr>
            <a:r>
              <a:rPr lang="en-CA" dirty="0"/>
              <a:t>1</a:t>
            </a:r>
            <a:r>
              <a:rPr lang="en-CA" dirty="0" smtClean="0"/>
              <a:t>) choose 0 of ball[2]</a:t>
            </a:r>
            <a:endParaRPr lang="en-CA" dirty="0"/>
          </a:p>
        </p:txBody>
      </p:sp>
    </p:spTree>
    <p:extLst>
      <p:ext uri="{BB962C8B-B14F-4D97-AF65-F5344CB8AC3E}">
        <p14:creationId xmlns:p14="http://schemas.microsoft.com/office/powerpoint/2010/main" val="15796845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Play with GCD</a:t>
            </a:r>
            <a:endParaRPr lang="en-CA" b="1" dirty="0"/>
          </a:p>
        </p:txBody>
      </p:sp>
      <p:sp>
        <p:nvSpPr>
          <p:cNvPr id="4" name="Rectangle 3"/>
          <p:cNvSpPr/>
          <p:nvPr/>
        </p:nvSpPr>
        <p:spPr>
          <a:xfrm>
            <a:off x="838200" y="1502095"/>
            <a:ext cx="8739893" cy="523220"/>
          </a:xfrm>
          <a:prstGeom prst="rect">
            <a:avLst/>
          </a:prstGeom>
        </p:spPr>
        <p:txBody>
          <a:bodyPr wrap="none">
            <a:spAutoFit/>
          </a:bodyPr>
          <a:lstStyle/>
          <a:p>
            <a:r>
              <a:rPr lang="en-CA" sz="2800" dirty="0" smtClean="0">
                <a:latin typeface="Whitney SSm A"/>
              </a:rPr>
              <a:t>balls = {2, 3, 3, 5, 6, 6, 6},                          X = {1, 2, 5}</a:t>
            </a:r>
            <a:endParaRPr lang="en-CA" sz="2800" dirty="0"/>
          </a:p>
        </p:txBody>
      </p:sp>
      <p:sp>
        <p:nvSpPr>
          <p:cNvPr id="5" name="Rectangle 4"/>
          <p:cNvSpPr/>
          <p:nvPr/>
        </p:nvSpPr>
        <p:spPr>
          <a:xfrm>
            <a:off x="838200" y="2025315"/>
            <a:ext cx="6377067" cy="523220"/>
          </a:xfrm>
          <a:prstGeom prst="rect">
            <a:avLst/>
          </a:prstGeom>
        </p:spPr>
        <p:txBody>
          <a:bodyPr wrap="none">
            <a:spAutoFit/>
          </a:bodyPr>
          <a:lstStyle/>
          <a:p>
            <a:r>
              <a:rPr lang="en-CA" sz="2800" dirty="0" smtClean="0">
                <a:latin typeface="Whitney SSm A"/>
              </a:rPr>
              <a:t>balls = {2, 3, 5, 6},  counts = {1, 2, 1, 3}</a:t>
            </a:r>
            <a:endParaRPr lang="en-CA" sz="2800" dirty="0"/>
          </a:p>
        </p:txBody>
      </p:sp>
      <p:graphicFrame>
        <p:nvGraphicFramePr>
          <p:cNvPr id="6" name="Table 5"/>
          <p:cNvGraphicFramePr>
            <a:graphicFrameLocks noGrp="1"/>
          </p:cNvGraphicFramePr>
          <p:nvPr>
            <p:extLst>
              <p:ext uri="{D42A27DB-BD31-4B8C-83A1-F6EECF244321}">
                <p14:modId xmlns:p14="http://schemas.microsoft.com/office/powerpoint/2010/main" val="768451482"/>
              </p:ext>
            </p:extLst>
          </p:nvPr>
        </p:nvGraphicFramePr>
        <p:xfrm>
          <a:off x="1749613" y="3368736"/>
          <a:ext cx="4570505" cy="3235960"/>
        </p:xfrm>
        <a:graphic>
          <a:graphicData uri="http://schemas.openxmlformats.org/drawingml/2006/table">
            <a:tbl>
              <a:tblPr firstRow="1" bandRow="1">
                <a:tableStyleId>{5940675A-B579-460E-94D1-54222C63F5DA}</a:tableStyleId>
              </a:tblPr>
              <a:tblGrid>
                <a:gridCol w="914101"/>
                <a:gridCol w="914101"/>
                <a:gridCol w="914101"/>
                <a:gridCol w="914101"/>
                <a:gridCol w="914101"/>
              </a:tblGrid>
              <a:tr h="370840">
                <a:tc>
                  <a:txBody>
                    <a:bodyPr/>
                    <a:lstStyle/>
                    <a:p>
                      <a:endParaRPr lang="en-CA" dirty="0"/>
                    </a:p>
                  </a:txBody>
                  <a:tcPr/>
                </a:tc>
                <a:tc>
                  <a:txBody>
                    <a:bodyPr/>
                    <a:lstStyle/>
                    <a:p>
                      <a:r>
                        <a:rPr lang="en-CA" dirty="0" smtClean="0"/>
                        <a:t>2</a:t>
                      </a:r>
                      <a:endParaRPr lang="en-CA" dirty="0"/>
                    </a:p>
                  </a:txBody>
                  <a:tcPr/>
                </a:tc>
                <a:tc>
                  <a:txBody>
                    <a:bodyPr/>
                    <a:lstStyle/>
                    <a:p>
                      <a:r>
                        <a:rPr lang="en-CA" dirty="0" smtClean="0"/>
                        <a:t>3</a:t>
                      </a:r>
                      <a:endParaRPr lang="en-CA" dirty="0"/>
                    </a:p>
                  </a:txBody>
                  <a:tcPr/>
                </a:tc>
                <a:tc>
                  <a:txBody>
                    <a:bodyPr/>
                    <a:lstStyle/>
                    <a:p>
                      <a:r>
                        <a:rPr lang="en-CA" dirty="0" smtClean="0"/>
                        <a:t>5</a:t>
                      </a:r>
                      <a:endParaRPr lang="en-CA" dirty="0"/>
                    </a:p>
                  </a:txBody>
                  <a:tcPr/>
                </a:tc>
                <a:tc>
                  <a:txBody>
                    <a:bodyPr/>
                    <a:lstStyle/>
                    <a:p>
                      <a:r>
                        <a:rPr lang="en-CA" dirty="0" smtClean="0"/>
                        <a:t>6</a:t>
                      </a:r>
                      <a:endParaRPr lang="en-CA" dirty="0"/>
                    </a:p>
                  </a:txBody>
                  <a:tcPr/>
                </a:tc>
              </a:tr>
              <a:tr h="370840">
                <a:tc>
                  <a:txBody>
                    <a:bodyPr/>
                    <a:lstStyle/>
                    <a:p>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r>
              <a:tr h="370840">
                <a:tc>
                  <a:txBody>
                    <a:bodyPr/>
                    <a:lstStyle/>
                    <a:p>
                      <a:r>
                        <a:rPr lang="en-CA" dirty="0" smtClean="0"/>
                        <a:t>1</a:t>
                      </a:r>
                      <a:endParaRPr lang="en-CA" dirty="0"/>
                    </a:p>
                  </a:txBody>
                  <a:tcPr/>
                </a:tc>
                <a:tc>
                  <a:txBody>
                    <a:bodyPr/>
                    <a:lstStyle/>
                    <a:p>
                      <a:pPr algn="ctr"/>
                      <a:r>
                        <a:rPr lang="en-CA" dirty="0" smtClean="0"/>
                        <a:t>0</a:t>
                      </a:r>
                      <a:endParaRPr lang="en-CA" dirty="0"/>
                    </a:p>
                  </a:txBody>
                  <a:tcPr/>
                </a:tc>
                <a:tc>
                  <a:txBody>
                    <a:bodyPr/>
                    <a:lstStyle/>
                    <a:p>
                      <a:pPr algn="ctr"/>
                      <a:r>
                        <a:rPr lang="en-CA" dirty="0" smtClean="0"/>
                        <a:t>3</a:t>
                      </a:r>
                      <a:endParaRPr lang="en-CA" dirty="0"/>
                    </a:p>
                  </a:txBody>
                  <a:tcPr/>
                </a:tc>
                <a:tc>
                  <a:txBody>
                    <a:bodyPr/>
                    <a:lstStyle/>
                    <a:p>
                      <a:pPr algn="ctr"/>
                      <a:r>
                        <a:rPr lang="en-CA" dirty="0" smtClean="0"/>
                        <a:t>3</a:t>
                      </a:r>
                    </a:p>
                    <a:p>
                      <a:pPr algn="ctr"/>
                      <a:r>
                        <a:rPr lang="en-CA" dirty="0" smtClean="0"/>
                        <a:t>+3+1+3</a:t>
                      </a:r>
                      <a:endParaRPr lang="en-CA" dirty="0"/>
                    </a:p>
                  </a:txBody>
                  <a:tcPr/>
                </a:tc>
                <a:tc>
                  <a:txBody>
                    <a:bodyPr/>
                    <a:lstStyle/>
                    <a:p>
                      <a:pPr algn="ctr"/>
                      <a:endParaRPr lang="en-CA" dirty="0"/>
                    </a:p>
                  </a:txBody>
                  <a:tcPr/>
                </a:tc>
              </a:tr>
              <a:tr h="370840">
                <a:tc>
                  <a:txBody>
                    <a:bodyPr/>
                    <a:lstStyle/>
                    <a:p>
                      <a:r>
                        <a:rPr lang="en-CA" dirty="0" smtClean="0"/>
                        <a:t>2</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c>
                  <a:txBody>
                    <a:bodyPr/>
                    <a:lstStyle/>
                    <a:p>
                      <a:pPr algn="ctr"/>
                      <a:endParaRPr lang="en-CA" dirty="0"/>
                    </a:p>
                  </a:txBody>
                  <a:tcPr/>
                </a:tc>
              </a:tr>
              <a:tr h="370840">
                <a:tc>
                  <a:txBody>
                    <a:bodyPr/>
                    <a:lstStyle/>
                    <a:p>
                      <a:r>
                        <a:rPr lang="en-CA" dirty="0" smtClean="0"/>
                        <a:t>3</a:t>
                      </a:r>
                      <a:endParaRPr lang="en-CA" dirty="0"/>
                    </a:p>
                  </a:txBody>
                  <a:tcPr/>
                </a:tc>
                <a:tc>
                  <a:txBody>
                    <a:bodyPr/>
                    <a:lstStyle/>
                    <a:p>
                      <a:pPr algn="ctr"/>
                      <a:r>
                        <a:rPr lang="en-CA" dirty="0" smtClean="0"/>
                        <a:t>0</a:t>
                      </a:r>
                      <a:endParaRPr lang="en-CA" dirty="0"/>
                    </a:p>
                  </a:txBody>
                  <a:tcPr/>
                </a:tc>
                <a:tc>
                  <a:txBody>
                    <a:bodyPr/>
                    <a:lstStyle/>
                    <a:p>
                      <a:pPr algn="ctr"/>
                      <a:r>
                        <a:rPr lang="en-CA" dirty="0" smtClean="0"/>
                        <a:t>3</a:t>
                      </a:r>
                      <a:endParaRPr lang="en-CA" dirty="0"/>
                    </a:p>
                  </a:txBody>
                  <a:tcPr/>
                </a:tc>
                <a:tc>
                  <a:txBody>
                    <a:bodyPr/>
                    <a:lstStyle/>
                    <a:p>
                      <a:pPr algn="ctr"/>
                      <a:r>
                        <a:rPr lang="en-CA" dirty="0" smtClean="0"/>
                        <a:t>3</a:t>
                      </a:r>
                      <a:endParaRPr lang="en-CA" dirty="0"/>
                    </a:p>
                  </a:txBody>
                  <a:tcPr/>
                </a:tc>
                <a:tc>
                  <a:txBody>
                    <a:bodyPr/>
                    <a:lstStyle/>
                    <a:p>
                      <a:pPr algn="ctr"/>
                      <a:endParaRPr lang="en-CA" dirty="0"/>
                    </a:p>
                  </a:txBody>
                  <a:tcPr/>
                </a:tc>
              </a:tr>
              <a:tr h="370840">
                <a:tc>
                  <a:txBody>
                    <a:bodyPr/>
                    <a:lstStyle/>
                    <a:p>
                      <a:r>
                        <a:rPr lang="en-CA" dirty="0" smtClean="0"/>
                        <a:t>4</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r>
              <a:tr h="370840">
                <a:tc>
                  <a:txBody>
                    <a:bodyPr/>
                    <a:lstStyle/>
                    <a:p>
                      <a:r>
                        <a:rPr lang="en-CA" dirty="0" smtClean="0"/>
                        <a:t>5</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r>
              <a:tr h="370840">
                <a:tc>
                  <a:txBody>
                    <a:bodyPr/>
                    <a:lstStyle/>
                    <a:p>
                      <a:r>
                        <a:rPr lang="en-CA" dirty="0" smtClean="0"/>
                        <a:t>6</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r>
            </a:tbl>
          </a:graphicData>
        </a:graphic>
      </p:graphicFrame>
      <p:sp>
        <p:nvSpPr>
          <p:cNvPr id="8" name="Rectangle 7"/>
          <p:cNvSpPr/>
          <p:nvPr/>
        </p:nvSpPr>
        <p:spPr>
          <a:xfrm>
            <a:off x="3705287" y="2977619"/>
            <a:ext cx="659155" cy="369332"/>
          </a:xfrm>
          <a:prstGeom prst="rect">
            <a:avLst/>
          </a:prstGeom>
        </p:spPr>
        <p:txBody>
          <a:bodyPr wrap="none">
            <a:spAutoFit/>
          </a:bodyPr>
          <a:lstStyle/>
          <a:p>
            <a:r>
              <a:rPr lang="en-CA" dirty="0">
                <a:latin typeface="Whitney SSm A"/>
              </a:rPr>
              <a:t>balls</a:t>
            </a:r>
            <a:endParaRPr lang="en-CA" dirty="0"/>
          </a:p>
        </p:txBody>
      </p:sp>
      <p:sp>
        <p:nvSpPr>
          <p:cNvPr id="9" name="Rectangle 8"/>
          <p:cNvSpPr/>
          <p:nvPr/>
        </p:nvSpPr>
        <p:spPr>
          <a:xfrm rot="16200000">
            <a:off x="1094503" y="4667429"/>
            <a:ext cx="697627" cy="369332"/>
          </a:xfrm>
          <a:prstGeom prst="rect">
            <a:avLst/>
          </a:prstGeom>
        </p:spPr>
        <p:txBody>
          <a:bodyPr wrap="none">
            <a:spAutoFit/>
          </a:bodyPr>
          <a:lstStyle/>
          <a:p>
            <a:r>
              <a:rPr lang="en-CA" dirty="0" smtClean="0">
                <a:latin typeface="Whitney SSm A"/>
              </a:rPr>
              <a:t>GCD</a:t>
            </a:r>
            <a:endParaRPr lang="en-CA" dirty="0"/>
          </a:p>
        </p:txBody>
      </p:sp>
      <p:sp>
        <p:nvSpPr>
          <p:cNvPr id="3" name="Rectangle 2"/>
          <p:cNvSpPr/>
          <p:nvPr/>
        </p:nvSpPr>
        <p:spPr>
          <a:xfrm>
            <a:off x="6575613" y="3368736"/>
            <a:ext cx="4880586" cy="369332"/>
          </a:xfrm>
          <a:prstGeom prst="rect">
            <a:avLst/>
          </a:prstGeom>
        </p:spPr>
        <p:txBody>
          <a:bodyPr wrap="square">
            <a:spAutoFit/>
          </a:bodyPr>
          <a:lstStyle/>
          <a:p>
            <a:pPr lvl="1">
              <a:spcAft>
                <a:spcPts val="600"/>
              </a:spcAft>
            </a:pPr>
            <a:r>
              <a:rPr lang="en-CA" dirty="0"/>
              <a:t>1</a:t>
            </a:r>
            <a:r>
              <a:rPr lang="en-CA" dirty="0" smtClean="0"/>
              <a:t>) choose 0 of ball[2]</a:t>
            </a:r>
            <a:endParaRPr lang="en-CA" dirty="0"/>
          </a:p>
        </p:txBody>
      </p:sp>
      <p:sp>
        <p:nvSpPr>
          <p:cNvPr id="10" name="Rectangle 9"/>
          <p:cNvSpPr/>
          <p:nvPr/>
        </p:nvSpPr>
        <p:spPr>
          <a:xfrm>
            <a:off x="6575612" y="3738068"/>
            <a:ext cx="5338481" cy="646331"/>
          </a:xfrm>
          <a:prstGeom prst="rect">
            <a:avLst/>
          </a:prstGeom>
        </p:spPr>
        <p:txBody>
          <a:bodyPr wrap="square">
            <a:spAutoFit/>
          </a:bodyPr>
          <a:lstStyle/>
          <a:p>
            <a:pPr lvl="1">
              <a:spcAft>
                <a:spcPts val="600"/>
              </a:spcAft>
            </a:pPr>
            <a:r>
              <a:rPr lang="en-CA" dirty="0" smtClean="0"/>
              <a:t>2) </a:t>
            </a:r>
            <a:r>
              <a:rPr lang="en-CA" dirty="0" err="1" smtClean="0"/>
              <a:t>gcd</a:t>
            </a:r>
            <a:r>
              <a:rPr lang="en-CA" dirty="0" smtClean="0"/>
              <a:t>(1, 5)=1,     L(1, </a:t>
            </a:r>
            <a:r>
              <a:rPr lang="en-CA" dirty="0"/>
              <a:t>1</a:t>
            </a:r>
            <a:r>
              <a:rPr lang="en-CA" dirty="0" smtClean="0"/>
              <a:t>)*(2^count[2]-1) ways</a:t>
            </a:r>
            <a:br>
              <a:rPr lang="en-CA" dirty="0" smtClean="0"/>
            </a:br>
            <a:r>
              <a:rPr lang="en-CA" dirty="0" smtClean="0"/>
              <a:t>                              = 3*(2^1-1) = 3</a:t>
            </a:r>
          </a:p>
        </p:txBody>
      </p:sp>
      <p:sp>
        <p:nvSpPr>
          <p:cNvPr id="7" name="Rectangle 6"/>
          <p:cNvSpPr/>
          <p:nvPr/>
        </p:nvSpPr>
        <p:spPr>
          <a:xfrm>
            <a:off x="6790070" y="4435158"/>
            <a:ext cx="4733364" cy="646331"/>
          </a:xfrm>
          <a:prstGeom prst="rect">
            <a:avLst/>
          </a:prstGeom>
        </p:spPr>
        <p:txBody>
          <a:bodyPr wrap="square">
            <a:spAutoFit/>
          </a:bodyPr>
          <a:lstStyle/>
          <a:p>
            <a:pPr lvl="1">
              <a:spcAft>
                <a:spcPts val="600"/>
              </a:spcAft>
            </a:pPr>
            <a:r>
              <a:rPr lang="en-CA" dirty="0" err="1" smtClean="0"/>
              <a:t>gcd</a:t>
            </a:r>
            <a:r>
              <a:rPr lang="en-CA" dirty="0" smtClean="0"/>
              <a:t>(2, 5)=</a:t>
            </a:r>
            <a:r>
              <a:rPr lang="en-CA" dirty="0"/>
              <a:t>1,     </a:t>
            </a:r>
            <a:r>
              <a:rPr lang="en-CA" dirty="0" smtClean="0"/>
              <a:t>L(2, </a:t>
            </a:r>
            <a:r>
              <a:rPr lang="en-CA" dirty="0"/>
              <a:t>1)*(2^count[2]-1) ways</a:t>
            </a:r>
            <a:br>
              <a:rPr lang="en-CA" dirty="0"/>
            </a:br>
            <a:r>
              <a:rPr lang="en-CA" dirty="0"/>
              <a:t>                              = </a:t>
            </a:r>
            <a:r>
              <a:rPr lang="en-CA" dirty="0" smtClean="0"/>
              <a:t>1*(</a:t>
            </a:r>
            <a:r>
              <a:rPr lang="en-CA" dirty="0"/>
              <a:t>2^1-1) = </a:t>
            </a:r>
            <a:r>
              <a:rPr lang="en-CA" dirty="0" smtClean="0"/>
              <a:t>1</a:t>
            </a:r>
            <a:endParaRPr lang="en-CA" dirty="0"/>
          </a:p>
        </p:txBody>
      </p:sp>
      <p:sp>
        <p:nvSpPr>
          <p:cNvPr id="11" name="Rectangle 10"/>
          <p:cNvSpPr/>
          <p:nvPr/>
        </p:nvSpPr>
        <p:spPr>
          <a:xfrm>
            <a:off x="6790070" y="5250766"/>
            <a:ext cx="4733364" cy="646331"/>
          </a:xfrm>
          <a:prstGeom prst="rect">
            <a:avLst/>
          </a:prstGeom>
        </p:spPr>
        <p:txBody>
          <a:bodyPr wrap="square">
            <a:spAutoFit/>
          </a:bodyPr>
          <a:lstStyle/>
          <a:p>
            <a:pPr lvl="1">
              <a:spcAft>
                <a:spcPts val="600"/>
              </a:spcAft>
            </a:pPr>
            <a:r>
              <a:rPr lang="en-CA" dirty="0" err="1" smtClean="0"/>
              <a:t>gcd</a:t>
            </a:r>
            <a:r>
              <a:rPr lang="en-CA" dirty="0" smtClean="0"/>
              <a:t>(3, 5)=</a:t>
            </a:r>
            <a:r>
              <a:rPr lang="en-CA" dirty="0"/>
              <a:t>1,     </a:t>
            </a:r>
            <a:r>
              <a:rPr lang="en-CA" dirty="0" smtClean="0"/>
              <a:t>L(3, </a:t>
            </a:r>
            <a:r>
              <a:rPr lang="en-CA" dirty="0"/>
              <a:t>1)*(2^count[2]-1) ways</a:t>
            </a:r>
            <a:br>
              <a:rPr lang="en-CA" dirty="0"/>
            </a:br>
            <a:r>
              <a:rPr lang="en-CA" dirty="0"/>
              <a:t>                              = 3</a:t>
            </a:r>
            <a:r>
              <a:rPr lang="en-CA" dirty="0" smtClean="0"/>
              <a:t>*(</a:t>
            </a:r>
            <a:r>
              <a:rPr lang="en-CA" dirty="0"/>
              <a:t>2^1-1) = 3</a:t>
            </a:r>
          </a:p>
        </p:txBody>
      </p:sp>
    </p:spTree>
    <p:extLst>
      <p:ext uri="{BB962C8B-B14F-4D97-AF65-F5344CB8AC3E}">
        <p14:creationId xmlns:p14="http://schemas.microsoft.com/office/powerpoint/2010/main" val="41126522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Play with GCD</a:t>
            </a:r>
            <a:endParaRPr lang="en-CA" b="1" dirty="0"/>
          </a:p>
        </p:txBody>
      </p:sp>
      <p:sp>
        <p:nvSpPr>
          <p:cNvPr id="4" name="Rectangle 3"/>
          <p:cNvSpPr/>
          <p:nvPr/>
        </p:nvSpPr>
        <p:spPr>
          <a:xfrm>
            <a:off x="838200" y="1502095"/>
            <a:ext cx="8739893" cy="523220"/>
          </a:xfrm>
          <a:prstGeom prst="rect">
            <a:avLst/>
          </a:prstGeom>
        </p:spPr>
        <p:txBody>
          <a:bodyPr wrap="none">
            <a:spAutoFit/>
          </a:bodyPr>
          <a:lstStyle/>
          <a:p>
            <a:r>
              <a:rPr lang="en-CA" sz="2800" dirty="0" smtClean="0">
                <a:latin typeface="Whitney SSm A"/>
              </a:rPr>
              <a:t>balls = {2, 3, 3, 5, 6, 6, 6},                          X = {1, 2, 5}</a:t>
            </a:r>
            <a:endParaRPr lang="en-CA" sz="2800" dirty="0"/>
          </a:p>
        </p:txBody>
      </p:sp>
      <p:sp>
        <p:nvSpPr>
          <p:cNvPr id="5" name="Rectangle 4"/>
          <p:cNvSpPr/>
          <p:nvPr/>
        </p:nvSpPr>
        <p:spPr>
          <a:xfrm>
            <a:off x="838200" y="2025315"/>
            <a:ext cx="6377067" cy="523220"/>
          </a:xfrm>
          <a:prstGeom prst="rect">
            <a:avLst/>
          </a:prstGeom>
        </p:spPr>
        <p:txBody>
          <a:bodyPr wrap="none">
            <a:spAutoFit/>
          </a:bodyPr>
          <a:lstStyle/>
          <a:p>
            <a:r>
              <a:rPr lang="en-CA" sz="2800" dirty="0" smtClean="0">
                <a:latin typeface="Whitney SSm A"/>
              </a:rPr>
              <a:t>balls = {2, 3, 5, 6},  counts = {1, 2, 1, 3}</a:t>
            </a:r>
            <a:endParaRPr lang="en-CA" sz="2800" dirty="0"/>
          </a:p>
        </p:txBody>
      </p:sp>
      <p:graphicFrame>
        <p:nvGraphicFramePr>
          <p:cNvPr id="6" name="Table 5"/>
          <p:cNvGraphicFramePr>
            <a:graphicFrameLocks noGrp="1"/>
          </p:cNvGraphicFramePr>
          <p:nvPr>
            <p:extLst>
              <p:ext uri="{D42A27DB-BD31-4B8C-83A1-F6EECF244321}">
                <p14:modId xmlns:p14="http://schemas.microsoft.com/office/powerpoint/2010/main" val="2709327606"/>
              </p:ext>
            </p:extLst>
          </p:nvPr>
        </p:nvGraphicFramePr>
        <p:xfrm>
          <a:off x="1749613" y="3368736"/>
          <a:ext cx="4570505" cy="2966720"/>
        </p:xfrm>
        <a:graphic>
          <a:graphicData uri="http://schemas.openxmlformats.org/drawingml/2006/table">
            <a:tbl>
              <a:tblPr firstRow="1" bandRow="1">
                <a:tableStyleId>{5940675A-B579-460E-94D1-54222C63F5DA}</a:tableStyleId>
              </a:tblPr>
              <a:tblGrid>
                <a:gridCol w="914101"/>
                <a:gridCol w="914101"/>
                <a:gridCol w="914101"/>
                <a:gridCol w="914101"/>
                <a:gridCol w="914101"/>
              </a:tblGrid>
              <a:tr h="370840">
                <a:tc>
                  <a:txBody>
                    <a:bodyPr/>
                    <a:lstStyle/>
                    <a:p>
                      <a:endParaRPr lang="en-CA" dirty="0"/>
                    </a:p>
                  </a:txBody>
                  <a:tcPr/>
                </a:tc>
                <a:tc>
                  <a:txBody>
                    <a:bodyPr/>
                    <a:lstStyle/>
                    <a:p>
                      <a:r>
                        <a:rPr lang="en-CA" dirty="0" smtClean="0"/>
                        <a:t>2</a:t>
                      </a:r>
                      <a:endParaRPr lang="en-CA" dirty="0"/>
                    </a:p>
                  </a:txBody>
                  <a:tcPr/>
                </a:tc>
                <a:tc>
                  <a:txBody>
                    <a:bodyPr/>
                    <a:lstStyle/>
                    <a:p>
                      <a:r>
                        <a:rPr lang="en-CA" dirty="0" smtClean="0"/>
                        <a:t>3</a:t>
                      </a:r>
                      <a:endParaRPr lang="en-CA" dirty="0"/>
                    </a:p>
                  </a:txBody>
                  <a:tcPr/>
                </a:tc>
                <a:tc>
                  <a:txBody>
                    <a:bodyPr/>
                    <a:lstStyle/>
                    <a:p>
                      <a:r>
                        <a:rPr lang="en-CA" dirty="0" smtClean="0"/>
                        <a:t>5</a:t>
                      </a:r>
                      <a:endParaRPr lang="en-CA" dirty="0"/>
                    </a:p>
                  </a:txBody>
                  <a:tcPr/>
                </a:tc>
                <a:tc>
                  <a:txBody>
                    <a:bodyPr/>
                    <a:lstStyle/>
                    <a:p>
                      <a:r>
                        <a:rPr lang="en-CA" dirty="0" smtClean="0"/>
                        <a:t>6</a:t>
                      </a:r>
                      <a:endParaRPr lang="en-CA" dirty="0"/>
                    </a:p>
                  </a:txBody>
                  <a:tcPr/>
                </a:tc>
              </a:tr>
              <a:tr h="370840">
                <a:tc>
                  <a:txBody>
                    <a:bodyPr/>
                    <a:lstStyle/>
                    <a:p>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r>
              <a:tr h="370840">
                <a:tc>
                  <a:txBody>
                    <a:bodyPr/>
                    <a:lstStyle/>
                    <a:p>
                      <a:r>
                        <a:rPr lang="en-CA" dirty="0" smtClean="0"/>
                        <a:t>1</a:t>
                      </a:r>
                      <a:endParaRPr lang="en-CA" dirty="0"/>
                    </a:p>
                  </a:txBody>
                  <a:tcPr/>
                </a:tc>
                <a:tc>
                  <a:txBody>
                    <a:bodyPr/>
                    <a:lstStyle/>
                    <a:p>
                      <a:pPr algn="ctr"/>
                      <a:r>
                        <a:rPr lang="en-CA" dirty="0" smtClean="0"/>
                        <a:t>0</a:t>
                      </a:r>
                      <a:endParaRPr lang="en-CA" dirty="0"/>
                    </a:p>
                  </a:txBody>
                  <a:tcPr/>
                </a:tc>
                <a:tc>
                  <a:txBody>
                    <a:bodyPr/>
                    <a:lstStyle/>
                    <a:p>
                      <a:pPr algn="ctr"/>
                      <a:r>
                        <a:rPr lang="en-CA" dirty="0" smtClean="0"/>
                        <a:t>3</a:t>
                      </a:r>
                      <a:endParaRPr lang="en-CA" dirty="0"/>
                    </a:p>
                  </a:txBody>
                  <a:tcPr/>
                </a:tc>
                <a:tc>
                  <a:txBody>
                    <a:bodyPr/>
                    <a:lstStyle/>
                    <a:p>
                      <a:pPr algn="ctr"/>
                      <a:r>
                        <a:rPr lang="en-CA" dirty="0" smtClean="0"/>
                        <a:t>10</a:t>
                      </a:r>
                      <a:endParaRPr lang="en-CA" dirty="0"/>
                    </a:p>
                  </a:txBody>
                  <a:tcPr/>
                </a:tc>
                <a:tc>
                  <a:txBody>
                    <a:bodyPr/>
                    <a:lstStyle/>
                    <a:p>
                      <a:pPr algn="ctr"/>
                      <a:endParaRPr lang="en-CA" dirty="0"/>
                    </a:p>
                  </a:txBody>
                  <a:tcPr/>
                </a:tc>
              </a:tr>
              <a:tr h="370840">
                <a:tc>
                  <a:txBody>
                    <a:bodyPr/>
                    <a:lstStyle/>
                    <a:p>
                      <a:r>
                        <a:rPr lang="en-CA" dirty="0" smtClean="0"/>
                        <a:t>2</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c>
                  <a:txBody>
                    <a:bodyPr/>
                    <a:lstStyle/>
                    <a:p>
                      <a:pPr algn="ctr"/>
                      <a:endParaRPr lang="en-CA" dirty="0"/>
                    </a:p>
                  </a:txBody>
                  <a:tcPr/>
                </a:tc>
              </a:tr>
              <a:tr h="370840">
                <a:tc>
                  <a:txBody>
                    <a:bodyPr/>
                    <a:lstStyle/>
                    <a:p>
                      <a:r>
                        <a:rPr lang="en-CA" dirty="0" smtClean="0"/>
                        <a:t>3</a:t>
                      </a:r>
                      <a:endParaRPr lang="en-CA" dirty="0"/>
                    </a:p>
                  </a:txBody>
                  <a:tcPr/>
                </a:tc>
                <a:tc>
                  <a:txBody>
                    <a:bodyPr/>
                    <a:lstStyle/>
                    <a:p>
                      <a:pPr algn="ctr"/>
                      <a:r>
                        <a:rPr lang="en-CA" dirty="0" smtClean="0"/>
                        <a:t>0</a:t>
                      </a:r>
                      <a:endParaRPr lang="en-CA" dirty="0"/>
                    </a:p>
                  </a:txBody>
                  <a:tcPr/>
                </a:tc>
                <a:tc>
                  <a:txBody>
                    <a:bodyPr/>
                    <a:lstStyle/>
                    <a:p>
                      <a:pPr algn="ctr"/>
                      <a:r>
                        <a:rPr lang="en-CA" dirty="0" smtClean="0"/>
                        <a:t>3</a:t>
                      </a:r>
                      <a:endParaRPr lang="en-CA" dirty="0"/>
                    </a:p>
                  </a:txBody>
                  <a:tcPr/>
                </a:tc>
                <a:tc>
                  <a:txBody>
                    <a:bodyPr/>
                    <a:lstStyle/>
                    <a:p>
                      <a:pPr algn="ctr"/>
                      <a:r>
                        <a:rPr lang="en-CA" dirty="0" smtClean="0"/>
                        <a:t>3</a:t>
                      </a:r>
                      <a:endParaRPr lang="en-CA" dirty="0"/>
                    </a:p>
                  </a:txBody>
                  <a:tcPr/>
                </a:tc>
                <a:tc>
                  <a:txBody>
                    <a:bodyPr/>
                    <a:lstStyle/>
                    <a:p>
                      <a:pPr algn="ctr"/>
                      <a:endParaRPr lang="en-CA" dirty="0"/>
                    </a:p>
                  </a:txBody>
                  <a:tcPr/>
                </a:tc>
              </a:tr>
              <a:tr h="370840">
                <a:tc>
                  <a:txBody>
                    <a:bodyPr/>
                    <a:lstStyle/>
                    <a:p>
                      <a:r>
                        <a:rPr lang="en-CA" dirty="0" smtClean="0"/>
                        <a:t>4</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r>
              <a:tr h="370840">
                <a:tc>
                  <a:txBody>
                    <a:bodyPr/>
                    <a:lstStyle/>
                    <a:p>
                      <a:r>
                        <a:rPr lang="en-CA" dirty="0" smtClean="0"/>
                        <a:t>5</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0+1</a:t>
                      </a:r>
                      <a:endParaRPr lang="en-CA" dirty="0"/>
                    </a:p>
                  </a:txBody>
                  <a:tcPr/>
                </a:tc>
                <a:tc>
                  <a:txBody>
                    <a:bodyPr/>
                    <a:lstStyle/>
                    <a:p>
                      <a:pPr algn="ctr"/>
                      <a:endParaRPr lang="en-CA" dirty="0"/>
                    </a:p>
                  </a:txBody>
                  <a:tcPr/>
                </a:tc>
              </a:tr>
              <a:tr h="370840">
                <a:tc>
                  <a:txBody>
                    <a:bodyPr/>
                    <a:lstStyle/>
                    <a:p>
                      <a:r>
                        <a:rPr lang="en-CA" dirty="0" smtClean="0"/>
                        <a:t>6</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r>
            </a:tbl>
          </a:graphicData>
        </a:graphic>
      </p:graphicFrame>
      <p:sp>
        <p:nvSpPr>
          <p:cNvPr id="8" name="Rectangle 7"/>
          <p:cNvSpPr/>
          <p:nvPr/>
        </p:nvSpPr>
        <p:spPr>
          <a:xfrm>
            <a:off x="3705287" y="2977619"/>
            <a:ext cx="659155" cy="369332"/>
          </a:xfrm>
          <a:prstGeom prst="rect">
            <a:avLst/>
          </a:prstGeom>
        </p:spPr>
        <p:txBody>
          <a:bodyPr wrap="none">
            <a:spAutoFit/>
          </a:bodyPr>
          <a:lstStyle/>
          <a:p>
            <a:r>
              <a:rPr lang="en-CA" dirty="0">
                <a:latin typeface="Whitney SSm A"/>
              </a:rPr>
              <a:t>balls</a:t>
            </a:r>
            <a:endParaRPr lang="en-CA" dirty="0"/>
          </a:p>
        </p:txBody>
      </p:sp>
      <p:sp>
        <p:nvSpPr>
          <p:cNvPr id="9" name="Rectangle 8"/>
          <p:cNvSpPr/>
          <p:nvPr/>
        </p:nvSpPr>
        <p:spPr>
          <a:xfrm rot="16200000">
            <a:off x="1094503" y="4667429"/>
            <a:ext cx="697627" cy="369332"/>
          </a:xfrm>
          <a:prstGeom prst="rect">
            <a:avLst/>
          </a:prstGeom>
        </p:spPr>
        <p:txBody>
          <a:bodyPr wrap="none">
            <a:spAutoFit/>
          </a:bodyPr>
          <a:lstStyle/>
          <a:p>
            <a:r>
              <a:rPr lang="en-CA" dirty="0" smtClean="0">
                <a:latin typeface="Whitney SSm A"/>
              </a:rPr>
              <a:t>GCD</a:t>
            </a:r>
            <a:endParaRPr lang="en-CA" dirty="0"/>
          </a:p>
        </p:txBody>
      </p:sp>
      <p:sp>
        <p:nvSpPr>
          <p:cNvPr id="3" name="Rectangle 2"/>
          <p:cNvSpPr/>
          <p:nvPr/>
        </p:nvSpPr>
        <p:spPr>
          <a:xfrm>
            <a:off x="6575613" y="3368736"/>
            <a:ext cx="4880586" cy="369332"/>
          </a:xfrm>
          <a:prstGeom prst="rect">
            <a:avLst/>
          </a:prstGeom>
        </p:spPr>
        <p:txBody>
          <a:bodyPr wrap="square">
            <a:spAutoFit/>
          </a:bodyPr>
          <a:lstStyle/>
          <a:p>
            <a:pPr lvl="1">
              <a:spcAft>
                <a:spcPts val="600"/>
              </a:spcAft>
            </a:pPr>
            <a:r>
              <a:rPr lang="en-CA" dirty="0"/>
              <a:t>1</a:t>
            </a:r>
            <a:r>
              <a:rPr lang="en-CA" dirty="0" smtClean="0"/>
              <a:t>) choose 0 of ball[2]</a:t>
            </a:r>
            <a:endParaRPr lang="en-CA" dirty="0"/>
          </a:p>
        </p:txBody>
      </p:sp>
      <p:sp>
        <p:nvSpPr>
          <p:cNvPr id="10" name="Rectangle 9"/>
          <p:cNvSpPr/>
          <p:nvPr/>
        </p:nvSpPr>
        <p:spPr>
          <a:xfrm>
            <a:off x="6575612" y="3738068"/>
            <a:ext cx="5338481" cy="646331"/>
          </a:xfrm>
          <a:prstGeom prst="rect">
            <a:avLst/>
          </a:prstGeom>
        </p:spPr>
        <p:txBody>
          <a:bodyPr wrap="square">
            <a:spAutoFit/>
          </a:bodyPr>
          <a:lstStyle/>
          <a:p>
            <a:pPr lvl="1">
              <a:spcAft>
                <a:spcPts val="600"/>
              </a:spcAft>
            </a:pPr>
            <a:r>
              <a:rPr lang="en-CA" dirty="0" smtClean="0"/>
              <a:t>2) </a:t>
            </a:r>
            <a:r>
              <a:rPr lang="en-CA" dirty="0" err="1" smtClean="0"/>
              <a:t>gcd</a:t>
            </a:r>
            <a:r>
              <a:rPr lang="en-CA" dirty="0" smtClean="0"/>
              <a:t>(1, 5)=1,     L(1, </a:t>
            </a:r>
            <a:r>
              <a:rPr lang="en-CA" dirty="0"/>
              <a:t>1</a:t>
            </a:r>
            <a:r>
              <a:rPr lang="en-CA" dirty="0" smtClean="0"/>
              <a:t>)*(2^count[2]-1) ways</a:t>
            </a:r>
            <a:br>
              <a:rPr lang="en-CA" dirty="0" smtClean="0"/>
            </a:br>
            <a:r>
              <a:rPr lang="en-CA" dirty="0" smtClean="0"/>
              <a:t>                              = 3*(2^1-1) = 3</a:t>
            </a:r>
          </a:p>
        </p:txBody>
      </p:sp>
      <p:sp>
        <p:nvSpPr>
          <p:cNvPr id="7" name="Rectangle 6"/>
          <p:cNvSpPr/>
          <p:nvPr/>
        </p:nvSpPr>
        <p:spPr>
          <a:xfrm>
            <a:off x="6790070" y="4435158"/>
            <a:ext cx="4733364" cy="646331"/>
          </a:xfrm>
          <a:prstGeom prst="rect">
            <a:avLst/>
          </a:prstGeom>
        </p:spPr>
        <p:txBody>
          <a:bodyPr wrap="square">
            <a:spAutoFit/>
          </a:bodyPr>
          <a:lstStyle/>
          <a:p>
            <a:pPr lvl="1">
              <a:spcAft>
                <a:spcPts val="600"/>
              </a:spcAft>
            </a:pPr>
            <a:r>
              <a:rPr lang="en-CA" dirty="0" err="1" smtClean="0"/>
              <a:t>gcd</a:t>
            </a:r>
            <a:r>
              <a:rPr lang="en-CA" dirty="0" smtClean="0"/>
              <a:t>(2, 5)=</a:t>
            </a:r>
            <a:r>
              <a:rPr lang="en-CA" dirty="0"/>
              <a:t>1,     </a:t>
            </a:r>
            <a:r>
              <a:rPr lang="en-CA" dirty="0" smtClean="0"/>
              <a:t>L(2, </a:t>
            </a:r>
            <a:r>
              <a:rPr lang="en-CA" dirty="0"/>
              <a:t>1)*(2^count[2]-1) ways</a:t>
            </a:r>
            <a:br>
              <a:rPr lang="en-CA" dirty="0"/>
            </a:br>
            <a:r>
              <a:rPr lang="en-CA" dirty="0"/>
              <a:t>                              = </a:t>
            </a:r>
            <a:r>
              <a:rPr lang="en-CA" dirty="0" smtClean="0"/>
              <a:t>1*(</a:t>
            </a:r>
            <a:r>
              <a:rPr lang="en-CA" dirty="0"/>
              <a:t>2^1-1) = </a:t>
            </a:r>
            <a:r>
              <a:rPr lang="en-CA" dirty="0" smtClean="0"/>
              <a:t>1</a:t>
            </a:r>
            <a:endParaRPr lang="en-CA" dirty="0"/>
          </a:p>
        </p:txBody>
      </p:sp>
      <p:sp>
        <p:nvSpPr>
          <p:cNvPr id="11" name="Rectangle 10"/>
          <p:cNvSpPr/>
          <p:nvPr/>
        </p:nvSpPr>
        <p:spPr>
          <a:xfrm>
            <a:off x="6790070" y="5250766"/>
            <a:ext cx="4733364" cy="646331"/>
          </a:xfrm>
          <a:prstGeom prst="rect">
            <a:avLst/>
          </a:prstGeom>
        </p:spPr>
        <p:txBody>
          <a:bodyPr wrap="square">
            <a:spAutoFit/>
          </a:bodyPr>
          <a:lstStyle/>
          <a:p>
            <a:pPr lvl="1">
              <a:spcAft>
                <a:spcPts val="600"/>
              </a:spcAft>
            </a:pPr>
            <a:r>
              <a:rPr lang="en-CA" dirty="0" err="1" smtClean="0"/>
              <a:t>gcd</a:t>
            </a:r>
            <a:r>
              <a:rPr lang="en-CA" dirty="0" smtClean="0"/>
              <a:t>(3, 5)=</a:t>
            </a:r>
            <a:r>
              <a:rPr lang="en-CA" dirty="0"/>
              <a:t>1,     </a:t>
            </a:r>
            <a:r>
              <a:rPr lang="en-CA" dirty="0" smtClean="0"/>
              <a:t>L(3, </a:t>
            </a:r>
            <a:r>
              <a:rPr lang="en-CA" dirty="0"/>
              <a:t>1)*(2^count[2]-1) ways</a:t>
            </a:r>
            <a:br>
              <a:rPr lang="en-CA" dirty="0"/>
            </a:br>
            <a:r>
              <a:rPr lang="en-CA" dirty="0"/>
              <a:t>                              = 3</a:t>
            </a:r>
            <a:r>
              <a:rPr lang="en-CA" dirty="0" smtClean="0"/>
              <a:t>*(</a:t>
            </a:r>
            <a:r>
              <a:rPr lang="en-CA" dirty="0"/>
              <a:t>2^1-1) = 3</a:t>
            </a:r>
          </a:p>
        </p:txBody>
      </p:sp>
      <p:sp>
        <p:nvSpPr>
          <p:cNvPr id="12" name="Rectangle 11"/>
          <p:cNvSpPr/>
          <p:nvPr/>
        </p:nvSpPr>
        <p:spPr>
          <a:xfrm>
            <a:off x="6642848" y="6066374"/>
            <a:ext cx="4880586" cy="369332"/>
          </a:xfrm>
          <a:prstGeom prst="rect">
            <a:avLst/>
          </a:prstGeom>
        </p:spPr>
        <p:txBody>
          <a:bodyPr wrap="square">
            <a:spAutoFit/>
          </a:bodyPr>
          <a:lstStyle/>
          <a:p>
            <a:pPr lvl="1">
              <a:spcAft>
                <a:spcPts val="600"/>
              </a:spcAft>
            </a:pPr>
            <a:r>
              <a:rPr lang="en-CA" dirty="0" smtClean="0"/>
              <a:t>3)  </a:t>
            </a:r>
            <a:r>
              <a:rPr lang="en-CA" dirty="0" err="1" smtClean="0"/>
              <a:t>gcd</a:t>
            </a:r>
            <a:r>
              <a:rPr lang="en-CA" dirty="0" smtClean="0"/>
              <a:t>(ball[2]) </a:t>
            </a:r>
            <a:r>
              <a:rPr lang="en-CA" dirty="0"/>
              <a:t>= </a:t>
            </a:r>
            <a:r>
              <a:rPr lang="en-CA" dirty="0" smtClean="0"/>
              <a:t>ball[2],   (2^count[1]-</a:t>
            </a:r>
            <a:r>
              <a:rPr lang="en-CA" dirty="0"/>
              <a:t>1) </a:t>
            </a:r>
            <a:r>
              <a:rPr lang="en-CA" dirty="0" smtClean="0"/>
              <a:t>ways</a:t>
            </a:r>
            <a:endParaRPr lang="en-CA" dirty="0"/>
          </a:p>
        </p:txBody>
      </p:sp>
    </p:spTree>
    <p:extLst>
      <p:ext uri="{BB962C8B-B14F-4D97-AF65-F5344CB8AC3E}">
        <p14:creationId xmlns:p14="http://schemas.microsoft.com/office/powerpoint/2010/main" val="28851605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Play with GCD</a:t>
            </a:r>
            <a:endParaRPr lang="en-CA" b="1" dirty="0"/>
          </a:p>
        </p:txBody>
      </p:sp>
      <p:sp>
        <p:nvSpPr>
          <p:cNvPr id="4" name="Rectangle 3"/>
          <p:cNvSpPr/>
          <p:nvPr/>
        </p:nvSpPr>
        <p:spPr>
          <a:xfrm>
            <a:off x="838200" y="1502095"/>
            <a:ext cx="8739893" cy="523220"/>
          </a:xfrm>
          <a:prstGeom prst="rect">
            <a:avLst/>
          </a:prstGeom>
        </p:spPr>
        <p:txBody>
          <a:bodyPr wrap="none">
            <a:spAutoFit/>
          </a:bodyPr>
          <a:lstStyle/>
          <a:p>
            <a:r>
              <a:rPr lang="en-CA" sz="2800" dirty="0" smtClean="0">
                <a:latin typeface="Whitney SSm A"/>
              </a:rPr>
              <a:t>balls = {2, 3, 3, 5, 6, 6, 6},                          X = {1, 2, 5}</a:t>
            </a:r>
            <a:endParaRPr lang="en-CA" sz="2800" dirty="0"/>
          </a:p>
        </p:txBody>
      </p:sp>
      <p:sp>
        <p:nvSpPr>
          <p:cNvPr id="5" name="Rectangle 4"/>
          <p:cNvSpPr/>
          <p:nvPr/>
        </p:nvSpPr>
        <p:spPr>
          <a:xfrm>
            <a:off x="838200" y="2025315"/>
            <a:ext cx="6377067" cy="523220"/>
          </a:xfrm>
          <a:prstGeom prst="rect">
            <a:avLst/>
          </a:prstGeom>
        </p:spPr>
        <p:txBody>
          <a:bodyPr wrap="none">
            <a:spAutoFit/>
          </a:bodyPr>
          <a:lstStyle/>
          <a:p>
            <a:r>
              <a:rPr lang="en-CA" sz="2800" dirty="0" smtClean="0">
                <a:latin typeface="Whitney SSm A"/>
              </a:rPr>
              <a:t>balls = {2, 3, 5, 6},  counts = {1, 2, 1, 3}</a:t>
            </a:r>
            <a:endParaRPr lang="en-CA" sz="2800" dirty="0"/>
          </a:p>
        </p:txBody>
      </p:sp>
      <p:graphicFrame>
        <p:nvGraphicFramePr>
          <p:cNvPr id="6" name="Table 5"/>
          <p:cNvGraphicFramePr>
            <a:graphicFrameLocks noGrp="1"/>
          </p:cNvGraphicFramePr>
          <p:nvPr>
            <p:extLst>
              <p:ext uri="{D42A27DB-BD31-4B8C-83A1-F6EECF244321}">
                <p14:modId xmlns:p14="http://schemas.microsoft.com/office/powerpoint/2010/main" val="3929922151"/>
              </p:ext>
            </p:extLst>
          </p:nvPr>
        </p:nvGraphicFramePr>
        <p:xfrm>
          <a:off x="1749613" y="3368736"/>
          <a:ext cx="4570505" cy="2966720"/>
        </p:xfrm>
        <a:graphic>
          <a:graphicData uri="http://schemas.openxmlformats.org/drawingml/2006/table">
            <a:tbl>
              <a:tblPr firstRow="1" bandRow="1">
                <a:tableStyleId>{5940675A-B579-460E-94D1-54222C63F5DA}</a:tableStyleId>
              </a:tblPr>
              <a:tblGrid>
                <a:gridCol w="914101"/>
                <a:gridCol w="914101"/>
                <a:gridCol w="914101"/>
                <a:gridCol w="914101"/>
                <a:gridCol w="914101"/>
              </a:tblGrid>
              <a:tr h="370840">
                <a:tc>
                  <a:txBody>
                    <a:bodyPr/>
                    <a:lstStyle/>
                    <a:p>
                      <a:endParaRPr lang="en-CA" dirty="0"/>
                    </a:p>
                  </a:txBody>
                  <a:tcPr/>
                </a:tc>
                <a:tc>
                  <a:txBody>
                    <a:bodyPr/>
                    <a:lstStyle/>
                    <a:p>
                      <a:r>
                        <a:rPr lang="en-CA" dirty="0" smtClean="0"/>
                        <a:t>2</a:t>
                      </a:r>
                      <a:endParaRPr lang="en-CA" dirty="0"/>
                    </a:p>
                  </a:txBody>
                  <a:tcPr/>
                </a:tc>
                <a:tc>
                  <a:txBody>
                    <a:bodyPr/>
                    <a:lstStyle/>
                    <a:p>
                      <a:r>
                        <a:rPr lang="en-CA" dirty="0" smtClean="0"/>
                        <a:t>3</a:t>
                      </a:r>
                      <a:endParaRPr lang="en-CA" dirty="0"/>
                    </a:p>
                  </a:txBody>
                  <a:tcPr/>
                </a:tc>
                <a:tc>
                  <a:txBody>
                    <a:bodyPr/>
                    <a:lstStyle/>
                    <a:p>
                      <a:r>
                        <a:rPr lang="en-CA" dirty="0" smtClean="0"/>
                        <a:t>5</a:t>
                      </a:r>
                      <a:endParaRPr lang="en-CA" dirty="0"/>
                    </a:p>
                  </a:txBody>
                  <a:tcPr/>
                </a:tc>
                <a:tc>
                  <a:txBody>
                    <a:bodyPr/>
                    <a:lstStyle/>
                    <a:p>
                      <a:r>
                        <a:rPr lang="en-CA" dirty="0" smtClean="0"/>
                        <a:t>6</a:t>
                      </a:r>
                      <a:endParaRPr lang="en-CA" dirty="0"/>
                    </a:p>
                  </a:txBody>
                  <a:tcPr/>
                </a:tc>
              </a:tr>
              <a:tr h="370840">
                <a:tc>
                  <a:txBody>
                    <a:bodyPr/>
                    <a:lstStyle/>
                    <a:p>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r>
              <a:tr h="370840">
                <a:tc>
                  <a:txBody>
                    <a:bodyPr/>
                    <a:lstStyle/>
                    <a:p>
                      <a:r>
                        <a:rPr lang="en-CA" dirty="0" smtClean="0"/>
                        <a:t>1</a:t>
                      </a:r>
                      <a:endParaRPr lang="en-CA" dirty="0"/>
                    </a:p>
                  </a:txBody>
                  <a:tcPr/>
                </a:tc>
                <a:tc>
                  <a:txBody>
                    <a:bodyPr/>
                    <a:lstStyle/>
                    <a:p>
                      <a:pPr algn="ctr"/>
                      <a:r>
                        <a:rPr lang="en-CA" dirty="0" smtClean="0"/>
                        <a:t>0</a:t>
                      </a:r>
                      <a:endParaRPr lang="en-CA" dirty="0"/>
                    </a:p>
                  </a:txBody>
                  <a:tcPr/>
                </a:tc>
                <a:tc>
                  <a:txBody>
                    <a:bodyPr/>
                    <a:lstStyle/>
                    <a:p>
                      <a:pPr algn="ctr"/>
                      <a:r>
                        <a:rPr lang="en-CA" dirty="0" smtClean="0"/>
                        <a:t>3</a:t>
                      </a:r>
                      <a:endParaRPr lang="en-CA" dirty="0"/>
                    </a:p>
                  </a:txBody>
                  <a:tcPr/>
                </a:tc>
                <a:tc>
                  <a:txBody>
                    <a:bodyPr/>
                    <a:lstStyle/>
                    <a:p>
                      <a:pPr algn="ctr"/>
                      <a:r>
                        <a:rPr lang="en-CA" dirty="0" smtClean="0"/>
                        <a:t>10</a:t>
                      </a:r>
                      <a:endParaRPr lang="en-CA" dirty="0"/>
                    </a:p>
                  </a:txBody>
                  <a:tcPr/>
                </a:tc>
                <a:tc>
                  <a:txBody>
                    <a:bodyPr/>
                    <a:lstStyle/>
                    <a:p>
                      <a:pPr algn="ctr"/>
                      <a:endParaRPr lang="en-CA" dirty="0"/>
                    </a:p>
                  </a:txBody>
                  <a:tcPr/>
                </a:tc>
              </a:tr>
              <a:tr h="370840">
                <a:tc>
                  <a:txBody>
                    <a:bodyPr/>
                    <a:lstStyle/>
                    <a:p>
                      <a:r>
                        <a:rPr lang="en-CA" dirty="0" smtClean="0"/>
                        <a:t>2</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c>
                  <a:txBody>
                    <a:bodyPr/>
                    <a:lstStyle/>
                    <a:p>
                      <a:pPr algn="ctr"/>
                      <a:endParaRPr lang="en-CA" dirty="0"/>
                    </a:p>
                  </a:txBody>
                  <a:tcPr/>
                </a:tc>
              </a:tr>
              <a:tr h="370840">
                <a:tc>
                  <a:txBody>
                    <a:bodyPr/>
                    <a:lstStyle/>
                    <a:p>
                      <a:r>
                        <a:rPr lang="en-CA" dirty="0" smtClean="0"/>
                        <a:t>3</a:t>
                      </a:r>
                      <a:endParaRPr lang="en-CA" dirty="0"/>
                    </a:p>
                  </a:txBody>
                  <a:tcPr/>
                </a:tc>
                <a:tc>
                  <a:txBody>
                    <a:bodyPr/>
                    <a:lstStyle/>
                    <a:p>
                      <a:pPr algn="ctr"/>
                      <a:r>
                        <a:rPr lang="en-CA" dirty="0" smtClean="0"/>
                        <a:t>0</a:t>
                      </a:r>
                      <a:endParaRPr lang="en-CA" dirty="0"/>
                    </a:p>
                  </a:txBody>
                  <a:tcPr/>
                </a:tc>
                <a:tc>
                  <a:txBody>
                    <a:bodyPr/>
                    <a:lstStyle/>
                    <a:p>
                      <a:pPr algn="ctr"/>
                      <a:r>
                        <a:rPr lang="en-CA" dirty="0" smtClean="0"/>
                        <a:t>3</a:t>
                      </a:r>
                      <a:endParaRPr lang="en-CA" dirty="0"/>
                    </a:p>
                  </a:txBody>
                  <a:tcPr/>
                </a:tc>
                <a:tc>
                  <a:txBody>
                    <a:bodyPr/>
                    <a:lstStyle/>
                    <a:p>
                      <a:pPr algn="ctr"/>
                      <a:r>
                        <a:rPr lang="en-CA" dirty="0" smtClean="0"/>
                        <a:t>3</a:t>
                      </a:r>
                      <a:endParaRPr lang="en-CA" dirty="0"/>
                    </a:p>
                  </a:txBody>
                  <a:tcPr/>
                </a:tc>
                <a:tc>
                  <a:txBody>
                    <a:bodyPr/>
                    <a:lstStyle/>
                    <a:p>
                      <a:pPr algn="ctr"/>
                      <a:endParaRPr lang="en-CA" dirty="0"/>
                    </a:p>
                  </a:txBody>
                  <a:tcPr/>
                </a:tc>
              </a:tr>
              <a:tr h="370840">
                <a:tc>
                  <a:txBody>
                    <a:bodyPr/>
                    <a:lstStyle/>
                    <a:p>
                      <a:r>
                        <a:rPr lang="en-CA" dirty="0" smtClean="0"/>
                        <a:t>4</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r>
              <a:tr h="370840">
                <a:tc>
                  <a:txBody>
                    <a:bodyPr/>
                    <a:lstStyle/>
                    <a:p>
                      <a:r>
                        <a:rPr lang="en-CA" dirty="0" smtClean="0"/>
                        <a:t>5</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1</a:t>
                      </a:r>
                      <a:endParaRPr lang="en-CA" dirty="0"/>
                    </a:p>
                  </a:txBody>
                  <a:tcPr/>
                </a:tc>
                <a:tc>
                  <a:txBody>
                    <a:bodyPr/>
                    <a:lstStyle/>
                    <a:p>
                      <a:pPr algn="ctr"/>
                      <a:endParaRPr lang="en-CA" dirty="0"/>
                    </a:p>
                  </a:txBody>
                  <a:tcPr/>
                </a:tc>
              </a:tr>
              <a:tr h="370840">
                <a:tc>
                  <a:txBody>
                    <a:bodyPr/>
                    <a:lstStyle/>
                    <a:p>
                      <a:r>
                        <a:rPr lang="en-CA" dirty="0" smtClean="0"/>
                        <a:t>6</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r>
            </a:tbl>
          </a:graphicData>
        </a:graphic>
      </p:graphicFrame>
      <p:sp>
        <p:nvSpPr>
          <p:cNvPr id="8" name="Rectangle 7"/>
          <p:cNvSpPr/>
          <p:nvPr/>
        </p:nvSpPr>
        <p:spPr>
          <a:xfrm>
            <a:off x="3705287" y="2977619"/>
            <a:ext cx="659155" cy="369332"/>
          </a:xfrm>
          <a:prstGeom prst="rect">
            <a:avLst/>
          </a:prstGeom>
        </p:spPr>
        <p:txBody>
          <a:bodyPr wrap="none">
            <a:spAutoFit/>
          </a:bodyPr>
          <a:lstStyle/>
          <a:p>
            <a:r>
              <a:rPr lang="en-CA" dirty="0">
                <a:latin typeface="Whitney SSm A"/>
              </a:rPr>
              <a:t>balls</a:t>
            </a:r>
            <a:endParaRPr lang="en-CA" dirty="0"/>
          </a:p>
        </p:txBody>
      </p:sp>
      <p:sp>
        <p:nvSpPr>
          <p:cNvPr id="9" name="Rectangle 8"/>
          <p:cNvSpPr/>
          <p:nvPr/>
        </p:nvSpPr>
        <p:spPr>
          <a:xfrm rot="16200000">
            <a:off x="1094503" y="4667429"/>
            <a:ext cx="697627" cy="369332"/>
          </a:xfrm>
          <a:prstGeom prst="rect">
            <a:avLst/>
          </a:prstGeom>
        </p:spPr>
        <p:txBody>
          <a:bodyPr wrap="none">
            <a:spAutoFit/>
          </a:bodyPr>
          <a:lstStyle/>
          <a:p>
            <a:r>
              <a:rPr lang="en-CA" dirty="0" smtClean="0">
                <a:latin typeface="Whitney SSm A"/>
              </a:rPr>
              <a:t>GCD</a:t>
            </a:r>
            <a:endParaRPr lang="en-CA" dirty="0"/>
          </a:p>
        </p:txBody>
      </p:sp>
      <p:sp>
        <p:nvSpPr>
          <p:cNvPr id="3" name="Rectangle 2"/>
          <p:cNvSpPr/>
          <p:nvPr/>
        </p:nvSpPr>
        <p:spPr>
          <a:xfrm>
            <a:off x="6575613" y="3368736"/>
            <a:ext cx="4880586" cy="369332"/>
          </a:xfrm>
          <a:prstGeom prst="rect">
            <a:avLst/>
          </a:prstGeom>
        </p:spPr>
        <p:txBody>
          <a:bodyPr wrap="square">
            <a:spAutoFit/>
          </a:bodyPr>
          <a:lstStyle/>
          <a:p>
            <a:pPr lvl="1">
              <a:spcAft>
                <a:spcPts val="600"/>
              </a:spcAft>
            </a:pPr>
            <a:r>
              <a:rPr lang="en-CA" dirty="0"/>
              <a:t>1</a:t>
            </a:r>
            <a:r>
              <a:rPr lang="en-CA" dirty="0" smtClean="0"/>
              <a:t>) choose 0 of ball[2]</a:t>
            </a:r>
            <a:endParaRPr lang="en-CA" dirty="0"/>
          </a:p>
        </p:txBody>
      </p:sp>
      <p:sp>
        <p:nvSpPr>
          <p:cNvPr id="10" name="Rectangle 9"/>
          <p:cNvSpPr/>
          <p:nvPr/>
        </p:nvSpPr>
        <p:spPr>
          <a:xfrm>
            <a:off x="6575612" y="3738068"/>
            <a:ext cx="5338481" cy="646331"/>
          </a:xfrm>
          <a:prstGeom prst="rect">
            <a:avLst/>
          </a:prstGeom>
        </p:spPr>
        <p:txBody>
          <a:bodyPr wrap="square">
            <a:spAutoFit/>
          </a:bodyPr>
          <a:lstStyle/>
          <a:p>
            <a:pPr lvl="1">
              <a:spcAft>
                <a:spcPts val="600"/>
              </a:spcAft>
            </a:pPr>
            <a:r>
              <a:rPr lang="en-CA" dirty="0" smtClean="0"/>
              <a:t>2) </a:t>
            </a:r>
            <a:r>
              <a:rPr lang="en-CA" dirty="0" err="1" smtClean="0"/>
              <a:t>gcd</a:t>
            </a:r>
            <a:r>
              <a:rPr lang="en-CA" dirty="0" smtClean="0"/>
              <a:t>(1, 5)=1,     L(1, </a:t>
            </a:r>
            <a:r>
              <a:rPr lang="en-CA" dirty="0"/>
              <a:t>1</a:t>
            </a:r>
            <a:r>
              <a:rPr lang="en-CA" dirty="0" smtClean="0"/>
              <a:t>)*(2^count[2]-1) ways</a:t>
            </a:r>
            <a:br>
              <a:rPr lang="en-CA" dirty="0" smtClean="0"/>
            </a:br>
            <a:r>
              <a:rPr lang="en-CA" dirty="0" smtClean="0"/>
              <a:t>                              = 3*(2^1-1) = 3</a:t>
            </a:r>
          </a:p>
        </p:txBody>
      </p:sp>
      <p:sp>
        <p:nvSpPr>
          <p:cNvPr id="7" name="Rectangle 6"/>
          <p:cNvSpPr/>
          <p:nvPr/>
        </p:nvSpPr>
        <p:spPr>
          <a:xfrm>
            <a:off x="6790070" y="4435158"/>
            <a:ext cx="4733364" cy="646331"/>
          </a:xfrm>
          <a:prstGeom prst="rect">
            <a:avLst/>
          </a:prstGeom>
        </p:spPr>
        <p:txBody>
          <a:bodyPr wrap="square">
            <a:spAutoFit/>
          </a:bodyPr>
          <a:lstStyle/>
          <a:p>
            <a:pPr lvl="1">
              <a:spcAft>
                <a:spcPts val="600"/>
              </a:spcAft>
            </a:pPr>
            <a:r>
              <a:rPr lang="en-CA" dirty="0" err="1" smtClean="0"/>
              <a:t>gcd</a:t>
            </a:r>
            <a:r>
              <a:rPr lang="en-CA" dirty="0" smtClean="0"/>
              <a:t>(2, 5)=</a:t>
            </a:r>
            <a:r>
              <a:rPr lang="en-CA" dirty="0"/>
              <a:t>1,     </a:t>
            </a:r>
            <a:r>
              <a:rPr lang="en-CA" dirty="0" smtClean="0"/>
              <a:t>L(2, </a:t>
            </a:r>
            <a:r>
              <a:rPr lang="en-CA" dirty="0"/>
              <a:t>1)*(2^count[2]-1) ways</a:t>
            </a:r>
            <a:br>
              <a:rPr lang="en-CA" dirty="0"/>
            </a:br>
            <a:r>
              <a:rPr lang="en-CA" dirty="0"/>
              <a:t>                              = </a:t>
            </a:r>
            <a:r>
              <a:rPr lang="en-CA" dirty="0" smtClean="0"/>
              <a:t>1*(</a:t>
            </a:r>
            <a:r>
              <a:rPr lang="en-CA" dirty="0"/>
              <a:t>2^1-1) = </a:t>
            </a:r>
            <a:r>
              <a:rPr lang="en-CA" dirty="0" smtClean="0"/>
              <a:t>1</a:t>
            </a:r>
            <a:endParaRPr lang="en-CA" dirty="0"/>
          </a:p>
        </p:txBody>
      </p:sp>
      <p:sp>
        <p:nvSpPr>
          <p:cNvPr id="11" name="Rectangle 10"/>
          <p:cNvSpPr/>
          <p:nvPr/>
        </p:nvSpPr>
        <p:spPr>
          <a:xfrm>
            <a:off x="6790070" y="5250766"/>
            <a:ext cx="4733364" cy="646331"/>
          </a:xfrm>
          <a:prstGeom prst="rect">
            <a:avLst/>
          </a:prstGeom>
        </p:spPr>
        <p:txBody>
          <a:bodyPr wrap="square">
            <a:spAutoFit/>
          </a:bodyPr>
          <a:lstStyle/>
          <a:p>
            <a:pPr lvl="1">
              <a:spcAft>
                <a:spcPts val="600"/>
              </a:spcAft>
            </a:pPr>
            <a:r>
              <a:rPr lang="en-CA" dirty="0" err="1" smtClean="0"/>
              <a:t>gcd</a:t>
            </a:r>
            <a:r>
              <a:rPr lang="en-CA" dirty="0" smtClean="0"/>
              <a:t>(3, 5)=</a:t>
            </a:r>
            <a:r>
              <a:rPr lang="en-CA" dirty="0"/>
              <a:t>1,     </a:t>
            </a:r>
            <a:r>
              <a:rPr lang="en-CA" dirty="0" smtClean="0"/>
              <a:t>L(3, </a:t>
            </a:r>
            <a:r>
              <a:rPr lang="en-CA" dirty="0"/>
              <a:t>1)*(2^count[2]-1) ways</a:t>
            </a:r>
            <a:br>
              <a:rPr lang="en-CA" dirty="0"/>
            </a:br>
            <a:r>
              <a:rPr lang="en-CA" dirty="0"/>
              <a:t>                              = 3</a:t>
            </a:r>
            <a:r>
              <a:rPr lang="en-CA" dirty="0" smtClean="0"/>
              <a:t>*(</a:t>
            </a:r>
            <a:r>
              <a:rPr lang="en-CA" dirty="0"/>
              <a:t>2^1-1) = 3</a:t>
            </a:r>
          </a:p>
        </p:txBody>
      </p:sp>
      <p:sp>
        <p:nvSpPr>
          <p:cNvPr id="12" name="Rectangle 11"/>
          <p:cNvSpPr/>
          <p:nvPr/>
        </p:nvSpPr>
        <p:spPr>
          <a:xfrm>
            <a:off x="6642848" y="6066374"/>
            <a:ext cx="4880586" cy="369332"/>
          </a:xfrm>
          <a:prstGeom prst="rect">
            <a:avLst/>
          </a:prstGeom>
        </p:spPr>
        <p:txBody>
          <a:bodyPr wrap="square">
            <a:spAutoFit/>
          </a:bodyPr>
          <a:lstStyle/>
          <a:p>
            <a:pPr lvl="1">
              <a:spcAft>
                <a:spcPts val="600"/>
              </a:spcAft>
            </a:pPr>
            <a:r>
              <a:rPr lang="en-CA" dirty="0" smtClean="0"/>
              <a:t>3)  </a:t>
            </a:r>
            <a:r>
              <a:rPr lang="en-CA" dirty="0" err="1" smtClean="0"/>
              <a:t>gcd</a:t>
            </a:r>
            <a:r>
              <a:rPr lang="en-CA" dirty="0" smtClean="0"/>
              <a:t>(ball[2]) </a:t>
            </a:r>
            <a:r>
              <a:rPr lang="en-CA" dirty="0"/>
              <a:t>= </a:t>
            </a:r>
            <a:r>
              <a:rPr lang="en-CA" dirty="0" smtClean="0"/>
              <a:t>ball[2],   (2^count[1]-</a:t>
            </a:r>
            <a:r>
              <a:rPr lang="en-CA" dirty="0"/>
              <a:t>1) </a:t>
            </a:r>
            <a:r>
              <a:rPr lang="en-CA" dirty="0" smtClean="0"/>
              <a:t>ways</a:t>
            </a:r>
            <a:endParaRPr lang="en-CA" dirty="0"/>
          </a:p>
        </p:txBody>
      </p:sp>
    </p:spTree>
    <p:extLst>
      <p:ext uri="{BB962C8B-B14F-4D97-AF65-F5344CB8AC3E}">
        <p14:creationId xmlns:p14="http://schemas.microsoft.com/office/powerpoint/2010/main" val="22678582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Play with GCD</a:t>
            </a:r>
            <a:endParaRPr lang="en-CA" b="1" dirty="0"/>
          </a:p>
        </p:txBody>
      </p:sp>
      <p:sp>
        <p:nvSpPr>
          <p:cNvPr id="4" name="Rectangle 3"/>
          <p:cNvSpPr/>
          <p:nvPr/>
        </p:nvSpPr>
        <p:spPr>
          <a:xfrm>
            <a:off x="838200" y="1502095"/>
            <a:ext cx="8739893" cy="523220"/>
          </a:xfrm>
          <a:prstGeom prst="rect">
            <a:avLst/>
          </a:prstGeom>
        </p:spPr>
        <p:txBody>
          <a:bodyPr wrap="none">
            <a:spAutoFit/>
          </a:bodyPr>
          <a:lstStyle/>
          <a:p>
            <a:r>
              <a:rPr lang="en-CA" sz="2800" dirty="0" smtClean="0">
                <a:latin typeface="Whitney SSm A"/>
              </a:rPr>
              <a:t>balls = {2, 3, 3, 5, 6, 6, 6},                          X = {1, 2, 5}</a:t>
            </a:r>
            <a:endParaRPr lang="en-CA" sz="2800" dirty="0"/>
          </a:p>
        </p:txBody>
      </p:sp>
      <p:sp>
        <p:nvSpPr>
          <p:cNvPr id="5" name="Rectangle 4"/>
          <p:cNvSpPr/>
          <p:nvPr/>
        </p:nvSpPr>
        <p:spPr>
          <a:xfrm>
            <a:off x="838200" y="2025315"/>
            <a:ext cx="6377067" cy="523220"/>
          </a:xfrm>
          <a:prstGeom prst="rect">
            <a:avLst/>
          </a:prstGeom>
        </p:spPr>
        <p:txBody>
          <a:bodyPr wrap="none">
            <a:spAutoFit/>
          </a:bodyPr>
          <a:lstStyle/>
          <a:p>
            <a:r>
              <a:rPr lang="en-CA" sz="2800" dirty="0" smtClean="0">
                <a:latin typeface="Whitney SSm A"/>
              </a:rPr>
              <a:t>balls = {2, 3, 5, 6},  counts = {1, 2, 1, 3}</a:t>
            </a:r>
            <a:endParaRPr lang="en-CA" sz="2800" dirty="0"/>
          </a:p>
        </p:txBody>
      </p:sp>
      <p:graphicFrame>
        <p:nvGraphicFramePr>
          <p:cNvPr id="6" name="Table 5"/>
          <p:cNvGraphicFramePr>
            <a:graphicFrameLocks noGrp="1"/>
          </p:cNvGraphicFramePr>
          <p:nvPr>
            <p:extLst>
              <p:ext uri="{D42A27DB-BD31-4B8C-83A1-F6EECF244321}">
                <p14:modId xmlns:p14="http://schemas.microsoft.com/office/powerpoint/2010/main" val="733672025"/>
              </p:ext>
            </p:extLst>
          </p:nvPr>
        </p:nvGraphicFramePr>
        <p:xfrm>
          <a:off x="1749613" y="3368736"/>
          <a:ext cx="4570505" cy="2966720"/>
        </p:xfrm>
        <a:graphic>
          <a:graphicData uri="http://schemas.openxmlformats.org/drawingml/2006/table">
            <a:tbl>
              <a:tblPr firstRow="1" bandRow="1">
                <a:tableStyleId>{5940675A-B579-460E-94D1-54222C63F5DA}</a:tableStyleId>
              </a:tblPr>
              <a:tblGrid>
                <a:gridCol w="914101"/>
                <a:gridCol w="914101"/>
                <a:gridCol w="914101"/>
                <a:gridCol w="914101"/>
                <a:gridCol w="914101"/>
              </a:tblGrid>
              <a:tr h="370840">
                <a:tc>
                  <a:txBody>
                    <a:bodyPr/>
                    <a:lstStyle/>
                    <a:p>
                      <a:endParaRPr lang="en-CA" dirty="0"/>
                    </a:p>
                  </a:txBody>
                  <a:tcPr/>
                </a:tc>
                <a:tc>
                  <a:txBody>
                    <a:bodyPr/>
                    <a:lstStyle/>
                    <a:p>
                      <a:r>
                        <a:rPr lang="en-CA" dirty="0" smtClean="0"/>
                        <a:t>2</a:t>
                      </a:r>
                      <a:endParaRPr lang="en-CA" dirty="0"/>
                    </a:p>
                  </a:txBody>
                  <a:tcPr/>
                </a:tc>
                <a:tc>
                  <a:txBody>
                    <a:bodyPr/>
                    <a:lstStyle/>
                    <a:p>
                      <a:r>
                        <a:rPr lang="en-CA" dirty="0" smtClean="0"/>
                        <a:t>3</a:t>
                      </a:r>
                      <a:endParaRPr lang="en-CA" dirty="0"/>
                    </a:p>
                  </a:txBody>
                  <a:tcPr/>
                </a:tc>
                <a:tc>
                  <a:txBody>
                    <a:bodyPr/>
                    <a:lstStyle/>
                    <a:p>
                      <a:r>
                        <a:rPr lang="en-CA" dirty="0" smtClean="0"/>
                        <a:t>5</a:t>
                      </a:r>
                      <a:endParaRPr lang="en-CA" dirty="0"/>
                    </a:p>
                  </a:txBody>
                  <a:tcPr/>
                </a:tc>
                <a:tc>
                  <a:txBody>
                    <a:bodyPr/>
                    <a:lstStyle/>
                    <a:p>
                      <a:r>
                        <a:rPr lang="en-CA" dirty="0" smtClean="0"/>
                        <a:t>6</a:t>
                      </a:r>
                      <a:endParaRPr lang="en-CA" dirty="0"/>
                    </a:p>
                  </a:txBody>
                  <a:tcPr/>
                </a:tc>
              </a:tr>
              <a:tr h="370840">
                <a:tc>
                  <a:txBody>
                    <a:bodyPr/>
                    <a:lstStyle/>
                    <a:p>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r>
              <a:tr h="370840">
                <a:tc>
                  <a:txBody>
                    <a:bodyPr/>
                    <a:lstStyle/>
                    <a:p>
                      <a:r>
                        <a:rPr lang="en-CA" dirty="0" smtClean="0"/>
                        <a:t>1</a:t>
                      </a:r>
                      <a:endParaRPr lang="en-CA" dirty="0"/>
                    </a:p>
                  </a:txBody>
                  <a:tcPr/>
                </a:tc>
                <a:tc>
                  <a:txBody>
                    <a:bodyPr/>
                    <a:lstStyle/>
                    <a:p>
                      <a:pPr algn="ctr"/>
                      <a:r>
                        <a:rPr lang="en-CA" dirty="0" smtClean="0"/>
                        <a:t>0</a:t>
                      </a:r>
                      <a:endParaRPr lang="en-CA" dirty="0"/>
                    </a:p>
                  </a:txBody>
                  <a:tcPr/>
                </a:tc>
                <a:tc>
                  <a:txBody>
                    <a:bodyPr/>
                    <a:lstStyle/>
                    <a:p>
                      <a:pPr algn="ctr"/>
                      <a:r>
                        <a:rPr lang="en-CA" dirty="0" smtClean="0"/>
                        <a:t>3</a:t>
                      </a:r>
                      <a:endParaRPr lang="en-CA" dirty="0"/>
                    </a:p>
                  </a:txBody>
                  <a:tcPr/>
                </a:tc>
                <a:tc>
                  <a:txBody>
                    <a:bodyPr/>
                    <a:lstStyle/>
                    <a:p>
                      <a:pPr algn="ctr"/>
                      <a:r>
                        <a:rPr lang="en-CA" dirty="0" smtClean="0"/>
                        <a:t>10</a:t>
                      </a:r>
                      <a:endParaRPr lang="en-CA" dirty="0"/>
                    </a:p>
                  </a:txBody>
                  <a:tcPr/>
                </a:tc>
                <a:tc>
                  <a:txBody>
                    <a:bodyPr/>
                    <a:lstStyle/>
                    <a:p>
                      <a:pPr algn="ctr"/>
                      <a:r>
                        <a:rPr lang="en-CA" dirty="0" smtClean="0"/>
                        <a:t>10</a:t>
                      </a:r>
                      <a:endParaRPr lang="en-CA" dirty="0"/>
                    </a:p>
                  </a:txBody>
                  <a:tcPr/>
                </a:tc>
              </a:tr>
              <a:tr h="370840">
                <a:tc>
                  <a:txBody>
                    <a:bodyPr/>
                    <a:lstStyle/>
                    <a:p>
                      <a:r>
                        <a:rPr lang="en-CA" dirty="0" smtClean="0"/>
                        <a:t>2</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r>
              <a:tr h="370840">
                <a:tc>
                  <a:txBody>
                    <a:bodyPr/>
                    <a:lstStyle/>
                    <a:p>
                      <a:r>
                        <a:rPr lang="en-CA" dirty="0" smtClean="0"/>
                        <a:t>3</a:t>
                      </a:r>
                      <a:endParaRPr lang="en-CA" dirty="0"/>
                    </a:p>
                  </a:txBody>
                  <a:tcPr/>
                </a:tc>
                <a:tc>
                  <a:txBody>
                    <a:bodyPr/>
                    <a:lstStyle/>
                    <a:p>
                      <a:pPr algn="ctr"/>
                      <a:r>
                        <a:rPr lang="en-CA" dirty="0" smtClean="0"/>
                        <a:t>0</a:t>
                      </a:r>
                      <a:endParaRPr lang="en-CA" dirty="0"/>
                    </a:p>
                  </a:txBody>
                  <a:tcPr/>
                </a:tc>
                <a:tc>
                  <a:txBody>
                    <a:bodyPr/>
                    <a:lstStyle/>
                    <a:p>
                      <a:pPr algn="ctr"/>
                      <a:r>
                        <a:rPr lang="en-CA" dirty="0" smtClean="0"/>
                        <a:t>3</a:t>
                      </a:r>
                      <a:endParaRPr lang="en-CA" dirty="0"/>
                    </a:p>
                  </a:txBody>
                  <a:tcPr/>
                </a:tc>
                <a:tc>
                  <a:txBody>
                    <a:bodyPr/>
                    <a:lstStyle/>
                    <a:p>
                      <a:pPr algn="ctr"/>
                      <a:r>
                        <a:rPr lang="en-CA" dirty="0" smtClean="0"/>
                        <a:t>3</a:t>
                      </a:r>
                      <a:endParaRPr lang="en-CA" dirty="0"/>
                    </a:p>
                  </a:txBody>
                  <a:tcPr/>
                </a:tc>
                <a:tc>
                  <a:txBody>
                    <a:bodyPr/>
                    <a:lstStyle/>
                    <a:p>
                      <a:pPr algn="ctr"/>
                      <a:r>
                        <a:rPr lang="en-CA" dirty="0" smtClean="0"/>
                        <a:t>3</a:t>
                      </a:r>
                      <a:endParaRPr lang="en-CA" dirty="0"/>
                    </a:p>
                  </a:txBody>
                  <a:tcPr/>
                </a:tc>
              </a:tr>
              <a:tr h="370840">
                <a:tc>
                  <a:txBody>
                    <a:bodyPr/>
                    <a:lstStyle/>
                    <a:p>
                      <a:r>
                        <a:rPr lang="en-CA" dirty="0" smtClean="0"/>
                        <a:t>4</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r>
              <a:tr h="370840">
                <a:tc>
                  <a:txBody>
                    <a:bodyPr/>
                    <a:lstStyle/>
                    <a:p>
                      <a:r>
                        <a:rPr lang="en-CA" dirty="0" smtClean="0"/>
                        <a:t>5</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r>
              <a:tr h="370840">
                <a:tc>
                  <a:txBody>
                    <a:bodyPr/>
                    <a:lstStyle/>
                    <a:p>
                      <a:r>
                        <a:rPr lang="en-CA" dirty="0" smtClean="0"/>
                        <a:t>6</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r>
            </a:tbl>
          </a:graphicData>
        </a:graphic>
      </p:graphicFrame>
      <p:sp>
        <p:nvSpPr>
          <p:cNvPr id="8" name="Rectangle 7"/>
          <p:cNvSpPr/>
          <p:nvPr/>
        </p:nvSpPr>
        <p:spPr>
          <a:xfrm>
            <a:off x="3705287" y="2977619"/>
            <a:ext cx="659155" cy="369332"/>
          </a:xfrm>
          <a:prstGeom prst="rect">
            <a:avLst/>
          </a:prstGeom>
        </p:spPr>
        <p:txBody>
          <a:bodyPr wrap="none">
            <a:spAutoFit/>
          </a:bodyPr>
          <a:lstStyle/>
          <a:p>
            <a:r>
              <a:rPr lang="en-CA" dirty="0">
                <a:latin typeface="Whitney SSm A"/>
              </a:rPr>
              <a:t>balls</a:t>
            </a:r>
            <a:endParaRPr lang="en-CA" dirty="0"/>
          </a:p>
        </p:txBody>
      </p:sp>
      <p:sp>
        <p:nvSpPr>
          <p:cNvPr id="9" name="Rectangle 8"/>
          <p:cNvSpPr/>
          <p:nvPr/>
        </p:nvSpPr>
        <p:spPr>
          <a:xfrm rot="16200000">
            <a:off x="1094503" y="4667429"/>
            <a:ext cx="697627" cy="369332"/>
          </a:xfrm>
          <a:prstGeom prst="rect">
            <a:avLst/>
          </a:prstGeom>
        </p:spPr>
        <p:txBody>
          <a:bodyPr wrap="none">
            <a:spAutoFit/>
          </a:bodyPr>
          <a:lstStyle/>
          <a:p>
            <a:r>
              <a:rPr lang="en-CA" dirty="0" smtClean="0">
                <a:latin typeface="Whitney SSm A"/>
              </a:rPr>
              <a:t>GCD</a:t>
            </a:r>
            <a:endParaRPr lang="en-CA" dirty="0"/>
          </a:p>
        </p:txBody>
      </p:sp>
      <p:sp>
        <p:nvSpPr>
          <p:cNvPr id="3" name="Rectangle 2"/>
          <p:cNvSpPr/>
          <p:nvPr/>
        </p:nvSpPr>
        <p:spPr>
          <a:xfrm>
            <a:off x="6575613" y="3341242"/>
            <a:ext cx="4880586" cy="369332"/>
          </a:xfrm>
          <a:prstGeom prst="rect">
            <a:avLst/>
          </a:prstGeom>
        </p:spPr>
        <p:txBody>
          <a:bodyPr wrap="square">
            <a:spAutoFit/>
          </a:bodyPr>
          <a:lstStyle/>
          <a:p>
            <a:pPr lvl="1">
              <a:spcAft>
                <a:spcPts val="600"/>
              </a:spcAft>
            </a:pPr>
            <a:r>
              <a:rPr lang="en-CA" dirty="0"/>
              <a:t>1</a:t>
            </a:r>
            <a:r>
              <a:rPr lang="en-CA" dirty="0" smtClean="0"/>
              <a:t>) choose 0 of ball[3]</a:t>
            </a:r>
            <a:endParaRPr lang="en-CA" dirty="0"/>
          </a:p>
        </p:txBody>
      </p:sp>
    </p:spTree>
    <p:extLst>
      <p:ext uri="{BB962C8B-B14F-4D97-AF65-F5344CB8AC3E}">
        <p14:creationId xmlns:p14="http://schemas.microsoft.com/office/powerpoint/2010/main" val="418629187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Play with GCD</a:t>
            </a:r>
            <a:endParaRPr lang="en-CA" b="1" dirty="0"/>
          </a:p>
        </p:txBody>
      </p:sp>
      <p:sp>
        <p:nvSpPr>
          <p:cNvPr id="4" name="Rectangle 3"/>
          <p:cNvSpPr/>
          <p:nvPr/>
        </p:nvSpPr>
        <p:spPr>
          <a:xfrm>
            <a:off x="838200" y="1502095"/>
            <a:ext cx="8739893" cy="523220"/>
          </a:xfrm>
          <a:prstGeom prst="rect">
            <a:avLst/>
          </a:prstGeom>
        </p:spPr>
        <p:txBody>
          <a:bodyPr wrap="none">
            <a:spAutoFit/>
          </a:bodyPr>
          <a:lstStyle/>
          <a:p>
            <a:r>
              <a:rPr lang="en-CA" sz="2800" dirty="0" smtClean="0">
                <a:latin typeface="Whitney SSm A"/>
              </a:rPr>
              <a:t>balls = {2, 3, 3, 5, 6, 6, 6},                          X = {1, 2, 5}</a:t>
            </a:r>
            <a:endParaRPr lang="en-CA" sz="2800" dirty="0"/>
          </a:p>
        </p:txBody>
      </p:sp>
      <p:sp>
        <p:nvSpPr>
          <p:cNvPr id="5" name="Rectangle 4"/>
          <p:cNvSpPr/>
          <p:nvPr/>
        </p:nvSpPr>
        <p:spPr>
          <a:xfrm>
            <a:off x="838200" y="2025315"/>
            <a:ext cx="6377067" cy="523220"/>
          </a:xfrm>
          <a:prstGeom prst="rect">
            <a:avLst/>
          </a:prstGeom>
        </p:spPr>
        <p:txBody>
          <a:bodyPr wrap="none">
            <a:spAutoFit/>
          </a:bodyPr>
          <a:lstStyle/>
          <a:p>
            <a:r>
              <a:rPr lang="en-CA" sz="2800" dirty="0" smtClean="0">
                <a:latin typeface="Whitney SSm A"/>
              </a:rPr>
              <a:t>balls = {2, 3, 5, 6},  counts = {1, 2, 1, 3}</a:t>
            </a:r>
            <a:endParaRPr lang="en-CA" sz="2800" dirty="0"/>
          </a:p>
        </p:txBody>
      </p:sp>
      <p:graphicFrame>
        <p:nvGraphicFramePr>
          <p:cNvPr id="6" name="Table 5"/>
          <p:cNvGraphicFramePr>
            <a:graphicFrameLocks noGrp="1"/>
          </p:cNvGraphicFramePr>
          <p:nvPr>
            <p:extLst>
              <p:ext uri="{D42A27DB-BD31-4B8C-83A1-F6EECF244321}">
                <p14:modId xmlns:p14="http://schemas.microsoft.com/office/powerpoint/2010/main" val="314469948"/>
              </p:ext>
            </p:extLst>
          </p:nvPr>
        </p:nvGraphicFramePr>
        <p:xfrm>
          <a:off x="1749613" y="3368736"/>
          <a:ext cx="4570505" cy="3235960"/>
        </p:xfrm>
        <a:graphic>
          <a:graphicData uri="http://schemas.openxmlformats.org/drawingml/2006/table">
            <a:tbl>
              <a:tblPr firstRow="1" bandRow="1">
                <a:tableStyleId>{5940675A-B579-460E-94D1-54222C63F5DA}</a:tableStyleId>
              </a:tblPr>
              <a:tblGrid>
                <a:gridCol w="914101"/>
                <a:gridCol w="914101"/>
                <a:gridCol w="914101"/>
                <a:gridCol w="914101"/>
                <a:gridCol w="914101"/>
              </a:tblGrid>
              <a:tr h="370840">
                <a:tc>
                  <a:txBody>
                    <a:bodyPr/>
                    <a:lstStyle/>
                    <a:p>
                      <a:endParaRPr lang="en-CA" dirty="0"/>
                    </a:p>
                  </a:txBody>
                  <a:tcPr/>
                </a:tc>
                <a:tc>
                  <a:txBody>
                    <a:bodyPr/>
                    <a:lstStyle/>
                    <a:p>
                      <a:r>
                        <a:rPr lang="en-CA" dirty="0" smtClean="0"/>
                        <a:t>2</a:t>
                      </a:r>
                      <a:endParaRPr lang="en-CA" dirty="0"/>
                    </a:p>
                  </a:txBody>
                  <a:tcPr/>
                </a:tc>
                <a:tc>
                  <a:txBody>
                    <a:bodyPr/>
                    <a:lstStyle/>
                    <a:p>
                      <a:r>
                        <a:rPr lang="en-CA" dirty="0" smtClean="0"/>
                        <a:t>3</a:t>
                      </a:r>
                      <a:endParaRPr lang="en-CA" dirty="0"/>
                    </a:p>
                  </a:txBody>
                  <a:tcPr/>
                </a:tc>
                <a:tc>
                  <a:txBody>
                    <a:bodyPr/>
                    <a:lstStyle/>
                    <a:p>
                      <a:r>
                        <a:rPr lang="en-CA" dirty="0" smtClean="0"/>
                        <a:t>5</a:t>
                      </a:r>
                      <a:endParaRPr lang="en-CA" dirty="0"/>
                    </a:p>
                  </a:txBody>
                  <a:tcPr/>
                </a:tc>
                <a:tc>
                  <a:txBody>
                    <a:bodyPr/>
                    <a:lstStyle/>
                    <a:p>
                      <a:r>
                        <a:rPr lang="en-CA" dirty="0" smtClean="0"/>
                        <a:t>6</a:t>
                      </a:r>
                      <a:endParaRPr lang="en-CA" dirty="0"/>
                    </a:p>
                  </a:txBody>
                  <a:tcPr/>
                </a:tc>
              </a:tr>
              <a:tr h="370840">
                <a:tc>
                  <a:txBody>
                    <a:bodyPr/>
                    <a:lstStyle/>
                    <a:p>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r>
              <a:tr h="370840">
                <a:tc>
                  <a:txBody>
                    <a:bodyPr/>
                    <a:lstStyle/>
                    <a:p>
                      <a:r>
                        <a:rPr lang="en-CA" dirty="0" smtClean="0"/>
                        <a:t>1</a:t>
                      </a:r>
                      <a:endParaRPr lang="en-CA" dirty="0"/>
                    </a:p>
                  </a:txBody>
                  <a:tcPr/>
                </a:tc>
                <a:tc>
                  <a:txBody>
                    <a:bodyPr/>
                    <a:lstStyle/>
                    <a:p>
                      <a:pPr algn="ctr"/>
                      <a:r>
                        <a:rPr lang="en-CA" dirty="0" smtClean="0"/>
                        <a:t>0</a:t>
                      </a:r>
                      <a:endParaRPr lang="en-CA" dirty="0"/>
                    </a:p>
                  </a:txBody>
                  <a:tcPr/>
                </a:tc>
                <a:tc>
                  <a:txBody>
                    <a:bodyPr/>
                    <a:lstStyle/>
                    <a:p>
                      <a:pPr algn="ctr"/>
                      <a:r>
                        <a:rPr lang="en-CA" dirty="0" smtClean="0"/>
                        <a:t>3</a:t>
                      </a:r>
                      <a:endParaRPr lang="en-CA" dirty="0"/>
                    </a:p>
                  </a:txBody>
                  <a:tcPr/>
                </a:tc>
                <a:tc>
                  <a:txBody>
                    <a:bodyPr/>
                    <a:lstStyle/>
                    <a:p>
                      <a:pPr algn="ctr"/>
                      <a:r>
                        <a:rPr lang="en-CA" dirty="0" smtClean="0"/>
                        <a:t>10</a:t>
                      </a:r>
                      <a:endParaRPr lang="en-CA" dirty="0"/>
                    </a:p>
                  </a:txBody>
                  <a:tcPr/>
                </a:tc>
                <a:tc>
                  <a:txBody>
                    <a:bodyPr/>
                    <a:lstStyle/>
                    <a:p>
                      <a:pPr algn="ctr"/>
                      <a:r>
                        <a:rPr lang="en-CA" dirty="0" smtClean="0"/>
                        <a:t>10</a:t>
                      </a:r>
                    </a:p>
                    <a:p>
                      <a:pPr algn="ctr"/>
                      <a:r>
                        <a:rPr lang="en-CA" dirty="0" smtClean="0"/>
                        <a:t>+70+7</a:t>
                      </a:r>
                      <a:endParaRPr lang="en-CA" dirty="0"/>
                    </a:p>
                  </a:txBody>
                  <a:tcPr/>
                </a:tc>
              </a:tr>
              <a:tr h="370840">
                <a:tc>
                  <a:txBody>
                    <a:bodyPr/>
                    <a:lstStyle/>
                    <a:p>
                      <a:r>
                        <a:rPr lang="en-CA" dirty="0" smtClean="0"/>
                        <a:t>2</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c>
                  <a:txBody>
                    <a:bodyPr/>
                    <a:lstStyle/>
                    <a:p>
                      <a:pPr algn="ctr"/>
                      <a:r>
                        <a:rPr lang="en-CA" dirty="0" smtClean="0"/>
                        <a:t>1+7</a:t>
                      </a:r>
                      <a:endParaRPr lang="en-CA" dirty="0"/>
                    </a:p>
                  </a:txBody>
                  <a:tcPr/>
                </a:tc>
              </a:tr>
              <a:tr h="370840">
                <a:tc>
                  <a:txBody>
                    <a:bodyPr/>
                    <a:lstStyle/>
                    <a:p>
                      <a:r>
                        <a:rPr lang="en-CA" dirty="0" smtClean="0"/>
                        <a:t>3</a:t>
                      </a:r>
                      <a:endParaRPr lang="en-CA" dirty="0"/>
                    </a:p>
                  </a:txBody>
                  <a:tcPr/>
                </a:tc>
                <a:tc>
                  <a:txBody>
                    <a:bodyPr/>
                    <a:lstStyle/>
                    <a:p>
                      <a:pPr algn="ctr"/>
                      <a:r>
                        <a:rPr lang="en-CA" dirty="0" smtClean="0"/>
                        <a:t>0</a:t>
                      </a:r>
                      <a:endParaRPr lang="en-CA" dirty="0"/>
                    </a:p>
                  </a:txBody>
                  <a:tcPr/>
                </a:tc>
                <a:tc>
                  <a:txBody>
                    <a:bodyPr/>
                    <a:lstStyle/>
                    <a:p>
                      <a:pPr algn="ctr"/>
                      <a:r>
                        <a:rPr lang="en-CA" dirty="0" smtClean="0"/>
                        <a:t>3</a:t>
                      </a:r>
                      <a:endParaRPr lang="en-CA" dirty="0"/>
                    </a:p>
                  </a:txBody>
                  <a:tcPr/>
                </a:tc>
                <a:tc>
                  <a:txBody>
                    <a:bodyPr/>
                    <a:lstStyle/>
                    <a:p>
                      <a:pPr algn="ctr"/>
                      <a:r>
                        <a:rPr lang="en-CA" dirty="0" smtClean="0"/>
                        <a:t>3</a:t>
                      </a:r>
                      <a:endParaRPr lang="en-CA" dirty="0"/>
                    </a:p>
                  </a:txBody>
                  <a:tcPr/>
                </a:tc>
                <a:tc>
                  <a:txBody>
                    <a:bodyPr/>
                    <a:lstStyle/>
                    <a:p>
                      <a:pPr algn="ctr"/>
                      <a:r>
                        <a:rPr lang="en-CA" dirty="0" smtClean="0"/>
                        <a:t>3+21</a:t>
                      </a:r>
                      <a:endParaRPr lang="en-CA" dirty="0"/>
                    </a:p>
                  </a:txBody>
                  <a:tcPr/>
                </a:tc>
              </a:tr>
              <a:tr h="370840">
                <a:tc>
                  <a:txBody>
                    <a:bodyPr/>
                    <a:lstStyle/>
                    <a:p>
                      <a:r>
                        <a:rPr lang="en-CA" dirty="0" smtClean="0"/>
                        <a:t>4</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r>
              <a:tr h="370840">
                <a:tc>
                  <a:txBody>
                    <a:bodyPr/>
                    <a:lstStyle/>
                    <a:p>
                      <a:r>
                        <a:rPr lang="en-CA" dirty="0" smtClean="0"/>
                        <a:t>5</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r>
              <a:tr h="370840">
                <a:tc>
                  <a:txBody>
                    <a:bodyPr/>
                    <a:lstStyle/>
                    <a:p>
                      <a:r>
                        <a:rPr lang="en-CA" dirty="0" smtClean="0"/>
                        <a:t>6</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r>
            </a:tbl>
          </a:graphicData>
        </a:graphic>
      </p:graphicFrame>
      <p:sp>
        <p:nvSpPr>
          <p:cNvPr id="8" name="Rectangle 7"/>
          <p:cNvSpPr/>
          <p:nvPr/>
        </p:nvSpPr>
        <p:spPr>
          <a:xfrm>
            <a:off x="3705287" y="2977619"/>
            <a:ext cx="659155" cy="369332"/>
          </a:xfrm>
          <a:prstGeom prst="rect">
            <a:avLst/>
          </a:prstGeom>
        </p:spPr>
        <p:txBody>
          <a:bodyPr wrap="none">
            <a:spAutoFit/>
          </a:bodyPr>
          <a:lstStyle/>
          <a:p>
            <a:r>
              <a:rPr lang="en-CA" dirty="0">
                <a:latin typeface="Whitney SSm A"/>
              </a:rPr>
              <a:t>balls</a:t>
            </a:r>
            <a:endParaRPr lang="en-CA" dirty="0"/>
          </a:p>
        </p:txBody>
      </p:sp>
      <p:sp>
        <p:nvSpPr>
          <p:cNvPr id="9" name="Rectangle 8"/>
          <p:cNvSpPr/>
          <p:nvPr/>
        </p:nvSpPr>
        <p:spPr>
          <a:xfrm rot="16200000">
            <a:off x="1094503" y="4667429"/>
            <a:ext cx="697627" cy="369332"/>
          </a:xfrm>
          <a:prstGeom prst="rect">
            <a:avLst/>
          </a:prstGeom>
        </p:spPr>
        <p:txBody>
          <a:bodyPr wrap="none">
            <a:spAutoFit/>
          </a:bodyPr>
          <a:lstStyle/>
          <a:p>
            <a:r>
              <a:rPr lang="en-CA" dirty="0" smtClean="0">
                <a:latin typeface="Whitney SSm A"/>
              </a:rPr>
              <a:t>GCD</a:t>
            </a:r>
            <a:endParaRPr lang="en-CA" dirty="0"/>
          </a:p>
        </p:txBody>
      </p:sp>
      <p:sp>
        <p:nvSpPr>
          <p:cNvPr id="3" name="Rectangle 2"/>
          <p:cNvSpPr/>
          <p:nvPr/>
        </p:nvSpPr>
        <p:spPr>
          <a:xfrm>
            <a:off x="6575613" y="2773969"/>
            <a:ext cx="4880586" cy="369332"/>
          </a:xfrm>
          <a:prstGeom prst="rect">
            <a:avLst/>
          </a:prstGeom>
        </p:spPr>
        <p:txBody>
          <a:bodyPr wrap="square">
            <a:spAutoFit/>
          </a:bodyPr>
          <a:lstStyle/>
          <a:p>
            <a:pPr lvl="1">
              <a:spcAft>
                <a:spcPts val="600"/>
              </a:spcAft>
            </a:pPr>
            <a:r>
              <a:rPr lang="en-CA" dirty="0"/>
              <a:t>1</a:t>
            </a:r>
            <a:r>
              <a:rPr lang="en-CA" dirty="0" smtClean="0"/>
              <a:t>) choose 0 of ball[3]</a:t>
            </a:r>
            <a:endParaRPr lang="en-CA" dirty="0"/>
          </a:p>
        </p:txBody>
      </p:sp>
      <p:sp>
        <p:nvSpPr>
          <p:cNvPr id="13" name="Rectangle 12"/>
          <p:cNvSpPr/>
          <p:nvPr/>
        </p:nvSpPr>
        <p:spPr>
          <a:xfrm>
            <a:off x="6575613" y="3245624"/>
            <a:ext cx="5338481" cy="646331"/>
          </a:xfrm>
          <a:prstGeom prst="rect">
            <a:avLst/>
          </a:prstGeom>
        </p:spPr>
        <p:txBody>
          <a:bodyPr wrap="square">
            <a:spAutoFit/>
          </a:bodyPr>
          <a:lstStyle/>
          <a:p>
            <a:pPr lvl="1">
              <a:spcAft>
                <a:spcPts val="600"/>
              </a:spcAft>
            </a:pPr>
            <a:r>
              <a:rPr lang="en-CA" dirty="0" smtClean="0"/>
              <a:t>2) </a:t>
            </a:r>
            <a:r>
              <a:rPr lang="en-CA" dirty="0" err="1" smtClean="0"/>
              <a:t>gcd</a:t>
            </a:r>
            <a:r>
              <a:rPr lang="en-CA" dirty="0" smtClean="0"/>
              <a:t>(1, 6)=1,     L(1, 2)*(2^count[2]-1) ways</a:t>
            </a:r>
            <a:br>
              <a:rPr lang="en-CA" dirty="0" smtClean="0"/>
            </a:br>
            <a:r>
              <a:rPr lang="en-CA" dirty="0" smtClean="0"/>
              <a:t>                              = 10*(2^3-1) = 70</a:t>
            </a:r>
          </a:p>
        </p:txBody>
      </p:sp>
      <p:sp>
        <p:nvSpPr>
          <p:cNvPr id="14" name="Rectangle 13"/>
          <p:cNvSpPr/>
          <p:nvPr/>
        </p:nvSpPr>
        <p:spPr>
          <a:xfrm>
            <a:off x="6790071" y="3942714"/>
            <a:ext cx="4733364" cy="646331"/>
          </a:xfrm>
          <a:prstGeom prst="rect">
            <a:avLst/>
          </a:prstGeom>
        </p:spPr>
        <p:txBody>
          <a:bodyPr wrap="square">
            <a:spAutoFit/>
          </a:bodyPr>
          <a:lstStyle/>
          <a:p>
            <a:pPr lvl="1">
              <a:spcAft>
                <a:spcPts val="600"/>
              </a:spcAft>
            </a:pPr>
            <a:r>
              <a:rPr lang="en-CA" dirty="0" err="1" smtClean="0"/>
              <a:t>gcd</a:t>
            </a:r>
            <a:r>
              <a:rPr lang="en-CA" dirty="0" smtClean="0"/>
              <a:t>(2, 6)=2,     L(2, 2)*(</a:t>
            </a:r>
            <a:r>
              <a:rPr lang="en-CA" dirty="0"/>
              <a:t>2^count[2]-1) ways</a:t>
            </a:r>
            <a:br>
              <a:rPr lang="en-CA" dirty="0"/>
            </a:br>
            <a:r>
              <a:rPr lang="en-CA" dirty="0"/>
              <a:t>                              = </a:t>
            </a:r>
            <a:r>
              <a:rPr lang="en-CA" dirty="0" smtClean="0"/>
              <a:t>1*(2^3-1</a:t>
            </a:r>
            <a:r>
              <a:rPr lang="en-CA" dirty="0"/>
              <a:t>) = </a:t>
            </a:r>
            <a:r>
              <a:rPr lang="en-CA" dirty="0" smtClean="0"/>
              <a:t>7</a:t>
            </a:r>
            <a:endParaRPr lang="en-CA" dirty="0"/>
          </a:p>
        </p:txBody>
      </p:sp>
      <p:sp>
        <p:nvSpPr>
          <p:cNvPr id="15" name="Rectangle 14"/>
          <p:cNvSpPr/>
          <p:nvPr/>
        </p:nvSpPr>
        <p:spPr>
          <a:xfrm>
            <a:off x="6790071" y="4758322"/>
            <a:ext cx="4733364" cy="646331"/>
          </a:xfrm>
          <a:prstGeom prst="rect">
            <a:avLst/>
          </a:prstGeom>
        </p:spPr>
        <p:txBody>
          <a:bodyPr wrap="square">
            <a:spAutoFit/>
          </a:bodyPr>
          <a:lstStyle/>
          <a:p>
            <a:pPr lvl="1">
              <a:spcAft>
                <a:spcPts val="600"/>
              </a:spcAft>
            </a:pPr>
            <a:r>
              <a:rPr lang="en-CA" dirty="0" err="1" smtClean="0"/>
              <a:t>gcd</a:t>
            </a:r>
            <a:r>
              <a:rPr lang="en-CA" dirty="0" smtClean="0"/>
              <a:t>(3, 6)=3,     L(3, 2)*(</a:t>
            </a:r>
            <a:r>
              <a:rPr lang="en-CA" dirty="0"/>
              <a:t>2^count[2]-1) ways</a:t>
            </a:r>
            <a:br>
              <a:rPr lang="en-CA" dirty="0"/>
            </a:br>
            <a:r>
              <a:rPr lang="en-CA" dirty="0"/>
              <a:t>                              = 3</a:t>
            </a:r>
            <a:r>
              <a:rPr lang="en-CA" dirty="0" smtClean="0"/>
              <a:t>*(2^3-1</a:t>
            </a:r>
            <a:r>
              <a:rPr lang="en-CA" dirty="0"/>
              <a:t>) = </a:t>
            </a:r>
            <a:r>
              <a:rPr lang="en-CA" dirty="0" smtClean="0"/>
              <a:t>21</a:t>
            </a:r>
            <a:endParaRPr lang="en-CA" dirty="0"/>
          </a:p>
        </p:txBody>
      </p:sp>
      <p:sp>
        <p:nvSpPr>
          <p:cNvPr id="16" name="Rectangle 15"/>
          <p:cNvSpPr/>
          <p:nvPr/>
        </p:nvSpPr>
        <p:spPr>
          <a:xfrm>
            <a:off x="6790071" y="5424948"/>
            <a:ext cx="4733364" cy="646331"/>
          </a:xfrm>
          <a:prstGeom prst="rect">
            <a:avLst/>
          </a:prstGeom>
        </p:spPr>
        <p:txBody>
          <a:bodyPr wrap="square">
            <a:spAutoFit/>
          </a:bodyPr>
          <a:lstStyle/>
          <a:p>
            <a:pPr lvl="1">
              <a:spcAft>
                <a:spcPts val="600"/>
              </a:spcAft>
            </a:pPr>
            <a:r>
              <a:rPr lang="en-CA" dirty="0" err="1" smtClean="0"/>
              <a:t>gcd</a:t>
            </a:r>
            <a:r>
              <a:rPr lang="en-CA" dirty="0" smtClean="0"/>
              <a:t>(5, 6)=1,     L(5, 2)*(</a:t>
            </a:r>
            <a:r>
              <a:rPr lang="en-CA" dirty="0"/>
              <a:t>2^count[2]-1) ways</a:t>
            </a:r>
            <a:br>
              <a:rPr lang="en-CA" dirty="0"/>
            </a:br>
            <a:r>
              <a:rPr lang="en-CA" dirty="0"/>
              <a:t>                              = </a:t>
            </a:r>
            <a:r>
              <a:rPr lang="en-CA" dirty="0" smtClean="0"/>
              <a:t>1*(2^3-1</a:t>
            </a:r>
            <a:r>
              <a:rPr lang="en-CA" dirty="0"/>
              <a:t>) = </a:t>
            </a:r>
            <a:r>
              <a:rPr lang="en-CA" dirty="0" smtClean="0"/>
              <a:t>7</a:t>
            </a:r>
            <a:endParaRPr lang="en-CA" dirty="0"/>
          </a:p>
        </p:txBody>
      </p:sp>
    </p:spTree>
    <p:extLst>
      <p:ext uri="{BB962C8B-B14F-4D97-AF65-F5344CB8AC3E}">
        <p14:creationId xmlns:p14="http://schemas.microsoft.com/office/powerpoint/2010/main" val="158630640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Play with GCD</a:t>
            </a:r>
            <a:endParaRPr lang="en-CA" b="1" dirty="0"/>
          </a:p>
        </p:txBody>
      </p:sp>
      <p:sp>
        <p:nvSpPr>
          <p:cNvPr id="4" name="Rectangle 3"/>
          <p:cNvSpPr/>
          <p:nvPr/>
        </p:nvSpPr>
        <p:spPr>
          <a:xfrm>
            <a:off x="838200" y="1502095"/>
            <a:ext cx="8739893" cy="523220"/>
          </a:xfrm>
          <a:prstGeom prst="rect">
            <a:avLst/>
          </a:prstGeom>
        </p:spPr>
        <p:txBody>
          <a:bodyPr wrap="none">
            <a:spAutoFit/>
          </a:bodyPr>
          <a:lstStyle/>
          <a:p>
            <a:r>
              <a:rPr lang="en-CA" sz="2800" dirty="0" smtClean="0">
                <a:latin typeface="Whitney SSm A"/>
              </a:rPr>
              <a:t>balls = {2, 3, 3, 5, 6, 6, 6},                          X = {1, 2, 5}</a:t>
            </a:r>
            <a:endParaRPr lang="en-CA" sz="2800" dirty="0"/>
          </a:p>
        </p:txBody>
      </p:sp>
      <p:sp>
        <p:nvSpPr>
          <p:cNvPr id="5" name="Rectangle 4"/>
          <p:cNvSpPr/>
          <p:nvPr/>
        </p:nvSpPr>
        <p:spPr>
          <a:xfrm>
            <a:off x="838200" y="2025315"/>
            <a:ext cx="6377067" cy="523220"/>
          </a:xfrm>
          <a:prstGeom prst="rect">
            <a:avLst/>
          </a:prstGeom>
        </p:spPr>
        <p:txBody>
          <a:bodyPr wrap="none">
            <a:spAutoFit/>
          </a:bodyPr>
          <a:lstStyle/>
          <a:p>
            <a:r>
              <a:rPr lang="en-CA" sz="2800" dirty="0" smtClean="0">
                <a:latin typeface="Whitney SSm A"/>
              </a:rPr>
              <a:t>balls = {2, 3, 5, 6},  counts = {1, 2, 1, 3}</a:t>
            </a:r>
            <a:endParaRPr lang="en-CA" sz="2800" dirty="0"/>
          </a:p>
        </p:txBody>
      </p:sp>
      <p:graphicFrame>
        <p:nvGraphicFramePr>
          <p:cNvPr id="6" name="Table 5"/>
          <p:cNvGraphicFramePr>
            <a:graphicFrameLocks noGrp="1"/>
          </p:cNvGraphicFramePr>
          <p:nvPr>
            <p:extLst>
              <p:ext uri="{D42A27DB-BD31-4B8C-83A1-F6EECF244321}">
                <p14:modId xmlns:p14="http://schemas.microsoft.com/office/powerpoint/2010/main" val="1130750167"/>
              </p:ext>
            </p:extLst>
          </p:nvPr>
        </p:nvGraphicFramePr>
        <p:xfrm>
          <a:off x="1749613" y="3368736"/>
          <a:ext cx="4570505" cy="2966720"/>
        </p:xfrm>
        <a:graphic>
          <a:graphicData uri="http://schemas.openxmlformats.org/drawingml/2006/table">
            <a:tbl>
              <a:tblPr firstRow="1" bandRow="1">
                <a:tableStyleId>{5940675A-B579-460E-94D1-54222C63F5DA}</a:tableStyleId>
              </a:tblPr>
              <a:tblGrid>
                <a:gridCol w="914101"/>
                <a:gridCol w="914101"/>
                <a:gridCol w="914101"/>
                <a:gridCol w="914101"/>
                <a:gridCol w="914101"/>
              </a:tblGrid>
              <a:tr h="370840">
                <a:tc>
                  <a:txBody>
                    <a:bodyPr/>
                    <a:lstStyle/>
                    <a:p>
                      <a:endParaRPr lang="en-CA" dirty="0"/>
                    </a:p>
                  </a:txBody>
                  <a:tcPr/>
                </a:tc>
                <a:tc>
                  <a:txBody>
                    <a:bodyPr/>
                    <a:lstStyle/>
                    <a:p>
                      <a:r>
                        <a:rPr lang="en-CA" dirty="0" smtClean="0"/>
                        <a:t>2</a:t>
                      </a:r>
                      <a:endParaRPr lang="en-CA" dirty="0"/>
                    </a:p>
                  </a:txBody>
                  <a:tcPr/>
                </a:tc>
                <a:tc>
                  <a:txBody>
                    <a:bodyPr/>
                    <a:lstStyle/>
                    <a:p>
                      <a:r>
                        <a:rPr lang="en-CA" dirty="0" smtClean="0"/>
                        <a:t>3</a:t>
                      </a:r>
                      <a:endParaRPr lang="en-CA" dirty="0"/>
                    </a:p>
                  </a:txBody>
                  <a:tcPr/>
                </a:tc>
                <a:tc>
                  <a:txBody>
                    <a:bodyPr/>
                    <a:lstStyle/>
                    <a:p>
                      <a:r>
                        <a:rPr lang="en-CA" dirty="0" smtClean="0"/>
                        <a:t>5</a:t>
                      </a:r>
                      <a:endParaRPr lang="en-CA" dirty="0"/>
                    </a:p>
                  </a:txBody>
                  <a:tcPr/>
                </a:tc>
                <a:tc>
                  <a:txBody>
                    <a:bodyPr/>
                    <a:lstStyle/>
                    <a:p>
                      <a:r>
                        <a:rPr lang="en-CA" dirty="0" smtClean="0"/>
                        <a:t>6</a:t>
                      </a:r>
                      <a:endParaRPr lang="en-CA" dirty="0"/>
                    </a:p>
                  </a:txBody>
                  <a:tcPr/>
                </a:tc>
              </a:tr>
              <a:tr h="370840">
                <a:tc>
                  <a:txBody>
                    <a:bodyPr/>
                    <a:lstStyle/>
                    <a:p>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r>
              <a:tr h="370840">
                <a:tc>
                  <a:txBody>
                    <a:bodyPr/>
                    <a:lstStyle/>
                    <a:p>
                      <a:r>
                        <a:rPr lang="en-CA" dirty="0" smtClean="0"/>
                        <a:t>1</a:t>
                      </a:r>
                      <a:endParaRPr lang="en-CA" dirty="0"/>
                    </a:p>
                  </a:txBody>
                  <a:tcPr/>
                </a:tc>
                <a:tc>
                  <a:txBody>
                    <a:bodyPr/>
                    <a:lstStyle/>
                    <a:p>
                      <a:pPr algn="ctr"/>
                      <a:r>
                        <a:rPr lang="en-CA" dirty="0" smtClean="0"/>
                        <a:t>0</a:t>
                      </a:r>
                      <a:endParaRPr lang="en-CA" dirty="0"/>
                    </a:p>
                  </a:txBody>
                  <a:tcPr/>
                </a:tc>
                <a:tc>
                  <a:txBody>
                    <a:bodyPr/>
                    <a:lstStyle/>
                    <a:p>
                      <a:pPr algn="ctr"/>
                      <a:r>
                        <a:rPr lang="en-CA" dirty="0" smtClean="0"/>
                        <a:t>3</a:t>
                      </a:r>
                      <a:endParaRPr lang="en-CA" dirty="0"/>
                    </a:p>
                  </a:txBody>
                  <a:tcPr/>
                </a:tc>
                <a:tc>
                  <a:txBody>
                    <a:bodyPr/>
                    <a:lstStyle/>
                    <a:p>
                      <a:pPr algn="ctr"/>
                      <a:r>
                        <a:rPr lang="en-CA" dirty="0" smtClean="0"/>
                        <a:t>10</a:t>
                      </a:r>
                      <a:endParaRPr lang="en-CA" dirty="0"/>
                    </a:p>
                  </a:txBody>
                  <a:tcPr/>
                </a:tc>
                <a:tc>
                  <a:txBody>
                    <a:bodyPr/>
                    <a:lstStyle/>
                    <a:p>
                      <a:pPr algn="ctr"/>
                      <a:r>
                        <a:rPr lang="en-CA" dirty="0" smtClean="0"/>
                        <a:t>87</a:t>
                      </a:r>
                      <a:endParaRPr lang="en-CA" dirty="0"/>
                    </a:p>
                  </a:txBody>
                  <a:tcPr/>
                </a:tc>
              </a:tr>
              <a:tr h="370840">
                <a:tc>
                  <a:txBody>
                    <a:bodyPr/>
                    <a:lstStyle/>
                    <a:p>
                      <a:r>
                        <a:rPr lang="en-CA" dirty="0" smtClean="0"/>
                        <a:t>2</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c>
                  <a:txBody>
                    <a:bodyPr/>
                    <a:lstStyle/>
                    <a:p>
                      <a:pPr algn="ctr"/>
                      <a:r>
                        <a:rPr lang="en-CA" dirty="0" smtClean="0"/>
                        <a:t>8</a:t>
                      </a:r>
                      <a:endParaRPr lang="en-CA" dirty="0"/>
                    </a:p>
                  </a:txBody>
                  <a:tcPr/>
                </a:tc>
              </a:tr>
              <a:tr h="370840">
                <a:tc>
                  <a:txBody>
                    <a:bodyPr/>
                    <a:lstStyle/>
                    <a:p>
                      <a:r>
                        <a:rPr lang="en-CA" dirty="0" smtClean="0"/>
                        <a:t>3</a:t>
                      </a:r>
                      <a:endParaRPr lang="en-CA" dirty="0"/>
                    </a:p>
                  </a:txBody>
                  <a:tcPr/>
                </a:tc>
                <a:tc>
                  <a:txBody>
                    <a:bodyPr/>
                    <a:lstStyle/>
                    <a:p>
                      <a:pPr algn="ctr"/>
                      <a:r>
                        <a:rPr lang="en-CA" dirty="0" smtClean="0"/>
                        <a:t>0</a:t>
                      </a:r>
                      <a:endParaRPr lang="en-CA" dirty="0"/>
                    </a:p>
                  </a:txBody>
                  <a:tcPr/>
                </a:tc>
                <a:tc>
                  <a:txBody>
                    <a:bodyPr/>
                    <a:lstStyle/>
                    <a:p>
                      <a:pPr algn="ctr"/>
                      <a:r>
                        <a:rPr lang="en-CA" dirty="0" smtClean="0"/>
                        <a:t>3</a:t>
                      </a:r>
                      <a:endParaRPr lang="en-CA" dirty="0"/>
                    </a:p>
                  </a:txBody>
                  <a:tcPr/>
                </a:tc>
                <a:tc>
                  <a:txBody>
                    <a:bodyPr/>
                    <a:lstStyle/>
                    <a:p>
                      <a:pPr algn="ctr"/>
                      <a:r>
                        <a:rPr lang="en-CA" dirty="0" smtClean="0"/>
                        <a:t>3</a:t>
                      </a:r>
                      <a:endParaRPr lang="en-CA" dirty="0"/>
                    </a:p>
                  </a:txBody>
                  <a:tcPr/>
                </a:tc>
                <a:tc>
                  <a:txBody>
                    <a:bodyPr/>
                    <a:lstStyle/>
                    <a:p>
                      <a:pPr algn="ctr"/>
                      <a:r>
                        <a:rPr lang="en-CA" dirty="0" smtClean="0"/>
                        <a:t>24</a:t>
                      </a:r>
                      <a:endParaRPr lang="en-CA" dirty="0"/>
                    </a:p>
                  </a:txBody>
                  <a:tcPr/>
                </a:tc>
              </a:tr>
              <a:tr h="370840">
                <a:tc>
                  <a:txBody>
                    <a:bodyPr/>
                    <a:lstStyle/>
                    <a:p>
                      <a:r>
                        <a:rPr lang="en-CA" dirty="0" smtClean="0"/>
                        <a:t>4</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r>
              <a:tr h="370840">
                <a:tc>
                  <a:txBody>
                    <a:bodyPr/>
                    <a:lstStyle/>
                    <a:p>
                      <a:r>
                        <a:rPr lang="en-CA" dirty="0" smtClean="0"/>
                        <a:t>5</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r>
              <a:tr h="370840">
                <a:tc>
                  <a:txBody>
                    <a:bodyPr/>
                    <a:lstStyle/>
                    <a:p>
                      <a:r>
                        <a:rPr lang="en-CA" dirty="0" smtClean="0"/>
                        <a:t>6</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0+7</a:t>
                      </a:r>
                      <a:endParaRPr lang="en-CA" dirty="0"/>
                    </a:p>
                  </a:txBody>
                  <a:tcPr/>
                </a:tc>
              </a:tr>
            </a:tbl>
          </a:graphicData>
        </a:graphic>
      </p:graphicFrame>
      <p:sp>
        <p:nvSpPr>
          <p:cNvPr id="8" name="Rectangle 7"/>
          <p:cNvSpPr/>
          <p:nvPr/>
        </p:nvSpPr>
        <p:spPr>
          <a:xfrm>
            <a:off x="3705287" y="2977619"/>
            <a:ext cx="659155" cy="369332"/>
          </a:xfrm>
          <a:prstGeom prst="rect">
            <a:avLst/>
          </a:prstGeom>
        </p:spPr>
        <p:txBody>
          <a:bodyPr wrap="none">
            <a:spAutoFit/>
          </a:bodyPr>
          <a:lstStyle/>
          <a:p>
            <a:r>
              <a:rPr lang="en-CA" dirty="0">
                <a:latin typeface="Whitney SSm A"/>
              </a:rPr>
              <a:t>balls</a:t>
            </a:r>
            <a:endParaRPr lang="en-CA" dirty="0"/>
          </a:p>
        </p:txBody>
      </p:sp>
      <p:sp>
        <p:nvSpPr>
          <p:cNvPr id="9" name="Rectangle 8"/>
          <p:cNvSpPr/>
          <p:nvPr/>
        </p:nvSpPr>
        <p:spPr>
          <a:xfrm rot="16200000">
            <a:off x="1094503" y="4667429"/>
            <a:ext cx="697627" cy="369332"/>
          </a:xfrm>
          <a:prstGeom prst="rect">
            <a:avLst/>
          </a:prstGeom>
        </p:spPr>
        <p:txBody>
          <a:bodyPr wrap="none">
            <a:spAutoFit/>
          </a:bodyPr>
          <a:lstStyle/>
          <a:p>
            <a:r>
              <a:rPr lang="en-CA" dirty="0" smtClean="0">
                <a:latin typeface="Whitney SSm A"/>
              </a:rPr>
              <a:t>GCD</a:t>
            </a:r>
            <a:endParaRPr lang="en-CA" dirty="0"/>
          </a:p>
        </p:txBody>
      </p:sp>
      <p:sp>
        <p:nvSpPr>
          <p:cNvPr id="3" name="Rectangle 2"/>
          <p:cNvSpPr/>
          <p:nvPr/>
        </p:nvSpPr>
        <p:spPr>
          <a:xfrm>
            <a:off x="6575613" y="2773969"/>
            <a:ext cx="4880586" cy="369332"/>
          </a:xfrm>
          <a:prstGeom prst="rect">
            <a:avLst/>
          </a:prstGeom>
        </p:spPr>
        <p:txBody>
          <a:bodyPr wrap="square">
            <a:spAutoFit/>
          </a:bodyPr>
          <a:lstStyle/>
          <a:p>
            <a:pPr lvl="1">
              <a:spcAft>
                <a:spcPts val="600"/>
              </a:spcAft>
            </a:pPr>
            <a:r>
              <a:rPr lang="en-CA" dirty="0"/>
              <a:t>1</a:t>
            </a:r>
            <a:r>
              <a:rPr lang="en-CA" dirty="0" smtClean="0"/>
              <a:t>) choose 0 of ball[3]</a:t>
            </a:r>
            <a:endParaRPr lang="en-CA" dirty="0"/>
          </a:p>
        </p:txBody>
      </p:sp>
      <p:sp>
        <p:nvSpPr>
          <p:cNvPr id="13" name="Rectangle 12"/>
          <p:cNvSpPr/>
          <p:nvPr/>
        </p:nvSpPr>
        <p:spPr>
          <a:xfrm>
            <a:off x="6575613" y="3245624"/>
            <a:ext cx="5338481" cy="646331"/>
          </a:xfrm>
          <a:prstGeom prst="rect">
            <a:avLst/>
          </a:prstGeom>
        </p:spPr>
        <p:txBody>
          <a:bodyPr wrap="square">
            <a:spAutoFit/>
          </a:bodyPr>
          <a:lstStyle/>
          <a:p>
            <a:pPr lvl="1">
              <a:spcAft>
                <a:spcPts val="600"/>
              </a:spcAft>
            </a:pPr>
            <a:r>
              <a:rPr lang="en-CA" dirty="0" smtClean="0"/>
              <a:t>2) </a:t>
            </a:r>
            <a:r>
              <a:rPr lang="en-CA" dirty="0" err="1" smtClean="0"/>
              <a:t>gcd</a:t>
            </a:r>
            <a:r>
              <a:rPr lang="en-CA" dirty="0" smtClean="0"/>
              <a:t>(1, 6)=1,     L(1, 2)*(2^count[2]-1) ways</a:t>
            </a:r>
            <a:br>
              <a:rPr lang="en-CA" dirty="0" smtClean="0"/>
            </a:br>
            <a:r>
              <a:rPr lang="en-CA" dirty="0" smtClean="0"/>
              <a:t>                              = 10*(2^3-1) = 50</a:t>
            </a:r>
          </a:p>
        </p:txBody>
      </p:sp>
      <p:sp>
        <p:nvSpPr>
          <p:cNvPr id="14" name="Rectangle 13"/>
          <p:cNvSpPr/>
          <p:nvPr/>
        </p:nvSpPr>
        <p:spPr>
          <a:xfrm>
            <a:off x="6790071" y="3942714"/>
            <a:ext cx="4733364" cy="646331"/>
          </a:xfrm>
          <a:prstGeom prst="rect">
            <a:avLst/>
          </a:prstGeom>
        </p:spPr>
        <p:txBody>
          <a:bodyPr wrap="square">
            <a:spAutoFit/>
          </a:bodyPr>
          <a:lstStyle/>
          <a:p>
            <a:pPr lvl="1">
              <a:spcAft>
                <a:spcPts val="600"/>
              </a:spcAft>
            </a:pPr>
            <a:r>
              <a:rPr lang="en-CA" dirty="0" err="1" smtClean="0"/>
              <a:t>gcd</a:t>
            </a:r>
            <a:r>
              <a:rPr lang="en-CA" dirty="0" smtClean="0"/>
              <a:t>(2, 6)=2,     L(2, 2)*(</a:t>
            </a:r>
            <a:r>
              <a:rPr lang="en-CA" dirty="0"/>
              <a:t>2^count[2]-1) ways</a:t>
            </a:r>
            <a:br>
              <a:rPr lang="en-CA" dirty="0"/>
            </a:br>
            <a:r>
              <a:rPr lang="en-CA" dirty="0"/>
              <a:t>                              = </a:t>
            </a:r>
            <a:r>
              <a:rPr lang="en-CA" dirty="0" smtClean="0"/>
              <a:t>1*(2^3-1</a:t>
            </a:r>
            <a:r>
              <a:rPr lang="en-CA" dirty="0"/>
              <a:t>) = 5</a:t>
            </a:r>
          </a:p>
        </p:txBody>
      </p:sp>
      <p:sp>
        <p:nvSpPr>
          <p:cNvPr id="15" name="Rectangle 14"/>
          <p:cNvSpPr/>
          <p:nvPr/>
        </p:nvSpPr>
        <p:spPr>
          <a:xfrm>
            <a:off x="6790071" y="4758322"/>
            <a:ext cx="4733364" cy="646331"/>
          </a:xfrm>
          <a:prstGeom prst="rect">
            <a:avLst/>
          </a:prstGeom>
        </p:spPr>
        <p:txBody>
          <a:bodyPr wrap="square">
            <a:spAutoFit/>
          </a:bodyPr>
          <a:lstStyle/>
          <a:p>
            <a:pPr lvl="1">
              <a:spcAft>
                <a:spcPts val="600"/>
              </a:spcAft>
            </a:pPr>
            <a:r>
              <a:rPr lang="en-CA" dirty="0" err="1" smtClean="0"/>
              <a:t>gcd</a:t>
            </a:r>
            <a:r>
              <a:rPr lang="en-CA" dirty="0" smtClean="0"/>
              <a:t>(3, 6)=3,     L(3, 2)*(</a:t>
            </a:r>
            <a:r>
              <a:rPr lang="en-CA" dirty="0"/>
              <a:t>2^count[2]-1) ways</a:t>
            </a:r>
            <a:br>
              <a:rPr lang="en-CA" dirty="0"/>
            </a:br>
            <a:r>
              <a:rPr lang="en-CA" dirty="0"/>
              <a:t>                              = 3</a:t>
            </a:r>
            <a:r>
              <a:rPr lang="en-CA" dirty="0" smtClean="0"/>
              <a:t>*(2^3-1</a:t>
            </a:r>
            <a:r>
              <a:rPr lang="en-CA" dirty="0"/>
              <a:t>) = </a:t>
            </a:r>
            <a:r>
              <a:rPr lang="en-CA" dirty="0" smtClean="0"/>
              <a:t>15</a:t>
            </a:r>
            <a:endParaRPr lang="en-CA" dirty="0"/>
          </a:p>
        </p:txBody>
      </p:sp>
      <p:sp>
        <p:nvSpPr>
          <p:cNvPr id="16" name="Rectangle 15"/>
          <p:cNvSpPr/>
          <p:nvPr/>
        </p:nvSpPr>
        <p:spPr>
          <a:xfrm>
            <a:off x="6790071" y="5424948"/>
            <a:ext cx="4733364" cy="646331"/>
          </a:xfrm>
          <a:prstGeom prst="rect">
            <a:avLst/>
          </a:prstGeom>
        </p:spPr>
        <p:txBody>
          <a:bodyPr wrap="square">
            <a:spAutoFit/>
          </a:bodyPr>
          <a:lstStyle/>
          <a:p>
            <a:pPr lvl="1">
              <a:spcAft>
                <a:spcPts val="600"/>
              </a:spcAft>
            </a:pPr>
            <a:r>
              <a:rPr lang="en-CA" dirty="0" err="1" smtClean="0"/>
              <a:t>gcd</a:t>
            </a:r>
            <a:r>
              <a:rPr lang="en-CA" dirty="0" smtClean="0"/>
              <a:t>(5, 6)=1,     L(5, 2)*(</a:t>
            </a:r>
            <a:r>
              <a:rPr lang="en-CA" dirty="0"/>
              <a:t>2^count[2]-1) ways</a:t>
            </a:r>
            <a:br>
              <a:rPr lang="en-CA" dirty="0"/>
            </a:br>
            <a:r>
              <a:rPr lang="en-CA" dirty="0"/>
              <a:t>                              = </a:t>
            </a:r>
            <a:r>
              <a:rPr lang="en-CA" dirty="0" smtClean="0"/>
              <a:t>1*(2^3-1</a:t>
            </a:r>
            <a:r>
              <a:rPr lang="en-CA" dirty="0"/>
              <a:t>) = 5</a:t>
            </a:r>
          </a:p>
        </p:txBody>
      </p:sp>
      <p:sp>
        <p:nvSpPr>
          <p:cNvPr id="17" name="Rectangle 16"/>
          <p:cNvSpPr/>
          <p:nvPr/>
        </p:nvSpPr>
        <p:spPr>
          <a:xfrm>
            <a:off x="6473214" y="6150790"/>
            <a:ext cx="4880586" cy="369332"/>
          </a:xfrm>
          <a:prstGeom prst="rect">
            <a:avLst/>
          </a:prstGeom>
        </p:spPr>
        <p:txBody>
          <a:bodyPr wrap="square">
            <a:spAutoFit/>
          </a:bodyPr>
          <a:lstStyle/>
          <a:p>
            <a:pPr lvl="1">
              <a:spcAft>
                <a:spcPts val="600"/>
              </a:spcAft>
            </a:pPr>
            <a:r>
              <a:rPr lang="en-CA" dirty="0" smtClean="0"/>
              <a:t>3)  </a:t>
            </a:r>
            <a:r>
              <a:rPr lang="en-CA" dirty="0" err="1" smtClean="0"/>
              <a:t>gcd</a:t>
            </a:r>
            <a:r>
              <a:rPr lang="en-CA" dirty="0" smtClean="0"/>
              <a:t>(ball[3]) </a:t>
            </a:r>
            <a:r>
              <a:rPr lang="en-CA" dirty="0"/>
              <a:t>= </a:t>
            </a:r>
            <a:r>
              <a:rPr lang="en-CA" dirty="0" smtClean="0"/>
              <a:t>ball[3],   (2^count[1]-</a:t>
            </a:r>
            <a:r>
              <a:rPr lang="en-CA" dirty="0"/>
              <a:t>1) </a:t>
            </a:r>
            <a:r>
              <a:rPr lang="en-CA" dirty="0" smtClean="0"/>
              <a:t>ways</a:t>
            </a:r>
            <a:endParaRPr lang="en-CA" dirty="0"/>
          </a:p>
        </p:txBody>
      </p:sp>
    </p:spTree>
    <p:extLst>
      <p:ext uri="{BB962C8B-B14F-4D97-AF65-F5344CB8AC3E}">
        <p14:creationId xmlns:p14="http://schemas.microsoft.com/office/powerpoint/2010/main" val="34174066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Game of Thrones - I</a:t>
            </a:r>
            <a:endParaRPr lang="en-CA"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25625"/>
                <a:ext cx="10515600" cy="4330476"/>
              </a:xfrm>
            </p:spPr>
            <p:txBody>
              <a:bodyPr>
                <a:normAutofit fontScale="92500" lnSpcReduction="10000"/>
              </a:bodyPr>
              <a:lstStyle/>
              <a:p>
                <a:pPr marL="0" indent="0">
                  <a:buNone/>
                </a:pPr>
                <a:r>
                  <a:rPr lang="en-CA" b="1" dirty="0" smtClean="0"/>
                  <a:t>Solution:</a:t>
                </a:r>
              </a:p>
              <a:p>
                <a:r>
                  <a:rPr lang="en-CA" dirty="0" smtClean="0"/>
                  <a:t>Naïve: </a:t>
                </a:r>
              </a:p>
              <a:p>
                <a:pPr lvl="1"/>
                <a:r>
                  <a:rPr lang="en-CA" dirty="0" smtClean="0"/>
                  <a:t>given string, loop through all anagrams, stop if we find a palindrome</a:t>
                </a:r>
              </a:p>
              <a:p>
                <a:pPr lvl="1"/>
                <a14:m>
                  <m:oMath xmlns:m="http://schemas.openxmlformats.org/officeDocument/2006/math">
                    <m:r>
                      <a:rPr lang="en-CA" b="0" i="1" smtClean="0">
                        <a:latin typeface="Cambria Math" panose="02040503050406030204" pitchFamily="18" charset="0"/>
                      </a:rPr>
                      <m:t>𝑛</m:t>
                    </m:r>
                    <m:r>
                      <a:rPr lang="en-CA" b="0" i="1" smtClean="0">
                        <a:latin typeface="Cambria Math" panose="02040503050406030204" pitchFamily="18" charset="0"/>
                      </a:rPr>
                      <m:t>!</m:t>
                    </m:r>
                  </m:oMath>
                </a14:m>
                <a:r>
                  <a:rPr lang="en-CA" dirty="0" smtClean="0"/>
                  <a:t> permutations of a given string</a:t>
                </a:r>
                <a:endParaRPr lang="en-CA" dirty="0"/>
              </a:p>
              <a:p>
                <a:r>
                  <a:rPr lang="en-CA" dirty="0" smtClean="0"/>
                  <a:t>Smarter construction:</a:t>
                </a:r>
              </a:p>
              <a:p>
                <a:pPr lvl="1"/>
                <a:r>
                  <a:rPr lang="en-CA" dirty="0" smtClean="0"/>
                  <a:t>Given a set of characters, how can we re-arrange to </a:t>
                </a:r>
                <a:r>
                  <a:rPr lang="en-CA" i="1" dirty="0" smtClean="0"/>
                  <a:t>build</a:t>
                </a:r>
                <a:r>
                  <a:rPr lang="en-CA" dirty="0" smtClean="0"/>
                  <a:t> a palindrome?</a:t>
                </a:r>
              </a:p>
              <a:p>
                <a:pPr lvl="1"/>
                <a:r>
                  <a:rPr lang="en-CA" dirty="0" smtClean="0"/>
                  <a:t>What is the restriction?</a:t>
                </a:r>
              </a:p>
              <a:p>
                <a:pPr lvl="2"/>
                <a:r>
                  <a:rPr lang="en-CA" dirty="0" smtClean="0"/>
                  <a:t>At most one letter can have an odd count</a:t>
                </a:r>
                <a:endParaRPr lang="en-CA" dirty="0"/>
              </a:p>
              <a:p>
                <a:r>
                  <a:rPr lang="en-CA" dirty="0" smtClean="0"/>
                  <a:t>Algorithm:</a:t>
                </a:r>
              </a:p>
              <a:p>
                <a:pPr lvl="1"/>
                <a:r>
                  <a:rPr lang="en-CA" dirty="0" smtClean="0"/>
                  <a:t>sort letters, count instances  (or create 26-length array for letters, count instances)</a:t>
                </a:r>
              </a:p>
              <a:p>
                <a:pPr lvl="1"/>
                <a:r>
                  <a:rPr lang="en-CA" dirty="0" smtClean="0"/>
                  <a:t>if more than one odd instance then return false</a:t>
                </a:r>
              </a:p>
              <a:p>
                <a:endParaRPr lang="en-CA" dirty="0"/>
              </a:p>
              <a:p>
                <a:endParaRPr lang="en-CA" dirty="0" smtClean="0"/>
              </a:p>
              <a:p>
                <a:endParaRPr lang="en-CA"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330476"/>
              </a:xfrm>
              <a:blipFill rotWithShape="0">
                <a:blip r:embed="rId2"/>
                <a:stretch>
                  <a:fillRect l="-1043" t="-2813"/>
                </a:stretch>
              </a:blipFill>
            </p:spPr>
            <p:txBody>
              <a:bodyPr/>
              <a:lstStyle/>
              <a:p>
                <a:r>
                  <a:rPr lang="en-CA">
                    <a:noFill/>
                  </a:rPr>
                  <a:t> </a:t>
                </a:r>
              </a:p>
            </p:txBody>
          </p:sp>
        </mc:Fallback>
      </mc:AlternateContent>
    </p:spTree>
    <p:extLst>
      <p:ext uri="{BB962C8B-B14F-4D97-AF65-F5344CB8AC3E}">
        <p14:creationId xmlns:p14="http://schemas.microsoft.com/office/powerpoint/2010/main" val="2654270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Play with GCD</a:t>
            </a:r>
            <a:endParaRPr lang="en-CA" b="1" dirty="0"/>
          </a:p>
        </p:txBody>
      </p:sp>
      <p:sp>
        <p:nvSpPr>
          <p:cNvPr id="4" name="Rectangle 3"/>
          <p:cNvSpPr/>
          <p:nvPr/>
        </p:nvSpPr>
        <p:spPr>
          <a:xfrm>
            <a:off x="838200" y="1502095"/>
            <a:ext cx="8739893" cy="523220"/>
          </a:xfrm>
          <a:prstGeom prst="rect">
            <a:avLst/>
          </a:prstGeom>
        </p:spPr>
        <p:txBody>
          <a:bodyPr wrap="none">
            <a:spAutoFit/>
          </a:bodyPr>
          <a:lstStyle/>
          <a:p>
            <a:r>
              <a:rPr lang="en-CA" sz="2800" dirty="0" smtClean="0">
                <a:latin typeface="Whitney SSm A"/>
              </a:rPr>
              <a:t>balls = {2, 3, 3, 5, 6, 6, 6},                          X = {1, 2, 5}</a:t>
            </a:r>
            <a:endParaRPr lang="en-CA" sz="2800" dirty="0"/>
          </a:p>
        </p:txBody>
      </p:sp>
      <p:sp>
        <p:nvSpPr>
          <p:cNvPr id="5" name="Rectangle 4"/>
          <p:cNvSpPr/>
          <p:nvPr/>
        </p:nvSpPr>
        <p:spPr>
          <a:xfrm>
            <a:off x="838200" y="2025315"/>
            <a:ext cx="6377067" cy="523220"/>
          </a:xfrm>
          <a:prstGeom prst="rect">
            <a:avLst/>
          </a:prstGeom>
        </p:spPr>
        <p:txBody>
          <a:bodyPr wrap="none">
            <a:spAutoFit/>
          </a:bodyPr>
          <a:lstStyle/>
          <a:p>
            <a:r>
              <a:rPr lang="en-CA" sz="2800" dirty="0" smtClean="0">
                <a:latin typeface="Whitney SSm A"/>
              </a:rPr>
              <a:t>balls = {2, 3, 5, 6},  counts = {1, 2, 1, 3}</a:t>
            </a:r>
            <a:endParaRPr lang="en-CA" sz="2800" dirty="0"/>
          </a:p>
        </p:txBody>
      </p:sp>
      <p:graphicFrame>
        <p:nvGraphicFramePr>
          <p:cNvPr id="6" name="Table 5"/>
          <p:cNvGraphicFramePr>
            <a:graphicFrameLocks noGrp="1"/>
          </p:cNvGraphicFramePr>
          <p:nvPr/>
        </p:nvGraphicFramePr>
        <p:xfrm>
          <a:off x="1749613" y="3368736"/>
          <a:ext cx="4570505" cy="2966720"/>
        </p:xfrm>
        <a:graphic>
          <a:graphicData uri="http://schemas.openxmlformats.org/drawingml/2006/table">
            <a:tbl>
              <a:tblPr firstRow="1" bandRow="1">
                <a:tableStyleId>{5940675A-B579-460E-94D1-54222C63F5DA}</a:tableStyleId>
              </a:tblPr>
              <a:tblGrid>
                <a:gridCol w="914101"/>
                <a:gridCol w="914101"/>
                <a:gridCol w="914101"/>
                <a:gridCol w="914101"/>
                <a:gridCol w="914101"/>
              </a:tblGrid>
              <a:tr h="370840">
                <a:tc>
                  <a:txBody>
                    <a:bodyPr/>
                    <a:lstStyle/>
                    <a:p>
                      <a:endParaRPr lang="en-CA" dirty="0"/>
                    </a:p>
                  </a:txBody>
                  <a:tcPr/>
                </a:tc>
                <a:tc>
                  <a:txBody>
                    <a:bodyPr/>
                    <a:lstStyle/>
                    <a:p>
                      <a:r>
                        <a:rPr lang="en-CA" dirty="0" smtClean="0"/>
                        <a:t>2</a:t>
                      </a:r>
                      <a:endParaRPr lang="en-CA" dirty="0"/>
                    </a:p>
                  </a:txBody>
                  <a:tcPr/>
                </a:tc>
                <a:tc>
                  <a:txBody>
                    <a:bodyPr/>
                    <a:lstStyle/>
                    <a:p>
                      <a:r>
                        <a:rPr lang="en-CA" dirty="0" smtClean="0"/>
                        <a:t>3</a:t>
                      </a:r>
                      <a:endParaRPr lang="en-CA" dirty="0"/>
                    </a:p>
                  </a:txBody>
                  <a:tcPr/>
                </a:tc>
                <a:tc>
                  <a:txBody>
                    <a:bodyPr/>
                    <a:lstStyle/>
                    <a:p>
                      <a:r>
                        <a:rPr lang="en-CA" dirty="0" smtClean="0"/>
                        <a:t>5</a:t>
                      </a:r>
                      <a:endParaRPr lang="en-CA" dirty="0"/>
                    </a:p>
                  </a:txBody>
                  <a:tcPr/>
                </a:tc>
                <a:tc>
                  <a:txBody>
                    <a:bodyPr/>
                    <a:lstStyle/>
                    <a:p>
                      <a:r>
                        <a:rPr lang="en-CA" dirty="0" smtClean="0"/>
                        <a:t>6</a:t>
                      </a:r>
                      <a:endParaRPr lang="en-CA" dirty="0"/>
                    </a:p>
                  </a:txBody>
                  <a:tcPr/>
                </a:tc>
              </a:tr>
              <a:tr h="370840">
                <a:tc>
                  <a:txBody>
                    <a:bodyPr/>
                    <a:lstStyle/>
                    <a:p>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r>
              <a:tr h="370840">
                <a:tc>
                  <a:txBody>
                    <a:bodyPr/>
                    <a:lstStyle/>
                    <a:p>
                      <a:r>
                        <a:rPr lang="en-CA" dirty="0" smtClean="0"/>
                        <a:t>1</a:t>
                      </a:r>
                      <a:endParaRPr lang="en-CA" dirty="0"/>
                    </a:p>
                  </a:txBody>
                  <a:tcPr/>
                </a:tc>
                <a:tc>
                  <a:txBody>
                    <a:bodyPr/>
                    <a:lstStyle/>
                    <a:p>
                      <a:pPr algn="ctr"/>
                      <a:r>
                        <a:rPr lang="en-CA" dirty="0" smtClean="0"/>
                        <a:t>0</a:t>
                      </a:r>
                      <a:endParaRPr lang="en-CA" dirty="0"/>
                    </a:p>
                  </a:txBody>
                  <a:tcPr/>
                </a:tc>
                <a:tc>
                  <a:txBody>
                    <a:bodyPr/>
                    <a:lstStyle/>
                    <a:p>
                      <a:pPr algn="ctr"/>
                      <a:r>
                        <a:rPr lang="en-CA" dirty="0" smtClean="0"/>
                        <a:t>3</a:t>
                      </a:r>
                      <a:endParaRPr lang="en-CA" dirty="0"/>
                    </a:p>
                  </a:txBody>
                  <a:tcPr/>
                </a:tc>
                <a:tc>
                  <a:txBody>
                    <a:bodyPr/>
                    <a:lstStyle/>
                    <a:p>
                      <a:pPr algn="ctr"/>
                      <a:r>
                        <a:rPr lang="en-CA" dirty="0" smtClean="0"/>
                        <a:t>10</a:t>
                      </a:r>
                      <a:endParaRPr lang="en-CA" dirty="0"/>
                    </a:p>
                  </a:txBody>
                  <a:tcPr/>
                </a:tc>
                <a:tc>
                  <a:txBody>
                    <a:bodyPr/>
                    <a:lstStyle/>
                    <a:p>
                      <a:pPr algn="ctr"/>
                      <a:r>
                        <a:rPr lang="en-CA" dirty="0" smtClean="0"/>
                        <a:t>87</a:t>
                      </a:r>
                      <a:endParaRPr lang="en-CA" dirty="0"/>
                    </a:p>
                  </a:txBody>
                  <a:tcPr/>
                </a:tc>
              </a:tr>
              <a:tr h="370840">
                <a:tc>
                  <a:txBody>
                    <a:bodyPr/>
                    <a:lstStyle/>
                    <a:p>
                      <a:r>
                        <a:rPr lang="en-CA" dirty="0" smtClean="0"/>
                        <a:t>2</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c>
                  <a:txBody>
                    <a:bodyPr/>
                    <a:lstStyle/>
                    <a:p>
                      <a:pPr algn="ctr"/>
                      <a:r>
                        <a:rPr lang="en-CA" dirty="0" smtClean="0"/>
                        <a:t>8</a:t>
                      </a:r>
                      <a:endParaRPr lang="en-CA" dirty="0"/>
                    </a:p>
                  </a:txBody>
                  <a:tcPr/>
                </a:tc>
              </a:tr>
              <a:tr h="370840">
                <a:tc>
                  <a:txBody>
                    <a:bodyPr/>
                    <a:lstStyle/>
                    <a:p>
                      <a:r>
                        <a:rPr lang="en-CA" dirty="0" smtClean="0"/>
                        <a:t>3</a:t>
                      </a:r>
                      <a:endParaRPr lang="en-CA" dirty="0"/>
                    </a:p>
                  </a:txBody>
                  <a:tcPr/>
                </a:tc>
                <a:tc>
                  <a:txBody>
                    <a:bodyPr/>
                    <a:lstStyle/>
                    <a:p>
                      <a:pPr algn="ctr"/>
                      <a:r>
                        <a:rPr lang="en-CA" dirty="0" smtClean="0"/>
                        <a:t>0</a:t>
                      </a:r>
                      <a:endParaRPr lang="en-CA" dirty="0"/>
                    </a:p>
                  </a:txBody>
                  <a:tcPr/>
                </a:tc>
                <a:tc>
                  <a:txBody>
                    <a:bodyPr/>
                    <a:lstStyle/>
                    <a:p>
                      <a:pPr algn="ctr"/>
                      <a:r>
                        <a:rPr lang="en-CA" dirty="0" smtClean="0"/>
                        <a:t>3</a:t>
                      </a:r>
                      <a:endParaRPr lang="en-CA" dirty="0"/>
                    </a:p>
                  </a:txBody>
                  <a:tcPr/>
                </a:tc>
                <a:tc>
                  <a:txBody>
                    <a:bodyPr/>
                    <a:lstStyle/>
                    <a:p>
                      <a:pPr algn="ctr"/>
                      <a:r>
                        <a:rPr lang="en-CA" dirty="0" smtClean="0"/>
                        <a:t>3</a:t>
                      </a:r>
                      <a:endParaRPr lang="en-CA" dirty="0"/>
                    </a:p>
                  </a:txBody>
                  <a:tcPr/>
                </a:tc>
                <a:tc>
                  <a:txBody>
                    <a:bodyPr/>
                    <a:lstStyle/>
                    <a:p>
                      <a:pPr algn="ctr"/>
                      <a:r>
                        <a:rPr lang="en-CA" dirty="0" smtClean="0"/>
                        <a:t>24</a:t>
                      </a:r>
                      <a:endParaRPr lang="en-CA" dirty="0"/>
                    </a:p>
                  </a:txBody>
                  <a:tcPr/>
                </a:tc>
              </a:tr>
              <a:tr h="370840">
                <a:tc>
                  <a:txBody>
                    <a:bodyPr/>
                    <a:lstStyle/>
                    <a:p>
                      <a:r>
                        <a:rPr lang="en-CA" dirty="0" smtClean="0"/>
                        <a:t>4</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r>
              <a:tr h="370840">
                <a:tc>
                  <a:txBody>
                    <a:bodyPr/>
                    <a:lstStyle/>
                    <a:p>
                      <a:r>
                        <a:rPr lang="en-CA" dirty="0" smtClean="0"/>
                        <a:t>5</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r>
              <a:tr h="370840">
                <a:tc>
                  <a:txBody>
                    <a:bodyPr/>
                    <a:lstStyle/>
                    <a:p>
                      <a:r>
                        <a:rPr lang="en-CA" dirty="0" smtClean="0"/>
                        <a:t>6</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7</a:t>
                      </a:r>
                      <a:endParaRPr lang="en-CA" dirty="0"/>
                    </a:p>
                  </a:txBody>
                  <a:tcPr/>
                </a:tc>
              </a:tr>
            </a:tbl>
          </a:graphicData>
        </a:graphic>
      </p:graphicFrame>
      <p:sp>
        <p:nvSpPr>
          <p:cNvPr id="8" name="Rectangle 7"/>
          <p:cNvSpPr/>
          <p:nvPr/>
        </p:nvSpPr>
        <p:spPr>
          <a:xfrm>
            <a:off x="3705287" y="2977619"/>
            <a:ext cx="659155" cy="369332"/>
          </a:xfrm>
          <a:prstGeom prst="rect">
            <a:avLst/>
          </a:prstGeom>
        </p:spPr>
        <p:txBody>
          <a:bodyPr wrap="none">
            <a:spAutoFit/>
          </a:bodyPr>
          <a:lstStyle/>
          <a:p>
            <a:r>
              <a:rPr lang="en-CA" dirty="0">
                <a:latin typeface="Whitney SSm A"/>
              </a:rPr>
              <a:t>balls</a:t>
            </a:r>
            <a:endParaRPr lang="en-CA" dirty="0"/>
          </a:p>
        </p:txBody>
      </p:sp>
      <p:sp>
        <p:nvSpPr>
          <p:cNvPr id="9" name="Rectangle 8"/>
          <p:cNvSpPr/>
          <p:nvPr/>
        </p:nvSpPr>
        <p:spPr>
          <a:xfrm rot="16200000">
            <a:off x="1094503" y="4667429"/>
            <a:ext cx="697627" cy="369332"/>
          </a:xfrm>
          <a:prstGeom prst="rect">
            <a:avLst/>
          </a:prstGeom>
        </p:spPr>
        <p:txBody>
          <a:bodyPr wrap="none">
            <a:spAutoFit/>
          </a:bodyPr>
          <a:lstStyle/>
          <a:p>
            <a:r>
              <a:rPr lang="en-CA" dirty="0" smtClean="0">
                <a:latin typeface="Whitney SSm A"/>
              </a:rPr>
              <a:t>GCD</a:t>
            </a:r>
            <a:endParaRPr lang="en-CA" dirty="0"/>
          </a:p>
        </p:txBody>
      </p:sp>
      <p:sp>
        <p:nvSpPr>
          <p:cNvPr id="3" name="Rectangle 2"/>
          <p:cNvSpPr/>
          <p:nvPr/>
        </p:nvSpPr>
        <p:spPr>
          <a:xfrm>
            <a:off x="6575613" y="2773969"/>
            <a:ext cx="4880586" cy="369332"/>
          </a:xfrm>
          <a:prstGeom prst="rect">
            <a:avLst/>
          </a:prstGeom>
        </p:spPr>
        <p:txBody>
          <a:bodyPr wrap="square">
            <a:spAutoFit/>
          </a:bodyPr>
          <a:lstStyle/>
          <a:p>
            <a:pPr lvl="1">
              <a:spcAft>
                <a:spcPts val="600"/>
              </a:spcAft>
            </a:pPr>
            <a:r>
              <a:rPr lang="en-CA" dirty="0"/>
              <a:t>1</a:t>
            </a:r>
            <a:r>
              <a:rPr lang="en-CA" dirty="0" smtClean="0"/>
              <a:t>) choose 0 of ball[3]</a:t>
            </a:r>
            <a:endParaRPr lang="en-CA" dirty="0"/>
          </a:p>
        </p:txBody>
      </p:sp>
      <p:sp>
        <p:nvSpPr>
          <p:cNvPr id="13" name="Rectangle 12"/>
          <p:cNvSpPr/>
          <p:nvPr/>
        </p:nvSpPr>
        <p:spPr>
          <a:xfrm>
            <a:off x="6575613" y="3245624"/>
            <a:ext cx="5338481" cy="646331"/>
          </a:xfrm>
          <a:prstGeom prst="rect">
            <a:avLst/>
          </a:prstGeom>
        </p:spPr>
        <p:txBody>
          <a:bodyPr wrap="square">
            <a:spAutoFit/>
          </a:bodyPr>
          <a:lstStyle/>
          <a:p>
            <a:pPr lvl="1">
              <a:spcAft>
                <a:spcPts val="600"/>
              </a:spcAft>
            </a:pPr>
            <a:r>
              <a:rPr lang="en-CA" dirty="0" smtClean="0"/>
              <a:t>2) </a:t>
            </a:r>
            <a:r>
              <a:rPr lang="en-CA" dirty="0" err="1" smtClean="0"/>
              <a:t>gcd</a:t>
            </a:r>
            <a:r>
              <a:rPr lang="en-CA" dirty="0" smtClean="0"/>
              <a:t>(1, 6)=1,     L(1, 2)*(2^count[2]-1) ways</a:t>
            </a:r>
            <a:br>
              <a:rPr lang="en-CA" dirty="0" smtClean="0"/>
            </a:br>
            <a:r>
              <a:rPr lang="en-CA" dirty="0" smtClean="0"/>
              <a:t>                              = 10*(2^3-1) = 50</a:t>
            </a:r>
          </a:p>
        </p:txBody>
      </p:sp>
      <p:sp>
        <p:nvSpPr>
          <p:cNvPr id="14" name="Rectangle 13"/>
          <p:cNvSpPr/>
          <p:nvPr/>
        </p:nvSpPr>
        <p:spPr>
          <a:xfrm>
            <a:off x="6790071" y="3942714"/>
            <a:ext cx="4733364" cy="646331"/>
          </a:xfrm>
          <a:prstGeom prst="rect">
            <a:avLst/>
          </a:prstGeom>
        </p:spPr>
        <p:txBody>
          <a:bodyPr wrap="square">
            <a:spAutoFit/>
          </a:bodyPr>
          <a:lstStyle/>
          <a:p>
            <a:pPr lvl="1">
              <a:spcAft>
                <a:spcPts val="600"/>
              </a:spcAft>
            </a:pPr>
            <a:r>
              <a:rPr lang="en-CA" dirty="0" err="1" smtClean="0"/>
              <a:t>gcd</a:t>
            </a:r>
            <a:r>
              <a:rPr lang="en-CA" dirty="0" smtClean="0"/>
              <a:t>(2, 6)=2,     L(2, 2)*(</a:t>
            </a:r>
            <a:r>
              <a:rPr lang="en-CA" dirty="0"/>
              <a:t>2^count[2]-1) ways</a:t>
            </a:r>
            <a:br>
              <a:rPr lang="en-CA" dirty="0"/>
            </a:br>
            <a:r>
              <a:rPr lang="en-CA" dirty="0"/>
              <a:t>                              = </a:t>
            </a:r>
            <a:r>
              <a:rPr lang="en-CA" dirty="0" smtClean="0"/>
              <a:t>1*(2^3-1</a:t>
            </a:r>
            <a:r>
              <a:rPr lang="en-CA" dirty="0"/>
              <a:t>) = 5</a:t>
            </a:r>
          </a:p>
        </p:txBody>
      </p:sp>
      <p:sp>
        <p:nvSpPr>
          <p:cNvPr id="15" name="Rectangle 14"/>
          <p:cNvSpPr/>
          <p:nvPr/>
        </p:nvSpPr>
        <p:spPr>
          <a:xfrm>
            <a:off x="6790071" y="4758322"/>
            <a:ext cx="4733364" cy="646331"/>
          </a:xfrm>
          <a:prstGeom prst="rect">
            <a:avLst/>
          </a:prstGeom>
        </p:spPr>
        <p:txBody>
          <a:bodyPr wrap="square">
            <a:spAutoFit/>
          </a:bodyPr>
          <a:lstStyle/>
          <a:p>
            <a:pPr lvl="1">
              <a:spcAft>
                <a:spcPts val="600"/>
              </a:spcAft>
            </a:pPr>
            <a:r>
              <a:rPr lang="en-CA" dirty="0" err="1" smtClean="0"/>
              <a:t>gcd</a:t>
            </a:r>
            <a:r>
              <a:rPr lang="en-CA" dirty="0" smtClean="0"/>
              <a:t>(3, 6)=3,     L(3, 2)*(</a:t>
            </a:r>
            <a:r>
              <a:rPr lang="en-CA" dirty="0"/>
              <a:t>2^count[2]-1) ways</a:t>
            </a:r>
            <a:br>
              <a:rPr lang="en-CA" dirty="0"/>
            </a:br>
            <a:r>
              <a:rPr lang="en-CA" dirty="0"/>
              <a:t>                              = 3</a:t>
            </a:r>
            <a:r>
              <a:rPr lang="en-CA" dirty="0" smtClean="0"/>
              <a:t>*(2^3-1</a:t>
            </a:r>
            <a:r>
              <a:rPr lang="en-CA" dirty="0"/>
              <a:t>) = </a:t>
            </a:r>
            <a:r>
              <a:rPr lang="en-CA" dirty="0" smtClean="0"/>
              <a:t>15</a:t>
            </a:r>
            <a:endParaRPr lang="en-CA" dirty="0"/>
          </a:p>
        </p:txBody>
      </p:sp>
      <p:sp>
        <p:nvSpPr>
          <p:cNvPr id="16" name="Rectangle 15"/>
          <p:cNvSpPr/>
          <p:nvPr/>
        </p:nvSpPr>
        <p:spPr>
          <a:xfrm>
            <a:off x="6790071" y="5424948"/>
            <a:ext cx="4733364" cy="646331"/>
          </a:xfrm>
          <a:prstGeom prst="rect">
            <a:avLst/>
          </a:prstGeom>
        </p:spPr>
        <p:txBody>
          <a:bodyPr wrap="square">
            <a:spAutoFit/>
          </a:bodyPr>
          <a:lstStyle/>
          <a:p>
            <a:pPr lvl="1">
              <a:spcAft>
                <a:spcPts val="600"/>
              </a:spcAft>
            </a:pPr>
            <a:r>
              <a:rPr lang="en-CA" dirty="0" err="1" smtClean="0"/>
              <a:t>gcd</a:t>
            </a:r>
            <a:r>
              <a:rPr lang="en-CA" dirty="0" smtClean="0"/>
              <a:t>(5, 6)=1,     L(5, 2)*(</a:t>
            </a:r>
            <a:r>
              <a:rPr lang="en-CA" dirty="0"/>
              <a:t>2^count[2]-1) ways</a:t>
            </a:r>
            <a:br>
              <a:rPr lang="en-CA" dirty="0"/>
            </a:br>
            <a:r>
              <a:rPr lang="en-CA" dirty="0"/>
              <a:t>                              = </a:t>
            </a:r>
            <a:r>
              <a:rPr lang="en-CA" dirty="0" smtClean="0"/>
              <a:t>1*(2^3-1</a:t>
            </a:r>
            <a:r>
              <a:rPr lang="en-CA" dirty="0"/>
              <a:t>) = 5</a:t>
            </a:r>
          </a:p>
        </p:txBody>
      </p:sp>
      <p:sp>
        <p:nvSpPr>
          <p:cNvPr id="17" name="Rectangle 16"/>
          <p:cNvSpPr/>
          <p:nvPr/>
        </p:nvSpPr>
        <p:spPr>
          <a:xfrm>
            <a:off x="6473214" y="6150790"/>
            <a:ext cx="4880586" cy="369332"/>
          </a:xfrm>
          <a:prstGeom prst="rect">
            <a:avLst/>
          </a:prstGeom>
        </p:spPr>
        <p:txBody>
          <a:bodyPr wrap="square">
            <a:spAutoFit/>
          </a:bodyPr>
          <a:lstStyle/>
          <a:p>
            <a:pPr lvl="1">
              <a:spcAft>
                <a:spcPts val="600"/>
              </a:spcAft>
            </a:pPr>
            <a:r>
              <a:rPr lang="en-CA" dirty="0" smtClean="0"/>
              <a:t>3)  </a:t>
            </a:r>
            <a:r>
              <a:rPr lang="en-CA" dirty="0" err="1" smtClean="0"/>
              <a:t>gcd</a:t>
            </a:r>
            <a:r>
              <a:rPr lang="en-CA" dirty="0" smtClean="0"/>
              <a:t>(ball[3]) </a:t>
            </a:r>
            <a:r>
              <a:rPr lang="en-CA" dirty="0"/>
              <a:t>= </a:t>
            </a:r>
            <a:r>
              <a:rPr lang="en-CA" dirty="0" smtClean="0"/>
              <a:t>ball[3],   (2^count[1]-</a:t>
            </a:r>
            <a:r>
              <a:rPr lang="en-CA" dirty="0"/>
              <a:t>1) </a:t>
            </a:r>
            <a:r>
              <a:rPr lang="en-CA" dirty="0" smtClean="0"/>
              <a:t>ways</a:t>
            </a:r>
            <a:endParaRPr lang="en-CA" dirty="0"/>
          </a:p>
        </p:txBody>
      </p:sp>
    </p:spTree>
    <p:extLst>
      <p:ext uri="{BB962C8B-B14F-4D97-AF65-F5344CB8AC3E}">
        <p14:creationId xmlns:p14="http://schemas.microsoft.com/office/powerpoint/2010/main" val="4275701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Play with GCD</a:t>
            </a:r>
            <a:endParaRPr lang="en-CA" b="1" dirty="0"/>
          </a:p>
        </p:txBody>
      </p:sp>
      <p:sp>
        <p:nvSpPr>
          <p:cNvPr id="4" name="Rectangle 3"/>
          <p:cNvSpPr/>
          <p:nvPr/>
        </p:nvSpPr>
        <p:spPr>
          <a:xfrm>
            <a:off x="838200" y="1502095"/>
            <a:ext cx="8739893" cy="523220"/>
          </a:xfrm>
          <a:prstGeom prst="rect">
            <a:avLst/>
          </a:prstGeom>
        </p:spPr>
        <p:txBody>
          <a:bodyPr wrap="none">
            <a:spAutoFit/>
          </a:bodyPr>
          <a:lstStyle/>
          <a:p>
            <a:r>
              <a:rPr lang="en-CA" sz="2800" dirty="0" smtClean="0">
                <a:latin typeface="Whitney SSm A"/>
              </a:rPr>
              <a:t>balls = {2, 3, 3, 5, 6, 6, 6},                          X = {1, 2, 5}</a:t>
            </a:r>
            <a:endParaRPr lang="en-CA" sz="2800" dirty="0"/>
          </a:p>
        </p:txBody>
      </p:sp>
      <p:sp>
        <p:nvSpPr>
          <p:cNvPr id="5" name="Rectangle 4"/>
          <p:cNvSpPr/>
          <p:nvPr/>
        </p:nvSpPr>
        <p:spPr>
          <a:xfrm>
            <a:off x="838200" y="2025315"/>
            <a:ext cx="6377067" cy="523220"/>
          </a:xfrm>
          <a:prstGeom prst="rect">
            <a:avLst/>
          </a:prstGeom>
        </p:spPr>
        <p:txBody>
          <a:bodyPr wrap="none">
            <a:spAutoFit/>
          </a:bodyPr>
          <a:lstStyle/>
          <a:p>
            <a:r>
              <a:rPr lang="en-CA" sz="2800" dirty="0" smtClean="0">
                <a:latin typeface="Whitney SSm A"/>
              </a:rPr>
              <a:t>balls = {2, 3, 5, 6},  counts = {1, 2, 1, 3}</a:t>
            </a:r>
            <a:endParaRPr lang="en-CA" sz="2800" dirty="0"/>
          </a:p>
        </p:txBody>
      </p:sp>
      <p:graphicFrame>
        <p:nvGraphicFramePr>
          <p:cNvPr id="6" name="Table 5"/>
          <p:cNvGraphicFramePr>
            <a:graphicFrameLocks noGrp="1"/>
          </p:cNvGraphicFramePr>
          <p:nvPr/>
        </p:nvGraphicFramePr>
        <p:xfrm>
          <a:off x="1749613" y="3368736"/>
          <a:ext cx="4570505" cy="2966720"/>
        </p:xfrm>
        <a:graphic>
          <a:graphicData uri="http://schemas.openxmlformats.org/drawingml/2006/table">
            <a:tbl>
              <a:tblPr firstRow="1" bandRow="1">
                <a:tableStyleId>{5940675A-B579-460E-94D1-54222C63F5DA}</a:tableStyleId>
              </a:tblPr>
              <a:tblGrid>
                <a:gridCol w="914101"/>
                <a:gridCol w="914101"/>
                <a:gridCol w="914101"/>
                <a:gridCol w="914101"/>
                <a:gridCol w="914101"/>
              </a:tblGrid>
              <a:tr h="370840">
                <a:tc>
                  <a:txBody>
                    <a:bodyPr/>
                    <a:lstStyle/>
                    <a:p>
                      <a:endParaRPr lang="en-CA" dirty="0"/>
                    </a:p>
                  </a:txBody>
                  <a:tcPr/>
                </a:tc>
                <a:tc>
                  <a:txBody>
                    <a:bodyPr/>
                    <a:lstStyle/>
                    <a:p>
                      <a:r>
                        <a:rPr lang="en-CA" dirty="0" smtClean="0"/>
                        <a:t>2</a:t>
                      </a:r>
                      <a:endParaRPr lang="en-CA" dirty="0"/>
                    </a:p>
                  </a:txBody>
                  <a:tcPr/>
                </a:tc>
                <a:tc>
                  <a:txBody>
                    <a:bodyPr/>
                    <a:lstStyle/>
                    <a:p>
                      <a:r>
                        <a:rPr lang="en-CA" dirty="0" smtClean="0"/>
                        <a:t>3</a:t>
                      </a:r>
                      <a:endParaRPr lang="en-CA" dirty="0"/>
                    </a:p>
                  </a:txBody>
                  <a:tcPr/>
                </a:tc>
                <a:tc>
                  <a:txBody>
                    <a:bodyPr/>
                    <a:lstStyle/>
                    <a:p>
                      <a:r>
                        <a:rPr lang="en-CA" dirty="0" smtClean="0"/>
                        <a:t>5</a:t>
                      </a:r>
                      <a:endParaRPr lang="en-CA" dirty="0"/>
                    </a:p>
                  </a:txBody>
                  <a:tcPr/>
                </a:tc>
                <a:tc>
                  <a:txBody>
                    <a:bodyPr/>
                    <a:lstStyle/>
                    <a:p>
                      <a:r>
                        <a:rPr lang="en-CA" dirty="0" smtClean="0"/>
                        <a:t>6</a:t>
                      </a:r>
                      <a:endParaRPr lang="en-CA" dirty="0"/>
                    </a:p>
                  </a:txBody>
                  <a:tcPr/>
                </a:tc>
              </a:tr>
              <a:tr h="370840">
                <a:tc>
                  <a:txBody>
                    <a:bodyPr/>
                    <a:lstStyle/>
                    <a:p>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r>
              <a:tr h="370840">
                <a:tc>
                  <a:txBody>
                    <a:bodyPr/>
                    <a:lstStyle/>
                    <a:p>
                      <a:r>
                        <a:rPr lang="en-CA" dirty="0" smtClean="0"/>
                        <a:t>1</a:t>
                      </a:r>
                      <a:endParaRPr lang="en-CA" dirty="0"/>
                    </a:p>
                  </a:txBody>
                  <a:tcPr/>
                </a:tc>
                <a:tc>
                  <a:txBody>
                    <a:bodyPr/>
                    <a:lstStyle/>
                    <a:p>
                      <a:pPr algn="ctr"/>
                      <a:r>
                        <a:rPr lang="en-CA" dirty="0" smtClean="0"/>
                        <a:t>0</a:t>
                      </a:r>
                      <a:endParaRPr lang="en-CA" dirty="0"/>
                    </a:p>
                  </a:txBody>
                  <a:tcPr/>
                </a:tc>
                <a:tc>
                  <a:txBody>
                    <a:bodyPr/>
                    <a:lstStyle/>
                    <a:p>
                      <a:pPr algn="ctr"/>
                      <a:r>
                        <a:rPr lang="en-CA" dirty="0" smtClean="0"/>
                        <a:t>3</a:t>
                      </a:r>
                      <a:endParaRPr lang="en-CA" dirty="0"/>
                    </a:p>
                  </a:txBody>
                  <a:tcPr/>
                </a:tc>
                <a:tc>
                  <a:txBody>
                    <a:bodyPr/>
                    <a:lstStyle/>
                    <a:p>
                      <a:pPr algn="ctr"/>
                      <a:r>
                        <a:rPr lang="en-CA" dirty="0" smtClean="0"/>
                        <a:t>10</a:t>
                      </a:r>
                      <a:endParaRPr lang="en-CA" dirty="0"/>
                    </a:p>
                  </a:txBody>
                  <a:tcPr/>
                </a:tc>
                <a:tc>
                  <a:txBody>
                    <a:bodyPr/>
                    <a:lstStyle/>
                    <a:p>
                      <a:pPr algn="ctr"/>
                      <a:r>
                        <a:rPr lang="en-CA" dirty="0" smtClean="0"/>
                        <a:t>87</a:t>
                      </a:r>
                      <a:endParaRPr lang="en-CA" dirty="0"/>
                    </a:p>
                  </a:txBody>
                  <a:tcPr/>
                </a:tc>
              </a:tr>
              <a:tr h="370840">
                <a:tc>
                  <a:txBody>
                    <a:bodyPr/>
                    <a:lstStyle/>
                    <a:p>
                      <a:r>
                        <a:rPr lang="en-CA" dirty="0" smtClean="0"/>
                        <a:t>2</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c>
                  <a:txBody>
                    <a:bodyPr/>
                    <a:lstStyle/>
                    <a:p>
                      <a:pPr algn="ctr"/>
                      <a:r>
                        <a:rPr lang="en-CA" dirty="0" smtClean="0"/>
                        <a:t>8</a:t>
                      </a:r>
                      <a:endParaRPr lang="en-CA" dirty="0"/>
                    </a:p>
                  </a:txBody>
                  <a:tcPr/>
                </a:tc>
              </a:tr>
              <a:tr h="370840">
                <a:tc>
                  <a:txBody>
                    <a:bodyPr/>
                    <a:lstStyle/>
                    <a:p>
                      <a:r>
                        <a:rPr lang="en-CA" dirty="0" smtClean="0"/>
                        <a:t>3</a:t>
                      </a:r>
                      <a:endParaRPr lang="en-CA" dirty="0"/>
                    </a:p>
                  </a:txBody>
                  <a:tcPr/>
                </a:tc>
                <a:tc>
                  <a:txBody>
                    <a:bodyPr/>
                    <a:lstStyle/>
                    <a:p>
                      <a:pPr algn="ctr"/>
                      <a:r>
                        <a:rPr lang="en-CA" dirty="0" smtClean="0"/>
                        <a:t>0</a:t>
                      </a:r>
                      <a:endParaRPr lang="en-CA" dirty="0"/>
                    </a:p>
                  </a:txBody>
                  <a:tcPr/>
                </a:tc>
                <a:tc>
                  <a:txBody>
                    <a:bodyPr/>
                    <a:lstStyle/>
                    <a:p>
                      <a:pPr algn="ctr"/>
                      <a:r>
                        <a:rPr lang="en-CA" dirty="0" smtClean="0"/>
                        <a:t>3</a:t>
                      </a:r>
                      <a:endParaRPr lang="en-CA" dirty="0"/>
                    </a:p>
                  </a:txBody>
                  <a:tcPr/>
                </a:tc>
                <a:tc>
                  <a:txBody>
                    <a:bodyPr/>
                    <a:lstStyle/>
                    <a:p>
                      <a:pPr algn="ctr"/>
                      <a:r>
                        <a:rPr lang="en-CA" dirty="0" smtClean="0"/>
                        <a:t>3</a:t>
                      </a:r>
                      <a:endParaRPr lang="en-CA" dirty="0"/>
                    </a:p>
                  </a:txBody>
                  <a:tcPr/>
                </a:tc>
                <a:tc>
                  <a:txBody>
                    <a:bodyPr/>
                    <a:lstStyle/>
                    <a:p>
                      <a:pPr algn="ctr"/>
                      <a:r>
                        <a:rPr lang="en-CA" dirty="0" smtClean="0"/>
                        <a:t>24</a:t>
                      </a:r>
                      <a:endParaRPr lang="en-CA" dirty="0"/>
                    </a:p>
                  </a:txBody>
                  <a:tcPr/>
                </a:tc>
              </a:tr>
              <a:tr h="370840">
                <a:tc>
                  <a:txBody>
                    <a:bodyPr/>
                    <a:lstStyle/>
                    <a:p>
                      <a:r>
                        <a:rPr lang="en-CA" dirty="0" smtClean="0"/>
                        <a:t>4</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r>
              <a:tr h="370840">
                <a:tc>
                  <a:txBody>
                    <a:bodyPr/>
                    <a:lstStyle/>
                    <a:p>
                      <a:r>
                        <a:rPr lang="en-CA" dirty="0" smtClean="0"/>
                        <a:t>5</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r>
              <a:tr h="370840">
                <a:tc>
                  <a:txBody>
                    <a:bodyPr/>
                    <a:lstStyle/>
                    <a:p>
                      <a:r>
                        <a:rPr lang="en-CA" dirty="0" smtClean="0"/>
                        <a:t>6</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7</a:t>
                      </a:r>
                      <a:endParaRPr lang="en-CA" dirty="0"/>
                    </a:p>
                  </a:txBody>
                  <a:tcPr/>
                </a:tc>
              </a:tr>
            </a:tbl>
          </a:graphicData>
        </a:graphic>
      </p:graphicFrame>
      <p:sp>
        <p:nvSpPr>
          <p:cNvPr id="8" name="Rectangle 7"/>
          <p:cNvSpPr/>
          <p:nvPr/>
        </p:nvSpPr>
        <p:spPr>
          <a:xfrm>
            <a:off x="3705287" y="2977619"/>
            <a:ext cx="659155" cy="369332"/>
          </a:xfrm>
          <a:prstGeom prst="rect">
            <a:avLst/>
          </a:prstGeom>
        </p:spPr>
        <p:txBody>
          <a:bodyPr wrap="none">
            <a:spAutoFit/>
          </a:bodyPr>
          <a:lstStyle/>
          <a:p>
            <a:r>
              <a:rPr lang="en-CA" dirty="0">
                <a:latin typeface="Whitney SSm A"/>
              </a:rPr>
              <a:t>balls</a:t>
            </a:r>
            <a:endParaRPr lang="en-CA" dirty="0"/>
          </a:p>
        </p:txBody>
      </p:sp>
      <p:sp>
        <p:nvSpPr>
          <p:cNvPr id="9" name="Rectangle 8"/>
          <p:cNvSpPr/>
          <p:nvPr/>
        </p:nvSpPr>
        <p:spPr>
          <a:xfrm rot="16200000">
            <a:off x="1094503" y="4667429"/>
            <a:ext cx="697627" cy="369332"/>
          </a:xfrm>
          <a:prstGeom prst="rect">
            <a:avLst/>
          </a:prstGeom>
        </p:spPr>
        <p:txBody>
          <a:bodyPr wrap="none">
            <a:spAutoFit/>
          </a:bodyPr>
          <a:lstStyle/>
          <a:p>
            <a:r>
              <a:rPr lang="en-CA" dirty="0" smtClean="0">
                <a:latin typeface="Whitney SSm A"/>
              </a:rPr>
              <a:t>GCD</a:t>
            </a:r>
            <a:endParaRPr lang="en-CA" dirty="0"/>
          </a:p>
        </p:txBody>
      </p:sp>
      <p:sp>
        <p:nvSpPr>
          <p:cNvPr id="7" name="TextBox 6"/>
          <p:cNvSpPr txBox="1"/>
          <p:nvPr/>
        </p:nvSpPr>
        <p:spPr>
          <a:xfrm>
            <a:off x="8492738" y="4363818"/>
            <a:ext cx="1560042" cy="1200329"/>
          </a:xfrm>
          <a:prstGeom prst="rect">
            <a:avLst/>
          </a:prstGeom>
          <a:noFill/>
        </p:spPr>
        <p:txBody>
          <a:bodyPr wrap="none" rtlCol="0">
            <a:spAutoFit/>
          </a:bodyPr>
          <a:lstStyle/>
          <a:p>
            <a:r>
              <a:rPr lang="en-CA" sz="2400" dirty="0" smtClean="0"/>
              <a:t>L(1, 3) = 87</a:t>
            </a:r>
          </a:p>
          <a:p>
            <a:r>
              <a:rPr lang="en-CA" sz="2400" dirty="0" smtClean="0"/>
              <a:t>L(2, 3) = 8</a:t>
            </a:r>
          </a:p>
          <a:p>
            <a:r>
              <a:rPr lang="en-CA" sz="2400" dirty="0" smtClean="0"/>
              <a:t>L(5, 3) = 1</a:t>
            </a:r>
            <a:endParaRPr lang="en-CA" sz="2400" dirty="0"/>
          </a:p>
        </p:txBody>
      </p:sp>
      <p:sp>
        <p:nvSpPr>
          <p:cNvPr id="10" name="TextBox 9"/>
          <p:cNvSpPr txBox="1"/>
          <p:nvPr/>
        </p:nvSpPr>
        <p:spPr>
          <a:xfrm>
            <a:off x="8231545" y="3767581"/>
            <a:ext cx="1444626" cy="523220"/>
          </a:xfrm>
          <a:prstGeom prst="rect">
            <a:avLst/>
          </a:prstGeom>
          <a:noFill/>
        </p:spPr>
        <p:txBody>
          <a:bodyPr wrap="none" rtlCol="0">
            <a:spAutoFit/>
          </a:bodyPr>
          <a:lstStyle/>
          <a:p>
            <a:r>
              <a:rPr lang="en-CA" sz="2800" b="1" dirty="0" smtClean="0"/>
              <a:t>Queries:</a:t>
            </a:r>
            <a:endParaRPr lang="en-CA" sz="2800" b="1" dirty="0"/>
          </a:p>
        </p:txBody>
      </p:sp>
    </p:spTree>
    <p:extLst>
      <p:ext uri="{BB962C8B-B14F-4D97-AF65-F5344CB8AC3E}">
        <p14:creationId xmlns:p14="http://schemas.microsoft.com/office/powerpoint/2010/main" val="312596658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CA" dirty="0" smtClean="0"/>
              <a:t>GitHub Solutions (Java):</a:t>
            </a:r>
            <a:endParaRPr lang="en-CA" dirty="0"/>
          </a:p>
        </p:txBody>
      </p:sp>
      <p:sp>
        <p:nvSpPr>
          <p:cNvPr id="5" name="Subtitle 4"/>
          <p:cNvSpPr>
            <a:spLocks noGrp="1"/>
          </p:cNvSpPr>
          <p:nvPr>
            <p:ph type="subTitle" idx="1"/>
          </p:nvPr>
        </p:nvSpPr>
        <p:spPr/>
        <p:txBody>
          <a:bodyPr/>
          <a:lstStyle/>
          <a:p>
            <a:r>
              <a:rPr lang="en-CA" dirty="0"/>
              <a:t>https://github.com/cantonios/IEEEXtremePractice.git</a:t>
            </a:r>
          </a:p>
        </p:txBody>
      </p:sp>
    </p:spTree>
    <p:extLst>
      <p:ext uri="{BB962C8B-B14F-4D97-AF65-F5344CB8AC3E}">
        <p14:creationId xmlns:p14="http://schemas.microsoft.com/office/powerpoint/2010/main" val="19454012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Magic Square</a:t>
            </a:r>
            <a:endParaRPr lang="en-CA" b="1" dirty="0"/>
          </a:p>
        </p:txBody>
      </p:sp>
      <p:sp>
        <p:nvSpPr>
          <p:cNvPr id="3" name="Content Placeholder 2"/>
          <p:cNvSpPr>
            <a:spLocks noGrp="1"/>
          </p:cNvSpPr>
          <p:nvPr>
            <p:ph idx="1"/>
          </p:nvPr>
        </p:nvSpPr>
        <p:spPr>
          <a:xfrm>
            <a:off x="838200" y="1825624"/>
            <a:ext cx="10515600" cy="4924799"/>
          </a:xfrm>
        </p:spPr>
        <p:txBody>
          <a:bodyPr/>
          <a:lstStyle/>
          <a:p>
            <a:pPr marL="0" indent="0" fontAlgn="base">
              <a:buNone/>
            </a:pPr>
            <a:r>
              <a:rPr lang="en-CA" b="1" dirty="0" smtClean="0"/>
              <a:t>Problem:</a:t>
            </a:r>
            <a:endParaRPr lang="en-CA" b="1" dirty="0"/>
          </a:p>
          <a:p>
            <a:pPr marL="0" indent="0" fontAlgn="base">
              <a:buNone/>
            </a:pPr>
            <a:r>
              <a:rPr lang="en-CA" sz="2000" dirty="0"/>
              <a:t>Johnny designed a magic square (square of numbers with the same sum for all rows, columns and diagonals i.e. both the </a:t>
            </a:r>
            <a:r>
              <a:rPr lang="en-CA" sz="2000" b="1" dirty="0"/>
              <a:t>main diagonal</a:t>
            </a:r>
            <a:r>
              <a:rPr lang="en-CA" sz="2000" dirty="0"/>
              <a:t> - meaning the diagonal that leads from the top-left corner towards bottom-right corner - and the </a:t>
            </a:r>
            <a:r>
              <a:rPr lang="en-CA" sz="2000" b="1" dirty="0" err="1"/>
              <a:t>antidiagonal</a:t>
            </a:r>
            <a:r>
              <a:rPr lang="en-CA" sz="2000" dirty="0"/>
              <a:t> - meaning the diagonal that leads from top-right corner towards bottom-left corner). Write a program to test it</a:t>
            </a:r>
            <a:r>
              <a:rPr lang="en-CA" sz="2000" dirty="0" smtClean="0"/>
              <a:t>.</a:t>
            </a:r>
          </a:p>
          <a:p>
            <a:pPr marL="0" indent="0" fontAlgn="base">
              <a:buNone/>
            </a:pPr>
            <a:endParaRPr lang="en-CA" sz="2000" dirty="0"/>
          </a:p>
          <a:p>
            <a:pPr marL="0" indent="0" fontAlgn="base">
              <a:buNone/>
            </a:pPr>
            <a:r>
              <a:rPr lang="en-CA" b="1" dirty="0" smtClean="0"/>
              <a:t>Task</a:t>
            </a:r>
            <a:r>
              <a:rPr lang="en-CA" dirty="0"/>
              <a:t> </a:t>
            </a:r>
            <a:br>
              <a:rPr lang="en-CA" dirty="0"/>
            </a:br>
            <a:r>
              <a:rPr lang="en-CA" sz="2000" dirty="0"/>
              <a:t>Write a program that will check if the given square is magic (i.e. has the same sum for all rows, columns and diagonals</a:t>
            </a:r>
            <a:r>
              <a:rPr lang="en-CA" sz="2000" dirty="0" smtClean="0"/>
              <a:t>).  If a row, column, or the </a:t>
            </a:r>
            <a:r>
              <a:rPr lang="en-CA" sz="2000" dirty="0" err="1" smtClean="0"/>
              <a:t>antidiagonal</a:t>
            </a:r>
            <a:r>
              <a:rPr lang="en-CA" sz="2000" dirty="0" smtClean="0"/>
              <a:t> does not sum up to the main diagonal, then output a sorted list of indices for the non-matching lines:</a:t>
            </a:r>
          </a:p>
          <a:p>
            <a:pPr marL="0" indent="0" fontAlgn="base">
              <a:buNone/>
            </a:pPr>
            <a:r>
              <a:rPr lang="en-CA" sz="2000" dirty="0" smtClean="0"/>
              <a:t>The </a:t>
            </a:r>
            <a:r>
              <a:rPr lang="en-CA" sz="2000" dirty="0"/>
              <a:t>rows are numbered 1,2,…,N; the columns are numbered -1,-2,…,-N; and the </a:t>
            </a:r>
            <a:r>
              <a:rPr lang="en-CA" sz="2000" dirty="0" err="1"/>
              <a:t>antidiagonal</a:t>
            </a:r>
            <a:r>
              <a:rPr lang="en-CA" sz="2000" dirty="0"/>
              <a:t> is numbered zero</a:t>
            </a:r>
            <a:r>
              <a:rPr lang="en-CA" sz="2000" dirty="0" smtClean="0"/>
              <a:t>.</a:t>
            </a:r>
          </a:p>
          <a:p>
            <a:pPr marL="0" indent="0" fontAlgn="base">
              <a:buNone/>
            </a:pPr>
            <a:r>
              <a:rPr lang="en-CA" sz="2000" dirty="0" smtClean="0"/>
              <a:t>N &lt;= 600</a:t>
            </a:r>
            <a:endParaRPr lang="en-CA" sz="2000" dirty="0"/>
          </a:p>
        </p:txBody>
      </p:sp>
      <p:graphicFrame>
        <p:nvGraphicFramePr>
          <p:cNvPr id="4" name="Table 3"/>
          <p:cNvGraphicFramePr>
            <a:graphicFrameLocks noGrp="1"/>
          </p:cNvGraphicFramePr>
          <p:nvPr>
            <p:extLst>
              <p:ext uri="{D42A27DB-BD31-4B8C-83A1-F6EECF244321}">
                <p14:modId xmlns:p14="http://schemas.microsoft.com/office/powerpoint/2010/main" val="1651160247"/>
              </p:ext>
            </p:extLst>
          </p:nvPr>
        </p:nvGraphicFramePr>
        <p:xfrm>
          <a:off x="8162365" y="713105"/>
          <a:ext cx="1506072" cy="1112520"/>
        </p:xfrm>
        <a:graphic>
          <a:graphicData uri="http://schemas.openxmlformats.org/drawingml/2006/table">
            <a:tbl>
              <a:tblPr firstRow="1" bandRow="1">
                <a:tableStyleId>{5940675A-B579-460E-94D1-54222C63F5DA}</a:tableStyleId>
              </a:tblPr>
              <a:tblGrid>
                <a:gridCol w="502024"/>
                <a:gridCol w="502024"/>
                <a:gridCol w="502024"/>
              </a:tblGrid>
              <a:tr h="370840">
                <a:tc>
                  <a:txBody>
                    <a:bodyPr/>
                    <a:lstStyle/>
                    <a:p>
                      <a:pPr algn="ctr"/>
                      <a:r>
                        <a:rPr lang="en-CA" dirty="0" smtClean="0"/>
                        <a:t>4</a:t>
                      </a:r>
                      <a:endParaRPr lang="en-CA" dirty="0"/>
                    </a:p>
                  </a:txBody>
                  <a:tcPr/>
                </a:tc>
                <a:tc>
                  <a:txBody>
                    <a:bodyPr/>
                    <a:lstStyle/>
                    <a:p>
                      <a:pPr algn="ctr"/>
                      <a:r>
                        <a:rPr lang="en-CA" dirty="0" smtClean="0"/>
                        <a:t>9</a:t>
                      </a:r>
                      <a:endParaRPr lang="en-CA" dirty="0"/>
                    </a:p>
                  </a:txBody>
                  <a:tcPr/>
                </a:tc>
                <a:tc>
                  <a:txBody>
                    <a:bodyPr/>
                    <a:lstStyle/>
                    <a:p>
                      <a:pPr algn="ctr"/>
                      <a:r>
                        <a:rPr lang="en-CA" dirty="0" smtClean="0"/>
                        <a:t>2</a:t>
                      </a:r>
                      <a:endParaRPr lang="en-CA" dirty="0"/>
                    </a:p>
                  </a:txBody>
                  <a:tcPr/>
                </a:tc>
              </a:tr>
              <a:tr h="370840">
                <a:tc>
                  <a:txBody>
                    <a:bodyPr/>
                    <a:lstStyle/>
                    <a:p>
                      <a:pPr algn="ctr"/>
                      <a:r>
                        <a:rPr lang="en-CA" dirty="0" smtClean="0"/>
                        <a:t>3</a:t>
                      </a:r>
                      <a:endParaRPr lang="en-CA" dirty="0"/>
                    </a:p>
                  </a:txBody>
                  <a:tcPr/>
                </a:tc>
                <a:tc>
                  <a:txBody>
                    <a:bodyPr/>
                    <a:lstStyle/>
                    <a:p>
                      <a:pPr algn="ctr"/>
                      <a:r>
                        <a:rPr lang="en-CA" dirty="0" smtClean="0"/>
                        <a:t>5</a:t>
                      </a:r>
                      <a:endParaRPr lang="en-CA" dirty="0"/>
                    </a:p>
                  </a:txBody>
                  <a:tcPr/>
                </a:tc>
                <a:tc>
                  <a:txBody>
                    <a:bodyPr/>
                    <a:lstStyle/>
                    <a:p>
                      <a:pPr algn="ctr"/>
                      <a:r>
                        <a:rPr lang="en-CA" dirty="0" smtClean="0"/>
                        <a:t>7</a:t>
                      </a:r>
                      <a:endParaRPr lang="en-CA" dirty="0"/>
                    </a:p>
                  </a:txBody>
                  <a:tcPr/>
                </a:tc>
              </a:tr>
              <a:tr h="370840">
                <a:tc>
                  <a:txBody>
                    <a:bodyPr/>
                    <a:lstStyle/>
                    <a:p>
                      <a:pPr algn="ctr"/>
                      <a:r>
                        <a:rPr lang="en-CA" dirty="0" smtClean="0"/>
                        <a:t>8</a:t>
                      </a:r>
                      <a:endParaRPr lang="en-CA" dirty="0"/>
                    </a:p>
                  </a:txBody>
                  <a:tcPr/>
                </a:tc>
                <a:tc>
                  <a:txBody>
                    <a:bodyPr/>
                    <a:lstStyle/>
                    <a:p>
                      <a:pPr algn="ctr"/>
                      <a:r>
                        <a:rPr lang="en-CA" dirty="0" smtClean="0"/>
                        <a:t>1</a:t>
                      </a:r>
                      <a:endParaRPr lang="en-CA" dirty="0"/>
                    </a:p>
                  </a:txBody>
                  <a:tcPr/>
                </a:tc>
                <a:tc>
                  <a:txBody>
                    <a:bodyPr/>
                    <a:lstStyle/>
                    <a:p>
                      <a:pPr algn="ctr"/>
                      <a:r>
                        <a:rPr lang="en-CA" dirty="0" smtClean="0"/>
                        <a:t>6</a:t>
                      </a:r>
                      <a:endParaRPr lang="en-CA" dirty="0"/>
                    </a:p>
                  </a:txBody>
                  <a:tcPr/>
                </a:tc>
              </a:tr>
            </a:tbl>
          </a:graphicData>
        </a:graphic>
      </p:graphicFrame>
    </p:spTree>
    <p:extLst>
      <p:ext uri="{BB962C8B-B14F-4D97-AF65-F5344CB8AC3E}">
        <p14:creationId xmlns:p14="http://schemas.microsoft.com/office/powerpoint/2010/main" val="26133224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Magic Square</a:t>
            </a:r>
            <a:endParaRPr lang="en-CA" b="1" dirty="0"/>
          </a:p>
        </p:txBody>
      </p:sp>
      <p:pic>
        <p:nvPicPr>
          <p:cNvPr id="2050" name="Picture 2" descr="IMAG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312893"/>
            <a:ext cx="5237163" cy="355002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439696893"/>
              </p:ext>
            </p:extLst>
          </p:nvPr>
        </p:nvGraphicFramePr>
        <p:xfrm>
          <a:off x="7773894" y="2076225"/>
          <a:ext cx="2916518" cy="4023360"/>
        </p:xfrm>
        <a:graphic>
          <a:graphicData uri="http://schemas.openxmlformats.org/drawingml/2006/table">
            <a:tbl>
              <a:tblPr firstRow="1" bandRow="1">
                <a:tableStyleId>{5C22544A-7EE6-4342-B048-85BDC9FD1C3A}</a:tableStyleId>
              </a:tblPr>
              <a:tblGrid>
                <a:gridCol w="1458259"/>
                <a:gridCol w="1458259"/>
              </a:tblGrid>
              <a:tr h="364988">
                <a:tc>
                  <a:txBody>
                    <a:bodyPr/>
                    <a:lstStyle/>
                    <a:p>
                      <a:r>
                        <a:rPr lang="en-CA" dirty="0" smtClean="0"/>
                        <a:t>Line</a:t>
                      </a:r>
                      <a:endParaRPr lang="en-CA" dirty="0"/>
                    </a:p>
                  </a:txBody>
                  <a:tcPr/>
                </a:tc>
                <a:tc>
                  <a:txBody>
                    <a:bodyPr/>
                    <a:lstStyle/>
                    <a:p>
                      <a:r>
                        <a:rPr lang="en-CA" dirty="0" smtClean="0"/>
                        <a:t>Sum</a:t>
                      </a:r>
                      <a:endParaRPr lang="en-CA" dirty="0"/>
                    </a:p>
                  </a:txBody>
                  <a:tcPr/>
                </a:tc>
              </a:tr>
              <a:tr h="364988">
                <a:tc>
                  <a:txBody>
                    <a:bodyPr/>
                    <a:lstStyle/>
                    <a:p>
                      <a:r>
                        <a:rPr lang="en-CA" dirty="0" smtClean="0"/>
                        <a:t>DIAG</a:t>
                      </a:r>
                      <a:endParaRPr lang="en-CA" dirty="0"/>
                    </a:p>
                  </a:txBody>
                  <a:tcPr/>
                </a:tc>
                <a:tc>
                  <a:txBody>
                    <a:bodyPr/>
                    <a:lstStyle/>
                    <a:p>
                      <a:r>
                        <a:rPr lang="en-CA" dirty="0" smtClean="0"/>
                        <a:t>34</a:t>
                      </a:r>
                      <a:endParaRPr lang="en-CA" dirty="0"/>
                    </a:p>
                  </a:txBody>
                  <a:tcPr/>
                </a:tc>
              </a:tr>
              <a:tr h="364988">
                <a:tc>
                  <a:txBody>
                    <a:bodyPr/>
                    <a:lstStyle/>
                    <a:p>
                      <a:r>
                        <a:rPr lang="en-CA" dirty="0" smtClean="0"/>
                        <a:t>-4</a:t>
                      </a:r>
                      <a:endParaRPr lang="en-CA" dirty="0"/>
                    </a:p>
                  </a:txBody>
                  <a:tcPr/>
                </a:tc>
                <a:tc>
                  <a:txBody>
                    <a:bodyPr/>
                    <a:lstStyle/>
                    <a:p>
                      <a:r>
                        <a:rPr lang="en-CA" dirty="0" smtClean="0"/>
                        <a:t>34</a:t>
                      </a:r>
                      <a:endParaRPr lang="en-CA" dirty="0"/>
                    </a:p>
                  </a:txBody>
                  <a:tcPr/>
                </a:tc>
              </a:tr>
              <a:tr h="364988">
                <a:tc>
                  <a:txBody>
                    <a:bodyPr/>
                    <a:lstStyle/>
                    <a:p>
                      <a:r>
                        <a:rPr lang="en-CA" dirty="0" smtClean="0"/>
                        <a:t>-3</a:t>
                      </a:r>
                      <a:endParaRPr lang="en-CA" dirty="0"/>
                    </a:p>
                  </a:txBody>
                  <a:tcPr/>
                </a:tc>
                <a:tc>
                  <a:txBody>
                    <a:bodyPr/>
                    <a:lstStyle/>
                    <a:p>
                      <a:r>
                        <a:rPr lang="en-CA" dirty="0" smtClean="0"/>
                        <a:t>34</a:t>
                      </a:r>
                      <a:endParaRPr lang="en-CA" dirty="0"/>
                    </a:p>
                  </a:txBody>
                  <a:tcPr/>
                </a:tc>
              </a:tr>
              <a:tr h="364988">
                <a:tc>
                  <a:txBody>
                    <a:bodyPr/>
                    <a:lstStyle/>
                    <a:p>
                      <a:r>
                        <a:rPr lang="en-CA" dirty="0" smtClean="0"/>
                        <a:t>-2</a:t>
                      </a:r>
                      <a:endParaRPr lang="en-CA" dirty="0"/>
                    </a:p>
                  </a:txBody>
                  <a:tcPr/>
                </a:tc>
                <a:tc>
                  <a:txBody>
                    <a:bodyPr/>
                    <a:lstStyle/>
                    <a:p>
                      <a:r>
                        <a:rPr lang="en-CA" dirty="0" smtClean="0">
                          <a:solidFill>
                            <a:srgbClr val="FF0000"/>
                          </a:solidFill>
                        </a:rPr>
                        <a:t>37</a:t>
                      </a:r>
                      <a:endParaRPr lang="en-CA" dirty="0">
                        <a:solidFill>
                          <a:srgbClr val="FF0000"/>
                        </a:solidFill>
                      </a:endParaRPr>
                    </a:p>
                  </a:txBody>
                  <a:tcPr/>
                </a:tc>
              </a:tr>
              <a:tr h="364988">
                <a:tc>
                  <a:txBody>
                    <a:bodyPr/>
                    <a:lstStyle/>
                    <a:p>
                      <a:r>
                        <a:rPr lang="en-CA" dirty="0" smtClean="0"/>
                        <a:t>-1</a:t>
                      </a:r>
                      <a:endParaRPr lang="en-CA" dirty="0"/>
                    </a:p>
                  </a:txBody>
                  <a:tcPr/>
                </a:tc>
                <a:tc>
                  <a:txBody>
                    <a:bodyPr/>
                    <a:lstStyle/>
                    <a:p>
                      <a:r>
                        <a:rPr lang="en-CA" dirty="0" smtClean="0">
                          <a:solidFill>
                            <a:srgbClr val="FF0000"/>
                          </a:solidFill>
                        </a:rPr>
                        <a:t>31</a:t>
                      </a:r>
                      <a:endParaRPr lang="en-CA" dirty="0">
                        <a:solidFill>
                          <a:srgbClr val="FF0000"/>
                        </a:solidFill>
                      </a:endParaRPr>
                    </a:p>
                  </a:txBody>
                  <a:tcPr/>
                </a:tc>
              </a:tr>
              <a:tr h="364988">
                <a:tc>
                  <a:txBody>
                    <a:bodyPr/>
                    <a:lstStyle/>
                    <a:p>
                      <a:r>
                        <a:rPr lang="en-CA" dirty="0" smtClean="0"/>
                        <a:t>0</a:t>
                      </a:r>
                      <a:endParaRPr lang="en-CA" dirty="0"/>
                    </a:p>
                  </a:txBody>
                  <a:tcPr/>
                </a:tc>
                <a:tc>
                  <a:txBody>
                    <a:bodyPr/>
                    <a:lstStyle/>
                    <a:p>
                      <a:r>
                        <a:rPr lang="en-CA" dirty="0" smtClean="0">
                          <a:solidFill>
                            <a:srgbClr val="FF0000"/>
                          </a:solidFill>
                        </a:rPr>
                        <a:t>37</a:t>
                      </a:r>
                      <a:endParaRPr lang="en-CA" dirty="0">
                        <a:solidFill>
                          <a:srgbClr val="FF0000"/>
                        </a:solidFill>
                      </a:endParaRPr>
                    </a:p>
                  </a:txBody>
                  <a:tcPr/>
                </a:tc>
              </a:tr>
              <a:tr h="364988">
                <a:tc>
                  <a:txBody>
                    <a:bodyPr/>
                    <a:lstStyle/>
                    <a:p>
                      <a:r>
                        <a:rPr lang="en-CA" dirty="0" smtClean="0"/>
                        <a:t>1</a:t>
                      </a:r>
                      <a:endParaRPr lang="en-CA" dirty="0"/>
                    </a:p>
                  </a:txBody>
                  <a:tcPr/>
                </a:tc>
                <a:tc>
                  <a:txBody>
                    <a:bodyPr/>
                    <a:lstStyle/>
                    <a:p>
                      <a:r>
                        <a:rPr lang="en-CA" dirty="0" smtClean="0"/>
                        <a:t>34</a:t>
                      </a:r>
                      <a:endParaRPr lang="en-CA" dirty="0"/>
                    </a:p>
                  </a:txBody>
                  <a:tcPr/>
                </a:tc>
              </a:tr>
              <a:tr h="364988">
                <a:tc>
                  <a:txBody>
                    <a:bodyPr/>
                    <a:lstStyle/>
                    <a:p>
                      <a:r>
                        <a:rPr lang="en-CA" dirty="0" smtClean="0"/>
                        <a:t>2</a:t>
                      </a:r>
                      <a:endParaRPr lang="en-CA" dirty="0"/>
                    </a:p>
                  </a:txBody>
                  <a:tcPr/>
                </a:tc>
                <a:tc>
                  <a:txBody>
                    <a:bodyPr/>
                    <a:lstStyle/>
                    <a:p>
                      <a:r>
                        <a:rPr lang="en-CA" dirty="0" smtClean="0"/>
                        <a:t>34</a:t>
                      </a:r>
                      <a:endParaRPr lang="en-CA" dirty="0"/>
                    </a:p>
                  </a:txBody>
                  <a:tcPr/>
                </a:tc>
              </a:tr>
              <a:tr h="364988">
                <a:tc>
                  <a:txBody>
                    <a:bodyPr/>
                    <a:lstStyle/>
                    <a:p>
                      <a:r>
                        <a:rPr lang="en-CA" dirty="0" smtClean="0"/>
                        <a:t>3</a:t>
                      </a:r>
                      <a:endParaRPr lang="en-CA" dirty="0"/>
                    </a:p>
                  </a:txBody>
                  <a:tcPr/>
                </a:tc>
                <a:tc>
                  <a:txBody>
                    <a:bodyPr/>
                    <a:lstStyle/>
                    <a:p>
                      <a:r>
                        <a:rPr lang="en-CA" dirty="0" smtClean="0"/>
                        <a:t>34</a:t>
                      </a:r>
                      <a:endParaRPr lang="en-CA" dirty="0"/>
                    </a:p>
                  </a:txBody>
                  <a:tcPr/>
                </a:tc>
              </a:tr>
              <a:tr h="364988">
                <a:tc>
                  <a:txBody>
                    <a:bodyPr/>
                    <a:lstStyle/>
                    <a:p>
                      <a:r>
                        <a:rPr lang="en-CA" dirty="0" smtClean="0"/>
                        <a:t>4</a:t>
                      </a:r>
                      <a:endParaRPr lang="en-CA" dirty="0"/>
                    </a:p>
                  </a:txBody>
                  <a:tcPr/>
                </a:tc>
                <a:tc>
                  <a:txBody>
                    <a:bodyPr/>
                    <a:lstStyle/>
                    <a:p>
                      <a:r>
                        <a:rPr lang="en-CA" dirty="0" smtClean="0"/>
                        <a:t>34</a:t>
                      </a:r>
                      <a:endParaRPr lang="en-CA" dirty="0"/>
                    </a:p>
                  </a:txBody>
                  <a:tcPr/>
                </a:tc>
              </a:tr>
            </a:tbl>
          </a:graphicData>
        </a:graphic>
      </p:graphicFrame>
    </p:spTree>
    <p:extLst>
      <p:ext uri="{BB962C8B-B14F-4D97-AF65-F5344CB8AC3E}">
        <p14:creationId xmlns:p14="http://schemas.microsoft.com/office/powerpoint/2010/main" val="39992230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Magic Square</a:t>
            </a:r>
            <a:endParaRPr lang="en-CA" b="1" dirty="0"/>
          </a:p>
        </p:txBody>
      </p:sp>
      <p:sp>
        <p:nvSpPr>
          <p:cNvPr id="5" name="Content Placeholder 2"/>
          <p:cNvSpPr>
            <a:spLocks noGrp="1"/>
          </p:cNvSpPr>
          <p:nvPr>
            <p:ph idx="1"/>
          </p:nvPr>
        </p:nvSpPr>
        <p:spPr>
          <a:xfrm>
            <a:off x="838200" y="1825625"/>
            <a:ext cx="10515600" cy="4330476"/>
          </a:xfrm>
        </p:spPr>
        <p:txBody>
          <a:bodyPr>
            <a:normAutofit/>
          </a:bodyPr>
          <a:lstStyle/>
          <a:p>
            <a:pPr marL="0" indent="0">
              <a:buNone/>
            </a:pPr>
            <a:r>
              <a:rPr lang="en-CA" b="1" dirty="0" smtClean="0"/>
              <a:t>Solution:</a:t>
            </a:r>
          </a:p>
          <a:p>
            <a:r>
              <a:rPr lang="en-CA" dirty="0" smtClean="0"/>
              <a:t>Naïve: </a:t>
            </a:r>
          </a:p>
          <a:p>
            <a:pPr lvl="1"/>
            <a:r>
              <a:rPr lang="en-CA" dirty="0" smtClean="0"/>
              <a:t>Compute main diagonal sum</a:t>
            </a:r>
          </a:p>
          <a:p>
            <a:pPr lvl="1"/>
            <a:r>
              <a:rPr lang="en-CA" dirty="0" smtClean="0"/>
              <a:t>Loop through each row, column, and </a:t>
            </a:r>
            <a:r>
              <a:rPr lang="en-CA" dirty="0" err="1" smtClean="0"/>
              <a:t>antidiagonal</a:t>
            </a:r>
            <a:r>
              <a:rPr lang="en-CA" dirty="0" smtClean="0"/>
              <a:t>, computing sum</a:t>
            </a:r>
          </a:p>
          <a:p>
            <a:pPr lvl="2"/>
            <a:r>
              <a:rPr lang="en-CA" dirty="0" smtClean="0"/>
              <a:t>If does not match, add index to list</a:t>
            </a:r>
          </a:p>
          <a:p>
            <a:pPr lvl="1"/>
            <a:r>
              <a:rPr lang="en-CA" dirty="0" smtClean="0"/>
              <a:t>*Sort output list</a:t>
            </a:r>
          </a:p>
          <a:p>
            <a:pPr lvl="1"/>
            <a:endParaRPr lang="en-CA" dirty="0"/>
          </a:p>
          <a:p>
            <a:pPr lvl="1"/>
            <a:r>
              <a:rPr lang="en-CA" dirty="0" err="1" smtClean="0"/>
              <a:t>NxN</a:t>
            </a:r>
            <a:r>
              <a:rPr lang="en-CA" dirty="0" smtClean="0"/>
              <a:t> to loop through rows/columns (max 600*600)</a:t>
            </a:r>
          </a:p>
          <a:p>
            <a:pPr lvl="1"/>
            <a:r>
              <a:rPr lang="en-CA" dirty="0" smtClean="0"/>
              <a:t>2N to loop through main and anti-diagonal</a:t>
            </a:r>
          </a:p>
          <a:p>
            <a:pPr lvl="1"/>
            <a:r>
              <a:rPr lang="en-CA" strike="sngStrike" dirty="0" smtClean="0"/>
              <a:t>N log(N) to sort</a:t>
            </a:r>
          </a:p>
          <a:p>
            <a:pPr marL="457200" lvl="1" indent="0">
              <a:buNone/>
            </a:pPr>
            <a:endParaRPr lang="en-CA" dirty="0" smtClean="0"/>
          </a:p>
          <a:p>
            <a:pPr lvl="1"/>
            <a:endParaRPr lang="en-CA" dirty="0"/>
          </a:p>
          <a:p>
            <a:pPr lvl="1"/>
            <a:endParaRPr lang="en-CA" dirty="0"/>
          </a:p>
          <a:p>
            <a:endParaRPr lang="en-CA" dirty="0" smtClean="0"/>
          </a:p>
          <a:p>
            <a:endParaRPr lang="en-CA" dirty="0" smtClean="0"/>
          </a:p>
        </p:txBody>
      </p:sp>
    </p:spTree>
    <p:extLst>
      <p:ext uri="{BB962C8B-B14F-4D97-AF65-F5344CB8AC3E}">
        <p14:creationId xmlns:p14="http://schemas.microsoft.com/office/powerpoint/2010/main" val="19505597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Sum it Up</a:t>
            </a:r>
            <a:endParaRPr lang="en-CA" b="1" dirty="0"/>
          </a:p>
        </p:txBody>
      </p:sp>
      <p:sp>
        <p:nvSpPr>
          <p:cNvPr id="3" name="Content Placeholder 2"/>
          <p:cNvSpPr>
            <a:spLocks noGrp="1"/>
          </p:cNvSpPr>
          <p:nvPr>
            <p:ph idx="1"/>
          </p:nvPr>
        </p:nvSpPr>
        <p:spPr>
          <a:xfrm>
            <a:off x="838200" y="1690688"/>
            <a:ext cx="10515600" cy="4696199"/>
          </a:xfrm>
        </p:spPr>
        <p:txBody>
          <a:bodyPr>
            <a:normAutofit fontScale="92500" lnSpcReduction="10000"/>
          </a:bodyPr>
          <a:lstStyle/>
          <a:p>
            <a:pPr marL="0" indent="0" fontAlgn="base">
              <a:spcAft>
                <a:spcPts val="600"/>
              </a:spcAft>
              <a:buNone/>
            </a:pPr>
            <a:r>
              <a:rPr lang="en-CA" b="1" dirty="0"/>
              <a:t>Problem Statement</a:t>
            </a:r>
            <a:endParaRPr lang="en-CA" dirty="0"/>
          </a:p>
          <a:p>
            <a:pPr marL="0" indent="0" fontAlgn="base">
              <a:spcAft>
                <a:spcPts val="600"/>
              </a:spcAft>
              <a:buNone/>
            </a:pPr>
            <a:r>
              <a:rPr lang="en-CA" sz="2200" dirty="0" err="1"/>
              <a:t>Minka</a:t>
            </a:r>
            <a:r>
              <a:rPr lang="en-CA" sz="2200" dirty="0"/>
              <a:t> is very smart kid who recently started learning computer programming. </a:t>
            </a:r>
            <a:br>
              <a:rPr lang="en-CA" sz="2200" dirty="0"/>
            </a:br>
            <a:r>
              <a:rPr lang="en-CA" sz="2200" dirty="0"/>
              <a:t>His coach gave him a </a:t>
            </a:r>
            <a:r>
              <a:rPr lang="en-CA" sz="2200" i="1" dirty="0"/>
              <a:t>cyclic</a:t>
            </a:r>
            <a:r>
              <a:rPr lang="en-CA" sz="2200" dirty="0"/>
              <a:t> array A having N numbers, and he has to perform Q operations on this array. </a:t>
            </a:r>
            <a:endParaRPr lang="en-CA" sz="2200" dirty="0" smtClean="0"/>
          </a:p>
          <a:p>
            <a:pPr marL="0" indent="0" fontAlgn="base">
              <a:spcAft>
                <a:spcPts val="600"/>
              </a:spcAft>
              <a:buNone/>
            </a:pPr>
            <a:r>
              <a:rPr lang="en-CA" sz="2200" dirty="0" smtClean="0"/>
              <a:t>In </a:t>
            </a:r>
            <a:r>
              <a:rPr lang="en-CA" sz="2200" dirty="0"/>
              <a:t>each operation the coach would provide him with a number X. After each operation, every element of the cyclic array would be replaced by the sum of itself and the element lying X positions behind it in the cyclic array. All these replacements take place simultaneously. </a:t>
            </a:r>
            <a:endParaRPr lang="en-CA" sz="2200" dirty="0" smtClean="0"/>
          </a:p>
          <a:p>
            <a:pPr marL="0" indent="0" fontAlgn="base">
              <a:spcAft>
                <a:spcPts val="600"/>
              </a:spcAft>
              <a:buNone/>
            </a:pPr>
            <a:r>
              <a:rPr lang="en-CA" sz="2200" dirty="0" smtClean="0"/>
              <a:t>For </a:t>
            </a:r>
            <a:r>
              <a:rPr lang="en-CA" sz="2200" dirty="0"/>
              <a:t>example, if the cyclic array was [a, b, c, d], then after the operation with X = 1, the new array would be [</a:t>
            </a:r>
            <a:r>
              <a:rPr lang="en-CA" sz="2200" dirty="0" err="1"/>
              <a:t>a+d</a:t>
            </a:r>
            <a:r>
              <a:rPr lang="en-CA" sz="2200" dirty="0"/>
              <a:t>, </a:t>
            </a:r>
            <a:r>
              <a:rPr lang="en-CA" sz="2200" dirty="0" err="1"/>
              <a:t>b+a</a:t>
            </a:r>
            <a:r>
              <a:rPr lang="en-CA" sz="2200" dirty="0"/>
              <a:t>, </a:t>
            </a:r>
            <a:r>
              <a:rPr lang="en-CA" sz="2200" dirty="0" err="1"/>
              <a:t>c+b</a:t>
            </a:r>
            <a:r>
              <a:rPr lang="en-CA" sz="2200" dirty="0"/>
              <a:t>, </a:t>
            </a:r>
            <a:r>
              <a:rPr lang="en-CA" sz="2200" dirty="0" err="1"/>
              <a:t>d+c</a:t>
            </a:r>
            <a:r>
              <a:rPr lang="en-CA" sz="2200" dirty="0"/>
              <a:t>]. </a:t>
            </a:r>
            <a:endParaRPr lang="en-CA" sz="2200" dirty="0" smtClean="0"/>
          </a:p>
          <a:p>
            <a:pPr marL="0" indent="0" fontAlgn="base">
              <a:spcAft>
                <a:spcPts val="600"/>
              </a:spcAft>
              <a:buNone/>
            </a:pPr>
            <a:r>
              <a:rPr lang="en-CA" sz="2200" dirty="0" smtClean="0"/>
              <a:t>He </a:t>
            </a:r>
            <a:r>
              <a:rPr lang="en-CA" sz="2200" dirty="0"/>
              <a:t>needs to output the sum of the elements of the final array modulus 10^9+7. </a:t>
            </a:r>
            <a:br>
              <a:rPr lang="en-CA" sz="2200" dirty="0"/>
            </a:br>
            <a:r>
              <a:rPr lang="en-CA" sz="2200" dirty="0"/>
              <a:t>He made a program for it but it's not very efficient. You know he is a beginner, so he wants you to make an efficient program for this task because he doesn't want to disappoint his coach</a:t>
            </a:r>
            <a:r>
              <a:rPr lang="en-CA" sz="2200" dirty="0" smtClean="0"/>
              <a:t>.</a:t>
            </a:r>
          </a:p>
          <a:p>
            <a:pPr marL="0" indent="0" fontAlgn="base">
              <a:spcAft>
                <a:spcPts val="600"/>
              </a:spcAft>
              <a:buNone/>
            </a:pPr>
            <a:r>
              <a:rPr lang="en-CA" sz="2200" dirty="0" smtClean="0"/>
              <a:t>N &lt;= 10000,  A[</a:t>
            </a:r>
            <a:r>
              <a:rPr lang="en-CA" sz="2200" dirty="0" err="1" smtClean="0"/>
              <a:t>i</a:t>
            </a:r>
            <a:r>
              <a:rPr lang="en-CA" sz="2200" dirty="0" smtClean="0"/>
              <a:t>] &lt;= 10^9,  Q &lt;= 10^6,  X&lt;=N</a:t>
            </a:r>
            <a:endParaRPr lang="en-CA" sz="2400" dirty="0"/>
          </a:p>
        </p:txBody>
      </p:sp>
      <p:sp>
        <p:nvSpPr>
          <p:cNvPr id="4" name="Rectangle 3"/>
          <p:cNvSpPr/>
          <p:nvPr/>
        </p:nvSpPr>
        <p:spPr>
          <a:xfrm>
            <a:off x="3361765" y="4793877"/>
            <a:ext cx="2151529" cy="28238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p:cNvSpPr/>
          <p:nvPr/>
        </p:nvSpPr>
        <p:spPr>
          <a:xfrm>
            <a:off x="7261411" y="4780430"/>
            <a:ext cx="1954306" cy="28238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076075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386</TotalTime>
  <Words>4311</Words>
  <Application>Microsoft Office PowerPoint</Application>
  <PresentationFormat>Widescreen</PresentationFormat>
  <Paragraphs>1209</Paragraphs>
  <Slides>52</Slides>
  <Notes>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52</vt:i4>
      </vt:variant>
    </vt:vector>
  </HeadingPairs>
  <TitlesOfParts>
    <vt:vector size="63" baseType="lpstr">
      <vt:lpstr>Arial</vt:lpstr>
      <vt:lpstr>Calibri</vt:lpstr>
      <vt:lpstr>Calibri Light</vt:lpstr>
      <vt:lpstr>Cambria Math</vt:lpstr>
      <vt:lpstr>Consolas</vt:lpstr>
      <vt:lpstr>Trebuchet MS</vt:lpstr>
      <vt:lpstr>Whitney SSm A</vt:lpstr>
      <vt:lpstr>Wingdings</vt:lpstr>
      <vt:lpstr>Wingdings 3</vt:lpstr>
      <vt:lpstr>Facet</vt:lpstr>
      <vt:lpstr>Office Theme</vt:lpstr>
      <vt:lpstr>IEEEXtreme Practice</vt:lpstr>
      <vt:lpstr>Problems taken from: https://www.hackerrank.com/contests/ieeextreme-challenges/challenges https://github.com/pranavkundra/IEEE-Xtreme-8.0/blob/master/Questions  </vt:lpstr>
      <vt:lpstr>Game of Thrones - I</vt:lpstr>
      <vt:lpstr>Game of Thrones - I</vt:lpstr>
      <vt:lpstr>Game of Thrones - I</vt:lpstr>
      <vt:lpstr>Magic Square</vt:lpstr>
      <vt:lpstr>Magic Square</vt:lpstr>
      <vt:lpstr>Magic Square</vt:lpstr>
      <vt:lpstr>Sum it Up</vt:lpstr>
      <vt:lpstr>Sum it Up</vt:lpstr>
      <vt:lpstr>Sum it Up</vt:lpstr>
      <vt:lpstr>Back to Square 1</vt:lpstr>
      <vt:lpstr>Back to Square 1</vt:lpstr>
      <vt:lpstr>Back to Square 1</vt:lpstr>
      <vt:lpstr>Back to Square 1</vt:lpstr>
      <vt:lpstr>Dynamic Programming</vt:lpstr>
      <vt:lpstr>Longest Common Subsequence</vt:lpstr>
      <vt:lpstr>Longest Common Subsequence</vt:lpstr>
      <vt:lpstr>Longest Common Subsequence</vt:lpstr>
      <vt:lpstr>Longest Common Subsequence</vt:lpstr>
      <vt:lpstr>Longest Common Subsequence</vt:lpstr>
      <vt:lpstr>Longest Common Subsequence</vt:lpstr>
      <vt:lpstr>Longest Common Subsequence</vt:lpstr>
      <vt:lpstr>“Moderate” Problems</vt:lpstr>
      <vt:lpstr>Palindrome</vt:lpstr>
      <vt:lpstr>Palindrome</vt:lpstr>
      <vt:lpstr>Palindrome</vt:lpstr>
      <vt:lpstr>Palindrome</vt:lpstr>
      <vt:lpstr>Palindrome</vt:lpstr>
      <vt:lpstr>Kabloom</vt:lpstr>
      <vt:lpstr>Kabloom</vt:lpstr>
      <vt:lpstr>Kabloom</vt:lpstr>
      <vt:lpstr>Play with GCD</vt:lpstr>
      <vt:lpstr>Play with GCD</vt:lpstr>
      <vt:lpstr>Play with GCD</vt:lpstr>
      <vt:lpstr>Play with GCD</vt:lpstr>
      <vt:lpstr>Play with GCD</vt:lpstr>
      <vt:lpstr>Play with GCD</vt:lpstr>
      <vt:lpstr>Play with GCD</vt:lpstr>
      <vt:lpstr>Play with GCD</vt:lpstr>
      <vt:lpstr>Play with GCD</vt:lpstr>
      <vt:lpstr>Play with GCD</vt:lpstr>
      <vt:lpstr>Play with GCD</vt:lpstr>
      <vt:lpstr>Play with GCD</vt:lpstr>
      <vt:lpstr>Play with GCD</vt:lpstr>
      <vt:lpstr>Play with GCD</vt:lpstr>
      <vt:lpstr>Play with GCD</vt:lpstr>
      <vt:lpstr>Play with GCD</vt:lpstr>
      <vt:lpstr>Play with GCD</vt:lpstr>
      <vt:lpstr>Play with GCD</vt:lpstr>
      <vt:lpstr>Play with GCD</vt:lpstr>
      <vt:lpstr>GitHub Solutions (Java):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IEEEXtreme Practice</dc:title>
  <dc:creator>Antonio Sánchez</dc:creator>
  <cp:lastModifiedBy>Antonio Sánchez</cp:lastModifiedBy>
  <cp:revision>70</cp:revision>
  <dcterms:created xsi:type="dcterms:W3CDTF">2015-10-22T18:49:40Z</dcterms:created>
  <dcterms:modified xsi:type="dcterms:W3CDTF">2015-10-23T01:16:31Z</dcterms:modified>
</cp:coreProperties>
</file>